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comments/comment6.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7.xml" ContentType="application/vnd.openxmlformats-officedocument.presentationml.comments+xml"/>
  <Override PartName="/ppt/notesSlides/notesSlide15.xml" ContentType="application/vnd.openxmlformats-officedocument.presentationml.notesSlide+xml"/>
  <Override PartName="/ppt/comments/comment8.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9.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0.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5" r:id="rId2"/>
  </p:sldMasterIdLst>
  <p:notesMasterIdLst>
    <p:notesMasterId r:id="rId55"/>
  </p:notesMasterIdLst>
  <p:sldIdLst>
    <p:sldId id="330" r:id="rId3"/>
    <p:sldId id="363" r:id="rId4"/>
    <p:sldId id="280" r:id="rId5"/>
    <p:sldId id="281" r:id="rId6"/>
    <p:sldId id="282" r:id="rId7"/>
    <p:sldId id="283" r:id="rId8"/>
    <p:sldId id="316" r:id="rId9"/>
    <p:sldId id="284" r:id="rId10"/>
    <p:sldId id="315" r:id="rId11"/>
    <p:sldId id="314" r:id="rId12"/>
    <p:sldId id="290" r:id="rId13"/>
    <p:sldId id="318" r:id="rId14"/>
    <p:sldId id="322" r:id="rId15"/>
    <p:sldId id="323" r:id="rId16"/>
    <p:sldId id="349" r:id="rId17"/>
    <p:sldId id="350" r:id="rId18"/>
    <p:sldId id="351" r:id="rId19"/>
    <p:sldId id="352" r:id="rId20"/>
    <p:sldId id="298" r:id="rId21"/>
    <p:sldId id="299" r:id="rId22"/>
    <p:sldId id="354" r:id="rId23"/>
    <p:sldId id="300" r:id="rId24"/>
    <p:sldId id="355" r:id="rId25"/>
    <p:sldId id="301" r:id="rId26"/>
    <p:sldId id="313" r:id="rId27"/>
    <p:sldId id="356" r:id="rId28"/>
    <p:sldId id="302" r:id="rId29"/>
    <p:sldId id="347" r:id="rId30"/>
    <p:sldId id="353" r:id="rId31"/>
    <p:sldId id="304" r:id="rId32"/>
    <p:sldId id="357" r:id="rId33"/>
    <p:sldId id="358" r:id="rId34"/>
    <p:sldId id="359" r:id="rId35"/>
    <p:sldId id="360" r:id="rId36"/>
    <p:sldId id="361" r:id="rId37"/>
    <p:sldId id="362" r:id="rId38"/>
    <p:sldId id="307" r:id="rId39"/>
    <p:sldId id="346" r:id="rId40"/>
    <p:sldId id="345"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264" r:id="rId54"/>
  </p:sldIdLst>
  <p:sldSz cx="12192000" cy="6858000"/>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ehy, Ruth R" initials="DRR" lastIdx="99" clrIdx="0">
    <p:extLst>
      <p:ext uri="{19B8F6BF-5375-455C-9EA6-DF929625EA0E}">
        <p15:presenceInfo xmlns:p15="http://schemas.microsoft.com/office/powerpoint/2012/main" userId="Dennehy, Ruth R" providerId="None"/>
      </p:ext>
    </p:extLst>
  </p:cmAuthor>
  <p:cmAuthor id="2" name="KPMG" initials="K" lastIdx="7" clrIdx="1">
    <p:extLst>
      <p:ext uri="{19B8F6BF-5375-455C-9EA6-DF929625EA0E}">
        <p15:presenceInfo xmlns:p15="http://schemas.microsoft.com/office/powerpoint/2012/main" userId="KPMG" providerId="None"/>
      </p:ext>
    </p:extLst>
  </p:cmAuthor>
  <p:cmAuthor id="3" name="Jha, Shekhar" initials="JS" lastIdx="7" clrIdx="2">
    <p:extLst>
      <p:ext uri="{19B8F6BF-5375-455C-9EA6-DF929625EA0E}">
        <p15:presenceInfo xmlns:p15="http://schemas.microsoft.com/office/powerpoint/2012/main" userId="Jha, Shekh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D"/>
    <a:srgbClr val="483698"/>
    <a:srgbClr val="F2F2F2"/>
    <a:srgbClr val="4066AA"/>
    <a:srgbClr val="0091DA"/>
    <a:srgbClr val="005EB8"/>
    <a:srgbClr val="FFFFFF"/>
    <a:srgbClr val="F68D2E"/>
    <a:srgbClr val="EAAA00"/>
    <a:srgbClr val="BFCC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88" autoAdjust="0"/>
    <p:restoredTop sz="95324" autoAdjust="0"/>
  </p:normalViewPr>
  <p:slideViewPr>
    <p:cSldViewPr snapToGrid="0" showGuides="1">
      <p:cViewPr varScale="1">
        <p:scale>
          <a:sx n="67" d="100"/>
          <a:sy n="67" d="100"/>
        </p:scale>
        <p:origin x="808" y="52"/>
      </p:cViewPr>
      <p:guideLst/>
    </p:cSldViewPr>
  </p:slideViewPr>
  <p:outlineViewPr>
    <p:cViewPr>
      <p:scale>
        <a:sx n="33" d="100"/>
        <a:sy n="33" d="100"/>
      </p:scale>
      <p:origin x="0" y="-5484"/>
    </p:cViewPr>
  </p:outlineViewPr>
  <p:notesTextViewPr>
    <p:cViewPr>
      <p:scale>
        <a:sx n="1" d="1"/>
        <a:sy n="1" d="1"/>
      </p:scale>
      <p:origin x="0" y="0"/>
    </p:cViewPr>
  </p:notesTextViewPr>
  <p:sorterViewPr>
    <p:cViewPr>
      <p:scale>
        <a:sx n="100" d="100"/>
        <a:sy n="100" d="100"/>
      </p:scale>
      <p:origin x="0" y="-1740"/>
    </p:cViewPr>
  </p:sorterViewPr>
  <p:notesViewPr>
    <p:cSldViewPr snapToGrid="0">
      <p:cViewPr varScale="1">
        <p:scale>
          <a:sx n="86" d="100"/>
          <a:sy n="86" d="100"/>
        </p:scale>
        <p:origin x="292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79934315423597"/>
          <c:y val="0.12780414742420648"/>
          <c:w val="0.55020937595904318"/>
          <c:h val="0.7548403790235878"/>
        </c:manualLayout>
      </c:layout>
      <c:doughnutChart>
        <c:varyColors val="1"/>
        <c:ser>
          <c:idx val="0"/>
          <c:order val="0"/>
          <c:spPr>
            <a:effectLst/>
          </c:spPr>
          <c:dPt>
            <c:idx val="0"/>
            <c:bubble3D val="0"/>
            <c:spPr>
              <a:solidFill>
                <a:srgbClr val="00338D"/>
              </a:solidFill>
              <a:ln>
                <a:noFill/>
              </a:ln>
              <a:effectLst/>
            </c:spPr>
            <c:extLst xmlns:c16r2="http://schemas.microsoft.com/office/drawing/2015/06/chart">
              <c:ext xmlns:c16="http://schemas.microsoft.com/office/drawing/2014/chart" uri="{C3380CC4-5D6E-409C-BE32-E72D297353CC}">
                <c16:uniqueId val="{00000001-39C1-4EFB-BC87-19555D821BB0}"/>
              </c:ext>
            </c:extLst>
          </c:dPt>
          <c:dPt>
            <c:idx val="1"/>
            <c:bubble3D val="0"/>
            <c:spPr>
              <a:solidFill>
                <a:srgbClr val="0091DA"/>
              </a:solidFill>
              <a:ln>
                <a:noFill/>
              </a:ln>
              <a:effectLst/>
            </c:spPr>
            <c:extLst xmlns:c16r2="http://schemas.microsoft.com/office/drawing/2015/06/chart">
              <c:ext xmlns:c16="http://schemas.microsoft.com/office/drawing/2014/chart" uri="{C3380CC4-5D6E-409C-BE32-E72D297353CC}">
                <c16:uniqueId val="{00000003-39C1-4EFB-BC87-19555D821BB0}"/>
              </c:ext>
            </c:extLst>
          </c:dPt>
          <c:dPt>
            <c:idx val="2"/>
            <c:bubble3D val="0"/>
            <c:spPr>
              <a:solidFill>
                <a:srgbClr val="6D2077"/>
              </a:solidFill>
              <a:ln>
                <a:noFill/>
              </a:ln>
              <a:effectLst/>
            </c:spPr>
            <c:extLst xmlns:c16r2="http://schemas.microsoft.com/office/drawing/2015/06/chart">
              <c:ext xmlns:c16="http://schemas.microsoft.com/office/drawing/2014/chart" uri="{C3380CC4-5D6E-409C-BE32-E72D297353CC}">
                <c16:uniqueId val="{00000005-39C1-4EFB-BC87-19555D821BB0}"/>
              </c:ext>
            </c:extLst>
          </c:dPt>
          <c:dPt>
            <c:idx val="3"/>
            <c:bubble3D val="0"/>
            <c:spPr>
              <a:solidFill>
                <a:srgbClr val="005EB8"/>
              </a:solidFill>
              <a:ln>
                <a:noFill/>
              </a:ln>
              <a:effectLst/>
            </c:spPr>
            <c:extLst xmlns:c16r2="http://schemas.microsoft.com/office/drawing/2015/06/chart">
              <c:ext xmlns:c16="http://schemas.microsoft.com/office/drawing/2014/chart" uri="{C3380CC4-5D6E-409C-BE32-E72D297353CC}">
                <c16:uniqueId val="{00000007-39C1-4EFB-BC87-19555D821BB0}"/>
              </c:ext>
            </c:extLst>
          </c:dPt>
          <c:dPt>
            <c:idx val="4"/>
            <c:bubble3D val="0"/>
            <c:spPr>
              <a:solidFill>
                <a:srgbClr val="00A3A1"/>
              </a:solidFill>
              <a:ln>
                <a:noFill/>
              </a:ln>
              <a:effectLst/>
            </c:spPr>
            <c:extLst xmlns:c16r2="http://schemas.microsoft.com/office/drawing/2015/06/chart">
              <c:ext xmlns:c16="http://schemas.microsoft.com/office/drawing/2014/chart" uri="{C3380CC4-5D6E-409C-BE32-E72D297353CC}">
                <c16:uniqueId val="{00000009-39C1-4EFB-BC87-19555D821BB0}"/>
              </c:ext>
            </c:extLst>
          </c:dPt>
          <c:dPt>
            <c:idx val="5"/>
            <c:bubble3D val="0"/>
            <c:spPr>
              <a:solidFill>
                <a:srgbClr val="EAAA00"/>
              </a:solidFill>
              <a:ln>
                <a:noFill/>
              </a:ln>
              <a:effectLst/>
            </c:spPr>
            <c:extLst xmlns:c16r2="http://schemas.microsoft.com/office/drawing/2015/06/chart">
              <c:ext xmlns:c16="http://schemas.microsoft.com/office/drawing/2014/chart" uri="{C3380CC4-5D6E-409C-BE32-E72D297353CC}">
                <c16:uniqueId val="{0000000B-39C1-4EFB-BC87-19555D821BB0}"/>
              </c:ext>
            </c:extLst>
          </c:dPt>
          <c:dPt>
            <c:idx val="6"/>
            <c:bubble3D val="0"/>
            <c:spPr>
              <a:solidFill>
                <a:srgbClr val="43B02A"/>
              </a:solidFill>
              <a:ln>
                <a:noFill/>
              </a:ln>
              <a:effectLst/>
            </c:spPr>
            <c:extLst xmlns:c16r2="http://schemas.microsoft.com/office/drawing/2015/06/chart">
              <c:ext xmlns:c16="http://schemas.microsoft.com/office/drawing/2014/chart" uri="{C3380CC4-5D6E-409C-BE32-E72D297353CC}">
                <c16:uniqueId val="{0000000D-39C1-4EFB-BC87-19555D821BB0}"/>
              </c:ext>
            </c:extLst>
          </c:dPt>
          <c:dPt>
            <c:idx val="7"/>
            <c:bubble3D val="0"/>
            <c:spPr>
              <a:solidFill>
                <a:srgbClr val="C6007E"/>
              </a:solidFill>
              <a:ln>
                <a:noFill/>
              </a:ln>
              <a:effectLst/>
            </c:spPr>
            <c:extLst xmlns:c16r2="http://schemas.microsoft.com/office/drawing/2015/06/chart">
              <c:ext xmlns:c16="http://schemas.microsoft.com/office/drawing/2014/chart" uri="{C3380CC4-5D6E-409C-BE32-E72D297353CC}">
                <c16:uniqueId val="{0000000F-39C1-4EFB-BC87-19555D821BB0}"/>
              </c:ext>
            </c:extLst>
          </c:dPt>
          <c:dLbls>
            <c:dLbl>
              <c:idx val="0"/>
              <c:layout>
                <c:manualLayout>
                  <c:x val="1.2833762857986586E-7"/>
                  <c:y val="3.5322888553164693E-3"/>
                </c:manualLayout>
              </c:layout>
              <c:tx>
                <c:rich>
                  <a:bodyPr rot="0" spcFirstLastPara="1" vertOverflow="ellipsis" vert="horz" wrap="square" lIns="38100" tIns="19050" rIns="38100" bIns="19050" anchor="ctr" anchorCtr="1">
                    <a:noAutofit/>
                  </a:bodyPr>
                  <a:lstStyle/>
                  <a:p>
                    <a:pPr>
                      <a:defRPr sz="800" b="1" i="0" u="none" strike="noStrike" kern="1200" baseline="0">
                        <a:solidFill>
                          <a:schemeClr val="bg1"/>
                        </a:solidFill>
                        <a:latin typeface="+mn-lt"/>
                        <a:ea typeface="+mn-ea"/>
                        <a:cs typeface="+mn-cs"/>
                      </a:defRPr>
                    </a:pPr>
                    <a:r>
                      <a:rPr lang="en-US" sz="800" dirty="0"/>
                      <a:t>Strategy, </a:t>
                    </a:r>
                  </a:p>
                  <a:p>
                    <a:pPr>
                      <a:defRPr sz="800" b="1" i="0" u="none" strike="noStrike" kern="1200" baseline="0">
                        <a:solidFill>
                          <a:schemeClr val="bg1"/>
                        </a:solidFill>
                        <a:latin typeface="+mn-lt"/>
                        <a:ea typeface="+mn-ea"/>
                        <a:cs typeface="+mn-cs"/>
                      </a:defRPr>
                    </a:pPr>
                    <a:r>
                      <a:rPr lang="en-US" sz="800" dirty="0"/>
                      <a:t>governance</a:t>
                    </a:r>
                    <a:r>
                      <a:rPr lang="en-US" sz="800" dirty="0">
                        <a:solidFill>
                          <a:schemeClr val="bg1"/>
                        </a:solidFill>
                      </a:rPr>
                      <a:t> and </a:t>
                    </a:r>
                    <a:r>
                      <a:rPr lang="en-US" sz="800" dirty="0"/>
                      <a:t>management</a:t>
                    </a:r>
                  </a:p>
                </c:rich>
              </c:tx>
              <c:spPr>
                <a:noFill/>
                <a:ln>
                  <a:noFill/>
                </a:ln>
                <a:effectLst/>
              </c:spPr>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1-39C1-4EFB-BC87-19555D821BB0}"/>
                </c:ext>
                <c:ext xmlns:c15="http://schemas.microsoft.com/office/drawing/2012/chart" uri="{CE6537A1-D6FC-4f65-9D91-7224C49458BB}">
                  <c15:layout>
                    <c:manualLayout>
                      <c:w val="8.4460790095209834E-2"/>
                      <c:h val="0.13810705695716696"/>
                    </c:manualLayout>
                  </c15:layout>
                </c:ext>
              </c:extLst>
            </c:dLbl>
            <c:dLbl>
              <c:idx val="1"/>
              <c:tx>
                <c:rich>
                  <a:bodyPr/>
                  <a:lstStyle/>
                  <a:p>
                    <a:r>
                      <a:rPr lang="en-US" dirty="0">
                        <a:solidFill>
                          <a:schemeClr val="bg1"/>
                        </a:solidFill>
                      </a:rPr>
                      <a:t>Security </a:t>
                    </a:r>
                  </a:p>
                  <a:p>
                    <a:r>
                      <a:rPr lang="en-US" dirty="0">
                        <a:solidFill>
                          <a:schemeClr val="bg1"/>
                        </a:solidFill>
                      </a:rPr>
                      <a:t>architecture </a:t>
                    </a:r>
                    <a:r>
                      <a:rPr lang="en-US" sz="700" b="1" i="0" u="none" strike="noStrike" kern="1200" baseline="0" dirty="0">
                        <a:solidFill>
                          <a:schemeClr val="bg1"/>
                        </a:solidFill>
                      </a:rPr>
                      <a:t>and</a:t>
                    </a:r>
                    <a:r>
                      <a:rPr lang="en-US" dirty="0">
                        <a:solidFill>
                          <a:schemeClr val="bg1"/>
                        </a:solidFill>
                      </a:rPr>
                      <a:t> </a:t>
                    </a:r>
                  </a:p>
                  <a:p>
                    <a:r>
                      <a:rPr lang="en-US" dirty="0">
                        <a:solidFill>
                          <a:schemeClr val="bg1"/>
                        </a:solidFill>
                      </a:rPr>
                      <a:t>services</a:t>
                    </a:r>
                  </a:p>
                </c:rich>
              </c:tx>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3-39C1-4EFB-BC87-19555D821BB0}"/>
                </c:ext>
                <c:ext xmlns:c15="http://schemas.microsoft.com/office/drawing/2012/chart" uri="{CE6537A1-D6FC-4f65-9D91-7224C49458BB}"/>
              </c:extLst>
            </c:dLbl>
            <c:dLbl>
              <c:idx val="2"/>
              <c:tx>
                <c:rich>
                  <a:bodyPr/>
                  <a:lstStyle/>
                  <a:p>
                    <a:r>
                      <a:rPr lang="en-US" dirty="0">
                        <a:solidFill>
                          <a:schemeClr val="bg1"/>
                        </a:solidFill>
                      </a:rPr>
                      <a:t>Threat</a:t>
                    </a:r>
                    <a:r>
                      <a:rPr lang="en-US" baseline="0" dirty="0">
                        <a:solidFill>
                          <a:schemeClr val="bg1"/>
                        </a:solidFill>
                      </a:rPr>
                      <a:t> </a:t>
                    </a:r>
                    <a:r>
                      <a:rPr lang="en-US" sz="700" b="1" i="0" u="none" strike="noStrike" kern="1200" baseline="0" dirty="0">
                        <a:solidFill>
                          <a:schemeClr val="bg1"/>
                        </a:solidFill>
                      </a:rPr>
                      <a:t>and</a:t>
                    </a:r>
                    <a:endParaRPr lang="en-US" baseline="0" dirty="0">
                      <a:solidFill>
                        <a:schemeClr val="bg1"/>
                      </a:solidFill>
                    </a:endParaRPr>
                  </a:p>
                  <a:p>
                    <a:r>
                      <a:rPr lang="en-US" baseline="0" dirty="0">
                        <a:solidFill>
                          <a:schemeClr val="bg1"/>
                        </a:solidFill>
                      </a:rPr>
                      <a:t>vulnerability </a:t>
                    </a:r>
                  </a:p>
                  <a:p>
                    <a:r>
                      <a:rPr lang="en-US" baseline="0" dirty="0">
                        <a:solidFill>
                          <a:schemeClr val="bg1"/>
                        </a:solidFill>
                      </a:rPr>
                      <a:t>management</a:t>
                    </a:r>
                    <a:endParaRPr lang="en-US" dirty="0">
                      <a:solidFill>
                        <a:schemeClr val="bg1"/>
                      </a:solidFill>
                    </a:endParaRPr>
                  </a:p>
                </c:rich>
              </c:tx>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5-39C1-4EFB-BC87-19555D821BB0}"/>
                </c:ext>
                <c:ext xmlns:c15="http://schemas.microsoft.com/office/drawing/2012/chart" uri="{CE6537A1-D6FC-4f65-9D91-7224C49458BB}"/>
              </c:extLst>
            </c:dLbl>
            <c:dLbl>
              <c:idx val="3"/>
              <c:layout>
                <c:manualLayout>
                  <c:x val="0"/>
                  <c:y val="3.5321497943009458E-3"/>
                </c:manualLayout>
              </c:layout>
              <c:tx>
                <c:rich>
                  <a:bodyPr/>
                  <a:lstStyle/>
                  <a:p>
                    <a:r>
                      <a:rPr lang="en-US" dirty="0">
                        <a:solidFill>
                          <a:schemeClr val="bg1"/>
                        </a:solidFill>
                      </a:rPr>
                      <a:t>Identity </a:t>
                    </a:r>
                    <a:r>
                      <a:rPr lang="en-US" sz="700" b="1" i="0" u="none" strike="noStrike" kern="1200" baseline="0" dirty="0">
                        <a:solidFill>
                          <a:schemeClr val="bg1"/>
                        </a:solidFill>
                      </a:rPr>
                      <a:t>and</a:t>
                    </a:r>
                    <a:endParaRPr lang="en-US" dirty="0">
                      <a:solidFill>
                        <a:schemeClr val="bg1"/>
                      </a:solidFill>
                    </a:endParaRPr>
                  </a:p>
                  <a:p>
                    <a:r>
                      <a:rPr lang="en-US" dirty="0">
                        <a:solidFill>
                          <a:schemeClr val="bg1"/>
                        </a:solidFill>
                      </a:rPr>
                      <a:t> access </a:t>
                    </a:r>
                  </a:p>
                  <a:p>
                    <a:r>
                      <a:rPr lang="en-US" dirty="0">
                        <a:solidFill>
                          <a:schemeClr val="bg1"/>
                        </a:solidFill>
                      </a:rPr>
                      <a:t>management</a:t>
                    </a:r>
                  </a:p>
                </c:rich>
              </c:tx>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7-39C1-4EFB-BC87-19555D821BB0}"/>
                </c:ext>
                <c:ext xmlns:c15="http://schemas.microsoft.com/office/drawing/2012/chart" uri="{CE6537A1-D6FC-4f65-9D91-7224C49458BB}"/>
              </c:extLst>
            </c:dLbl>
            <c:dLbl>
              <c:idx val="4"/>
              <c:tx>
                <c:rich>
                  <a:bodyPr rot="0" spcFirstLastPara="1" vertOverflow="ellipsis" vert="horz" wrap="square" lIns="38100" tIns="19050" rIns="38100" bIns="19050" anchor="ctr" anchorCtr="1">
                    <a:noAutofit/>
                  </a:bodyPr>
                  <a:lstStyle/>
                  <a:p>
                    <a:pPr>
                      <a:defRPr sz="800" b="1" i="0" u="none" strike="noStrike" kern="1200" baseline="0">
                        <a:solidFill>
                          <a:schemeClr val="bg1"/>
                        </a:solidFill>
                        <a:latin typeface="+mn-lt"/>
                        <a:ea typeface="+mn-ea"/>
                        <a:cs typeface="+mn-cs"/>
                      </a:defRPr>
                    </a:pPr>
                    <a:r>
                      <a:rPr lang="en-US" sz="800" dirty="0">
                        <a:solidFill>
                          <a:schemeClr val="bg1"/>
                        </a:solidFill>
                      </a:rPr>
                      <a:t>Information </a:t>
                    </a:r>
                    <a:r>
                      <a:rPr lang="en-US" sz="800" b="1" i="0" u="none" strike="noStrike" kern="1200" baseline="0" dirty="0">
                        <a:solidFill>
                          <a:schemeClr val="bg1"/>
                        </a:solidFill>
                      </a:rPr>
                      <a:t>and</a:t>
                    </a:r>
                    <a:r>
                      <a:rPr lang="en-US" sz="800" dirty="0">
                        <a:solidFill>
                          <a:schemeClr val="bg1"/>
                        </a:solidFill>
                      </a:rPr>
                      <a:t> </a:t>
                    </a:r>
                  </a:p>
                  <a:p>
                    <a:pPr>
                      <a:defRPr sz="800" b="1" i="0" u="none" strike="noStrike" kern="1200" baseline="0">
                        <a:solidFill>
                          <a:schemeClr val="bg1"/>
                        </a:solidFill>
                        <a:latin typeface="+mn-lt"/>
                        <a:ea typeface="+mn-ea"/>
                        <a:cs typeface="+mn-cs"/>
                      </a:defRPr>
                    </a:pPr>
                    <a:r>
                      <a:rPr lang="en-US" sz="800" dirty="0">
                        <a:solidFill>
                          <a:schemeClr val="bg1"/>
                        </a:solidFill>
                      </a:rPr>
                      <a:t>privacy </a:t>
                    </a:r>
                  </a:p>
                  <a:p>
                    <a:pPr>
                      <a:defRPr sz="800" b="1" i="0" u="none" strike="noStrike" kern="1200" baseline="0">
                        <a:solidFill>
                          <a:schemeClr val="bg1"/>
                        </a:solidFill>
                        <a:latin typeface="+mn-lt"/>
                        <a:ea typeface="+mn-ea"/>
                        <a:cs typeface="+mn-cs"/>
                      </a:defRPr>
                    </a:pPr>
                    <a:r>
                      <a:rPr lang="en-US" sz="800" dirty="0">
                        <a:solidFill>
                          <a:schemeClr val="bg1"/>
                        </a:solidFill>
                      </a:rPr>
                      <a:t>protection </a:t>
                    </a:r>
                  </a:p>
                </c:rich>
              </c:tx>
              <c:spPr>
                <a:noFill/>
                <a:ln>
                  <a:noFill/>
                </a:ln>
                <a:effectLst/>
              </c:spPr>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9-39C1-4EFB-BC87-19555D821BB0}"/>
                </c:ext>
                <c:ext xmlns:c15="http://schemas.microsoft.com/office/drawing/2012/chart" uri="{CE6537A1-D6FC-4f65-9D91-7224C49458BB}">
                  <c15:spPr xmlns:c15="http://schemas.microsoft.com/office/drawing/2012/chart">
                    <a:prstGeom prst="rect">
                      <a:avLst/>
                    </a:prstGeom>
                  </c15:spPr>
                </c:ext>
              </c:extLst>
            </c:dLbl>
            <c:dLbl>
              <c:idx val="5"/>
              <c:layout>
                <c:manualLayout>
                  <c:x val="-1.6298878829642963E-3"/>
                  <c:y val="-3.5321497943010104E-3"/>
                </c:manualLayout>
              </c:layout>
              <c:tx>
                <c:rich>
                  <a:bodyPr/>
                  <a:lstStyle/>
                  <a:p>
                    <a:r>
                      <a:rPr lang="en-US" dirty="0">
                        <a:solidFill>
                          <a:schemeClr val="bg1"/>
                        </a:solidFill>
                      </a:rPr>
                      <a:t>Incident </a:t>
                    </a:r>
                    <a:r>
                      <a:rPr lang="en-US" sz="700" b="1" i="0" u="none" strike="noStrike" kern="1200" baseline="0" dirty="0">
                        <a:solidFill>
                          <a:schemeClr val="bg1"/>
                        </a:solidFill>
                      </a:rPr>
                      <a:t>and</a:t>
                    </a:r>
                    <a:r>
                      <a:rPr lang="en-US" dirty="0">
                        <a:solidFill>
                          <a:schemeClr val="bg1"/>
                        </a:solidFill>
                      </a:rPr>
                      <a:t> </a:t>
                    </a:r>
                  </a:p>
                  <a:p>
                    <a:r>
                      <a:rPr lang="en-US" dirty="0">
                        <a:solidFill>
                          <a:schemeClr val="bg1"/>
                        </a:solidFill>
                      </a:rPr>
                      <a:t>crisis </a:t>
                    </a:r>
                  </a:p>
                  <a:p>
                    <a:r>
                      <a:rPr lang="en-US" dirty="0">
                        <a:solidFill>
                          <a:schemeClr val="bg1"/>
                        </a:solidFill>
                      </a:rPr>
                      <a:t>management</a:t>
                    </a:r>
                  </a:p>
                </c:rich>
              </c:tx>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B-39C1-4EFB-BC87-19555D821BB0}"/>
                </c:ext>
                <c:ext xmlns:c15="http://schemas.microsoft.com/office/drawing/2012/chart" uri="{CE6537A1-D6FC-4f65-9D91-7224C49458BB}"/>
              </c:extLst>
            </c:dLbl>
            <c:dLbl>
              <c:idx val="6"/>
              <c:tx>
                <c:rich>
                  <a:bodyPr/>
                  <a:lstStyle/>
                  <a:p>
                    <a:r>
                      <a:rPr lang="en-US" dirty="0"/>
                      <a:t>Risk </a:t>
                    </a:r>
                    <a:r>
                      <a:rPr lang="en-US" sz="700" b="1" i="0" u="none" strike="noStrike" kern="1200" baseline="0" dirty="0">
                        <a:solidFill>
                          <a:schemeClr val="bg1"/>
                        </a:solidFill>
                      </a:rPr>
                      <a:t>and</a:t>
                    </a:r>
                    <a:r>
                      <a:rPr lang="en-US" dirty="0">
                        <a:solidFill>
                          <a:schemeClr val="bg1"/>
                        </a:solidFill>
                      </a:rPr>
                      <a:t> </a:t>
                    </a:r>
                  </a:p>
                  <a:p>
                    <a:r>
                      <a:rPr lang="en-US" dirty="0"/>
                      <a:t>compliance</a:t>
                    </a:r>
                    <a:br>
                      <a:rPr lang="en-US" dirty="0"/>
                    </a:br>
                    <a:r>
                      <a:rPr lang="en-US" dirty="0"/>
                      <a:t>management</a:t>
                    </a:r>
                  </a:p>
                </c:rich>
              </c:tx>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D-39C1-4EFB-BC87-19555D821BB0}"/>
                </c:ext>
                <c:ext xmlns:c15="http://schemas.microsoft.com/office/drawing/2012/chart" uri="{CE6537A1-D6FC-4f65-9D91-7224C49458BB}"/>
              </c:extLst>
            </c:dLbl>
            <c:dLbl>
              <c:idx val="7"/>
              <c:tx>
                <c:rich>
                  <a:bodyPr/>
                  <a:lstStyle/>
                  <a:p>
                    <a:r>
                      <a:rPr lang="en-US" sz="700" dirty="0"/>
                      <a:t>Delivery and</a:t>
                    </a:r>
                    <a:br>
                      <a:rPr lang="en-US" sz="700" dirty="0"/>
                    </a:br>
                    <a:r>
                      <a:rPr lang="en-US" sz="700" dirty="0"/>
                      <a:t>operations</a:t>
                    </a:r>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F-39C1-4EFB-BC87-19555D821BB0}"/>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showLeaderLines val="0"/>
            <c:extLst xmlns:c16r2="http://schemas.microsoft.com/office/drawing/2015/06/chart">
              <c:ext xmlns:c15="http://schemas.microsoft.com/office/drawing/2012/chart" uri="{CE6537A1-D6FC-4f65-9D91-7224C49458BB}"/>
            </c:extLst>
          </c:dLbls>
          <c:val>
            <c:numRef>
              <c:f>Sheet1!$B$2:$B$9</c:f>
              <c:numCache>
                <c:formatCode>General</c:formatCode>
                <c:ptCount val="8"/>
                <c:pt idx="0">
                  <c:v>1.25</c:v>
                </c:pt>
                <c:pt idx="1">
                  <c:v>1.25</c:v>
                </c:pt>
                <c:pt idx="2">
                  <c:v>1.25</c:v>
                </c:pt>
                <c:pt idx="3">
                  <c:v>1.25</c:v>
                </c:pt>
                <c:pt idx="4">
                  <c:v>1.25</c:v>
                </c:pt>
                <c:pt idx="5">
                  <c:v>1.25</c:v>
                </c:pt>
                <c:pt idx="6">
                  <c:v>1.25</c:v>
                </c:pt>
                <c:pt idx="7">
                  <c:v>1.25</c:v>
                </c:pt>
              </c:numCache>
            </c:numRef>
          </c:val>
          <c:extLst xmlns:c16r2="http://schemas.microsoft.com/office/drawing/2015/06/chart">
            <c:ext xmlns:c16="http://schemas.microsoft.com/office/drawing/2014/chart" uri="{C3380CC4-5D6E-409C-BE32-E72D297353CC}">
              <c16:uniqueId val="{00000010-39C1-4EFB-BC87-19555D821BB0}"/>
            </c:ext>
            <c:ext xmlns:c15="http://schemas.microsoft.com/office/drawing/2012/chart" uri="{02D57815-91ED-43cb-92C2-25804820EDAC}">
              <c15:filteredSeriesTitle>
                <c15:tx>
                  <c:strRef>
                    <c:extLst xmlns:c16="http://schemas.microsoft.com/office/drawing/2014/chart" xmlns:c16r2="http://schemas.microsoft.com/office/drawing/2015/06/char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xmlns:c16r2="http://schemas.microsoft.com/office/drawing/2015/06/chart">
                      <c:ext uri="{02D57815-91ED-43cb-92C2-25804820EDAC}">
                        <c15:formulaRef>
                          <c15:sqref>Sheet1!$A$2:$A$9</c15:sqref>
                        </c15:formulaRef>
                      </c:ext>
                    </c:extLst>
                    <c:strCache>
                      <c:ptCount val="8"/>
                      <c:pt idx="0">
                        <c:v>Strategy, Governance &amp; Management</c:v>
                      </c:pt>
                      <c:pt idx="1">
                        <c:v>Security Architecture &amp; Services</c:v>
                      </c:pt>
                      <c:pt idx="2">
                        <c:v>Threat, Intelligence &amp; Vulnerability Management</c:v>
                      </c:pt>
                      <c:pt idx="3">
                        <c:v>Identity &amp; Access Management</c:v>
                      </c:pt>
                      <c:pt idx="4">
                        <c:v>Information &amp; Privacy Protection </c:v>
                      </c:pt>
                      <c:pt idx="5">
                        <c:v>Incident &amp; Crisis Management</c:v>
                      </c:pt>
                      <c:pt idx="6">
                        <c:v>Risk &amp; Compliance Management</c:v>
                      </c:pt>
                      <c:pt idx="7">
                        <c:v>Emerging Trends &amp; Innovation</c:v>
                      </c:pt>
                    </c:strCache>
                  </c:strRef>
                </c15:cat>
              </c15:filteredCategoryTitle>
            </c:ext>
          </c:extLst>
        </c:ser>
        <c:dLbls>
          <c:showLegendKey val="0"/>
          <c:showVal val="0"/>
          <c:showCatName val="1"/>
          <c:showSerName val="0"/>
          <c:showPercent val="1"/>
          <c:showBubbleSize val="0"/>
          <c:showLeaderLines val="0"/>
        </c:dLbls>
        <c:firstSliceAng val="0"/>
        <c:holeSize val="38"/>
      </c:doughnut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0-04-07T18:22:17.651" idx="80">
    <p:pos x="10" y="10"/>
    <p:text>Please align the icons in Slides 13-18 and check that the size/formatting matches.</p:text>
    <p:extLst>
      <p:ext uri="{C676402C-5697-4E1C-873F-D02D1690AC5C}">
        <p15:threadingInfo xmlns:p15="http://schemas.microsoft.com/office/powerpoint/2012/main" timeZoneBias="240"/>
      </p:ext>
    </p:extLst>
  </p:cm>
  <p:cm authorId="1" dt="2020-04-07T18:38:58.991" idx="82">
    <p:pos x="10" y="106"/>
    <p:text>Increase the size of the blue side bar Slides 13-18 and make more readable. Look and feel of Slides 13-18 should be the the same.</p:text>
    <p:extLst>
      <p:ext uri="{C676402C-5697-4E1C-873F-D02D1690AC5C}">
        <p15:threadingInfo xmlns:p15="http://schemas.microsoft.com/office/powerpoint/2012/main" timeZoneBias="240">
          <p15:parentCm authorId="1" idx="80"/>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4-07T14:48:10.144" idx="77">
    <p:pos x="10" y="10"/>
    <p:text>Define take away more for client. How does security fit in? Is cit a continuous journey?</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4-07T18:39:04.846" idx="83">
    <p:pos x="10" y="10"/>
    <p:text>Please align the icons in Slides 13-18 and check that the size/formatting matches.</p:text>
    <p:extLst>
      <p:ext uri="{C676402C-5697-4E1C-873F-D02D1690AC5C}">
        <p15:threadingInfo xmlns:p15="http://schemas.microsoft.com/office/powerpoint/2012/main" timeZoneBias="240"/>
      </p:ext>
    </p:extLst>
  </p:cm>
  <p:cm authorId="1" dt="2020-04-07T18:54:12.398" idx="90">
    <p:pos x="10" y="106"/>
    <p:text>Increase the size of the blue side bar Slides 13-18 and make more readable. Look and feel of Slides 13-18 should be the the same.</p:text>
    <p:extLst>
      <p:ext uri="{C676402C-5697-4E1C-873F-D02D1690AC5C}">
        <p15:threadingInfo xmlns:p15="http://schemas.microsoft.com/office/powerpoint/2012/main" timeZoneBias="240">
          <p15:parentCm authorId="1" idx="8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4-07T18:53:51.215" idx="86">
    <p:pos x="10" y="10"/>
    <p:text>Please align the icons in Slides 13-18 and check that the size/formatting matches.</p:text>
    <p:extLst>
      <p:ext uri="{C676402C-5697-4E1C-873F-D02D1690AC5C}">
        <p15:threadingInfo xmlns:p15="http://schemas.microsoft.com/office/powerpoint/2012/main" timeZoneBias="240"/>
      </p:ext>
    </p:extLst>
  </p:cm>
  <p:cm authorId="1" dt="2020-04-07T18:54:15.421" idx="91">
    <p:pos x="10" y="106"/>
    <p:text>Increase the size of the blue side bar Slides 13-18 and make more readable. Look and feel of Slides 13-18 should be the the same.</p:text>
    <p:extLst>
      <p:ext uri="{C676402C-5697-4E1C-873F-D02D1690AC5C}">
        <p15:threadingInfo xmlns:p15="http://schemas.microsoft.com/office/powerpoint/2012/main" timeZoneBias="240">
          <p15:parentCm authorId="1" idx="86"/>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4-07T18:53:54.351" idx="87">
    <p:pos x="10" y="10"/>
    <p:text>Please align the icons in Slides 13-18 and check that the size/formatting matches.</p:text>
    <p:extLst>
      <p:ext uri="{C676402C-5697-4E1C-873F-D02D1690AC5C}">
        <p15:threadingInfo xmlns:p15="http://schemas.microsoft.com/office/powerpoint/2012/main" timeZoneBias="240"/>
      </p:ext>
    </p:extLst>
  </p:cm>
  <p:cm authorId="1" dt="2020-04-07T18:54:18.493" idx="92">
    <p:pos x="10" y="106"/>
    <p:text>Increase the size of the blue side bar Slides 13-18 and make more readable. Look and feel of Slides 13-18 should be the the same.</p:text>
    <p:extLst>
      <p:ext uri="{C676402C-5697-4E1C-873F-D02D1690AC5C}">
        <p15:threadingInfo xmlns:p15="http://schemas.microsoft.com/office/powerpoint/2012/main" timeZoneBias="240">
          <p15:parentCm authorId="1" idx="8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4-07T18:53:57.501" idx="88">
    <p:pos x="10" y="10"/>
    <p:text>Please align the icons in Slides 13-18 and check that the size/formatting matches.</p:text>
    <p:extLst>
      <p:ext uri="{C676402C-5697-4E1C-873F-D02D1690AC5C}">
        <p15:threadingInfo xmlns:p15="http://schemas.microsoft.com/office/powerpoint/2012/main" timeZoneBias="240"/>
      </p:ext>
    </p:extLst>
  </p:cm>
  <p:cm authorId="1" dt="2020-04-07T18:54:20.981" idx="93">
    <p:pos x="10" y="106"/>
    <p:text>Increase the size of the blue side bar Slides 13-18 and make more readable. Look and feel of Slides 13-18 should be the the same.</p:text>
    <p:extLst>
      <p:ext uri="{C676402C-5697-4E1C-873F-D02D1690AC5C}">
        <p15:threadingInfo xmlns:p15="http://schemas.microsoft.com/office/powerpoint/2012/main" timeZoneBias="240">
          <p15:parentCm authorId="1" idx="88"/>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4-07T18:54:00.651" idx="89">
    <p:pos x="10" y="10"/>
    <p:text>Please align the icons in Slides 13-18 and check that the size/formatting matches.</p:text>
    <p:extLst>
      <p:ext uri="{C676402C-5697-4E1C-873F-D02D1690AC5C}">
        <p15:threadingInfo xmlns:p15="http://schemas.microsoft.com/office/powerpoint/2012/main" timeZoneBias="240"/>
      </p:ext>
    </p:extLst>
  </p:cm>
  <p:cm authorId="1" dt="2020-04-07T18:54:23.498" idx="94">
    <p:pos x="10" y="106"/>
    <p:text>Increase the size of the blue side bar Slides 13-18 and make more readable. Look and feel of Slides 13-18 should be the the same.</p:text>
    <p:extLst>
      <p:ext uri="{C676402C-5697-4E1C-873F-D02D1690AC5C}">
        <p15:threadingInfo xmlns:p15="http://schemas.microsoft.com/office/powerpoint/2012/main" timeZoneBias="240">
          <p15:parentCm authorId="1" idx="89"/>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3" dt="2020-04-07T17:44:53.266" idx="4">
    <p:pos x="6254" y="1802"/>
    <p:text>Format the writeup for readeability</p:text>
    <p:extLst>
      <p:ext uri="{C676402C-5697-4E1C-873F-D02D1690AC5C}">
        <p15:threadingInfo xmlns:p15="http://schemas.microsoft.com/office/powerpoint/2012/main" timeZoneBias="240"/>
      </p:ext>
    </p:extLst>
  </p:cm>
  <p:cm authorId="1" dt="2020-04-07T18:44:50.083" idx="85">
    <p:pos x="6254" y="1898"/>
    <p:text>Increase font size and make diagram more readable.</p:text>
    <p:extLst>
      <p:ext uri="{C676402C-5697-4E1C-873F-D02D1690AC5C}">
        <p15:threadingInfo xmlns:p15="http://schemas.microsoft.com/office/powerpoint/2012/main" timeZoneBias="240">
          <p15:parentCm authorId="3" idx="4"/>
        </p15:threadingInfo>
      </p:ext>
    </p:extLst>
  </p:cm>
  <p:cm authorId="3" dt="2020-04-07T17:45:14.445" idx="5">
    <p:pos x="10" y="10"/>
    <p:text>Cleanup the diagram to make it more readable and align the arrows and associated labels</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4-07T19:13:12.448" idx="98">
    <p:pos x="1637" y="1235"/>
    <p:text>Please make the diagram more readable and increase font size.</p:text>
    <p:extLst>
      <p:ext uri="{C676402C-5697-4E1C-873F-D02D1690AC5C}">
        <p15:threadingInfo xmlns:p15="http://schemas.microsoft.com/office/powerpoint/2012/main" timeZoneBias="240"/>
      </p:ext>
    </p:extLst>
  </p:cm>
  <p:cm authorId="1" dt="2020-04-07T19:14:26.540" idx="99">
    <p:pos x="10" y="10"/>
    <p:text>Please format so that the margins match Slide 25</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4-07T14:49:19.586" idx="78">
    <p:pos x="10" y="10"/>
    <p:text>Convert this to PoV</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7" name="Slide Number Placeholder 6"/>
          <p:cNvSpPr>
            <a:spLocks noGrp="1"/>
          </p:cNvSpPr>
          <p:nvPr>
            <p:ph type="sldNum" sz="quarter" idx="5"/>
          </p:nvPr>
        </p:nvSpPr>
        <p:spPr>
          <a:xfrm>
            <a:off x="3884613" y="8743890"/>
            <a:ext cx="2971800" cy="384721"/>
          </a:xfrm>
          <a:prstGeom prst="rect">
            <a:avLst/>
          </a:prstGeom>
        </p:spPr>
        <p:txBody>
          <a:bodyPr vert="horz" lIns="0" tIns="0" rIns="228600" bIns="228600" rtlCol="0" anchor="ctr">
            <a:spAutoFit/>
          </a:bodyPr>
          <a:lstStyle>
            <a:lvl1pPr algn="r">
              <a:defRPr sz="1000">
                <a:solidFill>
                  <a:srgbClr val="00338D"/>
                </a:solidFill>
                <a:latin typeface="Arial" panose="020B0604020202020204" pitchFamily="34" charset="0"/>
              </a:defRPr>
            </a:lvl1pPr>
          </a:lstStyle>
          <a:p>
            <a:fld id="{86CB4B4D-7CA3-9044-876B-883B54F8677D}" type="slidenum">
              <a:rPr lang="en-US" smtClean="0">
                <a:latin typeface="Arial"/>
                <a:ea typeface="Arial"/>
                <a:cs typeface="Arial" panose="020B0604020202020204" pitchFamily="34" charset="0"/>
              </a:rPr>
              <a:pPr/>
              <a:t>‹#›</a:t>
            </a:fld>
            <a:endParaRPr lang="en-US" dirty="0"/>
          </a:p>
        </p:txBody>
      </p:sp>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64364504"/>
      </p:ext>
    </p:extLst>
  </p:cSld>
  <p:clrMap bg1="lt1" tx1="dk1" bg2="lt2" tx2="dk2" accent1="accent1" accent2="accent2" accent3="accent3" accent4="accent4" accent5="accent5" accent6="accent6" hlink="hlink" folHlink="folHlink"/>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Arial" panose="020B0604020202020204" pitchFamily="34" charset="0"/>
        <a:ea typeface="+mn-ea"/>
        <a:cs typeface="Arial" panose="020B0604020202020204" pitchFamily="34" charset="0"/>
      </a:defRPr>
    </a:lvl1pPr>
    <a:lvl2pPr marL="234950" marR="0" indent="-234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2pPr>
    <a:lvl3pPr marL="457200" marR="0" indent="-222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3pPr>
    <a:lvl4pPr marL="692150" marR="0" indent="-234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4pPr>
    <a:lvl5pPr marL="914400" marR="0" indent="-222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12</a:t>
            </a:fld>
            <a:endParaRPr lang="en-GB" dirty="0"/>
          </a:p>
        </p:txBody>
      </p:sp>
    </p:spTree>
    <p:extLst>
      <p:ext uri="{BB962C8B-B14F-4D97-AF65-F5344CB8AC3E}">
        <p14:creationId xmlns:p14="http://schemas.microsoft.com/office/powerpoint/2010/main" val="3243234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9179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11533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combine auditing with compliance</a:t>
            </a:r>
            <a:r>
              <a:rPr lang="en-US" baseline="0" dirty="0"/>
              <a:t> vs with logging OR combine logging and auditing sub-capability? </a:t>
            </a:r>
          </a:p>
          <a:p>
            <a:r>
              <a:rPr lang="en-US" baseline="0" dirty="0"/>
              <a:t>Not sure how Security Advisor is a cloud capability. </a:t>
            </a:r>
          </a:p>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515290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combine auditing with compliance</a:t>
            </a:r>
            <a:r>
              <a:rPr lang="en-US" baseline="0" dirty="0"/>
              <a:t> vs with logging OR combine logging and auditing sub-capability? </a:t>
            </a:r>
          </a:p>
          <a:p>
            <a:r>
              <a:rPr lang="en-US" baseline="0" dirty="0"/>
              <a:t>Not sure how Security Advisor is a cloud capability. </a:t>
            </a:r>
          </a:p>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588583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combine auditing with compliance</a:t>
            </a:r>
            <a:r>
              <a:rPr lang="en-US" baseline="0" dirty="0"/>
              <a:t> vs with logging OR combine logging and auditing sub-capability? </a:t>
            </a:r>
          </a:p>
          <a:p>
            <a:r>
              <a:rPr lang="en-US" baseline="0" dirty="0"/>
              <a:t>Not sure how Security Advisor is a cloud capability. </a:t>
            </a:r>
          </a:p>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76856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rPr>
              <a:pPr/>
              <a:t>29</a:t>
            </a:fld>
            <a:endParaRPr lang="en-US" dirty="0"/>
          </a:p>
        </p:txBody>
      </p:sp>
    </p:spTree>
    <p:extLst>
      <p:ext uri="{BB962C8B-B14F-4D97-AF65-F5344CB8AC3E}">
        <p14:creationId xmlns:p14="http://schemas.microsoft.com/office/powerpoint/2010/main" val="3041101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31</a:t>
            </a:fld>
            <a:endParaRPr lang="en-GB" dirty="0"/>
          </a:p>
        </p:txBody>
      </p:sp>
    </p:spTree>
    <p:extLst>
      <p:ext uri="{BB962C8B-B14F-4D97-AF65-F5344CB8AC3E}">
        <p14:creationId xmlns:p14="http://schemas.microsoft.com/office/powerpoint/2010/main" val="3912016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32</a:t>
            </a:fld>
            <a:endParaRPr lang="en-GB" dirty="0"/>
          </a:p>
        </p:txBody>
      </p:sp>
    </p:spTree>
    <p:extLst>
      <p:ext uri="{BB962C8B-B14F-4D97-AF65-F5344CB8AC3E}">
        <p14:creationId xmlns:p14="http://schemas.microsoft.com/office/powerpoint/2010/main" val="2015089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34</a:t>
            </a:fld>
            <a:endParaRPr lang="en-GB" dirty="0"/>
          </a:p>
        </p:txBody>
      </p:sp>
    </p:spTree>
    <p:extLst>
      <p:ext uri="{BB962C8B-B14F-4D97-AF65-F5344CB8AC3E}">
        <p14:creationId xmlns:p14="http://schemas.microsoft.com/office/powerpoint/2010/main" val="657878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35</a:t>
            </a:fld>
            <a:endParaRPr lang="en-GB" dirty="0"/>
          </a:p>
        </p:txBody>
      </p:sp>
    </p:spTree>
    <p:extLst>
      <p:ext uri="{BB962C8B-B14F-4D97-AF65-F5344CB8AC3E}">
        <p14:creationId xmlns:p14="http://schemas.microsoft.com/office/powerpoint/2010/main" val="134270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13</a:t>
            </a:fld>
            <a:endParaRPr lang="en-GB" dirty="0"/>
          </a:p>
        </p:txBody>
      </p:sp>
    </p:spTree>
    <p:extLst>
      <p:ext uri="{BB962C8B-B14F-4D97-AF65-F5344CB8AC3E}">
        <p14:creationId xmlns:p14="http://schemas.microsoft.com/office/powerpoint/2010/main" val="852144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36</a:t>
            </a:fld>
            <a:endParaRPr lang="en-GB" dirty="0"/>
          </a:p>
        </p:txBody>
      </p:sp>
    </p:spTree>
    <p:extLst>
      <p:ext uri="{BB962C8B-B14F-4D97-AF65-F5344CB8AC3E}">
        <p14:creationId xmlns:p14="http://schemas.microsoft.com/office/powerpoint/2010/main" val="4137920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37</a:t>
            </a:fld>
            <a:endParaRPr lang="en-US" dirty="0"/>
          </a:p>
        </p:txBody>
      </p:sp>
    </p:spTree>
    <p:extLst>
      <p:ext uri="{BB962C8B-B14F-4D97-AF65-F5344CB8AC3E}">
        <p14:creationId xmlns:p14="http://schemas.microsoft.com/office/powerpoint/2010/main" val="1776642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F122A-D870-4FC9-B659-FF8D3B20911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77527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p:spPr>
        <p:txBody>
          <a:bodyPr/>
          <a:lstStyle/>
          <a:p>
            <a:r>
              <a:rPr lang="en-US" altLang="en-US" dirty="0">
                <a:latin typeface="Arial" panose="020B0604020202020204" pitchFamily="34" charset="0"/>
                <a:cs typeface="Arial" panose="020B0604020202020204" pitchFamily="34" charset="0"/>
              </a:rPr>
              <a:t>Low – 3 mo</a:t>
            </a:r>
          </a:p>
          <a:p>
            <a:r>
              <a:rPr lang="en-US" altLang="en-US" dirty="0">
                <a:latin typeface="Arial" panose="020B0604020202020204" pitchFamily="34" charset="0"/>
                <a:cs typeface="Arial" panose="020B0604020202020204" pitchFamily="34" charset="0"/>
              </a:rPr>
              <a:t>Med – 6 year</a:t>
            </a:r>
          </a:p>
          <a:p>
            <a:r>
              <a:rPr lang="en-US" altLang="en-US" dirty="0">
                <a:latin typeface="Arial" panose="020B0604020202020204" pitchFamily="34" charset="0"/>
                <a:cs typeface="Arial" panose="020B0604020202020204" pitchFamily="34" charset="0"/>
              </a:rPr>
              <a:t>Long –</a:t>
            </a:r>
            <a:r>
              <a:rPr lang="en-US" altLang="en-US" baseline="0" dirty="0">
                <a:latin typeface="Arial" panose="020B0604020202020204" pitchFamily="34" charset="0"/>
                <a:cs typeface="Arial" panose="020B0604020202020204" pitchFamily="34" charset="0"/>
              </a:rPr>
              <a:t> 1 year</a:t>
            </a:r>
            <a:endParaRPr lang="en-US" altLang="en-US" dirty="0">
              <a:latin typeface="Arial" panose="020B0604020202020204" pitchFamily="34" charset="0"/>
              <a:cs typeface="Arial" panose="020B0604020202020204" pitchFamily="34" charset="0"/>
            </a:endParaRPr>
          </a:p>
        </p:txBody>
      </p:sp>
      <p:sp>
        <p:nvSpPr>
          <p:cNvPr id="67588" name="Slide Number Placeholder 3"/>
          <p:cNvSpPr>
            <a:spLocks noGrp="1"/>
          </p:cNvSpPr>
          <p:nvPr>
            <p:ph type="sldNum" sz="quarter" idx="5"/>
          </p:nvPr>
        </p:nvSpPr>
        <p:spPr>
          <a:noFill/>
        </p:spPr>
        <p:txBody>
          <a:bodyPr/>
          <a:lstStyle>
            <a:lvl1pPr defTabSz="922338">
              <a:spcBef>
                <a:spcPct val="30000"/>
              </a:spcBef>
              <a:defRPr sz="1200">
                <a:solidFill>
                  <a:schemeClr val="tx1"/>
                </a:solidFill>
                <a:latin typeface="Arial" panose="020B0604020202020204" pitchFamily="34" charset="0"/>
                <a:cs typeface="Arial" panose="020B0604020202020204" pitchFamily="34" charset="0"/>
              </a:defRPr>
            </a:lvl1pPr>
            <a:lvl2pPr marL="738188" indent="-282575" defTabSz="922338">
              <a:spcBef>
                <a:spcPct val="30000"/>
              </a:spcBef>
              <a:defRPr sz="1200">
                <a:solidFill>
                  <a:schemeClr val="tx1"/>
                </a:solidFill>
                <a:latin typeface="Arial" panose="020B0604020202020204" pitchFamily="34" charset="0"/>
                <a:cs typeface="Arial" panose="020B0604020202020204" pitchFamily="34" charset="0"/>
              </a:defRPr>
            </a:lvl2pPr>
            <a:lvl3pPr marL="1135063" indent="-227013" defTabSz="922338">
              <a:spcBef>
                <a:spcPct val="30000"/>
              </a:spcBef>
              <a:defRPr sz="1200">
                <a:solidFill>
                  <a:schemeClr val="tx1"/>
                </a:solidFill>
                <a:latin typeface="Arial" panose="020B0604020202020204" pitchFamily="34" charset="0"/>
                <a:cs typeface="Arial" panose="020B0604020202020204" pitchFamily="34" charset="0"/>
              </a:defRPr>
            </a:lvl3pPr>
            <a:lvl4pPr marL="1589088" indent="-227013" defTabSz="922338">
              <a:spcBef>
                <a:spcPct val="30000"/>
              </a:spcBef>
              <a:defRPr sz="1200">
                <a:solidFill>
                  <a:schemeClr val="tx1"/>
                </a:solidFill>
                <a:latin typeface="Arial" panose="020B0604020202020204" pitchFamily="34" charset="0"/>
                <a:cs typeface="Arial" panose="020B0604020202020204" pitchFamily="34" charset="0"/>
              </a:defRPr>
            </a:lvl4pPr>
            <a:lvl5pPr marL="2043113" indent="-227013" defTabSz="922338">
              <a:spcBef>
                <a:spcPct val="30000"/>
              </a:spcBef>
              <a:defRPr sz="1200">
                <a:solidFill>
                  <a:schemeClr val="tx1"/>
                </a:solidFill>
                <a:latin typeface="Arial" panose="020B0604020202020204" pitchFamily="34" charset="0"/>
                <a:cs typeface="Arial" panose="020B0604020202020204" pitchFamily="34" charset="0"/>
              </a:defRPr>
            </a:lvl5pPr>
            <a:lvl6pPr marL="25003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575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147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719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3F92B3C-1BA5-4687-9D89-C777B34BE3DA}" type="slidenum">
              <a:rPr lang="en-US" altLang="en-US">
                <a:solidFill>
                  <a:prstClr val="black"/>
                </a:solidFill>
              </a:rPr>
              <a:pPr>
                <a:spcBef>
                  <a:spcPct val="0"/>
                </a:spcBef>
              </a:pPr>
              <a:t>41</a:t>
            </a:fld>
            <a:endParaRPr lang="en-US" altLang="en-US" dirty="0">
              <a:solidFill>
                <a:prstClr val="black"/>
              </a:solidFill>
            </a:endParaRPr>
          </a:p>
        </p:txBody>
      </p:sp>
    </p:spTree>
    <p:extLst>
      <p:ext uri="{BB962C8B-B14F-4D97-AF65-F5344CB8AC3E}">
        <p14:creationId xmlns:p14="http://schemas.microsoft.com/office/powerpoint/2010/main" val="1098777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43</a:t>
            </a:fld>
            <a:endParaRPr lang="en-GB" dirty="0"/>
          </a:p>
        </p:txBody>
      </p:sp>
    </p:spTree>
    <p:extLst>
      <p:ext uri="{BB962C8B-B14F-4D97-AF65-F5344CB8AC3E}">
        <p14:creationId xmlns:p14="http://schemas.microsoft.com/office/powerpoint/2010/main" val="684404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44</a:t>
            </a:fld>
            <a:endParaRPr lang="en-GB" dirty="0"/>
          </a:p>
        </p:txBody>
      </p:sp>
    </p:spTree>
    <p:extLst>
      <p:ext uri="{BB962C8B-B14F-4D97-AF65-F5344CB8AC3E}">
        <p14:creationId xmlns:p14="http://schemas.microsoft.com/office/powerpoint/2010/main" val="1139769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45</a:t>
            </a:fld>
            <a:endParaRPr lang="en-GB" dirty="0"/>
          </a:p>
        </p:txBody>
      </p:sp>
    </p:spTree>
    <p:extLst>
      <p:ext uri="{BB962C8B-B14F-4D97-AF65-F5344CB8AC3E}">
        <p14:creationId xmlns:p14="http://schemas.microsoft.com/office/powerpoint/2010/main" val="4023236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46</a:t>
            </a:fld>
            <a:endParaRPr lang="en-GB" dirty="0"/>
          </a:p>
        </p:txBody>
      </p:sp>
    </p:spTree>
    <p:extLst>
      <p:ext uri="{BB962C8B-B14F-4D97-AF65-F5344CB8AC3E}">
        <p14:creationId xmlns:p14="http://schemas.microsoft.com/office/powerpoint/2010/main" val="2226490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Talk track</a:t>
            </a:r>
          </a:p>
          <a:p>
            <a:pPr marL="228600" indent="-228600">
              <a:buAutoNum type="arabicParenR"/>
            </a:pPr>
            <a:r>
              <a:rPr lang="en-US" dirty="0"/>
              <a:t>KPMG’s overall cloud security framework</a:t>
            </a:r>
            <a:r>
              <a:rPr lang="en-US" baseline="0" dirty="0"/>
              <a:t> includes a hybrid approach of a) business process and data-first b) determining and managing risks c) transforming and operating controls 4) across hybrid and multi-cloud environments. </a:t>
            </a:r>
          </a:p>
          <a:p>
            <a:pPr marL="228600" indent="-228600">
              <a:buAutoNum type="arabicParenR"/>
            </a:pPr>
            <a:r>
              <a:rPr lang="en-US" baseline="0" dirty="0"/>
              <a:t>We help clients across all these areas</a:t>
            </a:r>
          </a:p>
          <a:p>
            <a:pPr marL="228600" indent="-228600">
              <a:buAutoNum type="arabicParenR"/>
            </a:pPr>
            <a:r>
              <a:rPr lang="en-US" baseline="0" dirty="0"/>
              <a:t>IDaaS and IAM is a family of necessary controls to secure adoption and operation of cloud.</a:t>
            </a:r>
            <a:endParaRPr lang="en-US" dirty="0"/>
          </a:p>
        </p:txBody>
      </p:sp>
      <p:sp>
        <p:nvSpPr>
          <p:cNvPr id="4" name="Slide Number Placeholder 3"/>
          <p:cNvSpPr>
            <a:spLocks noGrp="1"/>
          </p:cNvSpPr>
          <p:nvPr>
            <p:ph type="sldNum" sz="quarter" idx="10"/>
          </p:nvPr>
        </p:nvSpPr>
        <p:spPr/>
        <p:txBody>
          <a:bodyPr/>
          <a:lstStyle/>
          <a:p>
            <a:fld id="{824045D1-D4CB-4A8D-A84C-D79133305354}" type="slidenum">
              <a:rPr lang="en-US" smtClean="0"/>
              <a:pPr/>
              <a:t>47</a:t>
            </a:fld>
            <a:endParaRPr lang="en-US" dirty="0"/>
          </a:p>
        </p:txBody>
      </p:sp>
    </p:spTree>
    <p:extLst>
      <p:ext uri="{BB962C8B-B14F-4D97-AF65-F5344CB8AC3E}">
        <p14:creationId xmlns:p14="http://schemas.microsoft.com/office/powerpoint/2010/main" val="233218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39B69-7FF9-4C0E-A739-1CEF89DA2098}" type="slidenum">
              <a:rPr lang="en-US" smtClean="0"/>
              <a:pPr/>
              <a:t>48</a:t>
            </a:fld>
            <a:endParaRPr lang="en-US" dirty="0"/>
          </a:p>
        </p:txBody>
      </p:sp>
    </p:spTree>
    <p:extLst>
      <p:ext uri="{BB962C8B-B14F-4D97-AF65-F5344CB8AC3E}">
        <p14:creationId xmlns:p14="http://schemas.microsoft.com/office/powerpoint/2010/main" val="2977268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14</a:t>
            </a:fld>
            <a:endParaRPr lang="en-GB" dirty="0"/>
          </a:p>
        </p:txBody>
      </p:sp>
    </p:spTree>
    <p:extLst>
      <p:ext uri="{BB962C8B-B14F-4D97-AF65-F5344CB8AC3E}">
        <p14:creationId xmlns:p14="http://schemas.microsoft.com/office/powerpoint/2010/main" val="2303130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Talk track</a:t>
            </a:r>
          </a:p>
          <a:p>
            <a:pPr marL="228600" indent="-228600">
              <a:buAutoNum type="arabicParenR"/>
            </a:pPr>
            <a:r>
              <a:rPr lang="en-US" baseline="0" dirty="0"/>
              <a:t>Organizations should establish a cloud security program to establish standards and solutions, drive adoption thereof, and manage risks in the cloud. </a:t>
            </a:r>
          </a:p>
          <a:p>
            <a:pPr marL="228600" indent="-228600">
              <a:buAutoNum type="arabicParenR"/>
            </a:pPr>
            <a:r>
              <a:rPr lang="en-US" baseline="0" dirty="0"/>
              <a:t>The program exists to address the needs of various stakeholders (left), and to produce and enable key business outcomes (Right)</a:t>
            </a:r>
          </a:p>
          <a:p>
            <a:pPr marL="228600" indent="-228600">
              <a:buAutoNum type="arabicParenR"/>
            </a:pPr>
            <a:r>
              <a:rPr lang="en-US" baseline="0" dirty="0"/>
              <a:t>The middle are the key program components – with a) governance and operations on the top and b) the “Cloud Security Fabric” or tech-enabled controls in the middle</a:t>
            </a:r>
          </a:p>
          <a:p>
            <a:pPr marL="228600" indent="-228600">
              <a:buAutoNum type="arabicParenR"/>
            </a:pPr>
            <a:r>
              <a:rPr lang="en-US" baseline="0" dirty="0"/>
              <a:t>Identity and access are a critical part of the program and Cloud Security Fabric for our clients. </a:t>
            </a:r>
          </a:p>
          <a:p>
            <a:pPr marL="228600" indent="-228600">
              <a:buAutoNum type="arabicParenR"/>
            </a:pPr>
            <a:r>
              <a:rPr lang="en-US" baseline="0" dirty="0"/>
              <a:t>Organizations require cloud-native and cloud-enabling Identity capabilities.</a:t>
            </a:r>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pPr/>
              <a:t>49</a:t>
            </a:fld>
            <a:endParaRPr lang="en-US" dirty="0"/>
          </a:p>
        </p:txBody>
      </p:sp>
    </p:spTree>
    <p:extLst>
      <p:ext uri="{BB962C8B-B14F-4D97-AF65-F5344CB8AC3E}">
        <p14:creationId xmlns:p14="http://schemas.microsoft.com/office/powerpoint/2010/main" val="423669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52</a:t>
            </a:fld>
            <a:endParaRPr lang="en-US" dirty="0"/>
          </a:p>
        </p:txBody>
      </p:sp>
    </p:spTree>
    <p:extLst>
      <p:ext uri="{BB962C8B-B14F-4D97-AF65-F5344CB8AC3E}">
        <p14:creationId xmlns:p14="http://schemas.microsoft.com/office/powerpoint/2010/main" val="9783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15</a:t>
            </a:fld>
            <a:endParaRPr lang="en-GB" dirty="0"/>
          </a:p>
        </p:txBody>
      </p:sp>
    </p:spTree>
    <p:extLst>
      <p:ext uri="{BB962C8B-B14F-4D97-AF65-F5344CB8AC3E}">
        <p14:creationId xmlns:p14="http://schemas.microsoft.com/office/powerpoint/2010/main" val="624523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16</a:t>
            </a:fld>
            <a:endParaRPr lang="en-GB" dirty="0"/>
          </a:p>
        </p:txBody>
      </p:sp>
    </p:spTree>
    <p:extLst>
      <p:ext uri="{BB962C8B-B14F-4D97-AF65-F5344CB8AC3E}">
        <p14:creationId xmlns:p14="http://schemas.microsoft.com/office/powerpoint/2010/main" val="257119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17</a:t>
            </a:fld>
            <a:endParaRPr lang="en-GB" dirty="0"/>
          </a:p>
        </p:txBody>
      </p:sp>
    </p:spTree>
    <p:extLst>
      <p:ext uri="{BB962C8B-B14F-4D97-AF65-F5344CB8AC3E}">
        <p14:creationId xmlns:p14="http://schemas.microsoft.com/office/powerpoint/2010/main" val="584699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18</a:t>
            </a:fld>
            <a:endParaRPr lang="en-GB" dirty="0"/>
          </a:p>
        </p:txBody>
      </p:sp>
    </p:spTree>
    <p:extLst>
      <p:ext uri="{BB962C8B-B14F-4D97-AF65-F5344CB8AC3E}">
        <p14:creationId xmlns:p14="http://schemas.microsoft.com/office/powerpoint/2010/main" val="194280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766414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875558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998460" y="1343857"/>
            <a:ext cx="6581117" cy="3510000"/>
          </a:xfrm>
        </p:spPr>
        <p:txBody>
          <a:bodyPr anchor="t" anchorCtr="0"/>
          <a:lstStyle>
            <a:lvl1pPr algn="l">
              <a:lnSpc>
                <a:spcPct val="85000"/>
              </a:lnSpc>
              <a:defRPr sz="7200" baseline="0">
                <a:solidFill>
                  <a:schemeClr val="bg1"/>
                </a:solidFill>
                <a:latin typeface="+mn-lt"/>
              </a:defRPr>
            </a:lvl1pPr>
          </a:lstStyle>
          <a:p>
            <a:r>
              <a:rPr lang="en-US" noProof="0" dirty="0"/>
              <a:t>Title slide 1</a:t>
            </a:r>
            <a:br>
              <a:rPr lang="en-US" noProof="0" dirty="0"/>
            </a:br>
            <a:r>
              <a:rPr lang="en-US" noProof="0" dirty="0"/>
              <a:t>dark right </a:t>
            </a:r>
            <a:br>
              <a:rPr lang="en-US" noProof="0" dirty="0"/>
            </a:br>
            <a:r>
              <a:rPr lang="en-US" noProof="0" dirty="0"/>
              <a:t>vertical image</a:t>
            </a:r>
          </a:p>
        </p:txBody>
      </p:sp>
      <p:sp>
        <p:nvSpPr>
          <p:cNvPr id="6" name="Text Placeholder 3"/>
          <p:cNvSpPr>
            <a:spLocks noGrp="1"/>
          </p:cNvSpPr>
          <p:nvPr>
            <p:ph type="body" sz="quarter" idx="11" hasCustomPrompt="1"/>
          </p:nvPr>
        </p:nvSpPr>
        <p:spPr>
          <a:xfrm>
            <a:off x="998460"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98460" y="5732107"/>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6254423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TEXT with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543529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760996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146885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2290827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778661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noProof="0" dirty="0"/>
              <a:t>Click icon to add chart</a:t>
            </a:r>
          </a:p>
        </p:txBody>
      </p:sp>
      <p:sp>
        <p:nvSpPr>
          <p:cNvPr id="7" name="Text Placeholder 8"/>
          <p:cNvSpPr>
            <a:spLocks noGrp="1"/>
          </p:cNvSpPr>
          <p:nvPr>
            <p:ph type="body" sz="quarter" idx="10"/>
          </p:nvPr>
        </p:nvSpPr>
        <p:spPr>
          <a:xfrm>
            <a:off x="10032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noProof="0" dirty="0"/>
              <a:t>Click icon to add chart</a:t>
            </a:r>
          </a:p>
        </p:txBody>
      </p:sp>
      <p:sp>
        <p:nvSpPr>
          <p:cNvPr id="9" name="Text Placeholder 8"/>
          <p:cNvSpPr>
            <a:spLocks noGrp="1"/>
          </p:cNvSpPr>
          <p:nvPr>
            <p:ph type="body" sz="quarter" idx="14"/>
          </p:nvPr>
        </p:nvSpPr>
        <p:spPr>
          <a:xfrm>
            <a:off x="45024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41336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77598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Tree>
    <p:extLst>
      <p:ext uri="{BB962C8B-B14F-4D97-AF65-F5344CB8AC3E}">
        <p14:creationId xmlns:p14="http://schemas.microsoft.com/office/powerpoint/2010/main" val="2683865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Tree>
    <p:extLst>
      <p:ext uri="{BB962C8B-B14F-4D97-AF65-F5344CB8AC3E}">
        <p14:creationId xmlns:p14="http://schemas.microsoft.com/office/powerpoint/2010/main" val="1695715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2424363" y="1343857"/>
            <a:ext cx="6581117" cy="2000922"/>
          </a:xfrm>
        </p:spPr>
        <p:txBody>
          <a:bodyPr anchor="t" anchorCtr="0"/>
          <a:lstStyle>
            <a:lvl1pPr algn="l">
              <a:lnSpc>
                <a:spcPct val="85000"/>
              </a:lnSpc>
              <a:defRPr sz="7200" baseline="0">
                <a:solidFill>
                  <a:schemeClr val="tx2"/>
                </a:solidFill>
                <a:latin typeface="+mn-lt"/>
              </a:defRPr>
            </a:lvl1pPr>
          </a:lstStyle>
          <a:p>
            <a:r>
              <a:rPr lang="en-US" noProof="0" dirty="0"/>
              <a:t>Title slide 4 light right vertical image</a:t>
            </a:r>
          </a:p>
        </p:txBody>
      </p:sp>
      <p:sp>
        <p:nvSpPr>
          <p:cNvPr id="9"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4" name="Text Placeholder 3"/>
          <p:cNvSpPr>
            <a:spLocks noGrp="1"/>
          </p:cNvSpPr>
          <p:nvPr>
            <p:ph type="body" sz="quarter" idx="13" hasCustomPrompt="1"/>
          </p:nvPr>
        </p:nvSpPr>
        <p:spPr>
          <a:xfrm>
            <a:off x="2424363"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15" name="Text Placeholder 4"/>
          <p:cNvSpPr>
            <a:spLocks noGrp="1"/>
          </p:cNvSpPr>
          <p:nvPr>
            <p:ph type="body" sz="quarter" idx="14" hasCustomPrompt="1"/>
          </p:nvPr>
        </p:nvSpPr>
        <p:spPr>
          <a:xfrm>
            <a:off x="2424363" y="5732107"/>
            <a:ext cx="1889125" cy="487363"/>
          </a:xfrm>
        </p:spPr>
        <p:txBody>
          <a:bodyPr/>
          <a:lstStyle>
            <a:lvl1pPr>
              <a:defRPr sz="1400" b="0">
                <a:solidFill>
                  <a:schemeClr val="tx2"/>
                </a:solidFill>
              </a:defRPr>
            </a:lvl1pPr>
          </a:lstStyle>
          <a:p>
            <a:pPr lvl="0"/>
            <a:r>
              <a:rPr lang="en-US" dirty="0"/>
              <a:t>Date here</a:t>
            </a:r>
          </a:p>
        </p:txBody>
      </p:sp>
    </p:spTree>
    <p:extLst>
      <p:ext uri="{BB962C8B-B14F-4D97-AF65-F5344CB8AC3E}">
        <p14:creationId xmlns:p14="http://schemas.microsoft.com/office/powerpoint/2010/main" val="92149466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6000" baseline="0">
                <a:solidFill>
                  <a:schemeClr val="bg1"/>
                </a:solidFill>
                <a:latin typeface="+mn-lt"/>
              </a:defRPr>
            </a:lvl1pPr>
          </a:lstStyle>
          <a:p>
            <a:r>
              <a:rPr lang="en-US" noProof="0" dirty="0"/>
              <a:t>Click to edit Master title style</a:t>
            </a:r>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Tree>
    <p:extLst>
      <p:ext uri="{BB962C8B-B14F-4D97-AF65-F5344CB8AC3E}">
        <p14:creationId xmlns:p14="http://schemas.microsoft.com/office/powerpoint/2010/main" val="2386961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tx2"/>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a:t>Click to edit Master title style</a:t>
            </a:r>
            <a:endParaRPr lang="en-US" noProof="0" dirty="0"/>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Tree>
    <p:extLst>
      <p:ext uri="{BB962C8B-B14F-4D97-AF65-F5344CB8AC3E}">
        <p14:creationId xmlns:p14="http://schemas.microsoft.com/office/powerpoint/2010/main" val="18981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23" name="Text Placeholder 2"/>
          <p:cNvSpPr>
            <a:spLocks noGrp="1"/>
          </p:cNvSpPr>
          <p:nvPr>
            <p:ph type="body" sz="quarter" idx="14"/>
          </p:nvPr>
        </p:nvSpPr>
        <p:spPr>
          <a:xfrm>
            <a:off x="24243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p:txBody>
      </p:sp>
      <p:grpSp>
        <p:nvGrpSpPr>
          <p:cNvPr id="17" name="Group 16"/>
          <p:cNvGrpSpPr/>
          <p:nvPr userDrawn="1"/>
        </p:nvGrpSpPr>
        <p:grpSpPr>
          <a:xfrm>
            <a:off x="2424363" y="2974450"/>
            <a:ext cx="2094546" cy="384049"/>
            <a:chOff x="1584001" y="2682350"/>
            <a:chExt cx="2094546" cy="384049"/>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9" name="Picture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20" name="Group 19"/>
            <p:cNvGrpSpPr/>
            <p:nvPr userDrawn="1"/>
          </p:nvGrpSpPr>
          <p:grpSpPr>
            <a:xfrm>
              <a:off x="2867305" y="2682351"/>
              <a:ext cx="383774" cy="383774"/>
              <a:chOff x="3296507" y="2682351"/>
              <a:chExt cx="383774" cy="383774"/>
            </a:xfrm>
          </p:grpSpPr>
          <p:sp>
            <p:nvSpPr>
              <p:cNvPr id="21" name="Freeform 5"/>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6"/>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7"/>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 name="Text Placeholder 2"/>
          <p:cNvSpPr>
            <a:spLocks noGrp="1"/>
          </p:cNvSpPr>
          <p:nvPr>
            <p:ph type="body" sz="quarter" idx="13"/>
          </p:nvPr>
        </p:nvSpPr>
        <p:spPr>
          <a:xfrm>
            <a:off x="2424363" y="3831758"/>
            <a:ext cx="7851751" cy="645650"/>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14" name="Text Placeholder 2"/>
          <p:cNvSpPr>
            <a:spLocks noGrp="1"/>
          </p:cNvSpPr>
          <p:nvPr>
            <p:ph type="body" sz="quarter" idx="15"/>
          </p:nvPr>
        </p:nvSpPr>
        <p:spPr>
          <a:xfrm>
            <a:off x="2424363" y="4564855"/>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2" name="Text Placeholder 2"/>
          <p:cNvSpPr>
            <a:spLocks noGrp="1"/>
          </p:cNvSpPr>
          <p:nvPr>
            <p:ph type="body" sz="quarter" idx="16"/>
          </p:nvPr>
        </p:nvSpPr>
        <p:spPr>
          <a:xfrm>
            <a:off x="2424363" y="5132413"/>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4"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267273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2DE11B-98F5-4D9F-91FC-D0EDFCD52486}" type="datetimeFigureOut">
              <a:rPr lang="en-US" smtClean="0">
                <a:solidFill>
                  <a:srgbClr val="000000"/>
                </a:solidFill>
              </a:rPr>
              <a:pPr/>
              <a:t>4/8/2020</a:t>
            </a:fld>
            <a:endParaRPr lang="en-US" dirty="0">
              <a:solidFill>
                <a:srgbClr val="000000"/>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solidFill>
                <a:srgbClr val="000000"/>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A75B8DB3-28FC-4D7B-91B3-2DDC4101EA29}"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802427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3200" y="677326"/>
            <a:ext cx="10185600" cy="518400"/>
          </a:xfrm>
        </p:spPr>
        <p:txBody>
          <a:bodyPr/>
          <a:lstStyle/>
          <a:p>
            <a:r>
              <a:rPr lang="en-US" noProof="0"/>
              <a:t>Click to edit Master title style</a:t>
            </a:r>
            <a:endParaRPr lang="en-US" noProof="0" dirty="0"/>
          </a:p>
        </p:txBody>
      </p:sp>
      <p:sp>
        <p:nvSpPr>
          <p:cNvPr id="3" name="Text Placeholder 4"/>
          <p:cNvSpPr>
            <a:spLocks noGrp="1"/>
          </p:cNvSpPr>
          <p:nvPr>
            <p:ph type="body" sz="quarter" idx="11" hasCustomPrompt="1"/>
          </p:nvPr>
        </p:nvSpPr>
        <p:spPr>
          <a:xfrm>
            <a:off x="1003200" y="354993"/>
            <a:ext cx="10185600" cy="169200"/>
          </a:xfrm>
        </p:spPr>
        <p:txBody>
          <a:bodyPr anchor="b"/>
          <a:lstStyle>
            <a:lvl1pPr>
              <a:spcAft>
                <a:spcPts val="0"/>
              </a:spcAft>
              <a:defRPr sz="1200"/>
            </a:lvl1pPr>
          </a:lstStyle>
          <a:p>
            <a:pPr lvl="0"/>
            <a:r>
              <a:rPr lang="en-US" noProof="0" dirty="0"/>
              <a:t>Super title here</a:t>
            </a:r>
          </a:p>
        </p:txBody>
      </p:sp>
    </p:spTree>
    <p:extLst>
      <p:ext uri="{BB962C8B-B14F-4D97-AF65-F5344CB8AC3E}">
        <p14:creationId xmlns:p14="http://schemas.microsoft.com/office/powerpoint/2010/main" val="41340336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ONE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426660"/>
            <a:ext cx="10185600" cy="45942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4"/>
          <p:cNvSpPr>
            <a:spLocks noGrp="1"/>
          </p:cNvSpPr>
          <p:nvPr>
            <p:ph type="body" sz="quarter" idx="11" hasCustomPrompt="1"/>
          </p:nvPr>
        </p:nvSpPr>
        <p:spPr>
          <a:xfrm>
            <a:off x="1003200" y="354993"/>
            <a:ext cx="10185600" cy="169200"/>
          </a:xfrm>
        </p:spPr>
        <p:txBody>
          <a:bodyPr anchor="b"/>
          <a:lstStyle>
            <a:lvl1pPr>
              <a:spcAft>
                <a:spcPts val="0"/>
              </a:spcAft>
              <a:defRPr sz="1200"/>
            </a:lvl1pPr>
          </a:lstStyle>
          <a:p>
            <a:pPr lvl="0"/>
            <a:r>
              <a:rPr lang="en-US" noProof="0" dirty="0"/>
              <a:t>Super title here</a:t>
            </a:r>
          </a:p>
        </p:txBody>
      </p:sp>
    </p:spTree>
    <p:extLst>
      <p:ext uri="{BB962C8B-B14F-4D97-AF65-F5344CB8AC3E}">
        <p14:creationId xmlns:p14="http://schemas.microsoft.com/office/powerpoint/2010/main" val="3604557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SLIDE 1 - Right light vertical ima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l="13390" t="20694"/>
          <a:stretch/>
        </p:blipFill>
        <p:spPr>
          <a:xfrm>
            <a:off x="536549" y="0"/>
            <a:ext cx="11655451" cy="6858000"/>
          </a:xfrm>
          <a:prstGeom prst="rect">
            <a:avLst/>
          </a:prstGeom>
        </p:spPr>
      </p:pic>
      <p:sp>
        <p:nvSpPr>
          <p:cNvPr id="8" name="Title 1"/>
          <p:cNvSpPr>
            <a:spLocks noGrp="1"/>
          </p:cNvSpPr>
          <p:nvPr>
            <p:ph type="ctrTitle" hasCustomPrompt="1"/>
          </p:nvPr>
        </p:nvSpPr>
        <p:spPr>
          <a:xfrm>
            <a:off x="1826597" y="1861442"/>
            <a:ext cx="6581117" cy="2000922"/>
          </a:xfrm>
        </p:spPr>
        <p:txBody>
          <a:bodyPr anchor="t" anchorCtr="0"/>
          <a:lstStyle>
            <a:lvl1pPr algn="l">
              <a:lnSpc>
                <a:spcPct val="85000"/>
              </a:lnSpc>
              <a:defRPr sz="6000" baseline="0">
                <a:solidFill>
                  <a:schemeClr val="tx2"/>
                </a:solidFill>
                <a:latin typeface="+mn-lt"/>
              </a:defRPr>
            </a:lvl1pPr>
          </a:lstStyle>
          <a:p>
            <a:r>
              <a:rPr lang="en-US" noProof="0" dirty="0"/>
              <a:t>Title slide 1- light right vertical image</a:t>
            </a:r>
          </a:p>
        </p:txBody>
      </p:sp>
      <p:sp>
        <p:nvSpPr>
          <p:cNvPr id="6" name="Text Placeholder 3"/>
          <p:cNvSpPr>
            <a:spLocks noGrp="1"/>
          </p:cNvSpPr>
          <p:nvPr>
            <p:ph type="body" sz="quarter" idx="11" hasCustomPrompt="1"/>
          </p:nvPr>
        </p:nvSpPr>
        <p:spPr>
          <a:xfrm>
            <a:off x="1826597" y="4168714"/>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1826597" y="4601364"/>
            <a:ext cx="1889125" cy="487363"/>
          </a:xfrm>
        </p:spPr>
        <p:txBody>
          <a:bodyPr/>
          <a:lstStyle>
            <a:lvl1pPr>
              <a:defRPr sz="1100" b="0">
                <a:solidFill>
                  <a:srgbClr val="00338D"/>
                </a:solidFill>
              </a:defRPr>
            </a:lvl1pPr>
          </a:lstStyle>
          <a:p>
            <a:pPr lvl="0"/>
            <a:r>
              <a:rPr lang="en-US" dirty="0"/>
              <a:t>Date here</a:t>
            </a:r>
          </a:p>
        </p:txBody>
      </p:sp>
      <p:sp>
        <p:nvSpPr>
          <p:cNvPr id="12"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3"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tx2"/>
          </a:solidFill>
        </p:spPr>
        <p:txBody>
          <a:bodyPr wrap="square" lIns="0" tIns="0" rIns="0" bIns="0" rtlCol="0">
            <a:noAutofit/>
          </a:bodyPr>
          <a:lstStyle/>
          <a:p>
            <a:endParaRPr sz="1800" dirty="0">
              <a:latin typeface="Arial" panose="020B0604020202020204" pitchFamily="34" charset="0"/>
            </a:endParaRPr>
          </a:p>
        </p:txBody>
      </p:sp>
    </p:spTree>
    <p:extLst>
      <p:ext uri="{BB962C8B-B14F-4D97-AF65-F5344CB8AC3E}">
        <p14:creationId xmlns:p14="http://schemas.microsoft.com/office/powerpoint/2010/main" val="16445309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light vertical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r="5967" b="5912"/>
          <a:stretch/>
        </p:blipFill>
        <p:spPr>
          <a:xfrm>
            <a:off x="0" y="0"/>
            <a:ext cx="12184870" cy="6858000"/>
          </a:xfrm>
          <a:prstGeom prst="rect">
            <a:avLst/>
          </a:prstGeom>
        </p:spPr>
      </p:pic>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Title 1"/>
          <p:cNvSpPr>
            <a:spLocks noGrp="1"/>
          </p:cNvSpPr>
          <p:nvPr>
            <p:ph type="ctrTitle" hasCustomPrompt="1"/>
          </p:nvPr>
        </p:nvSpPr>
        <p:spPr>
          <a:xfrm>
            <a:off x="998460" y="1343857"/>
            <a:ext cx="6581117" cy="2000922"/>
          </a:xfrm>
        </p:spPr>
        <p:txBody>
          <a:bodyPr anchor="t" anchorCtr="0"/>
          <a:lstStyle>
            <a:lvl1pPr algn="l">
              <a:lnSpc>
                <a:spcPct val="85000"/>
              </a:lnSpc>
              <a:defRPr sz="6000" baseline="0">
                <a:solidFill>
                  <a:schemeClr val="bg1"/>
                </a:solidFill>
                <a:latin typeface="+mn-lt"/>
              </a:defRPr>
            </a:lvl1pPr>
          </a:lstStyle>
          <a:p>
            <a:r>
              <a:rPr lang="en-US" noProof="0" dirty="0"/>
              <a:t>Title slide 2- light right vertical image</a:t>
            </a:r>
          </a:p>
        </p:txBody>
      </p:sp>
      <p:sp>
        <p:nvSpPr>
          <p:cNvPr id="6" name="Text Placeholder 3"/>
          <p:cNvSpPr>
            <a:spLocks noGrp="1"/>
          </p:cNvSpPr>
          <p:nvPr>
            <p:ph type="body" sz="quarter" idx="11" hasCustomPrompt="1"/>
          </p:nvPr>
        </p:nvSpPr>
        <p:spPr>
          <a:xfrm>
            <a:off x="998460" y="3651129"/>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98460" y="4083779"/>
            <a:ext cx="1889125" cy="487363"/>
          </a:xfrm>
        </p:spPr>
        <p:txBody>
          <a:bodyPr/>
          <a:lstStyle>
            <a:lvl1pPr>
              <a:defRPr sz="1100" b="0">
                <a:solidFill>
                  <a:schemeClr val="bg1"/>
                </a:solidFill>
              </a:defRPr>
            </a:lvl1pPr>
          </a:lstStyle>
          <a:p>
            <a:pPr lvl="0"/>
            <a:r>
              <a:rPr lang="en-US" dirty="0"/>
              <a:t>Date here</a:t>
            </a:r>
          </a:p>
        </p:txBody>
      </p:sp>
    </p:spTree>
    <p:extLst>
      <p:ext uri="{BB962C8B-B14F-4D97-AF65-F5344CB8AC3E}">
        <p14:creationId xmlns:p14="http://schemas.microsoft.com/office/powerpoint/2010/main" val="93669248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3 - Right light vertical image">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0666" r="3691"/>
            <a:stretch/>
          </p:blipFill>
          <p:spPr>
            <a:xfrm>
              <a:off x="3047999" y="0"/>
              <a:ext cx="9144001" cy="6858000"/>
            </a:xfrm>
            <a:prstGeom prst="rect">
              <a:avLst/>
            </a:prstGeom>
          </p:spPr>
        </p:pic>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729" r="63641"/>
            <a:stretch/>
          </p:blipFill>
          <p:spPr>
            <a:xfrm>
              <a:off x="0" y="0"/>
              <a:ext cx="3804249" cy="6858000"/>
            </a:xfrm>
            <a:prstGeom prst="rect">
              <a:avLst/>
            </a:prstGeom>
          </p:spPr>
        </p:pic>
      </p:grpSp>
      <p:sp>
        <p:nvSpPr>
          <p:cNvPr id="10" name="Freeform 19"/>
          <p:cNvSpPr>
            <a:spLocks noEditPoints="1"/>
          </p:cNvSpPr>
          <p:nvPr userDrawn="1"/>
        </p:nvSpPr>
        <p:spPr bwMode="auto">
          <a:xfrm>
            <a:off x="912198"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Title 1"/>
          <p:cNvSpPr>
            <a:spLocks noGrp="1"/>
          </p:cNvSpPr>
          <p:nvPr>
            <p:ph type="ctrTitle" hasCustomPrompt="1"/>
          </p:nvPr>
        </p:nvSpPr>
        <p:spPr>
          <a:xfrm>
            <a:off x="912198" y="1343857"/>
            <a:ext cx="6581117" cy="3510000"/>
          </a:xfrm>
        </p:spPr>
        <p:txBody>
          <a:bodyPr anchor="t" anchorCtr="0"/>
          <a:lstStyle>
            <a:lvl1pPr algn="l">
              <a:lnSpc>
                <a:spcPct val="85000"/>
              </a:lnSpc>
              <a:defRPr sz="6000" baseline="0">
                <a:solidFill>
                  <a:schemeClr val="bg1"/>
                </a:solidFill>
                <a:latin typeface="+mn-lt"/>
              </a:defRPr>
            </a:lvl1pPr>
          </a:lstStyle>
          <a:p>
            <a:r>
              <a:rPr lang="en-US" noProof="0" dirty="0"/>
              <a:t>Title slide 3</a:t>
            </a:r>
            <a:br>
              <a:rPr lang="en-US" noProof="0" dirty="0"/>
            </a:br>
            <a:r>
              <a:rPr lang="en-US" noProof="0" dirty="0"/>
              <a:t>dark right </a:t>
            </a:r>
            <a:br>
              <a:rPr lang="en-US" noProof="0" dirty="0"/>
            </a:br>
            <a:r>
              <a:rPr lang="en-US" noProof="0" dirty="0"/>
              <a:t>vertical image</a:t>
            </a:r>
          </a:p>
        </p:txBody>
      </p:sp>
      <p:sp>
        <p:nvSpPr>
          <p:cNvPr id="6" name="Text Placeholder 3"/>
          <p:cNvSpPr>
            <a:spLocks noGrp="1"/>
          </p:cNvSpPr>
          <p:nvPr>
            <p:ph type="body" sz="quarter" idx="11" hasCustomPrompt="1"/>
          </p:nvPr>
        </p:nvSpPr>
        <p:spPr>
          <a:xfrm>
            <a:off x="912198"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12198" y="5732107"/>
            <a:ext cx="1889125" cy="487363"/>
          </a:xfrm>
        </p:spPr>
        <p:txBody>
          <a:bodyPr/>
          <a:lstStyle>
            <a:lvl1pPr>
              <a:defRPr sz="1100" b="0">
                <a:solidFill>
                  <a:schemeClr val="bg1"/>
                </a:solidFill>
              </a:defRPr>
            </a:lvl1pPr>
          </a:lstStyle>
          <a:p>
            <a:pPr lvl="0"/>
            <a:r>
              <a:rPr lang="en-US" dirty="0"/>
              <a:t>Date here</a:t>
            </a:r>
          </a:p>
        </p:txBody>
      </p:sp>
    </p:spTree>
    <p:extLst>
      <p:ext uri="{BB962C8B-B14F-4D97-AF65-F5344CB8AC3E}">
        <p14:creationId xmlns:p14="http://schemas.microsoft.com/office/powerpoint/2010/main" val="79652470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4">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16262" r="15808" b="9413"/>
          <a:stretch/>
        </p:blipFill>
        <p:spPr>
          <a:xfrm>
            <a:off x="1196789" y="-4190"/>
            <a:ext cx="10995212" cy="6862190"/>
          </a:xfrm>
          <a:prstGeom prst="rect">
            <a:avLst/>
          </a:prstGeom>
        </p:spPr>
      </p:pic>
      <p:sp>
        <p:nvSpPr>
          <p:cNvPr id="10"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2424363" y="1343857"/>
            <a:ext cx="6581117" cy="2000922"/>
          </a:xfrm>
        </p:spPr>
        <p:txBody>
          <a:bodyPr anchor="t" anchorCtr="0"/>
          <a:lstStyle>
            <a:lvl1pPr algn="l">
              <a:lnSpc>
                <a:spcPct val="85000"/>
              </a:lnSpc>
              <a:defRPr sz="7200" baseline="0">
                <a:solidFill>
                  <a:schemeClr val="bg1"/>
                </a:solidFill>
                <a:latin typeface="+mn-lt"/>
              </a:defRPr>
            </a:lvl1pPr>
          </a:lstStyle>
          <a:p>
            <a:r>
              <a:rPr lang="en-US" noProof="0" dirty="0"/>
              <a:t>Title slide 4 light right vertical image</a:t>
            </a:r>
          </a:p>
        </p:txBody>
      </p:sp>
      <p:sp>
        <p:nvSpPr>
          <p:cNvPr id="9"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tx2"/>
          </a:solidFill>
        </p:spPr>
        <p:txBody>
          <a:bodyPr wrap="square" lIns="0" tIns="0" rIns="0" bIns="0" rtlCol="0">
            <a:noAutofit/>
          </a:bodyPr>
          <a:lstStyle/>
          <a:p>
            <a:endParaRPr sz="1800" dirty="0">
              <a:latin typeface="Arial" panose="020B0604020202020204" pitchFamily="34" charset="0"/>
            </a:endParaRPr>
          </a:p>
        </p:txBody>
      </p:sp>
      <p:sp>
        <p:nvSpPr>
          <p:cNvPr id="14" name="Text Placeholder 3"/>
          <p:cNvSpPr>
            <a:spLocks noGrp="1"/>
          </p:cNvSpPr>
          <p:nvPr>
            <p:ph type="body" sz="quarter" idx="13" hasCustomPrompt="1"/>
          </p:nvPr>
        </p:nvSpPr>
        <p:spPr>
          <a:xfrm>
            <a:off x="2424363"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baseline="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15" name="Text Placeholder 4"/>
          <p:cNvSpPr>
            <a:spLocks noGrp="1"/>
          </p:cNvSpPr>
          <p:nvPr>
            <p:ph type="body" sz="quarter" idx="14" hasCustomPrompt="1"/>
          </p:nvPr>
        </p:nvSpPr>
        <p:spPr>
          <a:xfrm>
            <a:off x="2424363" y="5732107"/>
            <a:ext cx="1889125" cy="487363"/>
          </a:xfrm>
        </p:spPr>
        <p:txBody>
          <a:bodyPr/>
          <a:lstStyle>
            <a:lvl1pPr>
              <a:defRPr sz="1400" b="0" baseline="0">
                <a:solidFill>
                  <a:schemeClr val="bg1"/>
                </a:solidFill>
              </a:defRPr>
            </a:lvl1pPr>
          </a:lstStyle>
          <a:p>
            <a:pPr lvl="0"/>
            <a:r>
              <a:rPr lang="en-US" dirty="0"/>
              <a:t>Date here</a:t>
            </a:r>
          </a:p>
        </p:txBody>
      </p:sp>
    </p:spTree>
    <p:extLst>
      <p:ext uri="{BB962C8B-B14F-4D97-AF65-F5344CB8AC3E}">
        <p14:creationId xmlns:p14="http://schemas.microsoft.com/office/powerpoint/2010/main" val="343839003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4 - No imag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Title 1"/>
          <p:cNvSpPr>
            <a:spLocks noGrp="1"/>
          </p:cNvSpPr>
          <p:nvPr>
            <p:ph type="ctrTitle" hasCustomPrompt="1"/>
          </p:nvPr>
        </p:nvSpPr>
        <p:spPr>
          <a:xfrm>
            <a:off x="949246" y="1360483"/>
            <a:ext cx="8489950" cy="3510000"/>
          </a:xfrm>
        </p:spPr>
        <p:txBody>
          <a:bodyPr anchor="t" anchorCtr="0"/>
          <a:lstStyle>
            <a:lvl1pPr algn="l">
              <a:lnSpc>
                <a:spcPct val="85000"/>
              </a:lnSpc>
              <a:defRPr sz="5400" baseline="0">
                <a:solidFill>
                  <a:schemeClr val="bg1"/>
                </a:solidFill>
                <a:latin typeface="+mn-lt"/>
              </a:defRPr>
            </a:lvl1pPr>
          </a:lstStyle>
          <a:p>
            <a:r>
              <a:rPr lang="en-US" noProof="0" dirty="0"/>
              <a:t>Title Slide 4 – </a:t>
            </a:r>
            <a:br>
              <a:rPr lang="en-US" noProof="0" dirty="0"/>
            </a:br>
            <a:r>
              <a:rPr lang="en-US" noProof="0" dirty="0"/>
              <a:t>no image</a:t>
            </a:r>
          </a:p>
        </p:txBody>
      </p:sp>
      <p:sp>
        <p:nvSpPr>
          <p:cNvPr id="10" name="Freeform 19"/>
          <p:cNvSpPr>
            <a:spLocks noChangeAspect="1" noEditPoints="1"/>
          </p:cNvSpPr>
          <p:nvPr userDrawn="1"/>
        </p:nvSpPr>
        <p:spPr bwMode="auto">
          <a:xfrm>
            <a:off x="949246"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 name="Text Placeholder 3"/>
          <p:cNvSpPr>
            <a:spLocks noGrp="1"/>
          </p:cNvSpPr>
          <p:nvPr>
            <p:ph type="body" sz="quarter" idx="11" hasCustomPrompt="1"/>
          </p:nvPr>
        </p:nvSpPr>
        <p:spPr>
          <a:xfrm>
            <a:off x="949246" y="5316083"/>
            <a:ext cx="8450350"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9" name="Text Placeholder 4"/>
          <p:cNvSpPr>
            <a:spLocks noGrp="1"/>
          </p:cNvSpPr>
          <p:nvPr>
            <p:ph type="body" sz="quarter" idx="12" hasCustomPrompt="1"/>
          </p:nvPr>
        </p:nvSpPr>
        <p:spPr>
          <a:xfrm>
            <a:off x="949246" y="5748733"/>
            <a:ext cx="1889125" cy="487363"/>
          </a:xfrm>
        </p:spPr>
        <p:txBody>
          <a:bodyPr/>
          <a:lstStyle>
            <a:lvl1pPr>
              <a:defRPr sz="1100" b="0">
                <a:solidFill>
                  <a:schemeClr val="bg1"/>
                </a:solidFill>
              </a:defRPr>
            </a:lvl1pPr>
          </a:lstStyle>
          <a:p>
            <a:pPr lvl="0"/>
            <a:r>
              <a:rPr lang="en-US" dirty="0"/>
              <a:t>Date here</a:t>
            </a:r>
          </a:p>
        </p:txBody>
      </p:sp>
    </p:spTree>
    <p:extLst>
      <p:ext uri="{BB962C8B-B14F-4D97-AF65-F5344CB8AC3E}">
        <p14:creationId xmlns:p14="http://schemas.microsoft.com/office/powerpoint/2010/main" val="3783644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0770941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31390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988658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 TEXT with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4650914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71440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6969063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39375207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40460957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noProof="0" dirty="0"/>
              <a:t>Click icon to add chart</a:t>
            </a:r>
          </a:p>
        </p:txBody>
      </p:sp>
      <p:sp>
        <p:nvSpPr>
          <p:cNvPr id="7" name="Text Placeholder 8"/>
          <p:cNvSpPr>
            <a:spLocks noGrp="1"/>
          </p:cNvSpPr>
          <p:nvPr>
            <p:ph type="body" sz="quarter" idx="10"/>
          </p:nvPr>
        </p:nvSpPr>
        <p:spPr>
          <a:xfrm>
            <a:off x="10032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noProof="0" dirty="0"/>
              <a:t>Click icon to add chart</a:t>
            </a:r>
          </a:p>
        </p:txBody>
      </p:sp>
      <p:sp>
        <p:nvSpPr>
          <p:cNvPr id="9" name="Text Placeholder 8"/>
          <p:cNvSpPr>
            <a:spLocks noGrp="1"/>
          </p:cNvSpPr>
          <p:nvPr>
            <p:ph type="body" sz="quarter" idx="14"/>
          </p:nvPr>
        </p:nvSpPr>
        <p:spPr>
          <a:xfrm>
            <a:off x="45024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501630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7">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2"/>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hasCustomPrompt="1"/>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dirty="0"/>
              <a:t>Title slide 7 – </a:t>
            </a:r>
            <a:br>
              <a:rPr lang="en-US" noProof="0" dirty="0"/>
            </a:br>
            <a:r>
              <a:rPr lang="en-US" noProof="0" dirty="0"/>
              <a:t>dark singular image</a:t>
            </a:r>
          </a:p>
        </p:txBody>
      </p:sp>
      <p:sp>
        <p:nvSpPr>
          <p:cNvPr id="10"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6"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31050853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44296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Tree>
    <p:extLst>
      <p:ext uri="{BB962C8B-B14F-4D97-AF65-F5344CB8AC3E}">
        <p14:creationId xmlns:p14="http://schemas.microsoft.com/office/powerpoint/2010/main" val="238077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Tree>
    <p:extLst>
      <p:ext uri="{BB962C8B-B14F-4D97-AF65-F5344CB8AC3E}">
        <p14:creationId xmlns:p14="http://schemas.microsoft.com/office/powerpoint/2010/main" val="3692594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23837858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2346882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29163" y="1368796"/>
            <a:ext cx="8489950" cy="3510000"/>
          </a:xfrm>
        </p:spPr>
        <p:txBody>
          <a:bodyPr anchor="t" anchorCtr="0"/>
          <a:lstStyle>
            <a:lvl1pPr algn="l">
              <a:lnSpc>
                <a:spcPct val="85000"/>
              </a:lnSpc>
              <a:defRPr sz="6000" baseline="0">
                <a:solidFill>
                  <a:schemeClr val="bg1"/>
                </a:solidFill>
                <a:latin typeface="+mn-lt"/>
              </a:defRPr>
            </a:lvl1pPr>
          </a:lstStyle>
          <a:p>
            <a:r>
              <a:rPr lang="en-US" noProof="0"/>
              <a:t>Click to edit Master title style</a:t>
            </a:r>
            <a:endParaRPr lang="en-US" noProof="0"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29163" y="5324396"/>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9944173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29163" y="1377109"/>
            <a:ext cx="8489950" cy="3510000"/>
          </a:xfrm>
        </p:spPr>
        <p:txBody>
          <a:bodyPr anchor="t" anchorCtr="0"/>
          <a:lstStyle>
            <a:lvl1pPr algn="l">
              <a:lnSpc>
                <a:spcPct val="85000"/>
              </a:lnSpc>
              <a:defRPr sz="6000" baseline="0">
                <a:solidFill>
                  <a:schemeClr val="bg1"/>
                </a:solidFill>
                <a:latin typeface="+mn-lt"/>
              </a:defRPr>
            </a:lvl1pPr>
          </a:lstStyle>
          <a:p>
            <a:r>
              <a:rPr lang="en-US" noProof="0"/>
              <a:t>Click to edit Master title style</a:t>
            </a:r>
            <a:endParaRPr lang="en-US" noProof="0"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29163" y="5332709"/>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3833057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16"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Text Placeholder 2"/>
          <p:cNvSpPr>
            <a:spLocks noGrp="1"/>
          </p:cNvSpPr>
          <p:nvPr>
            <p:ph type="body" sz="quarter" idx="11"/>
          </p:nvPr>
        </p:nvSpPr>
        <p:spPr>
          <a:xfrm>
            <a:off x="2729163" y="4642764"/>
            <a:ext cx="7851751" cy="398273"/>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14" name="Text Placeholder 2"/>
          <p:cNvSpPr>
            <a:spLocks noGrp="1"/>
          </p:cNvSpPr>
          <p:nvPr>
            <p:ph type="body" sz="quarter" idx="12"/>
          </p:nvPr>
        </p:nvSpPr>
        <p:spPr>
          <a:xfrm>
            <a:off x="2729163" y="5107252"/>
            <a:ext cx="7851751" cy="169277"/>
          </a:xfrm>
        </p:spPr>
        <p:txBody>
          <a:bodyPr>
            <a:noAutofit/>
          </a:bodyPr>
          <a:lstStyle>
            <a:lvl1pPr>
              <a:buFontTx/>
              <a:buNone/>
              <a:defRPr sz="11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p:txBody>
      </p:sp>
      <p:sp>
        <p:nvSpPr>
          <p:cNvPr id="15" name="Text Placeholder 2"/>
          <p:cNvSpPr>
            <a:spLocks noGrp="1"/>
          </p:cNvSpPr>
          <p:nvPr>
            <p:ph type="body" sz="quarter" idx="13"/>
          </p:nvPr>
        </p:nvSpPr>
        <p:spPr>
          <a:xfrm>
            <a:off x="2729163" y="3831757"/>
            <a:ext cx="7851751" cy="645053"/>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3" name="Text Placeholder 2"/>
          <p:cNvSpPr>
            <a:spLocks noGrp="1"/>
          </p:cNvSpPr>
          <p:nvPr>
            <p:ph type="body" sz="quarter" idx="14"/>
          </p:nvPr>
        </p:nvSpPr>
        <p:spPr>
          <a:xfrm>
            <a:off x="27291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p:txBody>
      </p:sp>
      <p:grpSp>
        <p:nvGrpSpPr>
          <p:cNvPr id="22" name="Group 21"/>
          <p:cNvGrpSpPr/>
          <p:nvPr userDrawn="1"/>
        </p:nvGrpSpPr>
        <p:grpSpPr>
          <a:xfrm>
            <a:off x="2729163" y="2974450"/>
            <a:ext cx="2523749" cy="384049"/>
            <a:chOff x="1584000" y="2682350"/>
            <a:chExt cx="2523749" cy="384049"/>
          </a:xfrm>
        </p:grpSpPr>
        <p:grpSp>
          <p:nvGrpSpPr>
            <p:cNvPr id="24" name="Group 23"/>
            <p:cNvGrpSpPr/>
            <p:nvPr userDrawn="1"/>
          </p:nvGrpSpPr>
          <p:grpSpPr>
            <a:xfrm>
              <a:off x="1584000" y="2682350"/>
              <a:ext cx="2523749" cy="384049"/>
              <a:chOff x="1584000" y="2682350"/>
              <a:chExt cx="2523749" cy="384049"/>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84000" y="2682350"/>
                <a:ext cx="1683075" cy="384049"/>
              </a:xfrm>
              <a:prstGeom prst="rect">
                <a:avLst/>
              </a:prstGeom>
            </p:spPr>
          </p:pic>
          <p:pic>
            <p:nvPicPr>
              <p:cNvPr id="31" name="Picture 3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705225" y="2682350"/>
                <a:ext cx="402524" cy="384049"/>
              </a:xfrm>
              <a:prstGeom prst="rect">
                <a:avLst/>
              </a:prstGeom>
            </p:spPr>
          </p:pic>
        </p:grpSp>
        <p:grpSp>
          <p:nvGrpSpPr>
            <p:cNvPr id="25" name="Group 4"/>
            <p:cNvGrpSpPr>
              <a:grpSpLocks noChangeAspect="1"/>
            </p:cNvGrpSpPr>
            <p:nvPr userDrawn="1"/>
          </p:nvGrpSpPr>
          <p:grpSpPr bwMode="auto">
            <a:xfrm>
              <a:off x="3296507" y="2682351"/>
              <a:ext cx="383774" cy="383774"/>
              <a:chOff x="493" y="-227"/>
              <a:chExt cx="4770" cy="4770"/>
            </a:xfrm>
            <a:solidFill>
              <a:srgbClr val="00338D"/>
            </a:solidFill>
          </p:grpSpPr>
          <p:sp>
            <p:nvSpPr>
              <p:cNvPr id="27" name="Freeform 5"/>
              <p:cNvSpPr>
                <a:spLocks noEditPoints="1"/>
              </p:cNvSpPr>
              <p:nvPr userDrawn="1"/>
            </p:nvSpPr>
            <p:spPr bwMode="auto">
              <a:xfrm>
                <a:off x="493" y="-227"/>
                <a:ext cx="4770" cy="4770"/>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6"/>
              <p:cNvSpPr>
                <a:spLocks noEditPoints="1"/>
              </p:cNvSpPr>
              <p:nvPr userDrawn="1"/>
            </p:nvSpPr>
            <p:spPr bwMode="auto">
              <a:xfrm>
                <a:off x="1654" y="934"/>
                <a:ext cx="2447" cy="2447"/>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Oval 7"/>
              <p:cNvSpPr>
                <a:spLocks noChangeArrowheads="1"/>
              </p:cNvSpPr>
              <p:nvPr userDrawn="1"/>
            </p:nvSpPr>
            <p:spPr bwMode="auto">
              <a:xfrm>
                <a:off x="3864" y="598"/>
                <a:ext cx="573" cy="5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spTree>
    <p:extLst>
      <p:ext uri="{BB962C8B-B14F-4D97-AF65-F5344CB8AC3E}">
        <p14:creationId xmlns:p14="http://schemas.microsoft.com/office/powerpoint/2010/main" val="3456776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10">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5921"/>
            <a:ext cx="12191998" cy="6863922"/>
          </a:xfrm>
          <a:prstGeom prst="rect">
            <a:avLst/>
          </a:prstGeom>
        </p:spPr>
      </p:pic>
      <p:sp>
        <p:nvSpPr>
          <p:cNvPr id="4" name="Rectangle 3"/>
          <p:cNvSpPr/>
          <p:nvPr userDrawn="1"/>
        </p:nvSpPr>
        <p:spPr>
          <a:xfrm>
            <a:off x="0" y="0"/>
            <a:ext cx="7153835" cy="6858000"/>
          </a:xfrm>
          <a:prstGeom prst="rect">
            <a:avLst/>
          </a:prstGeom>
          <a:gradFill>
            <a:gsLst>
              <a:gs pos="25000">
                <a:schemeClr val="tx2">
                  <a:alpha val="63000"/>
                </a:schemeClr>
              </a:gs>
              <a:gs pos="100000">
                <a:schemeClr val="tx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0" name="Freeform 19"/>
          <p:cNvSpPr>
            <a:spLocks noEditPoints="1"/>
          </p:cNvSpPr>
          <p:nvPr userDrawn="1"/>
        </p:nvSpPr>
        <p:spPr bwMode="auto">
          <a:xfrm>
            <a:off x="965442"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965442" y="1343857"/>
            <a:ext cx="6581117" cy="3510000"/>
          </a:xfrm>
        </p:spPr>
        <p:txBody>
          <a:bodyPr anchor="t" anchorCtr="0"/>
          <a:lstStyle>
            <a:lvl1pPr algn="l">
              <a:lnSpc>
                <a:spcPct val="85000"/>
              </a:lnSpc>
              <a:defRPr sz="7200" baseline="0">
                <a:solidFill>
                  <a:schemeClr val="bg1"/>
                </a:solidFill>
                <a:latin typeface="+mn-lt"/>
              </a:defRPr>
            </a:lvl1pPr>
          </a:lstStyle>
          <a:p>
            <a:r>
              <a:rPr lang="en-US" noProof="0" dirty="0"/>
              <a:t>Title slide 10</a:t>
            </a:r>
            <a:br>
              <a:rPr lang="en-US" noProof="0" dirty="0"/>
            </a:br>
            <a:r>
              <a:rPr lang="en-US" noProof="0" dirty="0"/>
              <a:t>dark left</a:t>
            </a:r>
            <a:br>
              <a:rPr lang="en-US" noProof="0" dirty="0"/>
            </a:br>
            <a:r>
              <a:rPr lang="en-US" noProof="0" dirty="0"/>
              <a:t>vertical image</a:t>
            </a:r>
          </a:p>
        </p:txBody>
      </p:sp>
      <p:sp>
        <p:nvSpPr>
          <p:cNvPr id="6" name="Text Placeholder 3"/>
          <p:cNvSpPr>
            <a:spLocks noGrp="1"/>
          </p:cNvSpPr>
          <p:nvPr>
            <p:ph type="body" sz="quarter" idx="11" hasCustomPrompt="1"/>
          </p:nvPr>
        </p:nvSpPr>
        <p:spPr>
          <a:xfrm>
            <a:off x="965442"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65442" y="5732107"/>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1345775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No image">
    <p:bg>
      <p:bgPr>
        <a:solidFill>
          <a:schemeClr val="accent1"/>
        </a:solidFill>
        <a:effectLst/>
      </p:bgPr>
    </p:bg>
    <p:spTree>
      <p:nvGrpSpPr>
        <p:cNvPr id="1" name=""/>
        <p:cNvGrpSpPr/>
        <p:nvPr/>
      </p:nvGrpSpPr>
      <p:grpSpPr>
        <a:xfrm>
          <a:off x="0" y="0"/>
          <a:ext cx="0" cy="0"/>
          <a:chOff x="0" y="0"/>
          <a:chExt cx="0" cy="0"/>
        </a:xfrm>
      </p:grpSpPr>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6" name="Title 1"/>
          <p:cNvSpPr>
            <a:spLocks noGrp="1"/>
          </p:cNvSpPr>
          <p:nvPr>
            <p:ph type="ctrTitle" hasCustomPrompt="1"/>
          </p:nvPr>
        </p:nvSpPr>
        <p:spPr>
          <a:xfrm>
            <a:off x="2424363" y="1360483"/>
            <a:ext cx="7836168" cy="3510000"/>
          </a:xfrm>
        </p:spPr>
        <p:txBody>
          <a:bodyPr anchor="t" anchorCtr="0"/>
          <a:lstStyle>
            <a:lvl1pPr algn="l">
              <a:lnSpc>
                <a:spcPct val="85000"/>
              </a:lnSpc>
              <a:defRPr sz="6000" baseline="0">
                <a:solidFill>
                  <a:schemeClr val="bg1"/>
                </a:solidFill>
                <a:latin typeface="+mn-lt"/>
              </a:defRPr>
            </a:lvl1pPr>
          </a:lstStyle>
          <a:p>
            <a:r>
              <a:rPr lang="en-US" noProof="0" dirty="0"/>
              <a:t>Title slide – </a:t>
            </a:r>
            <a:br>
              <a:rPr lang="en-US" noProof="0" dirty="0"/>
            </a:br>
            <a:r>
              <a:rPr lang="en-US" noProof="0" dirty="0"/>
              <a:t>no image</a:t>
            </a:r>
          </a:p>
        </p:txBody>
      </p:sp>
      <p:sp>
        <p:nvSpPr>
          <p:cNvPr id="17"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8"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1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1257821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08670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465892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604358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98400" y="1331360"/>
            <a:ext cx="10194470" cy="4545566"/>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noProof="0" smtClean="0">
                <a:solidFill>
                  <a:schemeClr val="tx2"/>
                </a:solidFill>
                <a:latin typeface="+mn-lt"/>
                <a:ea typeface="Arial"/>
                <a:cs typeface="Arial" panose="020B0604020202020204" pitchFamily="34" charset="0"/>
              </a:rPr>
              <a:pPr algn="r"/>
              <a:t>‹#›</a:t>
            </a:fld>
            <a:endParaRPr lang="en-US" sz="1000" noProof="0" dirty="0">
              <a:solidFill>
                <a:schemeClr val="tx2"/>
              </a:solidFill>
              <a:latin typeface="+mn-lt"/>
              <a:ea typeface="Arial"/>
              <a:cs typeface="Arial" panose="020B0604020202020204" pitchFamily="34" charset="0"/>
            </a:endParaRPr>
          </a:p>
        </p:txBody>
      </p:sp>
      <p:sp>
        <p:nvSpPr>
          <p:cNvPr id="30" name="TextBox 29"/>
          <p:cNvSpPr txBox="1"/>
          <p:nvPr userDrawn="1"/>
        </p:nvSpPr>
        <p:spPr>
          <a:xfrm>
            <a:off x="2234935" y="6266997"/>
            <a:ext cx="5843663"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2020 KPMG LLP, a Delaware limited liability partnership and the U.S. member firm of the KPMG network of independent member firms affiliated with KPMG International Cooperative (“KPMG International”), a Swiss entity. All rights reserved. NDP083680-1A</a:t>
            </a:r>
            <a:endParaRPr lang="en-GB" sz="600" kern="1200" noProof="0" dirty="0">
              <a:solidFill>
                <a:schemeClr val="bg1">
                  <a:lumMod val="65000"/>
                </a:schemeClr>
              </a:solidFill>
              <a:latin typeface="+mn-lt"/>
              <a:ea typeface="+mn-ea"/>
              <a:cs typeface="+mn-cs"/>
            </a:endParaRPr>
          </a:p>
        </p:txBody>
      </p:sp>
      <p:sp>
        <p:nvSpPr>
          <p:cNvPr id="26" name="Freeform 19"/>
          <p:cNvSpPr>
            <a:spLocks noEditPoints="1"/>
          </p:cNvSpPr>
          <p:nvPr userDrawn="1"/>
        </p:nvSpPr>
        <p:spPr bwMode="auto">
          <a:xfrm>
            <a:off x="998400"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20" r:id="rId3"/>
    <p:sldLayoutId id="2147483718" r:id="rId4"/>
    <p:sldLayoutId id="2147483719" r:id="rId5"/>
    <p:sldLayoutId id="2147483715" r:id="rId6"/>
    <p:sldLayoutId id="2147483666" r:id="rId7"/>
    <p:sldLayoutId id="2147483712" r:id="rId8"/>
    <p:sldLayoutId id="2147483664" r:id="rId9"/>
    <p:sldLayoutId id="2147483713" r:id="rId10"/>
    <p:sldLayoutId id="2147483689" r:id="rId11"/>
    <p:sldLayoutId id="2147483690" r:id="rId12"/>
    <p:sldLayoutId id="2147483691" r:id="rId13"/>
    <p:sldLayoutId id="2147483692" r:id="rId14"/>
    <p:sldLayoutId id="2147483693" r:id="rId15"/>
    <p:sldLayoutId id="2147483701" r:id="rId16"/>
    <p:sldLayoutId id="2147483697" r:id="rId17"/>
    <p:sldLayoutId id="2147483698" r:id="rId18"/>
    <p:sldLayoutId id="2147483699" r:id="rId19"/>
    <p:sldLayoutId id="2147483700" r:id="rId20"/>
    <p:sldLayoutId id="2147483682" r:id="rId21"/>
    <p:sldLayoutId id="2147483684" r:id="rId22"/>
    <p:sldLayoutId id="2147483667" r:id="rId23"/>
    <p:sldLayoutId id="2147483721" r:id="rId24"/>
    <p:sldLayoutId id="2147483723" r:id="rId25"/>
    <p:sldLayoutId id="2147483724" r:id="rId26"/>
  </p:sldLayoutIdLst>
  <p:txStyles>
    <p:titleStyle>
      <a:lvl1pPr algn="l" defTabSz="914400" rtl="0" eaLnBrk="1" latinLnBrk="0" hangingPunct="1">
        <a:lnSpc>
          <a:spcPct val="90000"/>
        </a:lnSpc>
        <a:spcBef>
          <a:spcPct val="0"/>
        </a:spcBef>
        <a:buNone/>
        <a:defRPr sz="3200" kern="1200">
          <a:solidFill>
            <a:schemeClr val="tx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3" userDrawn="1">
          <p15:clr>
            <a:srgbClr val="F26B43"/>
          </p15:clr>
        </p15:guide>
        <p15:guide id="5" orient="horz" pos="608" userDrawn="1">
          <p15:clr>
            <a:srgbClr val="F26B43"/>
          </p15:clr>
        </p15:guide>
        <p15:guide id="6" orient="horz" pos="2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98400" y="1331360"/>
            <a:ext cx="10194470" cy="4545566"/>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mtClean="0">
                <a:solidFill>
                  <a:srgbClr val="00338D"/>
                </a:solidFill>
                <a:cs typeface="Arial" panose="020B0604020202020204" pitchFamily="34" charset="0"/>
              </a:rPr>
              <a:pPr algn="r"/>
              <a:t>‹#›</a:t>
            </a:fld>
            <a:endParaRPr lang="en-US" dirty="0">
              <a:solidFill>
                <a:srgbClr val="00338D"/>
              </a:solidFill>
              <a:cs typeface="Arial" panose="020B0604020202020204" pitchFamily="34" charset="0"/>
            </a:endParaRPr>
          </a:p>
        </p:txBody>
      </p:sp>
      <p:sp>
        <p:nvSpPr>
          <p:cNvPr id="30" name="TextBox 29"/>
          <p:cNvSpPr txBox="1"/>
          <p:nvPr userDrawn="1"/>
        </p:nvSpPr>
        <p:spPr>
          <a:xfrm>
            <a:off x="2234935" y="6266997"/>
            <a:ext cx="5843663" cy="370800"/>
          </a:xfrm>
          <a:prstGeom prst="rect">
            <a:avLst/>
          </a:prstGeom>
          <a:noFill/>
        </p:spPr>
        <p:txBody>
          <a:bodyPr wrap="square" lIns="0" tIns="0" rIns="0" bIns="0" rtlCol="0">
            <a:noAutofit/>
          </a:bodyPr>
          <a:lstStyle/>
          <a:p>
            <a:pPr>
              <a:defRPr/>
            </a:pPr>
            <a:r>
              <a:rPr lang="en-US" sz="600" dirty="0">
                <a:solidFill>
                  <a:prstClr val="white">
                    <a:lumMod val="65000"/>
                  </a:prstClr>
                </a:solidFill>
              </a:rPr>
              <a:t>© 2018 KPMG LLP, a Delaware limited liability partnership and the U.S. member firm of the KPMG network of independent member firms affiliated with KPMG International Cooperative (“KPMG International”), a Swiss entity. All rights reserved. NDPPS 746348</a:t>
            </a:r>
            <a:endParaRPr lang="en-GB" sz="600" dirty="0">
              <a:solidFill>
                <a:prstClr val="white">
                  <a:lumMod val="65000"/>
                </a:prstClr>
              </a:solidFill>
            </a:endParaRPr>
          </a:p>
        </p:txBody>
      </p:sp>
      <p:sp>
        <p:nvSpPr>
          <p:cNvPr id="26" name="Freeform 19"/>
          <p:cNvSpPr>
            <a:spLocks noEditPoints="1"/>
          </p:cNvSpPr>
          <p:nvPr userDrawn="1"/>
        </p:nvSpPr>
        <p:spPr bwMode="auto">
          <a:xfrm>
            <a:off x="998400"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97803790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Lst>
  <p:txStyles>
    <p:titleStyle>
      <a:lvl1pPr algn="l" defTabSz="914400" rtl="0" eaLnBrk="1" latinLnBrk="0" hangingPunct="1">
        <a:lnSpc>
          <a:spcPct val="90000"/>
        </a:lnSpc>
        <a:spcBef>
          <a:spcPct val="0"/>
        </a:spcBef>
        <a:buNone/>
        <a:defRPr sz="3200" kern="1200">
          <a:solidFill>
            <a:schemeClr val="tx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46.PNG"/><Relationship Id="rId26" Type="http://schemas.openxmlformats.org/officeDocument/2006/relationships/image" Target="../media/image115.PNG"/><Relationship Id="rId39" Type="http://schemas.openxmlformats.org/officeDocument/2006/relationships/image" Target="../media/image90.PNG"/><Relationship Id="rId21" Type="http://schemas.openxmlformats.org/officeDocument/2006/relationships/image" Target="../media/image55.PNG"/><Relationship Id="rId34" Type="http://schemas.openxmlformats.org/officeDocument/2006/relationships/image" Target="../media/image25.PNG"/><Relationship Id="rId42" Type="http://schemas.openxmlformats.org/officeDocument/2006/relationships/image" Target="../media/image68.png"/><Relationship Id="rId47" Type="http://schemas.openxmlformats.org/officeDocument/2006/relationships/image" Target="../media/image29.PNG"/><Relationship Id="rId50" Type="http://schemas.openxmlformats.org/officeDocument/2006/relationships/image" Target="../media/image124.PNG"/><Relationship Id="rId55" Type="http://schemas.openxmlformats.org/officeDocument/2006/relationships/image" Target="../media/image79.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45.PNG"/><Relationship Id="rId25" Type="http://schemas.openxmlformats.org/officeDocument/2006/relationships/image" Target="../media/image58.PNG"/><Relationship Id="rId33" Type="http://schemas.openxmlformats.org/officeDocument/2006/relationships/image" Target="../media/image120.png"/><Relationship Id="rId38" Type="http://schemas.openxmlformats.org/officeDocument/2006/relationships/image" Target="../media/image24.png"/><Relationship Id="rId46" Type="http://schemas.openxmlformats.org/officeDocument/2006/relationships/image" Target="../media/image28.PNG"/><Relationship Id="rId59" Type="http://schemas.openxmlformats.org/officeDocument/2006/relationships/image" Target="../media/image86.PNG"/><Relationship Id="rId2" Type="http://schemas.openxmlformats.org/officeDocument/2006/relationships/image" Target="../media/image17.PNG"/><Relationship Id="rId16" Type="http://schemas.openxmlformats.org/officeDocument/2006/relationships/image" Target="../media/image64.PNG"/><Relationship Id="rId20" Type="http://schemas.openxmlformats.org/officeDocument/2006/relationships/image" Target="../media/image54.png"/><Relationship Id="rId29" Type="http://schemas.openxmlformats.org/officeDocument/2006/relationships/image" Target="../media/image116.png"/><Relationship Id="rId41" Type="http://schemas.openxmlformats.org/officeDocument/2006/relationships/image" Target="../media/image122.PNG"/><Relationship Id="rId54"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32.png"/><Relationship Id="rId24" Type="http://schemas.openxmlformats.org/officeDocument/2006/relationships/image" Target="../media/image57.png"/><Relationship Id="rId32" Type="http://schemas.openxmlformats.org/officeDocument/2006/relationships/image" Target="../media/image119.png"/><Relationship Id="rId37" Type="http://schemas.openxmlformats.org/officeDocument/2006/relationships/image" Target="../media/image38.png"/><Relationship Id="rId40" Type="http://schemas.openxmlformats.org/officeDocument/2006/relationships/image" Target="../media/image121.PNG"/><Relationship Id="rId45" Type="http://schemas.openxmlformats.org/officeDocument/2006/relationships/image" Target="../media/image27.PNG"/><Relationship Id="rId53" Type="http://schemas.openxmlformats.org/officeDocument/2006/relationships/image" Target="../media/image93.png"/><Relationship Id="rId58" Type="http://schemas.openxmlformats.org/officeDocument/2006/relationships/image" Target="../media/image85.png"/><Relationship Id="rId5" Type="http://schemas.openxmlformats.org/officeDocument/2006/relationships/image" Target="../media/image20.PNG"/><Relationship Id="rId15" Type="http://schemas.openxmlformats.org/officeDocument/2006/relationships/image" Target="../media/image63.png"/><Relationship Id="rId23" Type="http://schemas.openxmlformats.org/officeDocument/2006/relationships/image" Target="../media/image114.PNG"/><Relationship Id="rId28" Type="http://schemas.openxmlformats.org/officeDocument/2006/relationships/image" Target="../media/image34.png"/><Relationship Id="rId36" Type="http://schemas.openxmlformats.org/officeDocument/2006/relationships/image" Target="../media/image37.png"/><Relationship Id="rId49" Type="http://schemas.openxmlformats.org/officeDocument/2006/relationships/image" Target="../media/image96.PNG"/><Relationship Id="rId57" Type="http://schemas.openxmlformats.org/officeDocument/2006/relationships/image" Target="../media/image125.PNG"/><Relationship Id="rId10" Type="http://schemas.openxmlformats.org/officeDocument/2006/relationships/image" Target="../media/image31.png"/><Relationship Id="rId19" Type="http://schemas.openxmlformats.org/officeDocument/2006/relationships/image" Target="../media/image112.PNG"/><Relationship Id="rId31" Type="http://schemas.openxmlformats.org/officeDocument/2006/relationships/image" Target="../media/image118.png"/><Relationship Id="rId44" Type="http://schemas.openxmlformats.org/officeDocument/2006/relationships/image" Target="../media/image123.png"/><Relationship Id="rId52" Type="http://schemas.openxmlformats.org/officeDocument/2006/relationships/image" Target="../media/image97.PNG"/><Relationship Id="rId4" Type="http://schemas.openxmlformats.org/officeDocument/2006/relationships/image" Target="../media/image19.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113.PNG"/><Relationship Id="rId27" Type="http://schemas.openxmlformats.org/officeDocument/2006/relationships/image" Target="../media/image52.png"/><Relationship Id="rId30" Type="http://schemas.openxmlformats.org/officeDocument/2006/relationships/image" Target="../media/image117.png"/><Relationship Id="rId35" Type="http://schemas.openxmlformats.org/officeDocument/2006/relationships/image" Target="../media/image36.png"/><Relationship Id="rId43" Type="http://schemas.openxmlformats.org/officeDocument/2006/relationships/image" Target="../media/image69.PNG"/><Relationship Id="rId48" Type="http://schemas.openxmlformats.org/officeDocument/2006/relationships/image" Target="../media/image101.PNG"/><Relationship Id="rId56" Type="http://schemas.openxmlformats.org/officeDocument/2006/relationships/image" Target="../media/image88.png"/><Relationship Id="rId8" Type="http://schemas.openxmlformats.org/officeDocument/2006/relationships/image" Target="../media/image23.PNG"/><Relationship Id="rId51" Type="http://schemas.openxmlformats.org/officeDocument/2006/relationships/image" Target="../media/image103.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assets.kpmg/content/dam/kpmg/nl/pdf/2017/advisory/cloud-security-and-compliance.pdf"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hyperlink" Target="https://assets.kpmg/content/dam/kpmg/nl/pdf/2017/advisory/cloud-security-and-compliance.pdf"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3" Type="http://schemas.openxmlformats.org/officeDocument/2006/relationships/hyperlink" Target="https://assets.kpmg/content/dam/kpmg/pdf/2016/04/moving-to-cloud-with-confidence.pdf"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omments" Target="../comments/comment3.xml"/></Relationships>
</file>

<file path=ppt/slides/_rels/slide16.xml.rels><?xml version="1.0" encoding="UTF-8" standalone="yes"?>
<Relationships xmlns="http://schemas.openxmlformats.org/package/2006/relationships"><Relationship Id="rId3" Type="http://schemas.openxmlformats.org/officeDocument/2006/relationships/hyperlink" Target="https://assets.kpmg/content/dam/kpmg/pdf/2016/04/moving-to-cloud-with-confidence.pdf"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comments" Target="../comments/comment4.xml"/></Relationships>
</file>

<file path=ppt/slides/_rels/slide17.xml.rels><?xml version="1.0" encoding="UTF-8" standalone="yes"?>
<Relationships xmlns="http://schemas.openxmlformats.org/package/2006/relationships"><Relationship Id="rId3" Type="http://schemas.openxmlformats.org/officeDocument/2006/relationships/hyperlink" Target="https://assets.kpmg/content/dam/kpmg/nl/pdf/2017/advisory/cloud-security-and-compliance.pdf"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5.xml"/></Relationships>
</file>

<file path=ppt/slides/_rels/slide18.xml.rels><?xml version="1.0" encoding="UTF-8" standalone="yes"?>
<Relationships xmlns="http://schemas.openxmlformats.org/package/2006/relationships"><Relationship Id="rId3" Type="http://schemas.openxmlformats.org/officeDocument/2006/relationships/hyperlink" Target="https://assets.kpmg/content/dam/kpmg/nl/pdf/2017/advisory/cloud-security-and-compliance.pdf"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comments" Target="../comments/commen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comments" Target="../comments/commen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chart" Target="../charts/char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handbook.us.kworld.kpmg.com/Home/tsm/6397"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pn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png"/><Relationship Id="rId50" Type="http://schemas.openxmlformats.org/officeDocument/2006/relationships/image" Target="../media/image65.PN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png"/><Relationship Id="rId76" Type="http://schemas.openxmlformats.org/officeDocument/2006/relationships/image" Target="../media/image91.png"/><Relationship Id="rId84" Type="http://schemas.openxmlformats.org/officeDocument/2006/relationships/image" Target="../media/image99.png"/><Relationship Id="rId89" Type="http://schemas.openxmlformats.org/officeDocument/2006/relationships/image" Target="../media/image104.png"/><Relationship Id="rId7" Type="http://schemas.openxmlformats.org/officeDocument/2006/relationships/image" Target="../media/image22.png"/><Relationship Id="rId71" Type="http://schemas.openxmlformats.org/officeDocument/2006/relationships/image" Target="../media/image86.PNG"/><Relationship Id="rId92" Type="http://schemas.openxmlformats.org/officeDocument/2006/relationships/image" Target="../media/image107.png"/><Relationship Id="rId2" Type="http://schemas.openxmlformats.org/officeDocument/2006/relationships/image" Target="../media/image17.PNG"/><Relationship Id="rId16" Type="http://schemas.openxmlformats.org/officeDocument/2006/relationships/image" Target="../media/image31.png"/><Relationship Id="rId29" Type="http://schemas.openxmlformats.org/officeDocument/2006/relationships/image" Target="../media/image44.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PNG"/><Relationship Id="rId53" Type="http://schemas.openxmlformats.org/officeDocument/2006/relationships/image" Target="../media/image68.pn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79" Type="http://schemas.openxmlformats.org/officeDocument/2006/relationships/image" Target="../media/image94.png"/><Relationship Id="rId87" Type="http://schemas.openxmlformats.org/officeDocument/2006/relationships/image" Target="../media/image102.png"/><Relationship Id="rId5" Type="http://schemas.openxmlformats.org/officeDocument/2006/relationships/image" Target="../media/image20.PNG"/><Relationship Id="rId61" Type="http://schemas.openxmlformats.org/officeDocument/2006/relationships/image" Target="../media/image76.PNG"/><Relationship Id="rId82" Type="http://schemas.openxmlformats.org/officeDocument/2006/relationships/image" Target="../media/image97.PNG"/><Relationship Id="rId90" Type="http://schemas.openxmlformats.org/officeDocument/2006/relationships/image" Target="../media/image105.png"/><Relationship Id="rId95" Type="http://schemas.openxmlformats.org/officeDocument/2006/relationships/image" Target="../media/image110.png"/><Relationship Id="rId19" Type="http://schemas.openxmlformats.org/officeDocument/2006/relationships/image" Target="../media/image3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 Id="rId43" Type="http://schemas.openxmlformats.org/officeDocument/2006/relationships/image" Target="../media/image58.PN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PNG"/><Relationship Id="rId77" Type="http://schemas.openxmlformats.org/officeDocument/2006/relationships/image" Target="../media/image92.PNG"/><Relationship Id="rId8" Type="http://schemas.openxmlformats.org/officeDocument/2006/relationships/image" Target="../media/image23.PNG"/><Relationship Id="rId51" Type="http://schemas.openxmlformats.org/officeDocument/2006/relationships/image" Target="../media/image66.png"/><Relationship Id="rId72" Type="http://schemas.openxmlformats.org/officeDocument/2006/relationships/image" Target="../media/image87.PNG"/><Relationship Id="rId80" Type="http://schemas.openxmlformats.org/officeDocument/2006/relationships/image" Target="../media/image95.PNG"/><Relationship Id="rId85" Type="http://schemas.openxmlformats.org/officeDocument/2006/relationships/image" Target="../media/image100.png"/><Relationship Id="rId93" Type="http://schemas.openxmlformats.org/officeDocument/2006/relationships/image" Target="../media/image108.png"/><Relationship Id="rId3" Type="http://schemas.openxmlformats.org/officeDocument/2006/relationships/image" Target="../media/image18.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PN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PNG"/><Relationship Id="rId83" Type="http://schemas.openxmlformats.org/officeDocument/2006/relationships/image" Target="../media/image98.png"/><Relationship Id="rId88" Type="http://schemas.openxmlformats.org/officeDocument/2006/relationships/image" Target="../media/image103.PNG"/><Relationship Id="rId91" Type="http://schemas.openxmlformats.org/officeDocument/2006/relationships/image" Target="../media/image106.png"/><Relationship Id="rId96" Type="http://schemas.openxmlformats.org/officeDocument/2006/relationships/image" Target="../media/image111.png"/><Relationship Id="rId1" Type="http://schemas.openxmlformats.org/officeDocument/2006/relationships/slideLayout" Target="../slideLayouts/slideLayout8.xml"/><Relationship Id="rId6" Type="http://schemas.openxmlformats.org/officeDocument/2006/relationships/image" Target="../media/image21.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10" Type="http://schemas.openxmlformats.org/officeDocument/2006/relationships/image" Target="../media/image25.PNG"/><Relationship Id="rId31" Type="http://schemas.openxmlformats.org/officeDocument/2006/relationships/image" Target="../media/image46.PN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png"/><Relationship Id="rId73" Type="http://schemas.openxmlformats.org/officeDocument/2006/relationships/image" Target="../media/image88.png"/><Relationship Id="rId78" Type="http://schemas.openxmlformats.org/officeDocument/2006/relationships/image" Target="../media/image93.png"/><Relationship Id="rId81" Type="http://schemas.openxmlformats.org/officeDocument/2006/relationships/image" Target="../media/image96.PNG"/><Relationship Id="rId86" Type="http://schemas.openxmlformats.org/officeDocument/2006/relationships/image" Target="../media/image101.PNG"/><Relationship Id="rId94" Type="http://schemas.openxmlformats.org/officeDocument/2006/relationships/image" Target="../media/image109.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9264" y="1421174"/>
            <a:ext cx="6581117" cy="2000922"/>
          </a:xfrm>
        </p:spPr>
        <p:txBody>
          <a:bodyPr/>
          <a:lstStyle/>
          <a:p>
            <a:r>
              <a:rPr lang="en-US" sz="7200" dirty="0"/>
              <a:t>Azure</a:t>
            </a:r>
            <a:br>
              <a:rPr lang="en-US" sz="7200" dirty="0"/>
            </a:br>
            <a:r>
              <a:rPr lang="en-US" sz="7200" dirty="0"/>
              <a:t>Talkbook</a:t>
            </a:r>
          </a:p>
        </p:txBody>
      </p:sp>
      <p:sp>
        <p:nvSpPr>
          <p:cNvPr id="7" name="Text Placeholder 5"/>
          <p:cNvSpPr>
            <a:spLocks noGrp="1"/>
          </p:cNvSpPr>
          <p:nvPr>
            <p:ph type="body" sz="quarter" idx="4294967295"/>
          </p:nvPr>
        </p:nvSpPr>
        <p:spPr>
          <a:xfrm>
            <a:off x="2390497" y="5223257"/>
            <a:ext cx="6541518" cy="216000"/>
          </a:xfrm>
          <a:prstGeom prst="rect">
            <a:avLst/>
          </a:prstGeom>
        </p:spPr>
        <p:txBody>
          <a:bodyPr/>
          <a:lstStyle/>
          <a:p>
            <a:r>
              <a:rPr lang="en-US" dirty="0"/>
              <a:t>Version DRAFT</a:t>
            </a:r>
          </a:p>
        </p:txBody>
      </p:sp>
      <p:sp>
        <p:nvSpPr>
          <p:cNvPr id="8" name="Text Placeholder 6"/>
          <p:cNvSpPr>
            <a:spLocks noGrp="1"/>
          </p:cNvSpPr>
          <p:nvPr>
            <p:ph type="body" sz="quarter" idx="4294967295"/>
          </p:nvPr>
        </p:nvSpPr>
        <p:spPr>
          <a:xfrm>
            <a:off x="2390497" y="5655907"/>
            <a:ext cx="1889125" cy="487363"/>
          </a:xfrm>
          <a:prstGeom prst="rect">
            <a:avLst/>
          </a:prstGeom>
        </p:spPr>
        <p:txBody>
          <a:bodyPr/>
          <a:lstStyle/>
          <a:p>
            <a:r>
              <a:rPr lang="en-US" b="0" dirty="0"/>
              <a:t>April </a:t>
            </a:r>
            <a:r>
              <a:rPr lang="en-US" b="0" dirty="0" smtClean="0"/>
              <a:t>8, </a:t>
            </a:r>
            <a:r>
              <a:rPr lang="en-US" b="0" dirty="0"/>
              <a:t>2020</a:t>
            </a:r>
          </a:p>
        </p:txBody>
      </p:sp>
    </p:spTree>
    <p:extLst>
      <p:ext uri="{BB962C8B-B14F-4D97-AF65-F5344CB8AC3E}">
        <p14:creationId xmlns:p14="http://schemas.microsoft.com/office/powerpoint/2010/main" val="311026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996646" y="971752"/>
            <a:ext cx="873113" cy="2851441"/>
            <a:chOff x="996646" y="971752"/>
            <a:chExt cx="873113" cy="2851441"/>
          </a:xfrm>
        </p:grpSpPr>
        <p:grpSp>
          <p:nvGrpSpPr>
            <p:cNvPr id="4" name="Group 3"/>
            <p:cNvGrpSpPr/>
            <p:nvPr/>
          </p:nvGrpSpPr>
          <p:grpSpPr>
            <a:xfrm>
              <a:off x="996646" y="971752"/>
              <a:ext cx="873113" cy="2851441"/>
              <a:chOff x="996646" y="971752"/>
              <a:chExt cx="1644137" cy="2851441"/>
            </a:xfrm>
          </p:grpSpPr>
          <p:sp>
            <p:nvSpPr>
              <p:cNvPr id="593" name="Rectangle 592"/>
              <p:cNvSpPr/>
              <p:nvPr/>
            </p:nvSpPr>
            <p:spPr>
              <a:xfrm>
                <a:off x="996646" y="1038333"/>
                <a:ext cx="1644137" cy="2784860"/>
              </a:xfrm>
              <a:prstGeom prst="rect">
                <a:avLst/>
              </a:prstGeom>
              <a:solidFill>
                <a:schemeClr val="bg1">
                  <a:lumMod val="9500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171" name="object 115"/>
              <p:cNvSpPr txBox="1"/>
              <p:nvPr/>
            </p:nvSpPr>
            <p:spPr>
              <a:xfrm>
                <a:off x="1087194" y="971752"/>
                <a:ext cx="1463040" cy="155448"/>
              </a:xfrm>
              <a:prstGeom prst="rect">
                <a:avLst/>
              </a:prstGeom>
              <a:solidFill>
                <a:srgbClr val="00338D"/>
              </a:solidFill>
              <a:ln w="6350">
                <a:solidFill>
                  <a:srgbClr val="00338D"/>
                </a:solidFill>
              </a:ln>
            </p:spPr>
            <p:txBody>
              <a:bodyPr vert="horz" wrap="square" lIns="0" tIns="0" rIns="0" bIns="0" rtlCol="0" anchor="ctr">
                <a:noAutofit/>
              </a:bodyPr>
              <a:lstStyle/>
              <a:p>
                <a:pPr algn="ctr"/>
                <a:r>
                  <a:rPr lang="en-US" sz="800" b="1" dirty="0">
                    <a:solidFill>
                      <a:schemeClr val="bg1"/>
                    </a:solidFill>
                    <a:cs typeface="Arial"/>
                  </a:rPr>
                  <a:t>Marketplace</a:t>
                </a:r>
              </a:p>
            </p:txBody>
          </p:sp>
        </p:grpSp>
        <p:sp>
          <p:nvSpPr>
            <p:cNvPr id="616" name="object 94"/>
            <p:cNvSpPr txBox="1"/>
            <p:nvPr/>
          </p:nvSpPr>
          <p:spPr>
            <a:xfrm>
              <a:off x="1046125" y="1270537"/>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Security</a:t>
              </a:r>
              <a:endParaRPr sz="800" dirty="0">
                <a:solidFill>
                  <a:srgbClr val="000000"/>
                </a:solidFill>
                <a:cs typeface="Arial"/>
              </a:endParaRPr>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6546" y="1232940"/>
              <a:ext cx="176230" cy="198304"/>
            </a:xfrm>
            <a:prstGeom prst="rect">
              <a:avLst/>
            </a:prstGeom>
          </p:spPr>
        </p:pic>
        <p:sp>
          <p:nvSpPr>
            <p:cNvPr id="615" name="object 93"/>
            <p:cNvSpPr txBox="1"/>
            <p:nvPr/>
          </p:nvSpPr>
          <p:spPr>
            <a:xfrm>
              <a:off x="1046125" y="1647266"/>
              <a:ext cx="548640" cy="246221"/>
            </a:xfrm>
            <a:prstGeom prst="rect">
              <a:avLst/>
            </a:prstGeom>
          </p:spPr>
          <p:txBody>
            <a:bodyPr vert="horz" wrap="square" lIns="0" tIns="0" rIns="0" bIns="0" rtlCol="0">
              <a:spAutoFit/>
            </a:bodyPr>
            <a:lstStyle/>
            <a:p>
              <a:r>
                <a:rPr lang="en-US" sz="800" dirty="0">
                  <a:solidFill>
                    <a:srgbClr val="000000"/>
                  </a:solidFill>
                  <a:cs typeface="Arial"/>
                </a:rPr>
                <a:t>Business Apps</a:t>
              </a:r>
              <a:endParaRPr sz="800" dirty="0">
                <a:solidFill>
                  <a:srgbClr val="000000"/>
                </a:solidFill>
                <a:cs typeface="Aria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2574" y="1623646"/>
              <a:ext cx="204175" cy="190809"/>
            </a:xfrm>
            <a:prstGeom prst="rect">
              <a:avLst/>
            </a:prstGeom>
          </p:spPr>
        </p:pic>
        <p:sp>
          <p:nvSpPr>
            <p:cNvPr id="617" name="object 96"/>
            <p:cNvSpPr txBox="1"/>
            <p:nvPr/>
          </p:nvSpPr>
          <p:spPr>
            <a:xfrm>
              <a:off x="1046125" y="2023995"/>
              <a:ext cx="548640" cy="246221"/>
            </a:xfrm>
            <a:prstGeom prst="rect">
              <a:avLst/>
            </a:prstGeom>
          </p:spPr>
          <p:txBody>
            <a:bodyPr vert="horz" wrap="square" lIns="0" tIns="0" rIns="0" bIns="0" rtlCol="0">
              <a:spAutoFit/>
            </a:bodyPr>
            <a:lstStyle/>
            <a:p>
              <a:pPr marR="6773"/>
              <a:r>
                <a:rPr lang="en-US" sz="800" dirty="0">
                  <a:solidFill>
                    <a:srgbClr val="000000"/>
                  </a:solidFill>
                  <a:cs typeface="Arial"/>
                </a:rPr>
                <a:t>Business Intelligence</a:t>
              </a:r>
              <a:endParaRPr sz="800" dirty="0">
                <a:solidFill>
                  <a:srgbClr val="000000"/>
                </a:solidFill>
                <a:cs typeface="Arial"/>
              </a:endParaRPr>
            </a:p>
          </p:txBody>
        </p:sp>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8503" y="2006857"/>
              <a:ext cx="212317" cy="177048"/>
            </a:xfrm>
            <a:prstGeom prst="rect">
              <a:avLst/>
            </a:prstGeom>
          </p:spPr>
        </p:pic>
        <p:sp>
          <p:nvSpPr>
            <p:cNvPr id="620" name="object 99"/>
            <p:cNvSpPr txBox="1"/>
            <p:nvPr/>
          </p:nvSpPr>
          <p:spPr>
            <a:xfrm>
              <a:off x="1046125" y="2400724"/>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Databases</a:t>
              </a:r>
              <a:endParaRPr sz="800" dirty="0">
                <a:solidFill>
                  <a:srgbClr val="000000"/>
                </a:solidFill>
                <a:cs typeface="Arial"/>
              </a:endParaRPr>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4233" y="2376307"/>
              <a:ext cx="160856" cy="192808"/>
            </a:xfrm>
            <a:prstGeom prst="rect">
              <a:avLst/>
            </a:prstGeom>
          </p:spPr>
        </p:pic>
        <p:sp>
          <p:nvSpPr>
            <p:cNvPr id="619" name="object 98"/>
            <p:cNvSpPr txBox="1"/>
            <p:nvPr/>
          </p:nvSpPr>
          <p:spPr>
            <a:xfrm>
              <a:off x="1046125" y="2777453"/>
              <a:ext cx="548640" cy="246221"/>
            </a:xfrm>
            <a:prstGeom prst="rect">
              <a:avLst/>
            </a:prstGeom>
          </p:spPr>
          <p:txBody>
            <a:bodyPr vert="horz" wrap="square" lIns="0" tIns="0" rIns="0" bIns="0" rtlCol="0">
              <a:spAutoFit/>
            </a:bodyPr>
            <a:lstStyle/>
            <a:p>
              <a:pPr>
                <a:tabLst>
                  <a:tab pos="1417285" algn="l"/>
                </a:tabLst>
              </a:pPr>
              <a:r>
                <a:rPr lang="en-US" sz="800" dirty="0">
                  <a:solidFill>
                    <a:srgbClr val="000000"/>
                  </a:solidFill>
                  <a:cs typeface="Arial"/>
                </a:rPr>
                <a:t>DevOps Tools</a:t>
              </a:r>
              <a:endParaRPr sz="800" dirty="0">
                <a:solidFill>
                  <a:srgbClr val="000000"/>
                </a:solidFill>
                <a:cs typeface="Arial"/>
              </a:endParaRPr>
            </a:p>
          </p:txBody>
        </p:sp>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0202" y="2761517"/>
              <a:ext cx="208918" cy="191874"/>
            </a:xfrm>
            <a:prstGeom prst="rect">
              <a:avLst/>
            </a:prstGeom>
          </p:spPr>
        </p:pic>
        <p:sp>
          <p:nvSpPr>
            <p:cNvPr id="618" name="object 97"/>
            <p:cNvSpPr txBox="1"/>
            <p:nvPr/>
          </p:nvSpPr>
          <p:spPr>
            <a:xfrm>
              <a:off x="1046125" y="315418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Networking</a:t>
              </a:r>
              <a:endParaRPr sz="800" dirty="0">
                <a:solidFill>
                  <a:srgbClr val="000000"/>
                </a:solidFill>
                <a:cs typeface="Arial"/>
              </a:endParaRPr>
            </a:p>
          </p:txBody>
        </p:sp>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7691" y="3145793"/>
              <a:ext cx="193940" cy="181243"/>
            </a:xfrm>
            <a:prstGeom prst="rect">
              <a:avLst/>
            </a:prstGeom>
          </p:spPr>
        </p:pic>
        <p:sp>
          <p:nvSpPr>
            <p:cNvPr id="621" name="object 99"/>
            <p:cNvSpPr txBox="1"/>
            <p:nvPr/>
          </p:nvSpPr>
          <p:spPr>
            <a:xfrm>
              <a:off x="1046125" y="353091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Storage</a:t>
              </a:r>
              <a:endParaRPr sz="800" dirty="0">
                <a:solidFill>
                  <a:srgbClr val="000000"/>
                </a:solidFill>
                <a:cs typeface="Arial"/>
              </a:endParaRPr>
            </a:p>
          </p:txBody>
        </p:sp>
        <p:pic>
          <p:nvPicPr>
            <p:cNvPr id="125" name="Picture 1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9326" y="3519439"/>
              <a:ext cx="190671" cy="146057"/>
            </a:xfrm>
            <a:prstGeom prst="rect">
              <a:avLst/>
            </a:prstGeom>
          </p:spPr>
        </p:pic>
      </p:grpSp>
      <p:sp>
        <p:nvSpPr>
          <p:cNvPr id="243" name="Title 2">
            <a:extLst>
              <a:ext uri="{FF2B5EF4-FFF2-40B4-BE49-F238E27FC236}">
                <a16:creationId xmlns="" xmlns:a16="http://schemas.microsoft.com/office/drawing/2014/main" id="{FD5C9276-4F2D-4401-B6A2-70F6D0FF4202}"/>
              </a:ext>
            </a:extLst>
          </p:cNvPr>
          <p:cNvSpPr>
            <a:spLocks noGrp="1"/>
          </p:cNvSpPr>
          <p:nvPr>
            <p:ph type="title"/>
          </p:nvPr>
        </p:nvSpPr>
        <p:spPr/>
        <p:txBody>
          <a:bodyPr/>
          <a:lstStyle/>
          <a:p>
            <a:r>
              <a:rPr lang="en-US" dirty="0"/>
              <a:t>Offerings</a:t>
            </a:r>
          </a:p>
        </p:txBody>
      </p:sp>
      <p:sp>
        <p:nvSpPr>
          <p:cNvPr id="9" name="Text Placeholder 8"/>
          <p:cNvSpPr>
            <a:spLocks noGrp="1"/>
          </p:cNvSpPr>
          <p:nvPr>
            <p:ph type="body" sz="quarter" idx="12"/>
          </p:nvPr>
        </p:nvSpPr>
        <p:spPr/>
        <p:txBody>
          <a:bodyPr/>
          <a:lstStyle/>
          <a:p>
            <a:r>
              <a:rPr lang="en-US" dirty="0"/>
              <a:t>Azure </a:t>
            </a:r>
            <a:r>
              <a:rPr lang="en-US" dirty="0" smtClean="0"/>
              <a:t>Services</a:t>
            </a:r>
            <a:endParaRPr lang="en-US" dirty="0"/>
          </a:p>
        </p:txBody>
      </p:sp>
      <p:sp>
        <p:nvSpPr>
          <p:cNvPr id="288" name="Rectangle 287"/>
          <p:cNvSpPr/>
          <p:nvPr/>
        </p:nvSpPr>
        <p:spPr>
          <a:xfrm>
            <a:off x="1987297" y="3174155"/>
            <a:ext cx="2657263" cy="638386"/>
          </a:xfrm>
          <a:prstGeom prst="rect">
            <a:avLst/>
          </a:prstGeom>
          <a:solidFill>
            <a:srgbClr val="F2F2F2"/>
          </a:solidFill>
          <a:ln w="635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91" name="object 115"/>
          <p:cNvSpPr txBox="1"/>
          <p:nvPr/>
        </p:nvSpPr>
        <p:spPr>
          <a:xfrm>
            <a:off x="2897966" y="3084241"/>
            <a:ext cx="835926" cy="155448"/>
          </a:xfrm>
          <a:prstGeom prst="rect">
            <a:avLst/>
          </a:prstGeom>
          <a:solidFill>
            <a:srgbClr val="F68D2E"/>
          </a:solidFill>
          <a:ln w="6350">
            <a:solidFill>
              <a:srgbClr val="F68D2E"/>
            </a:solidFill>
          </a:ln>
        </p:spPr>
        <p:txBody>
          <a:bodyPr vert="horz" wrap="square" lIns="0" tIns="0" rIns="0" bIns="0" rtlCol="0" anchor="ctr">
            <a:noAutofit/>
          </a:bodyPr>
          <a:lstStyle/>
          <a:p>
            <a:pPr algn="ctr"/>
            <a:r>
              <a:rPr lang="en-US" sz="800" b="1" dirty="0">
                <a:solidFill>
                  <a:schemeClr val="bg1"/>
                </a:solidFill>
                <a:cs typeface="Arial"/>
              </a:rPr>
              <a:t>Core Services</a:t>
            </a:r>
          </a:p>
        </p:txBody>
      </p:sp>
      <p:sp>
        <p:nvSpPr>
          <p:cNvPr id="313" name="Rectangle 312"/>
          <p:cNvSpPr/>
          <p:nvPr/>
        </p:nvSpPr>
        <p:spPr>
          <a:xfrm>
            <a:off x="4749093" y="3174155"/>
            <a:ext cx="2657263" cy="638386"/>
          </a:xfrm>
          <a:prstGeom prst="rect">
            <a:avLst/>
          </a:prstGeom>
          <a:solidFill>
            <a:srgbClr val="F2F2F2"/>
          </a:solidFill>
          <a:ln w="6350">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14" name="object 115"/>
          <p:cNvSpPr txBox="1"/>
          <p:nvPr/>
        </p:nvSpPr>
        <p:spPr>
          <a:xfrm>
            <a:off x="5667750" y="3084241"/>
            <a:ext cx="819948" cy="155448"/>
          </a:xfrm>
          <a:prstGeom prst="rect">
            <a:avLst/>
          </a:prstGeom>
          <a:solidFill>
            <a:srgbClr val="BC204B"/>
          </a:solidFill>
          <a:ln w="6350">
            <a:solidFill>
              <a:srgbClr val="BC204B"/>
            </a:solidFill>
          </a:ln>
        </p:spPr>
        <p:txBody>
          <a:bodyPr vert="horz" wrap="square" lIns="0" tIns="0" rIns="0" bIns="0" rtlCol="0" anchor="ctr">
            <a:noAutofit/>
          </a:bodyPr>
          <a:lstStyle/>
          <a:p>
            <a:pPr algn="ctr"/>
            <a:r>
              <a:rPr lang="en-US" sz="800" b="1" dirty="0">
                <a:solidFill>
                  <a:schemeClr val="bg1"/>
                </a:solidFill>
                <a:cs typeface="Arial"/>
              </a:rPr>
              <a:t> Infrastructure</a:t>
            </a:r>
          </a:p>
        </p:txBody>
      </p:sp>
      <p:sp>
        <p:nvSpPr>
          <p:cNvPr id="352" name="Rectangle 351"/>
          <p:cNvSpPr/>
          <p:nvPr/>
        </p:nvSpPr>
        <p:spPr>
          <a:xfrm>
            <a:off x="7510887" y="3174155"/>
            <a:ext cx="3682894" cy="638386"/>
          </a:xfrm>
          <a:prstGeom prst="rect">
            <a:avLst/>
          </a:prstGeom>
          <a:solidFill>
            <a:srgbClr val="F2F2F2"/>
          </a:solidFill>
          <a:ln w="6350">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53" name="object 115"/>
          <p:cNvSpPr txBox="1"/>
          <p:nvPr/>
        </p:nvSpPr>
        <p:spPr>
          <a:xfrm>
            <a:off x="8582722" y="3084241"/>
            <a:ext cx="1539224" cy="155448"/>
          </a:xfrm>
          <a:prstGeom prst="rect">
            <a:avLst/>
          </a:prstGeom>
          <a:solidFill>
            <a:srgbClr val="C6007E"/>
          </a:solidFill>
          <a:ln w="6350">
            <a:solidFill>
              <a:srgbClr val="C6007E"/>
            </a:solidFill>
          </a:ln>
        </p:spPr>
        <p:txBody>
          <a:bodyPr vert="horz" wrap="square" lIns="0" tIns="0" rIns="0" bIns="0" rtlCol="0" anchor="ctr">
            <a:noAutofit/>
          </a:bodyPr>
          <a:lstStyle/>
          <a:p>
            <a:pPr algn="ctr"/>
            <a:r>
              <a:rPr lang="en-US" sz="800" b="1" dirty="0">
                <a:solidFill>
                  <a:schemeClr val="bg1"/>
                </a:solidFill>
                <a:cs typeface="Arial"/>
              </a:rPr>
              <a:t>Hybrid architecture</a:t>
            </a:r>
          </a:p>
        </p:txBody>
      </p:sp>
      <p:grpSp>
        <p:nvGrpSpPr>
          <p:cNvPr id="14" name="Group 13"/>
          <p:cNvGrpSpPr/>
          <p:nvPr/>
        </p:nvGrpSpPr>
        <p:grpSpPr>
          <a:xfrm>
            <a:off x="2183319" y="3300240"/>
            <a:ext cx="2265218" cy="454475"/>
            <a:chOff x="2962792" y="3300240"/>
            <a:chExt cx="2265218" cy="454475"/>
          </a:xfrm>
        </p:grpSpPr>
        <p:sp>
          <p:nvSpPr>
            <p:cNvPr id="211" name="object 39"/>
            <p:cNvSpPr txBox="1"/>
            <p:nvPr/>
          </p:nvSpPr>
          <p:spPr>
            <a:xfrm>
              <a:off x="2962792" y="3629525"/>
              <a:ext cx="45614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Compute</a:t>
              </a:r>
            </a:p>
          </p:txBody>
        </p:sp>
        <p:pic>
          <p:nvPicPr>
            <p:cNvPr id="212" name="Picture 8" descr="Azure Logo Icon of Flat style - Available in SVG, PNG, EPS, AI ..."/>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19552" y="3300240"/>
              <a:ext cx="342622" cy="342622"/>
            </a:xfrm>
            <a:prstGeom prst="rect">
              <a:avLst/>
            </a:prstGeom>
            <a:noFill/>
            <a:extLst>
              <a:ext uri="{909E8E84-426E-40DD-AFC4-6F175D3DCCD1}">
                <a14:hiddenFill xmlns:a14="http://schemas.microsoft.com/office/drawing/2010/main">
                  <a:solidFill>
                    <a:srgbClr val="FFFFFF"/>
                  </a:solidFill>
                </a14:hiddenFill>
              </a:ext>
            </a:extLst>
          </p:spPr>
        </p:pic>
        <p:sp>
          <p:nvSpPr>
            <p:cNvPr id="213" name="object 39"/>
            <p:cNvSpPr txBox="1"/>
            <p:nvPr/>
          </p:nvSpPr>
          <p:spPr>
            <a:xfrm>
              <a:off x="3548281" y="3300240"/>
              <a:ext cx="40382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Storage</a:t>
              </a:r>
            </a:p>
          </p:txBody>
        </p:sp>
        <p:pic>
          <p:nvPicPr>
            <p:cNvPr id="215" name="Picture 10" descr="Azure Storage Tutorial - An Introduction to Azure Storage | Edurek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97471" y="3449273"/>
              <a:ext cx="305442" cy="30544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0" descr="15 Database Icon Blue Images - Blue Database Icon, Database Icon ..."/>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91205" y="3364130"/>
              <a:ext cx="250202" cy="250202"/>
            </a:xfrm>
            <a:prstGeom prst="rect">
              <a:avLst/>
            </a:prstGeom>
            <a:noFill/>
            <a:extLst>
              <a:ext uri="{909E8E84-426E-40DD-AFC4-6F175D3DCCD1}">
                <a14:hiddenFill xmlns:a14="http://schemas.microsoft.com/office/drawing/2010/main">
                  <a:solidFill>
                    <a:srgbClr val="FFFFFF"/>
                  </a:solidFill>
                </a14:hiddenFill>
              </a:ext>
            </a:extLst>
          </p:spPr>
        </p:pic>
        <p:sp>
          <p:nvSpPr>
            <p:cNvPr id="218" name="object 39"/>
            <p:cNvSpPr txBox="1"/>
            <p:nvPr/>
          </p:nvSpPr>
          <p:spPr>
            <a:xfrm>
              <a:off x="4081450" y="3629525"/>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Database</a:t>
              </a:r>
            </a:p>
          </p:txBody>
        </p:sp>
        <p:pic>
          <p:nvPicPr>
            <p:cNvPr id="219" name="Picture 12" descr="Anwar Younus Blog: Microsoft Azure Networki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24305" y="3513264"/>
              <a:ext cx="459910" cy="241451"/>
            </a:xfrm>
            <a:prstGeom prst="rect">
              <a:avLst/>
            </a:prstGeom>
            <a:noFill/>
            <a:extLst>
              <a:ext uri="{909E8E84-426E-40DD-AFC4-6F175D3DCCD1}">
                <a14:hiddenFill xmlns:a14="http://schemas.microsoft.com/office/drawing/2010/main">
                  <a:solidFill>
                    <a:srgbClr val="FFFFFF"/>
                  </a:solidFill>
                </a14:hiddenFill>
              </a:ext>
            </a:extLst>
          </p:spPr>
        </p:pic>
        <p:sp>
          <p:nvSpPr>
            <p:cNvPr id="221" name="object 39"/>
            <p:cNvSpPr txBox="1"/>
            <p:nvPr/>
          </p:nvSpPr>
          <p:spPr>
            <a:xfrm>
              <a:off x="4680510" y="3300240"/>
              <a:ext cx="54750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Networking</a:t>
              </a:r>
            </a:p>
          </p:txBody>
        </p:sp>
      </p:grpSp>
      <p:grpSp>
        <p:nvGrpSpPr>
          <p:cNvPr id="16" name="Group 15"/>
          <p:cNvGrpSpPr/>
          <p:nvPr/>
        </p:nvGrpSpPr>
        <p:grpSpPr>
          <a:xfrm>
            <a:off x="5345765" y="3300241"/>
            <a:ext cx="1463919" cy="452395"/>
            <a:chOff x="5851881" y="3300241"/>
            <a:chExt cx="1463919" cy="452395"/>
          </a:xfrm>
        </p:grpSpPr>
        <p:sp>
          <p:nvSpPr>
            <p:cNvPr id="223" name="object 39"/>
            <p:cNvSpPr txBox="1"/>
            <p:nvPr/>
          </p:nvSpPr>
          <p:spPr>
            <a:xfrm>
              <a:off x="5851881" y="3629525"/>
              <a:ext cx="45614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Regions</a:t>
              </a:r>
            </a:p>
          </p:txBody>
        </p:sp>
        <p:pic>
          <p:nvPicPr>
            <p:cNvPr id="224" name="Picture 4" descr="worldwide location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29605" y="3300241"/>
              <a:ext cx="300694" cy="300694"/>
            </a:xfrm>
            <a:prstGeom prst="rect">
              <a:avLst/>
            </a:prstGeom>
            <a:noFill/>
            <a:extLst>
              <a:ext uri="{909E8E84-426E-40DD-AFC4-6F175D3DCCD1}">
                <a14:hiddenFill xmlns:a14="http://schemas.microsoft.com/office/drawing/2010/main">
                  <a:solidFill>
                    <a:srgbClr val="FFFFFF"/>
                  </a:solidFill>
                </a14:hiddenFill>
              </a:ext>
            </a:extLst>
          </p:spPr>
        </p:pic>
        <p:sp>
          <p:nvSpPr>
            <p:cNvPr id="227" name="object 39"/>
            <p:cNvSpPr txBox="1"/>
            <p:nvPr/>
          </p:nvSpPr>
          <p:spPr>
            <a:xfrm>
              <a:off x="6437370" y="3629525"/>
              <a:ext cx="87843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Availability Zones</a:t>
              </a:r>
            </a:p>
          </p:txBody>
        </p:sp>
        <p:pic>
          <p:nvPicPr>
            <p:cNvPr id="229" name="Picture 6" descr="OnceHub | Comprehensive time zone support"/>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7039" r="27039"/>
            <a:stretch/>
          </p:blipFill>
          <p:spPr bwMode="auto">
            <a:xfrm>
              <a:off x="6710864" y="3300241"/>
              <a:ext cx="331442" cy="29849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8243922" y="3300242"/>
            <a:ext cx="2216825" cy="452394"/>
            <a:chOff x="8425943" y="3300242"/>
            <a:chExt cx="2216825" cy="452394"/>
          </a:xfrm>
        </p:grpSpPr>
        <p:sp>
          <p:nvSpPr>
            <p:cNvPr id="232" name="object 39"/>
            <p:cNvSpPr txBox="1"/>
            <p:nvPr/>
          </p:nvSpPr>
          <p:spPr>
            <a:xfrm>
              <a:off x="9658067" y="3629525"/>
              <a:ext cx="984701"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Integrated IAM</a:t>
              </a:r>
            </a:p>
          </p:txBody>
        </p:sp>
        <p:pic>
          <p:nvPicPr>
            <p:cNvPr id="237" name="Picture 2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97556" y="3300242"/>
              <a:ext cx="305723" cy="298489"/>
            </a:xfrm>
            <a:prstGeom prst="rect">
              <a:avLst/>
            </a:prstGeom>
          </p:spPr>
        </p:pic>
        <p:sp>
          <p:nvSpPr>
            <p:cNvPr id="238" name="object 39"/>
            <p:cNvSpPr txBox="1"/>
            <p:nvPr/>
          </p:nvSpPr>
          <p:spPr>
            <a:xfrm>
              <a:off x="8425943" y="3629525"/>
              <a:ext cx="1067499"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 Integration</a:t>
              </a:r>
            </a:p>
          </p:txBody>
        </p:sp>
        <p:pic>
          <p:nvPicPr>
            <p:cNvPr id="241" name="Picture 2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99057" y="3300242"/>
              <a:ext cx="321270" cy="298490"/>
            </a:xfrm>
            <a:prstGeom prst="rect">
              <a:avLst/>
            </a:prstGeom>
          </p:spPr>
        </p:pic>
      </p:grpSp>
      <p:grpSp>
        <p:nvGrpSpPr>
          <p:cNvPr id="12" name="Group 11"/>
          <p:cNvGrpSpPr/>
          <p:nvPr/>
        </p:nvGrpSpPr>
        <p:grpSpPr>
          <a:xfrm>
            <a:off x="1987297" y="1741362"/>
            <a:ext cx="9206484" cy="1256586"/>
            <a:chOff x="1987297" y="1765746"/>
            <a:chExt cx="9206484" cy="1256586"/>
          </a:xfrm>
        </p:grpSpPr>
        <p:sp>
          <p:nvSpPr>
            <p:cNvPr id="594" name="Rectangle 593"/>
            <p:cNvSpPr/>
            <p:nvPr/>
          </p:nvSpPr>
          <p:spPr>
            <a:xfrm>
              <a:off x="1987297" y="1855659"/>
              <a:ext cx="1278668" cy="1166673"/>
            </a:xfrm>
            <a:prstGeom prst="rect">
              <a:avLst/>
            </a:prstGeom>
            <a:solidFill>
              <a:srgbClr val="F2F2F2"/>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181" name="object 115"/>
            <p:cNvSpPr txBox="1"/>
            <p:nvPr/>
          </p:nvSpPr>
          <p:spPr>
            <a:xfrm>
              <a:off x="2208669" y="1765746"/>
              <a:ext cx="835926" cy="155448"/>
            </a:xfrm>
            <a:prstGeom prst="rect">
              <a:avLst/>
            </a:prstGeom>
            <a:solidFill>
              <a:srgbClr val="483698"/>
            </a:solidFill>
            <a:ln w="6350">
              <a:solidFill>
                <a:srgbClr val="483698"/>
              </a:solidFill>
            </a:ln>
          </p:spPr>
          <p:txBody>
            <a:bodyPr vert="horz" wrap="square" lIns="0" tIns="0" rIns="0" bIns="0" rtlCol="0" anchor="ctr">
              <a:noAutofit/>
            </a:bodyPr>
            <a:lstStyle/>
            <a:p>
              <a:pPr algn="ctr"/>
              <a:r>
                <a:rPr lang="en-US" sz="800" b="1" dirty="0">
                  <a:solidFill>
                    <a:schemeClr val="bg1"/>
                  </a:solidFill>
                  <a:cs typeface="Arial"/>
                </a:rPr>
                <a:t>Analytics</a:t>
              </a:r>
            </a:p>
          </p:txBody>
        </p:sp>
        <p:sp>
          <p:nvSpPr>
            <p:cNvPr id="202" name="Rectangle 201"/>
            <p:cNvSpPr/>
            <p:nvPr/>
          </p:nvSpPr>
          <p:spPr>
            <a:xfrm>
              <a:off x="3369554" y="1855659"/>
              <a:ext cx="1278668" cy="1166673"/>
            </a:xfrm>
            <a:prstGeom prst="rect">
              <a:avLst/>
            </a:prstGeom>
            <a:solidFill>
              <a:srgbClr val="F2F2F2"/>
            </a:solidFill>
            <a:ln w="635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05" name="object 115"/>
            <p:cNvSpPr txBox="1"/>
            <p:nvPr/>
          </p:nvSpPr>
          <p:spPr>
            <a:xfrm>
              <a:off x="3590926" y="1765746"/>
              <a:ext cx="835926" cy="280270"/>
            </a:xfrm>
            <a:prstGeom prst="rect">
              <a:avLst/>
            </a:prstGeom>
            <a:solidFill>
              <a:srgbClr val="470A68"/>
            </a:solidFill>
            <a:ln w="6350">
              <a:solidFill>
                <a:srgbClr val="470A68"/>
              </a:solidFill>
            </a:ln>
          </p:spPr>
          <p:txBody>
            <a:bodyPr vert="horz" wrap="square" lIns="0" tIns="0" rIns="0" bIns="0" rtlCol="0" anchor="ctr">
              <a:noAutofit/>
            </a:bodyPr>
            <a:lstStyle/>
            <a:p>
              <a:pPr algn="ctr"/>
              <a:r>
                <a:rPr lang="en-US" sz="800" b="1" dirty="0">
                  <a:solidFill>
                    <a:schemeClr val="bg1"/>
                  </a:solidFill>
                  <a:cs typeface="Arial"/>
                </a:rPr>
                <a:t>Container Orchestration</a:t>
              </a:r>
            </a:p>
          </p:txBody>
        </p:sp>
        <p:sp>
          <p:nvSpPr>
            <p:cNvPr id="222" name="Rectangle 221"/>
            <p:cNvSpPr/>
            <p:nvPr/>
          </p:nvSpPr>
          <p:spPr>
            <a:xfrm>
              <a:off x="4751812" y="1855659"/>
              <a:ext cx="1278668" cy="1166673"/>
            </a:xfrm>
            <a:prstGeom prst="rect">
              <a:avLst/>
            </a:prstGeom>
            <a:solidFill>
              <a:srgbClr val="F2F2F2"/>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25" name="object 115"/>
            <p:cNvSpPr txBox="1"/>
            <p:nvPr/>
          </p:nvSpPr>
          <p:spPr>
            <a:xfrm>
              <a:off x="4973183" y="1765746"/>
              <a:ext cx="835926" cy="155448"/>
            </a:xfrm>
            <a:prstGeom prst="rect">
              <a:avLst/>
            </a:prstGeom>
            <a:solidFill>
              <a:srgbClr val="6D2077"/>
            </a:solidFill>
            <a:ln w="6350">
              <a:solidFill>
                <a:srgbClr val="6D2077"/>
              </a:solidFill>
            </a:ln>
          </p:spPr>
          <p:txBody>
            <a:bodyPr vert="horz" wrap="square" lIns="0" tIns="0" rIns="0" bIns="0" rtlCol="0" anchor="ctr">
              <a:noAutofit/>
            </a:bodyPr>
            <a:lstStyle/>
            <a:p>
              <a:pPr algn="ctr"/>
              <a:r>
                <a:rPr lang="en-US" sz="800" b="1" dirty="0">
                  <a:solidFill>
                    <a:schemeClr val="bg1"/>
                  </a:solidFill>
                  <a:cs typeface="Arial"/>
                </a:rPr>
                <a:t>Mobile</a:t>
              </a:r>
            </a:p>
          </p:txBody>
        </p:sp>
        <p:sp>
          <p:nvSpPr>
            <p:cNvPr id="233" name="Rectangle 232"/>
            <p:cNvSpPr/>
            <p:nvPr/>
          </p:nvSpPr>
          <p:spPr>
            <a:xfrm>
              <a:off x="6134069" y="1855659"/>
              <a:ext cx="1278668" cy="1166673"/>
            </a:xfrm>
            <a:prstGeom prst="rect">
              <a:avLst/>
            </a:prstGeom>
            <a:solidFill>
              <a:srgbClr val="F2F2F2"/>
            </a:solidFill>
            <a:ln w="6350">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36" name="object 115"/>
            <p:cNvSpPr txBox="1"/>
            <p:nvPr/>
          </p:nvSpPr>
          <p:spPr>
            <a:xfrm>
              <a:off x="6355440" y="1765746"/>
              <a:ext cx="835926" cy="155448"/>
            </a:xfrm>
            <a:prstGeom prst="rect">
              <a:avLst/>
            </a:prstGeom>
            <a:solidFill>
              <a:srgbClr val="00A3A1"/>
            </a:solidFill>
            <a:ln w="6350">
              <a:solidFill>
                <a:srgbClr val="00A3A1"/>
              </a:solidFill>
            </a:ln>
          </p:spPr>
          <p:txBody>
            <a:bodyPr vert="horz" wrap="square" lIns="0" tIns="0" rIns="0" bIns="0" rtlCol="0" anchor="ctr">
              <a:noAutofit/>
            </a:bodyPr>
            <a:lstStyle/>
            <a:p>
              <a:pPr algn="ctr"/>
              <a:r>
                <a:rPr lang="en-US" sz="800" b="1" dirty="0">
                  <a:solidFill>
                    <a:schemeClr val="bg1"/>
                  </a:solidFill>
                  <a:cs typeface="Arial"/>
                </a:rPr>
                <a:t>IOT</a:t>
              </a:r>
            </a:p>
          </p:txBody>
        </p:sp>
        <p:sp>
          <p:nvSpPr>
            <p:cNvPr id="260" name="Rectangle 259"/>
            <p:cNvSpPr/>
            <p:nvPr/>
          </p:nvSpPr>
          <p:spPr>
            <a:xfrm>
              <a:off x="8534166" y="1855659"/>
              <a:ext cx="1278668" cy="1166673"/>
            </a:xfrm>
            <a:prstGeom prst="rect">
              <a:avLst/>
            </a:prstGeom>
            <a:solidFill>
              <a:srgbClr val="F2F2F2"/>
            </a:solidFill>
            <a:ln w="635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61" name="object 115"/>
            <p:cNvSpPr txBox="1"/>
            <p:nvPr/>
          </p:nvSpPr>
          <p:spPr>
            <a:xfrm>
              <a:off x="8755537" y="1765746"/>
              <a:ext cx="835926" cy="280270"/>
            </a:xfrm>
            <a:prstGeom prst="rect">
              <a:avLst/>
            </a:prstGeom>
            <a:solidFill>
              <a:srgbClr val="43B02A"/>
            </a:solidFill>
            <a:ln w="6350">
              <a:solidFill>
                <a:srgbClr val="43B02A"/>
              </a:solidFill>
            </a:ln>
          </p:spPr>
          <p:txBody>
            <a:bodyPr vert="horz" wrap="square" lIns="0" tIns="0" rIns="0" bIns="0" rtlCol="0" anchor="ctr">
              <a:noAutofit/>
            </a:bodyPr>
            <a:lstStyle/>
            <a:p>
              <a:pPr algn="ctr"/>
              <a:r>
                <a:rPr lang="en-US" sz="800" b="1" dirty="0">
                  <a:solidFill>
                    <a:schemeClr val="bg1"/>
                  </a:solidFill>
                  <a:cs typeface="Arial"/>
                </a:rPr>
                <a:t>Machine Learning</a:t>
              </a:r>
            </a:p>
          </p:txBody>
        </p:sp>
        <p:sp>
          <p:nvSpPr>
            <p:cNvPr id="272" name="Rectangle 271"/>
            <p:cNvSpPr/>
            <p:nvPr/>
          </p:nvSpPr>
          <p:spPr>
            <a:xfrm>
              <a:off x="9915113" y="1855659"/>
              <a:ext cx="1278668" cy="1166673"/>
            </a:xfrm>
            <a:prstGeom prst="rect">
              <a:avLst/>
            </a:prstGeom>
            <a:solidFill>
              <a:srgbClr val="F2F2F2"/>
            </a:solid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3" name="object 115"/>
            <p:cNvSpPr txBox="1"/>
            <p:nvPr/>
          </p:nvSpPr>
          <p:spPr>
            <a:xfrm>
              <a:off x="10136484" y="1765746"/>
              <a:ext cx="835926" cy="155448"/>
            </a:xfrm>
            <a:prstGeom prst="rect">
              <a:avLst/>
            </a:prstGeom>
            <a:solidFill>
              <a:srgbClr val="EAAA00"/>
            </a:solidFill>
            <a:ln w="6350">
              <a:solidFill>
                <a:srgbClr val="EAAA00"/>
              </a:solidFill>
            </a:ln>
          </p:spPr>
          <p:txBody>
            <a:bodyPr vert="horz" wrap="square" lIns="0" tIns="0" rIns="0" bIns="0" rtlCol="0" anchor="ctr">
              <a:noAutofit/>
            </a:bodyPr>
            <a:lstStyle/>
            <a:p>
              <a:pPr algn="ctr"/>
              <a:r>
                <a:rPr lang="en-US" sz="800" b="1" dirty="0" err="1">
                  <a:solidFill>
                    <a:schemeClr val="bg1"/>
                  </a:solidFill>
                  <a:cs typeface="Arial"/>
                </a:rPr>
                <a:t>DevOPS</a:t>
              </a:r>
              <a:endParaRPr lang="en-US" sz="800" b="1" dirty="0">
                <a:solidFill>
                  <a:schemeClr val="bg1"/>
                </a:solidFill>
                <a:cs typeface="Arial"/>
              </a:endParaRPr>
            </a:p>
          </p:txBody>
        </p:sp>
        <p:sp>
          <p:nvSpPr>
            <p:cNvPr id="295" name="Rectangle 294"/>
            <p:cNvSpPr/>
            <p:nvPr/>
          </p:nvSpPr>
          <p:spPr>
            <a:xfrm>
              <a:off x="7516326" y="1855659"/>
              <a:ext cx="912940" cy="1166673"/>
            </a:xfrm>
            <a:prstGeom prst="rect">
              <a:avLst/>
            </a:prstGeom>
            <a:solidFill>
              <a:srgbClr val="F2F2F2"/>
            </a:solidFill>
            <a:ln w="635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02" name="object 115"/>
            <p:cNvSpPr txBox="1"/>
            <p:nvPr/>
          </p:nvSpPr>
          <p:spPr>
            <a:xfrm>
              <a:off x="7615283" y="1765746"/>
              <a:ext cx="715026" cy="155448"/>
            </a:xfrm>
            <a:prstGeom prst="rect">
              <a:avLst/>
            </a:prstGeom>
            <a:solidFill>
              <a:srgbClr val="009A44"/>
            </a:solidFill>
            <a:ln w="6350">
              <a:solidFill>
                <a:srgbClr val="009A44"/>
              </a:solidFill>
            </a:ln>
          </p:spPr>
          <p:txBody>
            <a:bodyPr vert="horz" wrap="square" lIns="0" tIns="0" rIns="0" bIns="0" rtlCol="0" anchor="ctr">
              <a:noAutofit/>
            </a:bodyPr>
            <a:lstStyle/>
            <a:p>
              <a:pPr algn="ctr"/>
              <a:r>
                <a:rPr lang="en-US" sz="800" b="1" dirty="0">
                  <a:solidFill>
                    <a:schemeClr val="bg1"/>
                  </a:solidFill>
                  <a:cs typeface="Arial"/>
                </a:rPr>
                <a:t>Blockchain</a:t>
              </a:r>
            </a:p>
          </p:txBody>
        </p:sp>
        <p:sp>
          <p:nvSpPr>
            <p:cNvPr id="184" name="object 39"/>
            <p:cNvSpPr txBox="1"/>
            <p:nvPr/>
          </p:nvSpPr>
          <p:spPr>
            <a:xfrm>
              <a:off x="2269783" y="2311030"/>
              <a:ext cx="71369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 Factories</a:t>
              </a:r>
            </a:p>
          </p:txBody>
        </p:sp>
        <p:pic>
          <p:nvPicPr>
            <p:cNvPr id="185" name="Picture 18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08301" y="2052575"/>
              <a:ext cx="236661" cy="238725"/>
            </a:xfrm>
            <a:prstGeom prst="rect">
              <a:avLst/>
            </a:prstGeom>
          </p:spPr>
        </p:pic>
        <p:sp>
          <p:nvSpPr>
            <p:cNvPr id="186" name="object 39"/>
            <p:cNvSpPr txBox="1"/>
            <p:nvPr/>
          </p:nvSpPr>
          <p:spPr>
            <a:xfrm>
              <a:off x="2229641" y="2731641"/>
              <a:ext cx="793980"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Power Business Intelligence</a:t>
              </a:r>
            </a:p>
          </p:txBody>
        </p:sp>
        <p:pic>
          <p:nvPicPr>
            <p:cNvPr id="187" name="Picture 18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08687" y="2496659"/>
              <a:ext cx="235888" cy="226996"/>
            </a:xfrm>
            <a:prstGeom prst="rect">
              <a:avLst/>
            </a:prstGeom>
          </p:spPr>
        </p:pic>
        <p:sp>
          <p:nvSpPr>
            <p:cNvPr id="188" name="object 39"/>
            <p:cNvSpPr txBox="1"/>
            <p:nvPr/>
          </p:nvSpPr>
          <p:spPr>
            <a:xfrm>
              <a:off x="3512857" y="2307566"/>
              <a:ext cx="9920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Kubernates Services</a:t>
              </a:r>
            </a:p>
          </p:txBody>
        </p:sp>
        <p:pic>
          <p:nvPicPr>
            <p:cNvPr id="189" name="Picture 18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9792" y="2083494"/>
              <a:ext cx="238192" cy="220380"/>
            </a:xfrm>
            <a:prstGeom prst="rect">
              <a:avLst/>
            </a:prstGeom>
          </p:spPr>
        </p:pic>
        <p:sp>
          <p:nvSpPr>
            <p:cNvPr id="190" name="object 39"/>
            <p:cNvSpPr txBox="1"/>
            <p:nvPr/>
          </p:nvSpPr>
          <p:spPr>
            <a:xfrm>
              <a:off x="3566832" y="2731641"/>
              <a:ext cx="88411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Container Registry</a:t>
              </a:r>
            </a:p>
          </p:txBody>
        </p:sp>
        <p:pic>
          <p:nvPicPr>
            <p:cNvPr id="191" name="Picture 190"/>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0900" y="2492677"/>
              <a:ext cx="255977" cy="227501"/>
            </a:xfrm>
            <a:prstGeom prst="rect">
              <a:avLst/>
            </a:prstGeom>
          </p:spPr>
        </p:pic>
        <p:sp>
          <p:nvSpPr>
            <p:cNvPr id="192" name="object 39"/>
            <p:cNvSpPr txBox="1"/>
            <p:nvPr/>
          </p:nvSpPr>
          <p:spPr>
            <a:xfrm>
              <a:off x="5034298" y="2311030"/>
              <a:ext cx="71369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 Services</a:t>
              </a:r>
            </a:p>
          </p:txBody>
        </p:sp>
        <p:pic>
          <p:nvPicPr>
            <p:cNvPr id="193" name="Picture 192"/>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78894" y="2062987"/>
              <a:ext cx="224504" cy="217249"/>
            </a:xfrm>
            <a:prstGeom prst="rect">
              <a:avLst/>
            </a:prstGeom>
          </p:spPr>
        </p:pic>
        <p:sp>
          <p:nvSpPr>
            <p:cNvPr id="194" name="object 39"/>
            <p:cNvSpPr txBox="1"/>
            <p:nvPr/>
          </p:nvSpPr>
          <p:spPr>
            <a:xfrm>
              <a:off x="4994156" y="2731641"/>
              <a:ext cx="79398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Power Platform</a:t>
              </a:r>
            </a:p>
          </p:txBody>
        </p:sp>
        <p:pic>
          <p:nvPicPr>
            <p:cNvPr id="195" name="Picture 194"/>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84060" y="2471096"/>
              <a:ext cx="214173" cy="235698"/>
            </a:xfrm>
            <a:prstGeom prst="rect">
              <a:avLst/>
            </a:prstGeom>
          </p:spPr>
        </p:pic>
        <p:sp>
          <p:nvSpPr>
            <p:cNvPr id="196" name="object 39"/>
            <p:cNvSpPr txBox="1"/>
            <p:nvPr/>
          </p:nvSpPr>
          <p:spPr>
            <a:xfrm>
              <a:off x="6567566" y="2311030"/>
              <a:ext cx="41167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IoT Hub</a:t>
              </a:r>
            </a:p>
          </p:txBody>
        </p:sp>
        <p:pic>
          <p:nvPicPr>
            <p:cNvPr id="197" name="Picture 196"/>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54448" y="2037919"/>
              <a:ext cx="237910" cy="245711"/>
            </a:xfrm>
            <a:prstGeom prst="rect">
              <a:avLst/>
            </a:prstGeom>
          </p:spPr>
        </p:pic>
        <p:sp>
          <p:nvSpPr>
            <p:cNvPr id="198" name="object 39"/>
            <p:cNvSpPr txBox="1"/>
            <p:nvPr/>
          </p:nvSpPr>
          <p:spPr>
            <a:xfrm>
              <a:off x="6489776" y="2731641"/>
              <a:ext cx="56725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Stack Edge</a:t>
              </a:r>
            </a:p>
          </p:txBody>
        </p:sp>
        <p:pic>
          <p:nvPicPr>
            <p:cNvPr id="199" name="Picture 198"/>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6298" y="2474010"/>
              <a:ext cx="294210" cy="226685"/>
            </a:xfrm>
            <a:prstGeom prst="rect">
              <a:avLst/>
            </a:prstGeom>
          </p:spPr>
        </p:pic>
        <p:sp>
          <p:nvSpPr>
            <p:cNvPr id="200" name="object 39"/>
            <p:cNvSpPr txBox="1"/>
            <p:nvPr/>
          </p:nvSpPr>
          <p:spPr>
            <a:xfrm>
              <a:off x="8731570" y="2307566"/>
              <a:ext cx="88386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Cognitive Services</a:t>
              </a:r>
            </a:p>
          </p:txBody>
        </p:sp>
        <p:pic>
          <p:nvPicPr>
            <p:cNvPr id="201" name="Picture 20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050864" y="2104781"/>
              <a:ext cx="245272" cy="175194"/>
            </a:xfrm>
            <a:prstGeom prst="rect">
              <a:avLst/>
            </a:prstGeom>
          </p:spPr>
        </p:pic>
        <p:sp>
          <p:nvSpPr>
            <p:cNvPr id="203" name="object 39"/>
            <p:cNvSpPr txBox="1"/>
            <p:nvPr/>
          </p:nvSpPr>
          <p:spPr>
            <a:xfrm>
              <a:off x="8956177" y="2731641"/>
              <a:ext cx="43464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Batch AI</a:t>
              </a:r>
            </a:p>
          </p:txBody>
        </p:sp>
        <p:pic>
          <p:nvPicPr>
            <p:cNvPr id="204" name="Picture 20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088138" y="2474715"/>
              <a:ext cx="170725" cy="240567"/>
            </a:xfrm>
            <a:prstGeom prst="rect">
              <a:avLst/>
            </a:prstGeom>
            <a:noFill/>
            <a:ln>
              <a:noFill/>
            </a:ln>
          </p:spPr>
        </p:pic>
        <p:sp>
          <p:nvSpPr>
            <p:cNvPr id="207" name="object 39"/>
            <p:cNvSpPr txBox="1"/>
            <p:nvPr/>
          </p:nvSpPr>
          <p:spPr>
            <a:xfrm>
              <a:off x="10113222" y="2319014"/>
              <a:ext cx="882450"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API Management Services</a:t>
              </a:r>
            </a:p>
          </p:txBody>
        </p:sp>
        <p:pic>
          <p:nvPicPr>
            <p:cNvPr id="208" name="Picture 20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433942" y="2086434"/>
              <a:ext cx="241010" cy="216500"/>
            </a:xfrm>
            <a:prstGeom prst="rect">
              <a:avLst/>
            </a:prstGeom>
          </p:spPr>
        </p:pic>
        <p:sp>
          <p:nvSpPr>
            <p:cNvPr id="209" name="object 39"/>
            <p:cNvSpPr txBox="1"/>
            <p:nvPr/>
          </p:nvSpPr>
          <p:spPr>
            <a:xfrm>
              <a:off x="10087822" y="2846327"/>
              <a:ext cx="93325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Application Insights</a:t>
              </a:r>
            </a:p>
          </p:txBody>
        </p:sp>
        <p:pic>
          <p:nvPicPr>
            <p:cNvPr id="210" name="Picture 20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473443" y="2606201"/>
              <a:ext cx="162009" cy="214756"/>
            </a:xfrm>
            <a:prstGeom prst="rect">
              <a:avLst/>
            </a:prstGeom>
          </p:spPr>
        </p:pic>
        <p:sp>
          <p:nvSpPr>
            <p:cNvPr id="263" name="object 39"/>
            <p:cNvSpPr txBox="1"/>
            <p:nvPr/>
          </p:nvSpPr>
          <p:spPr>
            <a:xfrm>
              <a:off x="7657268" y="2315056"/>
              <a:ext cx="631056"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Cognitive Services</a:t>
              </a:r>
            </a:p>
          </p:txBody>
        </p:sp>
        <p:pic>
          <p:nvPicPr>
            <p:cNvPr id="265" name="Picture 264"/>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16220" y="2027683"/>
              <a:ext cx="313153" cy="245461"/>
            </a:xfrm>
            <a:prstGeom prst="rect">
              <a:avLst/>
            </a:prstGeom>
          </p:spPr>
        </p:pic>
      </p:grpSp>
      <p:grpSp>
        <p:nvGrpSpPr>
          <p:cNvPr id="10" name="Group 9"/>
          <p:cNvGrpSpPr/>
          <p:nvPr/>
        </p:nvGrpSpPr>
        <p:grpSpPr>
          <a:xfrm>
            <a:off x="1987298" y="971752"/>
            <a:ext cx="9206483" cy="709140"/>
            <a:chOff x="1987298" y="971752"/>
            <a:chExt cx="9206483" cy="709140"/>
          </a:xfrm>
        </p:grpSpPr>
        <p:sp>
          <p:nvSpPr>
            <p:cNvPr id="247" name="Rectangle 246"/>
            <p:cNvSpPr/>
            <p:nvPr/>
          </p:nvSpPr>
          <p:spPr>
            <a:xfrm>
              <a:off x="6128689" y="1051478"/>
              <a:ext cx="5065092" cy="629414"/>
            </a:xfrm>
            <a:prstGeom prst="rect">
              <a:avLst/>
            </a:prstGeom>
            <a:solidFill>
              <a:srgbClr val="F2F2F2"/>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604" name="Rectangle 603"/>
            <p:cNvSpPr/>
            <p:nvPr/>
          </p:nvSpPr>
          <p:spPr>
            <a:xfrm>
              <a:off x="1987298" y="1051478"/>
              <a:ext cx="4039462" cy="629414"/>
            </a:xfrm>
            <a:prstGeom prst="rect">
              <a:avLst/>
            </a:prstGeom>
            <a:solidFill>
              <a:schemeClr val="bg1">
                <a:lumMod val="95000"/>
              </a:schemeClr>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46" name="object 115"/>
            <p:cNvSpPr txBox="1"/>
            <p:nvPr/>
          </p:nvSpPr>
          <p:spPr>
            <a:xfrm>
              <a:off x="3044594" y="971752"/>
              <a:ext cx="2081312" cy="155448"/>
            </a:xfrm>
            <a:prstGeom prst="rect">
              <a:avLst/>
            </a:prstGeom>
            <a:solidFill>
              <a:srgbClr val="005EB8"/>
            </a:solidFill>
            <a:ln w="6350">
              <a:solidFill>
                <a:srgbClr val="005EB8"/>
              </a:solidFill>
            </a:ln>
          </p:spPr>
          <p:txBody>
            <a:bodyPr vert="horz" wrap="square" lIns="0" tIns="0" rIns="0" bIns="0" rtlCol="0" anchor="ctr">
              <a:noAutofit/>
            </a:bodyPr>
            <a:lstStyle/>
            <a:p>
              <a:pPr algn="ctr"/>
              <a:r>
                <a:rPr lang="en-US" sz="800" b="1" dirty="0">
                  <a:solidFill>
                    <a:schemeClr val="bg1"/>
                  </a:solidFill>
                  <a:cs typeface="Arial"/>
                </a:rPr>
                <a:t>Office 365</a:t>
              </a:r>
            </a:p>
          </p:txBody>
        </p:sp>
        <p:sp>
          <p:nvSpPr>
            <p:cNvPr id="248" name="object 115"/>
            <p:cNvSpPr txBox="1"/>
            <p:nvPr/>
          </p:nvSpPr>
          <p:spPr>
            <a:xfrm>
              <a:off x="7484135" y="971752"/>
              <a:ext cx="2081312" cy="155448"/>
            </a:xfrm>
            <a:prstGeom prst="rect">
              <a:avLst/>
            </a:prstGeom>
            <a:solidFill>
              <a:srgbClr val="0091DA"/>
            </a:solidFill>
            <a:ln w="6350">
              <a:solidFill>
                <a:srgbClr val="0091DA"/>
              </a:solidFill>
            </a:ln>
          </p:spPr>
          <p:txBody>
            <a:bodyPr vert="horz" wrap="square" lIns="0" tIns="0" rIns="0" bIns="0" rtlCol="0" anchor="ctr">
              <a:noAutofit/>
            </a:bodyPr>
            <a:lstStyle/>
            <a:p>
              <a:pPr algn="ctr"/>
              <a:r>
                <a:rPr lang="en-US" sz="800" b="1" dirty="0">
                  <a:solidFill>
                    <a:schemeClr val="bg1"/>
                  </a:solidFill>
                  <a:cs typeface="Arial"/>
                </a:rPr>
                <a:t>Dynamic 365</a:t>
              </a:r>
            </a:p>
          </p:txBody>
        </p:sp>
        <p:grpSp>
          <p:nvGrpSpPr>
            <p:cNvPr id="7" name="Group 6"/>
            <p:cNvGrpSpPr/>
            <p:nvPr/>
          </p:nvGrpSpPr>
          <p:grpSpPr>
            <a:xfrm>
              <a:off x="2359378" y="1155045"/>
              <a:ext cx="3295303" cy="463746"/>
              <a:chOff x="3043303" y="1155045"/>
              <a:chExt cx="3295303" cy="463746"/>
            </a:xfrm>
          </p:grpSpPr>
          <p:sp>
            <p:nvSpPr>
              <p:cNvPr id="175" name="object 39"/>
              <p:cNvSpPr txBox="1"/>
              <p:nvPr/>
            </p:nvSpPr>
            <p:spPr>
              <a:xfrm>
                <a:off x="3043303" y="1478774"/>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Word</a:t>
                </a:r>
              </a:p>
            </p:txBody>
          </p:sp>
          <p:sp>
            <p:nvSpPr>
              <p:cNvPr id="242" name="object 39"/>
              <p:cNvSpPr txBox="1"/>
              <p:nvPr/>
            </p:nvSpPr>
            <p:spPr>
              <a:xfrm>
                <a:off x="3656725" y="1485742"/>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Excel</a:t>
                </a:r>
              </a:p>
            </p:txBody>
          </p:sp>
          <p:sp>
            <p:nvSpPr>
              <p:cNvPr id="244" name="object 39"/>
              <p:cNvSpPr txBox="1"/>
              <p:nvPr/>
            </p:nvSpPr>
            <p:spPr>
              <a:xfrm>
                <a:off x="4373168" y="1464404"/>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Powerpoint</a:t>
                </a:r>
              </a:p>
            </p:txBody>
          </p:sp>
          <p:sp>
            <p:nvSpPr>
              <p:cNvPr id="245" name="object 39"/>
              <p:cNvSpPr txBox="1"/>
              <p:nvPr/>
            </p:nvSpPr>
            <p:spPr>
              <a:xfrm>
                <a:off x="5101404" y="1487231"/>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Outlook</a:t>
                </a:r>
              </a:p>
            </p:txBody>
          </p:sp>
          <p:sp>
            <p:nvSpPr>
              <p:cNvPr id="249" name="object 39"/>
              <p:cNvSpPr txBox="1"/>
              <p:nvPr/>
            </p:nvSpPr>
            <p:spPr>
              <a:xfrm>
                <a:off x="5796348" y="1481368"/>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OneDrive</a:t>
                </a:r>
              </a:p>
            </p:txBody>
          </p:sp>
          <p:pic>
            <p:nvPicPr>
              <p:cNvPr id="251" name="Picture 2" descr="Office 365 - Information Technology Services - University of San Diego"/>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128757" y="1186047"/>
                <a:ext cx="312761" cy="31276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Office 365 Applications - Office 365 Project - State of Delaware"/>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667870" y="1155045"/>
                <a:ext cx="463746" cy="463746"/>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6" descr="Microsoft PowerPoint 365 Online Integration | Microsoft Office 365 ..."/>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531656" y="1218618"/>
                <a:ext cx="237078" cy="232811"/>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12" descr="The College of Idaho - YoteNet - Office 365 - OneDrive for Business"/>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920260" y="1179490"/>
                <a:ext cx="341027" cy="341027"/>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14" descr="Microsoft Outlook - Wikipedia"/>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224325" y="1193262"/>
                <a:ext cx="315403" cy="293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419502" y="1119769"/>
              <a:ext cx="4483466" cy="554067"/>
              <a:chOff x="6665235" y="1119769"/>
              <a:chExt cx="4483466" cy="554067"/>
            </a:xfrm>
          </p:grpSpPr>
          <p:sp>
            <p:nvSpPr>
              <p:cNvPr id="176" name="object 35"/>
              <p:cNvSpPr txBox="1"/>
              <p:nvPr/>
            </p:nvSpPr>
            <p:spPr>
              <a:xfrm>
                <a:off x="7444424" y="1427615"/>
                <a:ext cx="1058102" cy="246221"/>
              </a:xfrm>
              <a:prstGeom prst="rect">
                <a:avLst/>
              </a:prstGeom>
            </p:spPr>
            <p:txBody>
              <a:bodyPr vert="horz" wrap="square" lIns="0" tIns="0" rIns="0" bIns="0" rtlCol="0">
                <a:spAutoFit/>
              </a:bodyPr>
              <a:lstStyle/>
              <a:p>
                <a:pPr marL="16933" algn="ctr"/>
                <a:r>
                  <a:rPr lang="en-US" sz="800" dirty="0">
                    <a:solidFill>
                      <a:srgbClr val="000000"/>
                    </a:solidFill>
                    <a:cs typeface="Arial"/>
                  </a:rPr>
                  <a:t>Customer Relationship Management</a:t>
                </a:r>
                <a:endParaRPr sz="800" dirty="0">
                  <a:solidFill>
                    <a:srgbClr val="000000"/>
                  </a:solidFill>
                  <a:cs typeface="Arial"/>
                </a:endParaRPr>
              </a:p>
            </p:txBody>
          </p:sp>
          <p:pic>
            <p:nvPicPr>
              <p:cNvPr id="177" name="Picture 6" descr="OnceHub | Comprehensive time zone support"/>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7039" r="27039"/>
              <a:stretch/>
            </p:blipFill>
            <p:spPr bwMode="auto">
              <a:xfrm>
                <a:off x="7847294" y="1171292"/>
                <a:ext cx="252363" cy="22727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8" name="object 31"/>
              <p:cNvSpPr txBox="1"/>
              <p:nvPr/>
            </p:nvSpPr>
            <p:spPr>
              <a:xfrm>
                <a:off x="6665235" y="1394918"/>
                <a:ext cx="635137" cy="246221"/>
              </a:xfrm>
              <a:prstGeom prst="rect">
                <a:avLst/>
              </a:prstGeom>
            </p:spPr>
            <p:txBody>
              <a:bodyPr vert="horz" wrap="square" lIns="0" tIns="0" rIns="0" bIns="0" rtlCol="0">
                <a:spAutoFit/>
              </a:bodyPr>
              <a:lstStyle/>
              <a:p>
                <a:pPr marL="16933" algn="ctr"/>
                <a:r>
                  <a:rPr lang="en-US" sz="800" dirty="0">
                    <a:solidFill>
                      <a:srgbClr val="000000"/>
                    </a:solidFill>
                    <a:cs typeface="Arial"/>
                  </a:rPr>
                  <a:t>Sharing and Collaboration</a:t>
                </a:r>
                <a:endParaRPr sz="800" dirty="0">
                  <a:solidFill>
                    <a:srgbClr val="000000"/>
                  </a:solidFill>
                  <a:cs typeface="Arial"/>
                </a:endParaRPr>
              </a:p>
            </p:txBody>
          </p:sp>
          <p:pic>
            <p:nvPicPr>
              <p:cNvPr id="179" name="Picture 17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848332" y="1119769"/>
                <a:ext cx="324891" cy="232065"/>
              </a:xfrm>
              <a:prstGeom prst="rect">
                <a:avLst/>
              </a:prstGeom>
              <a:noFill/>
              <a:ln>
                <a:noFill/>
              </a:ln>
            </p:spPr>
          </p:pic>
          <p:sp>
            <p:nvSpPr>
              <p:cNvPr id="180" name="object 31"/>
              <p:cNvSpPr txBox="1"/>
              <p:nvPr/>
            </p:nvSpPr>
            <p:spPr>
              <a:xfrm>
                <a:off x="8534925" y="1441371"/>
                <a:ext cx="635137" cy="123111"/>
              </a:xfrm>
              <a:prstGeom prst="rect">
                <a:avLst/>
              </a:prstGeom>
            </p:spPr>
            <p:txBody>
              <a:bodyPr vert="horz" wrap="square" lIns="0" tIns="0" rIns="0" bIns="0" rtlCol="0">
                <a:spAutoFit/>
              </a:bodyPr>
              <a:lstStyle/>
              <a:p>
                <a:pPr marL="16933" algn="ctr"/>
                <a:r>
                  <a:rPr lang="en-US" sz="800" dirty="0">
                    <a:solidFill>
                      <a:srgbClr val="000000"/>
                    </a:solidFill>
                    <a:cs typeface="Arial"/>
                  </a:rPr>
                  <a:t>Finance </a:t>
                </a:r>
                <a:endParaRPr sz="800" dirty="0">
                  <a:solidFill>
                    <a:srgbClr val="000000"/>
                  </a:solidFill>
                  <a:cs typeface="Arial"/>
                </a:endParaRPr>
              </a:p>
            </p:txBody>
          </p:sp>
          <p:sp>
            <p:nvSpPr>
              <p:cNvPr id="182" name="object 31"/>
              <p:cNvSpPr txBox="1"/>
              <p:nvPr/>
            </p:nvSpPr>
            <p:spPr>
              <a:xfrm>
                <a:off x="9231897" y="1488341"/>
                <a:ext cx="928103" cy="123111"/>
              </a:xfrm>
              <a:prstGeom prst="rect">
                <a:avLst/>
              </a:prstGeom>
            </p:spPr>
            <p:txBody>
              <a:bodyPr vert="horz" wrap="square" lIns="0" tIns="0" rIns="0" bIns="0" rtlCol="0">
                <a:spAutoFit/>
              </a:bodyPr>
              <a:lstStyle/>
              <a:p>
                <a:pPr marL="16933" algn="ctr"/>
                <a:r>
                  <a:rPr lang="en-US" sz="800" dirty="0">
                    <a:solidFill>
                      <a:srgbClr val="000000"/>
                    </a:solidFill>
                    <a:cs typeface="Arial"/>
                  </a:rPr>
                  <a:t>Human Resources</a:t>
                </a:r>
                <a:endParaRPr sz="800" dirty="0">
                  <a:solidFill>
                    <a:srgbClr val="000000"/>
                  </a:solidFill>
                  <a:cs typeface="Arial"/>
                </a:endParaRPr>
              </a:p>
            </p:txBody>
          </p:sp>
          <p:sp>
            <p:nvSpPr>
              <p:cNvPr id="183" name="object 31"/>
              <p:cNvSpPr txBox="1"/>
              <p:nvPr/>
            </p:nvSpPr>
            <p:spPr>
              <a:xfrm>
                <a:off x="10220598" y="1488817"/>
                <a:ext cx="928103" cy="123111"/>
              </a:xfrm>
              <a:prstGeom prst="rect">
                <a:avLst/>
              </a:prstGeom>
            </p:spPr>
            <p:txBody>
              <a:bodyPr vert="horz" wrap="square" lIns="0" tIns="0" rIns="0" bIns="0" rtlCol="0">
                <a:spAutoFit/>
              </a:bodyPr>
              <a:lstStyle/>
              <a:p>
                <a:pPr marL="16933" algn="ctr"/>
                <a:r>
                  <a:rPr lang="en-US" sz="800" dirty="0">
                    <a:solidFill>
                      <a:srgbClr val="000000"/>
                    </a:solidFill>
                    <a:cs typeface="Arial"/>
                  </a:rPr>
                  <a:t>Business Central</a:t>
                </a:r>
                <a:endParaRPr sz="800" dirty="0">
                  <a:solidFill>
                    <a:srgbClr val="000000"/>
                  </a:solidFill>
                  <a:cs typeface="Arial"/>
                </a:endParaRPr>
              </a:p>
            </p:txBody>
          </p:sp>
          <p:pic>
            <p:nvPicPr>
              <p:cNvPr id="259" name="Picture 258"/>
              <p:cNvPicPr>
                <a:picLocks noChangeAspect="1"/>
              </p:cNvPicPr>
              <p:nvPr/>
            </p:nvPicPr>
            <p:blipFill>
              <a:blip r:embed="rId35"/>
              <a:stretch>
                <a:fillRect/>
              </a:stretch>
            </p:blipFill>
            <p:spPr>
              <a:xfrm>
                <a:off x="8750913" y="1159264"/>
                <a:ext cx="301094" cy="292613"/>
              </a:xfrm>
              <a:prstGeom prst="rect">
                <a:avLst/>
              </a:prstGeom>
            </p:spPr>
          </p:pic>
          <p:pic>
            <p:nvPicPr>
              <p:cNvPr id="262" name="Picture 261"/>
              <p:cNvPicPr>
                <a:picLocks noChangeAspect="1"/>
              </p:cNvPicPr>
              <p:nvPr/>
            </p:nvPicPr>
            <p:blipFill>
              <a:blip r:embed="rId36"/>
              <a:stretch>
                <a:fillRect/>
              </a:stretch>
            </p:blipFill>
            <p:spPr>
              <a:xfrm>
                <a:off x="9430124" y="1180667"/>
                <a:ext cx="335165" cy="335165"/>
              </a:xfrm>
              <a:prstGeom prst="rect">
                <a:avLst/>
              </a:prstGeom>
            </p:spPr>
          </p:pic>
          <p:pic>
            <p:nvPicPr>
              <p:cNvPr id="267" name="Picture 266"/>
              <p:cNvPicPr>
                <a:picLocks noChangeAspect="1"/>
              </p:cNvPicPr>
              <p:nvPr/>
            </p:nvPicPr>
            <p:blipFill>
              <a:blip r:embed="rId37"/>
              <a:stretch>
                <a:fillRect/>
              </a:stretch>
            </p:blipFill>
            <p:spPr>
              <a:xfrm>
                <a:off x="10474306" y="1184752"/>
                <a:ext cx="273446" cy="277719"/>
              </a:xfrm>
              <a:prstGeom prst="rect">
                <a:avLst/>
              </a:prstGeom>
            </p:spPr>
          </p:pic>
        </p:grpSp>
      </p:grpSp>
      <p:sp>
        <p:nvSpPr>
          <p:cNvPr id="270" name="Rectangle 269"/>
          <p:cNvSpPr/>
          <p:nvPr/>
        </p:nvSpPr>
        <p:spPr>
          <a:xfrm>
            <a:off x="996646" y="3937894"/>
            <a:ext cx="3300694" cy="638386"/>
          </a:xfrm>
          <a:prstGeom prst="rect">
            <a:avLst/>
          </a:prstGeom>
          <a:solidFill>
            <a:srgbClr val="F2F2F2"/>
          </a:solidFill>
          <a:ln w="6350">
            <a:solidFill>
              <a:srgbClr val="753F19"/>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5" name="object 115"/>
          <p:cNvSpPr txBox="1"/>
          <p:nvPr/>
        </p:nvSpPr>
        <p:spPr>
          <a:xfrm>
            <a:off x="2166135" y="3847980"/>
            <a:ext cx="961716" cy="155448"/>
          </a:xfrm>
          <a:prstGeom prst="rect">
            <a:avLst/>
          </a:prstGeom>
          <a:solidFill>
            <a:srgbClr val="753F19"/>
          </a:solidFill>
          <a:ln w="6350">
            <a:solidFill>
              <a:srgbClr val="753F19"/>
            </a:solidFill>
          </a:ln>
        </p:spPr>
        <p:txBody>
          <a:bodyPr vert="horz" wrap="square" lIns="0" tIns="0" rIns="0" bIns="0" rtlCol="0" anchor="ctr">
            <a:noAutofit/>
          </a:bodyPr>
          <a:lstStyle/>
          <a:p>
            <a:pPr algn="ctr"/>
            <a:r>
              <a:rPr lang="en-US" sz="800" b="1" dirty="0">
                <a:solidFill>
                  <a:schemeClr val="bg1"/>
                </a:solidFill>
                <a:cs typeface="Arial"/>
              </a:rPr>
              <a:t>Management tools</a:t>
            </a:r>
          </a:p>
        </p:txBody>
      </p:sp>
      <p:sp>
        <p:nvSpPr>
          <p:cNvPr id="277" name="object 39"/>
          <p:cNvSpPr txBox="1"/>
          <p:nvPr/>
        </p:nvSpPr>
        <p:spPr>
          <a:xfrm>
            <a:off x="1138186" y="4393264"/>
            <a:ext cx="84719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Resource Groups </a:t>
            </a:r>
          </a:p>
        </p:txBody>
      </p:sp>
      <p:pic>
        <p:nvPicPr>
          <p:cNvPr id="279" name="Picture 2" descr="Azure Resource Group Icon - Geeks Hangout"/>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395735" y="4063979"/>
            <a:ext cx="332098" cy="332564"/>
          </a:xfrm>
          <a:prstGeom prst="rect">
            <a:avLst/>
          </a:prstGeom>
          <a:noFill/>
        </p:spPr>
      </p:pic>
      <p:sp>
        <p:nvSpPr>
          <p:cNvPr id="282" name="object 39"/>
          <p:cNvSpPr txBox="1"/>
          <p:nvPr/>
        </p:nvSpPr>
        <p:spPr>
          <a:xfrm>
            <a:off x="2419409" y="4393264"/>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Portal</a:t>
            </a:r>
          </a:p>
        </p:txBody>
      </p:sp>
      <p:pic>
        <p:nvPicPr>
          <p:cNvPr id="283" name="Picture 282"/>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464006" y="4087792"/>
            <a:ext cx="380518" cy="271799"/>
          </a:xfrm>
          <a:prstGeom prst="rect">
            <a:avLst/>
          </a:prstGeom>
        </p:spPr>
      </p:pic>
      <p:pic>
        <p:nvPicPr>
          <p:cNvPr id="284" name="Picture 28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590249" y="4087791"/>
            <a:ext cx="262504" cy="276567"/>
          </a:xfrm>
          <a:prstGeom prst="rect">
            <a:avLst/>
          </a:prstGeom>
        </p:spPr>
      </p:pic>
      <p:sp>
        <p:nvSpPr>
          <p:cNvPr id="285" name="object 39"/>
          <p:cNvSpPr txBox="1"/>
          <p:nvPr/>
        </p:nvSpPr>
        <p:spPr>
          <a:xfrm>
            <a:off x="3262259" y="4393264"/>
            <a:ext cx="91848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Resource Manager</a:t>
            </a:r>
          </a:p>
        </p:txBody>
      </p:sp>
      <p:sp>
        <p:nvSpPr>
          <p:cNvPr id="286" name="Rectangle 285"/>
          <p:cNvSpPr/>
          <p:nvPr/>
        </p:nvSpPr>
        <p:spPr>
          <a:xfrm>
            <a:off x="7893086" y="3937894"/>
            <a:ext cx="3300694" cy="638386"/>
          </a:xfrm>
          <a:prstGeom prst="rect">
            <a:avLst/>
          </a:prstGeom>
          <a:solidFill>
            <a:srgbClr val="F2F2F2"/>
          </a:solidFill>
          <a:ln w="6350">
            <a:solidFill>
              <a:srgbClr val="9D937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87" name="object 115"/>
          <p:cNvSpPr txBox="1"/>
          <p:nvPr/>
        </p:nvSpPr>
        <p:spPr>
          <a:xfrm>
            <a:off x="9258336" y="3847980"/>
            <a:ext cx="570194" cy="155448"/>
          </a:xfrm>
          <a:prstGeom prst="rect">
            <a:avLst/>
          </a:prstGeom>
          <a:solidFill>
            <a:srgbClr val="9D9375"/>
          </a:solidFill>
          <a:ln w="6350">
            <a:solidFill>
              <a:srgbClr val="9D9375"/>
            </a:solidFill>
          </a:ln>
        </p:spPr>
        <p:txBody>
          <a:bodyPr vert="horz" wrap="square" lIns="0" tIns="0" rIns="0" bIns="0" rtlCol="0" anchor="ctr">
            <a:noAutofit/>
          </a:bodyPr>
          <a:lstStyle/>
          <a:p>
            <a:pPr algn="ctr"/>
            <a:r>
              <a:rPr lang="en-US" sz="800" b="1" dirty="0">
                <a:solidFill>
                  <a:schemeClr val="bg1"/>
                </a:solidFill>
                <a:cs typeface="Arial"/>
              </a:rPr>
              <a:t> Migration</a:t>
            </a:r>
          </a:p>
        </p:txBody>
      </p:sp>
      <p:sp>
        <p:nvSpPr>
          <p:cNvPr id="289" name="object 39"/>
          <p:cNvSpPr txBox="1"/>
          <p:nvPr/>
        </p:nvSpPr>
        <p:spPr>
          <a:xfrm>
            <a:off x="7977184" y="4393264"/>
            <a:ext cx="961031"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Schema Conversion</a:t>
            </a:r>
          </a:p>
        </p:txBody>
      </p:sp>
      <p:pic>
        <p:nvPicPr>
          <p:cNvPr id="290" name="Picture 2" descr="Azure Resource Group Icon - Geeks Hangout"/>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291650" y="4063979"/>
            <a:ext cx="332098" cy="332564"/>
          </a:xfrm>
          <a:prstGeom prst="rect">
            <a:avLst/>
          </a:prstGeom>
          <a:noFill/>
        </p:spPr>
      </p:pic>
      <p:sp>
        <p:nvSpPr>
          <p:cNvPr id="293" name="object 39"/>
          <p:cNvSpPr txBox="1"/>
          <p:nvPr/>
        </p:nvSpPr>
        <p:spPr>
          <a:xfrm>
            <a:off x="9072955" y="4393264"/>
            <a:ext cx="92349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Database Migration</a:t>
            </a:r>
          </a:p>
        </p:txBody>
      </p:sp>
      <p:pic>
        <p:nvPicPr>
          <p:cNvPr id="300" name="Picture 299"/>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390664" y="4087792"/>
            <a:ext cx="288075" cy="292722"/>
          </a:xfrm>
          <a:prstGeom prst="rect">
            <a:avLst/>
          </a:prstGeom>
        </p:spPr>
      </p:pic>
      <p:sp>
        <p:nvSpPr>
          <p:cNvPr id="301" name="object 39"/>
          <p:cNvSpPr txBox="1"/>
          <p:nvPr/>
        </p:nvSpPr>
        <p:spPr>
          <a:xfrm>
            <a:off x="10131187" y="4393264"/>
            <a:ext cx="10007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Application Migration</a:t>
            </a:r>
          </a:p>
        </p:txBody>
      </p:sp>
      <p:pic>
        <p:nvPicPr>
          <p:cNvPr id="303" name="Picture 30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509114" y="4087792"/>
            <a:ext cx="295893" cy="285863"/>
          </a:xfrm>
          <a:prstGeom prst="rect">
            <a:avLst/>
          </a:prstGeom>
        </p:spPr>
      </p:pic>
      <p:sp>
        <p:nvSpPr>
          <p:cNvPr id="305" name="Rectangle 304"/>
          <p:cNvSpPr/>
          <p:nvPr/>
        </p:nvSpPr>
        <p:spPr>
          <a:xfrm>
            <a:off x="4454118" y="3937894"/>
            <a:ext cx="3300694" cy="638386"/>
          </a:xfrm>
          <a:prstGeom prst="rect">
            <a:avLst/>
          </a:prstGeom>
          <a:solidFill>
            <a:srgbClr val="F2F2F2"/>
          </a:solidFill>
          <a:ln w="6350">
            <a:solidFill>
              <a:srgbClr val="9B64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07" name="object 39"/>
          <p:cNvSpPr txBox="1"/>
          <p:nvPr/>
        </p:nvSpPr>
        <p:spPr>
          <a:xfrm>
            <a:off x="5863522" y="4393264"/>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Support</a:t>
            </a:r>
          </a:p>
        </p:txBody>
      </p:sp>
      <p:pic>
        <p:nvPicPr>
          <p:cNvPr id="308" name="Picture 30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981616" y="4063979"/>
            <a:ext cx="233525" cy="309676"/>
          </a:xfrm>
          <a:prstGeom prst="rect">
            <a:avLst/>
          </a:prstGeom>
        </p:spPr>
      </p:pic>
      <p:sp>
        <p:nvSpPr>
          <p:cNvPr id="309" name="object 39"/>
          <p:cNvSpPr txBox="1"/>
          <p:nvPr/>
        </p:nvSpPr>
        <p:spPr>
          <a:xfrm>
            <a:off x="6591672" y="4393264"/>
            <a:ext cx="103407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Account Management</a:t>
            </a:r>
          </a:p>
        </p:txBody>
      </p:sp>
      <p:pic>
        <p:nvPicPr>
          <p:cNvPr id="310" name="Picture 30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959561" y="4057801"/>
            <a:ext cx="298295" cy="302814"/>
          </a:xfrm>
          <a:prstGeom prst="rect">
            <a:avLst/>
          </a:prstGeom>
        </p:spPr>
      </p:pic>
      <p:sp>
        <p:nvSpPr>
          <p:cNvPr id="311" name="object 39"/>
          <p:cNvSpPr txBox="1"/>
          <p:nvPr/>
        </p:nvSpPr>
        <p:spPr>
          <a:xfrm>
            <a:off x="4583187" y="4393264"/>
            <a:ext cx="1021899"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Professional Services</a:t>
            </a:r>
          </a:p>
        </p:txBody>
      </p:sp>
      <p:pic>
        <p:nvPicPr>
          <p:cNvPr id="315" name="Picture 31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26838" y="4063978"/>
            <a:ext cx="334597" cy="329285"/>
          </a:xfrm>
          <a:prstGeom prst="rect">
            <a:avLst/>
          </a:prstGeom>
        </p:spPr>
      </p:pic>
      <p:sp>
        <p:nvSpPr>
          <p:cNvPr id="319" name="object 115"/>
          <p:cNvSpPr txBox="1"/>
          <p:nvPr/>
        </p:nvSpPr>
        <p:spPr>
          <a:xfrm>
            <a:off x="5233455" y="3847980"/>
            <a:ext cx="1742020" cy="155448"/>
          </a:xfrm>
          <a:prstGeom prst="rect">
            <a:avLst/>
          </a:prstGeom>
          <a:solidFill>
            <a:srgbClr val="9B642E"/>
          </a:solidFill>
          <a:ln w="6350">
            <a:solidFill>
              <a:srgbClr val="9B642E"/>
            </a:solidFill>
          </a:ln>
        </p:spPr>
        <p:txBody>
          <a:bodyPr vert="horz" wrap="square" lIns="0" tIns="0" rIns="0" bIns="0" rtlCol="0" anchor="ctr">
            <a:noAutofit/>
          </a:bodyPr>
          <a:lstStyle/>
          <a:p>
            <a:pPr algn="ctr"/>
            <a:r>
              <a:rPr lang="en-US" sz="800" b="1" dirty="0">
                <a:solidFill>
                  <a:schemeClr val="bg1"/>
                </a:solidFill>
                <a:cs typeface="Arial"/>
              </a:rPr>
              <a:t>Technical and business support</a:t>
            </a:r>
          </a:p>
        </p:txBody>
      </p:sp>
      <p:sp>
        <p:nvSpPr>
          <p:cNvPr id="320" name="Rectangle 319"/>
          <p:cNvSpPr/>
          <p:nvPr/>
        </p:nvSpPr>
        <p:spPr>
          <a:xfrm>
            <a:off x="996646" y="4695291"/>
            <a:ext cx="3300694" cy="638386"/>
          </a:xfrm>
          <a:prstGeom prst="rect">
            <a:avLst/>
          </a:prstGeom>
          <a:solidFill>
            <a:srgbClr val="F2F2F2"/>
          </a:solidFill>
          <a:ln w="6350">
            <a:solidFill>
              <a:srgbClr val="E3BC9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21" name="object 115"/>
          <p:cNvSpPr txBox="1"/>
          <p:nvPr/>
        </p:nvSpPr>
        <p:spPr>
          <a:xfrm>
            <a:off x="2331253" y="4605377"/>
            <a:ext cx="656422" cy="155448"/>
          </a:xfrm>
          <a:prstGeom prst="rect">
            <a:avLst/>
          </a:prstGeom>
          <a:solidFill>
            <a:srgbClr val="E3BC9F"/>
          </a:solidFill>
          <a:ln w="6350">
            <a:solidFill>
              <a:srgbClr val="E3BC9F"/>
            </a:solidFill>
          </a:ln>
        </p:spPr>
        <p:txBody>
          <a:bodyPr vert="horz" wrap="square" lIns="0" tIns="0" rIns="0" bIns="0" rtlCol="0" anchor="ctr">
            <a:noAutofit/>
          </a:bodyPr>
          <a:lstStyle/>
          <a:p>
            <a:pPr algn="ctr"/>
            <a:r>
              <a:rPr lang="en-US" sz="800" b="1" dirty="0">
                <a:solidFill>
                  <a:schemeClr val="bg1"/>
                </a:solidFill>
                <a:cs typeface="Arial"/>
              </a:rPr>
              <a:t> Monitoring</a:t>
            </a:r>
          </a:p>
        </p:txBody>
      </p:sp>
      <p:sp>
        <p:nvSpPr>
          <p:cNvPr id="322" name="object 39"/>
          <p:cNvSpPr txBox="1"/>
          <p:nvPr/>
        </p:nvSpPr>
        <p:spPr>
          <a:xfrm>
            <a:off x="1378027" y="5150661"/>
            <a:ext cx="43243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Monitor</a:t>
            </a:r>
          </a:p>
        </p:txBody>
      </p:sp>
      <p:pic>
        <p:nvPicPr>
          <p:cNvPr id="323" name="Picture 322"/>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439724" y="4821376"/>
            <a:ext cx="309039" cy="309039"/>
          </a:xfrm>
          <a:prstGeom prst="rect">
            <a:avLst/>
          </a:prstGeom>
        </p:spPr>
      </p:pic>
      <p:sp>
        <p:nvSpPr>
          <p:cNvPr id="325" name="object 39"/>
          <p:cNvSpPr txBox="1"/>
          <p:nvPr/>
        </p:nvSpPr>
        <p:spPr>
          <a:xfrm>
            <a:off x="2451867" y="5150661"/>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Metrics</a:t>
            </a:r>
          </a:p>
        </p:txBody>
      </p:sp>
      <p:pic>
        <p:nvPicPr>
          <p:cNvPr id="327" name="Picture 32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566628" y="4835665"/>
            <a:ext cx="240190" cy="285226"/>
          </a:xfrm>
          <a:prstGeom prst="rect">
            <a:avLst/>
          </a:prstGeom>
        </p:spPr>
      </p:pic>
      <p:sp>
        <p:nvSpPr>
          <p:cNvPr id="328" name="object 39"/>
          <p:cNvSpPr txBox="1"/>
          <p:nvPr/>
        </p:nvSpPr>
        <p:spPr>
          <a:xfrm>
            <a:off x="3636686" y="5150661"/>
            <a:ext cx="28494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Alert</a:t>
            </a:r>
          </a:p>
        </p:txBody>
      </p:sp>
      <p:pic>
        <p:nvPicPr>
          <p:cNvPr id="329" name="Picture 32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3617419" y="4845189"/>
            <a:ext cx="323483" cy="275702"/>
          </a:xfrm>
          <a:prstGeom prst="rect">
            <a:avLst/>
          </a:prstGeom>
        </p:spPr>
      </p:pic>
      <p:sp>
        <p:nvSpPr>
          <p:cNvPr id="330" name="Rectangle 329"/>
          <p:cNvSpPr/>
          <p:nvPr/>
        </p:nvSpPr>
        <p:spPr>
          <a:xfrm>
            <a:off x="4448085" y="4695291"/>
            <a:ext cx="6745695" cy="638386"/>
          </a:xfrm>
          <a:prstGeom prst="rect">
            <a:avLst/>
          </a:prstGeom>
          <a:solidFill>
            <a:srgbClr val="F2F2F2"/>
          </a:solidFill>
          <a:ln w="6350">
            <a:solidFill>
              <a:srgbClr val="E368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31" name="object 39"/>
          <p:cNvSpPr txBox="1"/>
          <p:nvPr/>
        </p:nvSpPr>
        <p:spPr>
          <a:xfrm>
            <a:off x="5579566" y="5056418"/>
            <a:ext cx="521092"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Identity Protection</a:t>
            </a:r>
          </a:p>
        </p:txBody>
      </p:sp>
      <p:pic>
        <p:nvPicPr>
          <p:cNvPr id="332" name="Picture 33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5743102" y="4783768"/>
            <a:ext cx="201380" cy="243979"/>
          </a:xfrm>
          <a:prstGeom prst="rect">
            <a:avLst/>
          </a:prstGeom>
        </p:spPr>
      </p:pic>
      <p:sp>
        <p:nvSpPr>
          <p:cNvPr id="333" name="object 39"/>
          <p:cNvSpPr txBox="1"/>
          <p:nvPr/>
        </p:nvSpPr>
        <p:spPr>
          <a:xfrm>
            <a:off x="6429431" y="5056418"/>
            <a:ext cx="890794"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Privileged Identity Management</a:t>
            </a:r>
          </a:p>
        </p:txBody>
      </p:sp>
      <p:pic>
        <p:nvPicPr>
          <p:cNvPr id="334" name="Picture 333"/>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766244" y="4803537"/>
            <a:ext cx="217168" cy="220913"/>
          </a:xfrm>
          <a:prstGeom prst="rect">
            <a:avLst/>
          </a:prstGeom>
        </p:spPr>
      </p:pic>
      <p:sp>
        <p:nvSpPr>
          <p:cNvPr id="335" name="object 39"/>
          <p:cNvSpPr txBox="1"/>
          <p:nvPr/>
        </p:nvSpPr>
        <p:spPr>
          <a:xfrm>
            <a:off x="7648998" y="5056418"/>
            <a:ext cx="45150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Sentinel</a:t>
            </a:r>
          </a:p>
        </p:txBody>
      </p:sp>
      <p:pic>
        <p:nvPicPr>
          <p:cNvPr id="336" name="Picture 33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7776700" y="4787335"/>
            <a:ext cx="196103" cy="230045"/>
          </a:xfrm>
          <a:prstGeom prst="rect">
            <a:avLst/>
          </a:prstGeom>
        </p:spPr>
      </p:pic>
      <p:sp>
        <p:nvSpPr>
          <p:cNvPr id="337" name="object 39"/>
          <p:cNvSpPr txBox="1"/>
          <p:nvPr/>
        </p:nvSpPr>
        <p:spPr>
          <a:xfrm>
            <a:off x="8429277" y="5056418"/>
            <a:ext cx="54306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Monitoring</a:t>
            </a:r>
          </a:p>
        </p:txBody>
      </p:sp>
      <p:pic>
        <p:nvPicPr>
          <p:cNvPr id="338" name="Picture 33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8592518" y="4794691"/>
            <a:ext cx="216582" cy="216582"/>
          </a:xfrm>
          <a:prstGeom prst="rect">
            <a:avLst/>
          </a:prstGeom>
        </p:spPr>
      </p:pic>
      <p:sp>
        <p:nvSpPr>
          <p:cNvPr id="339" name="object 39"/>
          <p:cNvSpPr txBox="1"/>
          <p:nvPr/>
        </p:nvSpPr>
        <p:spPr>
          <a:xfrm>
            <a:off x="9301114" y="5056418"/>
            <a:ext cx="766189"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Multi Factor Authentication</a:t>
            </a:r>
          </a:p>
        </p:txBody>
      </p:sp>
      <p:pic>
        <p:nvPicPr>
          <p:cNvPr id="340" name="Picture 339"/>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597050" y="4787432"/>
            <a:ext cx="168239" cy="223175"/>
          </a:xfrm>
          <a:prstGeom prst="rect">
            <a:avLst/>
          </a:prstGeom>
        </p:spPr>
      </p:pic>
      <p:sp>
        <p:nvSpPr>
          <p:cNvPr id="341" name="object 39"/>
          <p:cNvSpPr txBox="1"/>
          <p:nvPr/>
        </p:nvSpPr>
        <p:spPr>
          <a:xfrm>
            <a:off x="10396073" y="5056418"/>
            <a:ext cx="651889"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Conditional Access</a:t>
            </a:r>
          </a:p>
        </p:txBody>
      </p:sp>
      <p:pic>
        <p:nvPicPr>
          <p:cNvPr id="342" name="Picture 34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0603731" y="4783769"/>
            <a:ext cx="236573" cy="236573"/>
          </a:xfrm>
          <a:prstGeom prst="rect">
            <a:avLst/>
          </a:prstGeom>
        </p:spPr>
      </p:pic>
      <p:sp>
        <p:nvSpPr>
          <p:cNvPr id="343" name="object 39"/>
          <p:cNvSpPr txBox="1"/>
          <p:nvPr/>
        </p:nvSpPr>
        <p:spPr>
          <a:xfrm>
            <a:off x="4605967" y="5056418"/>
            <a:ext cx="644826"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Active Directory</a:t>
            </a:r>
          </a:p>
        </p:txBody>
      </p:sp>
      <p:pic>
        <p:nvPicPr>
          <p:cNvPr id="345" name="Picture 2" descr="Securing Guest Access in Azure AD - Cloudrun"/>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4813423" y="4803537"/>
            <a:ext cx="229914" cy="229914"/>
          </a:xfrm>
          <a:prstGeom prst="rect">
            <a:avLst/>
          </a:prstGeom>
          <a:noFill/>
          <a:extLst>
            <a:ext uri="{909E8E84-426E-40DD-AFC4-6F175D3DCCD1}">
              <a14:hiddenFill xmlns:a14="http://schemas.microsoft.com/office/drawing/2010/main">
                <a:solidFill>
                  <a:srgbClr val="FFFFFF"/>
                </a:solidFill>
              </a14:hiddenFill>
            </a:ext>
          </a:extLst>
        </p:spPr>
      </p:pic>
      <p:sp>
        <p:nvSpPr>
          <p:cNvPr id="347" name="object 115"/>
          <p:cNvSpPr txBox="1"/>
          <p:nvPr/>
        </p:nvSpPr>
        <p:spPr>
          <a:xfrm>
            <a:off x="7178204" y="4605377"/>
            <a:ext cx="1297520" cy="155448"/>
          </a:xfrm>
          <a:prstGeom prst="rect">
            <a:avLst/>
          </a:prstGeom>
          <a:solidFill>
            <a:srgbClr val="E36877"/>
          </a:solidFill>
          <a:ln w="6350">
            <a:solidFill>
              <a:srgbClr val="E36877"/>
            </a:solidFill>
          </a:ln>
        </p:spPr>
        <p:txBody>
          <a:bodyPr vert="horz" wrap="square" lIns="0" tIns="0" rIns="0" bIns="0" rtlCol="0" anchor="ctr">
            <a:noAutofit/>
          </a:bodyPr>
          <a:lstStyle/>
          <a:p>
            <a:pPr algn="ctr"/>
            <a:r>
              <a:rPr lang="en-US" sz="800" b="1" dirty="0">
                <a:solidFill>
                  <a:schemeClr val="bg1"/>
                </a:solidFill>
                <a:cs typeface="Arial"/>
              </a:rPr>
              <a:t>Compliance and security</a:t>
            </a:r>
          </a:p>
        </p:txBody>
      </p:sp>
      <p:sp>
        <p:nvSpPr>
          <p:cNvPr id="348" name="Rectangle 347"/>
          <p:cNvSpPr/>
          <p:nvPr/>
        </p:nvSpPr>
        <p:spPr>
          <a:xfrm>
            <a:off x="998220" y="5458306"/>
            <a:ext cx="10195560" cy="692557"/>
          </a:xfrm>
          <a:prstGeom prst="rect">
            <a:avLst/>
          </a:prstGeom>
          <a:solidFill>
            <a:srgbClr val="F2F2F2"/>
          </a:solidFill>
          <a:ln w="6350">
            <a:solidFill>
              <a:srgbClr val="4066A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49" name="object 115"/>
          <p:cNvSpPr txBox="1"/>
          <p:nvPr/>
        </p:nvSpPr>
        <p:spPr>
          <a:xfrm>
            <a:off x="5736692" y="5368393"/>
            <a:ext cx="735546" cy="155448"/>
          </a:xfrm>
          <a:prstGeom prst="rect">
            <a:avLst/>
          </a:prstGeom>
          <a:solidFill>
            <a:srgbClr val="4066AA"/>
          </a:solidFill>
          <a:ln w="6350">
            <a:solidFill>
              <a:srgbClr val="4066AA"/>
            </a:solidFill>
          </a:ln>
        </p:spPr>
        <p:txBody>
          <a:bodyPr vert="horz" wrap="square" lIns="0" tIns="0" rIns="0" bIns="0" rtlCol="0" anchor="ctr">
            <a:noAutofit/>
          </a:bodyPr>
          <a:lstStyle/>
          <a:p>
            <a:pPr algn="ctr"/>
            <a:r>
              <a:rPr lang="en-US" sz="800" b="1" dirty="0">
                <a:solidFill>
                  <a:schemeClr val="bg1"/>
                </a:solidFill>
                <a:cs typeface="Arial"/>
              </a:rPr>
              <a:t> Governance</a:t>
            </a:r>
          </a:p>
        </p:txBody>
      </p:sp>
      <p:sp>
        <p:nvSpPr>
          <p:cNvPr id="350" name="object 39"/>
          <p:cNvSpPr txBox="1"/>
          <p:nvPr/>
        </p:nvSpPr>
        <p:spPr>
          <a:xfrm>
            <a:off x="1164596" y="5951777"/>
            <a:ext cx="75467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Advisor</a:t>
            </a:r>
          </a:p>
        </p:txBody>
      </p:sp>
      <p:pic>
        <p:nvPicPr>
          <p:cNvPr id="351" name="Picture 350"/>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400963" y="5618724"/>
            <a:ext cx="281939" cy="274320"/>
          </a:xfrm>
          <a:prstGeom prst="rect">
            <a:avLst/>
          </a:prstGeom>
        </p:spPr>
      </p:pic>
      <p:sp>
        <p:nvSpPr>
          <p:cNvPr id="354" name="object 39"/>
          <p:cNvSpPr txBox="1"/>
          <p:nvPr/>
        </p:nvSpPr>
        <p:spPr>
          <a:xfrm>
            <a:off x="2415386" y="5951777"/>
            <a:ext cx="64583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User Privacy</a:t>
            </a:r>
          </a:p>
        </p:txBody>
      </p:sp>
      <p:pic>
        <p:nvPicPr>
          <p:cNvPr id="355" name="Picture 3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98778" y="5618724"/>
            <a:ext cx="279049" cy="274320"/>
          </a:xfrm>
          <a:prstGeom prst="rect">
            <a:avLst/>
          </a:prstGeom>
        </p:spPr>
      </p:pic>
      <p:sp>
        <p:nvSpPr>
          <p:cNvPr id="356" name="object 39"/>
          <p:cNvSpPr txBox="1"/>
          <p:nvPr/>
        </p:nvSpPr>
        <p:spPr>
          <a:xfrm>
            <a:off x="3557336" y="5951777"/>
            <a:ext cx="91447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Cost Management</a:t>
            </a:r>
          </a:p>
        </p:txBody>
      </p:sp>
      <p:pic>
        <p:nvPicPr>
          <p:cNvPr id="358" name="Picture 357"/>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3881024" y="5618724"/>
            <a:ext cx="267101" cy="274320"/>
          </a:xfrm>
          <a:prstGeom prst="rect">
            <a:avLst/>
          </a:prstGeom>
        </p:spPr>
      </p:pic>
      <p:sp>
        <p:nvSpPr>
          <p:cNvPr id="360" name="object 39"/>
          <p:cNvSpPr txBox="1"/>
          <p:nvPr/>
        </p:nvSpPr>
        <p:spPr>
          <a:xfrm>
            <a:off x="4967931" y="5951777"/>
            <a:ext cx="91447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Solutions</a:t>
            </a:r>
          </a:p>
        </p:txBody>
      </p:sp>
      <p:pic>
        <p:nvPicPr>
          <p:cNvPr id="361" name="Picture 360"/>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5297002" y="5618724"/>
            <a:ext cx="256334" cy="274320"/>
          </a:xfrm>
          <a:prstGeom prst="rect">
            <a:avLst/>
          </a:prstGeom>
        </p:spPr>
      </p:pic>
      <p:sp>
        <p:nvSpPr>
          <p:cNvPr id="364" name="object 39"/>
          <p:cNvSpPr txBox="1"/>
          <p:nvPr/>
        </p:nvSpPr>
        <p:spPr>
          <a:xfrm>
            <a:off x="6378526"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Policy</a:t>
            </a:r>
          </a:p>
        </p:txBody>
      </p:sp>
      <p:pic>
        <p:nvPicPr>
          <p:cNvPr id="365" name="Picture 364"/>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6598538" y="5618724"/>
            <a:ext cx="265175" cy="274320"/>
          </a:xfrm>
          <a:prstGeom prst="rect">
            <a:avLst/>
          </a:prstGeom>
        </p:spPr>
      </p:pic>
      <p:sp>
        <p:nvSpPr>
          <p:cNvPr id="366" name="object 39"/>
          <p:cNvSpPr txBox="1"/>
          <p:nvPr/>
        </p:nvSpPr>
        <p:spPr>
          <a:xfrm>
            <a:off x="7579842"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User Privacy</a:t>
            </a:r>
          </a:p>
        </p:txBody>
      </p:sp>
      <p:pic>
        <p:nvPicPr>
          <p:cNvPr id="367" name="Picture 36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92917" y="5618724"/>
            <a:ext cx="279049" cy="274320"/>
          </a:xfrm>
          <a:prstGeom prst="rect">
            <a:avLst/>
          </a:prstGeom>
        </p:spPr>
      </p:pic>
      <p:sp>
        <p:nvSpPr>
          <p:cNvPr id="368" name="object 39"/>
          <p:cNvSpPr txBox="1"/>
          <p:nvPr/>
        </p:nvSpPr>
        <p:spPr>
          <a:xfrm>
            <a:off x="8781158"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Arc</a:t>
            </a:r>
          </a:p>
        </p:txBody>
      </p:sp>
      <p:pic>
        <p:nvPicPr>
          <p:cNvPr id="371" name="Picture 370"/>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8952823" y="5618724"/>
            <a:ext cx="361869" cy="274320"/>
          </a:xfrm>
          <a:prstGeom prst="rect">
            <a:avLst/>
          </a:prstGeom>
        </p:spPr>
      </p:pic>
      <p:sp>
        <p:nvSpPr>
          <p:cNvPr id="372" name="object 39"/>
          <p:cNvSpPr txBox="1"/>
          <p:nvPr/>
        </p:nvSpPr>
        <p:spPr>
          <a:xfrm>
            <a:off x="9982473" y="5951777"/>
            <a:ext cx="10618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Management Groups</a:t>
            </a:r>
          </a:p>
        </p:txBody>
      </p:sp>
      <p:pic>
        <p:nvPicPr>
          <p:cNvPr id="373" name="Picture 37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0350364" y="5618724"/>
            <a:ext cx="326081" cy="274320"/>
          </a:xfrm>
          <a:prstGeom prst="rect">
            <a:avLst/>
          </a:prstGeom>
        </p:spPr>
      </p:pic>
    </p:spTree>
    <p:extLst>
      <p:ext uri="{BB962C8B-B14F-4D97-AF65-F5344CB8AC3E}">
        <p14:creationId xmlns:p14="http://schemas.microsoft.com/office/powerpoint/2010/main" val="3844972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Security Services</a:t>
            </a:r>
            <a:endParaRPr lang="en-US" dirty="0"/>
          </a:p>
        </p:txBody>
      </p:sp>
    </p:spTree>
    <p:extLst>
      <p:ext uri="{BB962C8B-B14F-4D97-AF65-F5344CB8AC3E}">
        <p14:creationId xmlns:p14="http://schemas.microsoft.com/office/powerpoint/2010/main" val="140546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Offerings</a:t>
            </a:r>
          </a:p>
        </p:txBody>
      </p:sp>
      <p:sp>
        <p:nvSpPr>
          <p:cNvPr id="3" name="Text Placeholder 2"/>
          <p:cNvSpPr>
            <a:spLocks noGrp="1"/>
          </p:cNvSpPr>
          <p:nvPr>
            <p:ph type="body" sz="quarter" idx="12"/>
          </p:nvPr>
        </p:nvSpPr>
        <p:spPr/>
        <p:txBody>
          <a:bodyPr/>
          <a:lstStyle/>
          <a:p>
            <a:r>
              <a:rPr lang="en-US" dirty="0" smtClean="0"/>
              <a:t>Azure Security Services</a:t>
            </a:r>
            <a:endParaRPr lang="en-US" dirty="0"/>
          </a:p>
        </p:txBody>
      </p:sp>
      <p:graphicFrame>
        <p:nvGraphicFramePr>
          <p:cNvPr id="20" name="Table 19"/>
          <p:cNvGraphicFramePr>
            <a:graphicFrameLocks noGrp="1"/>
          </p:cNvGraphicFramePr>
          <p:nvPr>
            <p:extLst>
              <p:ext uri="{D42A27DB-BD31-4B8C-83A1-F6EECF244321}">
                <p14:modId xmlns:p14="http://schemas.microsoft.com/office/powerpoint/2010/main" val="1223501858"/>
              </p:ext>
            </p:extLst>
          </p:nvPr>
        </p:nvGraphicFramePr>
        <p:xfrm>
          <a:off x="4431000" y="1143000"/>
          <a:ext cx="3330000" cy="4826005"/>
        </p:xfrm>
        <a:graphic>
          <a:graphicData uri="http://schemas.openxmlformats.org/drawingml/2006/table">
            <a:tbl>
              <a:tblPr firstRow="1" bandRow="1">
                <a:tableStyleId>{5C22544A-7EE6-4342-B048-85BDC9FD1C3A}</a:tableStyleId>
              </a:tblPr>
              <a:tblGrid>
                <a:gridCol w="3330000">
                  <a:extLst>
                    <a:ext uri="{9D8B030D-6E8A-4147-A177-3AD203B41FA5}">
                      <a16:colId xmlns="" xmlns:a16="http://schemas.microsoft.com/office/drawing/2014/main" val="20000"/>
                    </a:ext>
                  </a:extLst>
                </a:gridCol>
              </a:tblGrid>
              <a:tr h="1311931">
                <a:tc>
                  <a:txBody>
                    <a:bodyPr/>
                    <a:lstStyle/>
                    <a:p>
                      <a:pPr marL="0" algn="ctr" defTabSz="914400" rtl="0" eaLnBrk="1" latinLnBrk="0" hangingPunct="1">
                        <a:spcBef>
                          <a:spcPts val="0"/>
                        </a:spcBef>
                        <a:spcAft>
                          <a:spcPts val="600"/>
                        </a:spcAft>
                      </a:pPr>
                      <a:endParaRPr lang="en-US" sz="1200" b="1" i="0" kern="1200" cap="none" baseline="0" dirty="0">
                        <a:solidFill>
                          <a:schemeClr val="bg1"/>
                        </a:solidFill>
                        <a:latin typeface="+mn-lt"/>
                        <a:ea typeface="+mn-ea"/>
                        <a:cs typeface="+mn-cs"/>
                      </a:endParaRPr>
                    </a:p>
                    <a:p>
                      <a:pPr marL="0" algn="ctr" defTabSz="914400" rtl="0" eaLnBrk="1" latinLnBrk="0" hangingPunct="1">
                        <a:spcBef>
                          <a:spcPts val="0"/>
                        </a:spcBef>
                        <a:spcAft>
                          <a:spcPts val="600"/>
                        </a:spcAft>
                      </a:pPr>
                      <a:endParaRPr lang="en-US" sz="1200" b="1" i="0" kern="1200" cap="none" baseline="0" dirty="0">
                        <a:solidFill>
                          <a:schemeClr val="bg1"/>
                        </a:solidFill>
                        <a:latin typeface="+mn-lt"/>
                        <a:ea typeface="+mn-ea"/>
                        <a:cs typeface="+mn-cs"/>
                      </a:endParaRPr>
                    </a:p>
                    <a:p>
                      <a:pPr marL="0" algn="ctr" defTabSz="914400" rtl="0" eaLnBrk="1" latinLnBrk="0" hangingPunct="1">
                        <a:spcBef>
                          <a:spcPts val="0"/>
                        </a:spcBef>
                        <a:spcAft>
                          <a:spcPts val="600"/>
                        </a:spcAft>
                      </a:pPr>
                      <a:r>
                        <a:rPr lang="en-US" sz="1200" b="1" i="0" kern="1200" cap="none" baseline="0" dirty="0">
                          <a:solidFill>
                            <a:schemeClr val="bg1"/>
                          </a:solidFill>
                          <a:latin typeface="+mn-lt"/>
                          <a:ea typeface="+mn-ea"/>
                          <a:cs typeface="+mn-cs"/>
                        </a:rPr>
                        <a:t>Azure Security Architecture</a:t>
                      </a:r>
                      <a:br>
                        <a:rPr lang="en-US" sz="1200" b="1" i="0" kern="1200" cap="none" baseline="0" dirty="0">
                          <a:solidFill>
                            <a:schemeClr val="bg1"/>
                          </a:solidFill>
                          <a:latin typeface="+mn-lt"/>
                          <a:ea typeface="+mn-ea"/>
                          <a:cs typeface="+mn-cs"/>
                        </a:rPr>
                      </a:br>
                      <a:r>
                        <a:rPr lang="en-US" sz="1200" b="1" i="0" kern="1200" cap="none" baseline="0" dirty="0">
                          <a:solidFill>
                            <a:schemeClr val="bg1"/>
                          </a:solidFill>
                          <a:latin typeface="+mn-lt"/>
                          <a:ea typeface="+mn-ea"/>
                          <a:cs typeface="+mn-cs"/>
                        </a:rPr>
                        <a:t>&amp; Implementation</a:t>
                      </a: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EB8"/>
                    </a:solidFill>
                  </a:tcPr>
                </a:tc>
                <a:extLst>
                  <a:ext uri="{0D108BD9-81ED-4DB2-BD59-A6C34878D82A}">
                    <a16:rowId xmlns="" xmlns:a16="http://schemas.microsoft.com/office/drawing/2014/main" val="10000"/>
                  </a:ext>
                </a:extLst>
              </a:tr>
              <a:tr h="987076">
                <a:tc>
                  <a:txBody>
                    <a:bodyPr/>
                    <a:lstStyle/>
                    <a:p>
                      <a:pPr marL="0" algn="ctr" defTabSz="914400" rtl="0" eaLnBrk="1" latinLnBrk="0" hangingPunct="1">
                        <a:spcBef>
                          <a:spcPts val="0"/>
                        </a:spcBef>
                        <a:spcAft>
                          <a:spcPts val="600"/>
                        </a:spcAft>
                      </a:pPr>
                      <a:r>
                        <a:rPr lang="en-US" sz="1200" b="0" i="1" kern="1200" cap="none" baseline="0" dirty="0">
                          <a:solidFill>
                            <a:srgbClr val="005EB8"/>
                          </a:solidFill>
                          <a:latin typeface="+mn-lt"/>
                          <a:ea typeface="+mn-ea"/>
                          <a:cs typeface="+mn-cs"/>
                        </a:rPr>
                        <a:t>Execute plans to move towards future goals/state. </a:t>
                      </a: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2526998">
                <a:tc>
                  <a:txBody>
                    <a:bodyPr/>
                    <a:lstStyle/>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Security architecture assessment &amp; design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Secure workload migration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Cloud-centric Identity and Access Management (IAM)</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Cloud-centric data protection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Cloud Access Security Broker (CASB) and monitoring</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Secure DevOps</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Cloud-centric incident response</a:t>
                      </a:r>
                    </a:p>
                  </a:txBody>
                  <a:tcPr marL="54864" marR="54864"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005EB8"/>
                    </a:solidFill>
                  </a:tcPr>
                </a:tc>
                <a:extLst>
                  <a:ext uri="{0D108BD9-81ED-4DB2-BD59-A6C34878D82A}">
                    <a16:rowId xmlns=""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64419095"/>
              </p:ext>
            </p:extLst>
          </p:nvPr>
        </p:nvGraphicFramePr>
        <p:xfrm>
          <a:off x="998400" y="1126067"/>
          <a:ext cx="3330000" cy="4851404"/>
        </p:xfrm>
        <a:graphic>
          <a:graphicData uri="http://schemas.openxmlformats.org/drawingml/2006/table">
            <a:tbl>
              <a:tblPr firstRow="1" bandRow="1">
                <a:tableStyleId>{5C22544A-7EE6-4342-B048-85BDC9FD1C3A}</a:tableStyleId>
              </a:tblPr>
              <a:tblGrid>
                <a:gridCol w="3330000">
                  <a:extLst>
                    <a:ext uri="{9D8B030D-6E8A-4147-A177-3AD203B41FA5}">
                      <a16:colId xmlns="" xmlns:a16="http://schemas.microsoft.com/office/drawing/2014/main" val="20000"/>
                    </a:ext>
                  </a:extLst>
                </a:gridCol>
              </a:tblGrid>
              <a:tr h="1328864">
                <a:tc>
                  <a:txBody>
                    <a:bodyPr/>
                    <a:lstStyle/>
                    <a:p>
                      <a:pPr marL="0" algn="ctr" defTabSz="914400" rtl="0" eaLnBrk="1" latinLnBrk="0" hangingPunct="1">
                        <a:spcBef>
                          <a:spcPts val="0"/>
                        </a:spcBef>
                        <a:spcAft>
                          <a:spcPts val="600"/>
                        </a:spcAft>
                      </a:pPr>
                      <a:endParaRPr lang="en-US" sz="1200" b="1" i="0" cap="none" baseline="0" dirty="0">
                        <a:solidFill>
                          <a:schemeClr val="bg1"/>
                        </a:solidFill>
                        <a:latin typeface="+mn-lt"/>
                      </a:endParaRPr>
                    </a:p>
                    <a:p>
                      <a:pPr marL="0" algn="ctr" defTabSz="914400" rtl="0" eaLnBrk="1" latinLnBrk="0" hangingPunct="1">
                        <a:spcBef>
                          <a:spcPts val="0"/>
                        </a:spcBef>
                        <a:spcAft>
                          <a:spcPts val="600"/>
                        </a:spcAft>
                      </a:pPr>
                      <a:endParaRPr lang="en-US" sz="1200" b="1" i="0" cap="none" baseline="0" dirty="0">
                        <a:solidFill>
                          <a:schemeClr val="bg1"/>
                        </a:solidFill>
                        <a:latin typeface="+mn-lt"/>
                      </a:endParaRPr>
                    </a:p>
                    <a:p>
                      <a:pPr marL="0" algn="ctr" defTabSz="914400" rtl="0" eaLnBrk="1" latinLnBrk="0" hangingPunct="1">
                        <a:spcBef>
                          <a:spcPts val="0"/>
                        </a:spcBef>
                        <a:spcAft>
                          <a:spcPts val="600"/>
                        </a:spcAft>
                      </a:pPr>
                      <a:r>
                        <a:rPr lang="en-US" sz="1200" b="1" i="0" cap="none" baseline="0" dirty="0">
                          <a:solidFill>
                            <a:schemeClr val="bg1"/>
                          </a:solidFill>
                          <a:latin typeface="+mn-lt"/>
                        </a:rPr>
                        <a:t>Azure Cloud Strategy,</a:t>
                      </a:r>
                      <a:br>
                        <a:rPr lang="en-US" sz="1200" b="1" i="0" cap="none" baseline="0" dirty="0">
                          <a:solidFill>
                            <a:schemeClr val="bg1"/>
                          </a:solidFill>
                          <a:latin typeface="+mn-lt"/>
                        </a:rPr>
                      </a:br>
                      <a:r>
                        <a:rPr lang="en-US" sz="1200" b="1" i="0" cap="none" baseline="0" dirty="0">
                          <a:solidFill>
                            <a:schemeClr val="bg1"/>
                          </a:solidFill>
                          <a:latin typeface="+mn-lt"/>
                        </a:rPr>
                        <a:t>Assessment, &amp; Controls Design</a:t>
                      </a:r>
                    </a:p>
                  </a:txBody>
                  <a:tcPr marL="54864" marR="54864" marT="54864" marB="54864"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 xmlns:a16="http://schemas.microsoft.com/office/drawing/2014/main" val="10000"/>
                  </a:ext>
                </a:extLst>
              </a:tr>
              <a:tr h="984657">
                <a:tc>
                  <a:txBody>
                    <a:bodyPr/>
                    <a:lstStyle/>
                    <a:p>
                      <a:pPr marL="0" algn="ctr" defTabSz="914400" rtl="0" eaLnBrk="1" latinLnBrk="0" hangingPunct="1">
                        <a:spcBef>
                          <a:spcPts val="0"/>
                        </a:spcBef>
                        <a:spcAft>
                          <a:spcPts val="600"/>
                        </a:spcAft>
                      </a:pPr>
                      <a:r>
                        <a:rPr lang="en-US" sz="1200" b="0" i="1" cap="none" baseline="0" dirty="0">
                          <a:solidFill>
                            <a:srgbClr val="00338D"/>
                          </a:solidFill>
                          <a:latin typeface="+mn-lt"/>
                        </a:rPr>
                        <a:t>Identify areas of strength, improvement, and future-state.</a:t>
                      </a:r>
                    </a:p>
                  </a:txBody>
                  <a:tcPr marL="54864" marR="54864" marT="54864" marB="54864" anchor="ctr">
                    <a:lnL w="12700" cap="flat" cmpd="sng" algn="ctr">
                      <a:solidFill>
                        <a:schemeClr val="accent1">
                          <a:lumMod val="20000"/>
                          <a:lumOff val="80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2537883">
                <a:tc>
                  <a:txBody>
                    <a:bodyPr/>
                    <a:lstStyle/>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Strategy and capability assessment</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Target operating model and roadmap</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Cloud-centric data governance</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Controls assessment and design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Controls testing and validation</a:t>
                      </a:r>
                    </a:p>
                  </a:txBody>
                  <a:tcPr marL="54864" marR="54864" marT="54864" marB="54864">
                    <a:lnL w="12700" cap="flat" cmpd="sng" algn="ctr">
                      <a:solidFill>
                        <a:schemeClr val="accent1">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 xmlns:a16="http://schemas.microsoft.com/office/drawing/2014/main" val="1000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06482606"/>
              </p:ext>
            </p:extLst>
          </p:nvPr>
        </p:nvGraphicFramePr>
        <p:xfrm>
          <a:off x="7863600" y="1151467"/>
          <a:ext cx="3330000" cy="4826004"/>
        </p:xfrm>
        <a:graphic>
          <a:graphicData uri="http://schemas.openxmlformats.org/drawingml/2006/table">
            <a:tbl>
              <a:tblPr firstRow="1" bandRow="1">
                <a:tableStyleId>{5C22544A-7EE6-4342-B048-85BDC9FD1C3A}</a:tableStyleId>
              </a:tblPr>
              <a:tblGrid>
                <a:gridCol w="3330000">
                  <a:extLst>
                    <a:ext uri="{9D8B030D-6E8A-4147-A177-3AD203B41FA5}">
                      <a16:colId xmlns="" xmlns:a16="http://schemas.microsoft.com/office/drawing/2014/main" val="20000"/>
                    </a:ext>
                  </a:extLst>
                </a:gridCol>
              </a:tblGrid>
              <a:tr h="1303464">
                <a:tc>
                  <a:txBody>
                    <a:bodyPr/>
                    <a:lstStyle/>
                    <a:p>
                      <a:pPr marL="0" algn="ctr" defTabSz="914400" rtl="0" eaLnBrk="1" latinLnBrk="0" hangingPunct="1">
                        <a:spcBef>
                          <a:spcPts val="0"/>
                        </a:spcBef>
                        <a:spcAft>
                          <a:spcPts val="600"/>
                        </a:spcAft>
                      </a:pPr>
                      <a:endParaRPr lang="en-US" sz="1200" b="1" i="0" kern="1200" cap="none" baseline="0" dirty="0">
                        <a:solidFill>
                          <a:schemeClr val="bg1"/>
                        </a:solidFill>
                        <a:latin typeface="+mn-lt"/>
                        <a:ea typeface="+mn-ea"/>
                        <a:cs typeface="+mn-cs"/>
                      </a:endParaRPr>
                    </a:p>
                    <a:p>
                      <a:pPr marL="0" algn="ctr" defTabSz="914400" rtl="0" eaLnBrk="1" latinLnBrk="0" hangingPunct="1">
                        <a:spcBef>
                          <a:spcPts val="0"/>
                        </a:spcBef>
                        <a:spcAft>
                          <a:spcPts val="600"/>
                        </a:spcAft>
                      </a:pPr>
                      <a:endParaRPr lang="en-US" sz="1200" b="1" i="0" kern="1200" cap="none" baseline="0" dirty="0">
                        <a:solidFill>
                          <a:schemeClr val="bg1"/>
                        </a:solidFill>
                        <a:latin typeface="+mn-lt"/>
                        <a:ea typeface="+mn-ea"/>
                        <a:cs typeface="+mn-cs"/>
                      </a:endParaRPr>
                    </a:p>
                    <a:p>
                      <a:pPr marL="0" algn="ctr" defTabSz="914400" rtl="0" eaLnBrk="1" latinLnBrk="0" hangingPunct="1">
                        <a:spcBef>
                          <a:spcPts val="0"/>
                        </a:spcBef>
                        <a:spcAft>
                          <a:spcPts val="600"/>
                        </a:spcAft>
                      </a:pPr>
                      <a:r>
                        <a:rPr lang="en-US" sz="1200" b="1" i="0" kern="1200" cap="none" baseline="0" dirty="0">
                          <a:solidFill>
                            <a:schemeClr val="bg1"/>
                          </a:solidFill>
                          <a:latin typeface="+mn-lt"/>
                          <a:ea typeface="+mn-ea"/>
                          <a:cs typeface="+mn-cs"/>
                        </a:rPr>
                        <a:t>Azure Security</a:t>
                      </a:r>
                      <a:br>
                        <a:rPr lang="en-US" sz="1200" b="1" i="0" kern="1200" cap="none" baseline="0" dirty="0">
                          <a:solidFill>
                            <a:schemeClr val="bg1"/>
                          </a:solidFill>
                          <a:latin typeface="+mn-lt"/>
                          <a:ea typeface="+mn-ea"/>
                          <a:cs typeface="+mn-cs"/>
                        </a:rPr>
                      </a:br>
                      <a:r>
                        <a:rPr lang="en-US" sz="1200" b="1" i="0" kern="1200" cap="none" baseline="0" dirty="0">
                          <a:solidFill>
                            <a:schemeClr val="bg1"/>
                          </a:solidFill>
                          <a:latin typeface="+mn-lt"/>
                          <a:ea typeface="+mn-ea"/>
                          <a:cs typeface="+mn-cs"/>
                        </a:rPr>
                        <a:t>Compliance</a:t>
                      </a: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91DA"/>
                    </a:solidFill>
                  </a:tcPr>
                </a:tc>
                <a:extLst>
                  <a:ext uri="{0D108BD9-81ED-4DB2-BD59-A6C34878D82A}">
                    <a16:rowId xmlns="" xmlns:a16="http://schemas.microsoft.com/office/drawing/2014/main" val="10000"/>
                  </a:ext>
                </a:extLst>
              </a:tr>
              <a:tr h="979465">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b="0" i="1" kern="1200" baseline="0" dirty="0">
                          <a:solidFill>
                            <a:srgbClr val="0091DA"/>
                          </a:solidFill>
                          <a:latin typeface="+mn-lt"/>
                          <a:ea typeface="+mn-ea"/>
                          <a:cs typeface="+mn-cs"/>
                        </a:rPr>
                        <a:t>Support efforts to meet a specification, policy, standard or law.</a:t>
                      </a:r>
                      <a:endParaRPr lang="en-US" sz="1200" b="0" i="1" kern="1200" cap="none" baseline="0" dirty="0">
                        <a:solidFill>
                          <a:srgbClr val="0091DA"/>
                        </a:solidFill>
                        <a:latin typeface="+mn-lt"/>
                        <a:ea typeface="+mn-ea"/>
                        <a:cs typeface="+mn-cs"/>
                      </a:endParaRP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2543075">
                <a:tc>
                  <a:txBody>
                    <a:bodyPr/>
                    <a:lstStyle/>
                    <a:p>
                      <a:pPr marL="283464" marR="0" lvl="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Policy and procedure development</a:t>
                      </a:r>
                    </a:p>
                    <a:p>
                      <a:pPr marL="283464" marR="0" lvl="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dirty="0">
                          <a:solidFill>
                            <a:schemeClr val="bg1"/>
                          </a:solidFill>
                          <a:latin typeface="+mn-lt"/>
                        </a:rPr>
                        <a:t>Audit pretesting/preparation support and continuous monitoring</a:t>
                      </a:r>
                    </a:p>
                    <a:p>
                      <a:pPr marL="283464" marR="0" lvl="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dirty="0">
                          <a:solidFill>
                            <a:schemeClr val="bg1"/>
                          </a:solidFill>
                          <a:latin typeface="+mn-lt"/>
                        </a:rPr>
                        <a:t>Compliance assessment </a:t>
                      </a:r>
                      <a:endParaRPr lang="en-US" sz="1200" b="0" i="0" baseline="0" dirty="0">
                        <a:solidFill>
                          <a:srgbClr val="BC204B"/>
                        </a:solidFill>
                        <a:latin typeface="+mn-lt"/>
                      </a:endParaRPr>
                    </a:p>
                    <a:p>
                      <a:pPr marL="283464" indent="-283464" algn="l" defTabSz="914400" rtl="0" eaLnBrk="1" latinLnBrk="0" hangingPunct="1">
                        <a:spcBef>
                          <a:spcPts val="0"/>
                        </a:spcBef>
                        <a:spcAft>
                          <a:spcPts val="600"/>
                        </a:spcAft>
                        <a:buClr>
                          <a:schemeClr val="bg1"/>
                        </a:buClr>
                        <a:buFont typeface="Arial" panose="020B0604020202020204" pitchFamily="34" charset="0"/>
                        <a:buChar char="—"/>
                      </a:pPr>
                      <a:r>
                        <a:rPr lang="en-US" sz="1200" b="0" i="0" baseline="0" dirty="0">
                          <a:solidFill>
                            <a:schemeClr val="bg1"/>
                          </a:solidFill>
                          <a:latin typeface="+mn-lt"/>
                        </a:rPr>
                        <a:t>Compliance documentation package development</a:t>
                      </a:r>
                    </a:p>
                    <a:p>
                      <a:pPr marL="283464" indent="-283464">
                        <a:spcBef>
                          <a:spcPts val="0"/>
                        </a:spcBef>
                        <a:spcAft>
                          <a:spcPts val="600"/>
                        </a:spcAft>
                        <a:buClr>
                          <a:schemeClr val="bg1"/>
                        </a:buClr>
                        <a:buFont typeface="Arial" panose="020B0604020202020204" pitchFamily="34" charset="0"/>
                        <a:buChar char="—"/>
                      </a:pPr>
                      <a:r>
                        <a:rPr lang="en-US" sz="1200" b="0" i="0" dirty="0">
                          <a:solidFill>
                            <a:schemeClr val="bg1"/>
                          </a:solidFill>
                          <a:latin typeface="+mn-lt"/>
                        </a:rPr>
                        <a:t>Technical</a:t>
                      </a:r>
                      <a:r>
                        <a:rPr lang="en-US" sz="1200" b="0" i="0" baseline="0" dirty="0">
                          <a:solidFill>
                            <a:schemeClr val="bg1"/>
                          </a:solidFill>
                          <a:latin typeface="+mn-lt"/>
                        </a:rPr>
                        <a:t> remediation</a:t>
                      </a:r>
                      <a:endParaRPr lang="en-US" sz="1200" b="0" i="0" dirty="0">
                        <a:solidFill>
                          <a:schemeClr val="bg1"/>
                        </a:solidFill>
                        <a:latin typeface="+mn-lt"/>
                      </a:endParaRPr>
                    </a:p>
                    <a:p>
                      <a:pPr marL="283464" indent="-283464">
                        <a:spcBef>
                          <a:spcPts val="0"/>
                        </a:spcBef>
                        <a:spcAft>
                          <a:spcPts val="600"/>
                        </a:spcAft>
                        <a:buClr>
                          <a:schemeClr val="bg1"/>
                        </a:buClr>
                        <a:buFont typeface="Arial" panose="020B0604020202020204" pitchFamily="34" charset="0"/>
                        <a:buChar char="—"/>
                      </a:pPr>
                      <a:r>
                        <a:rPr lang="en-US" sz="1200" b="0" i="0" dirty="0">
                          <a:solidFill>
                            <a:schemeClr val="bg1"/>
                          </a:solidFill>
                          <a:latin typeface="+mn-lt"/>
                        </a:rPr>
                        <a:t>PMO and program enablement</a:t>
                      </a:r>
                    </a:p>
                    <a:p>
                      <a:pPr marL="283464" indent="-283464">
                        <a:spcBef>
                          <a:spcPts val="0"/>
                        </a:spcBef>
                        <a:spcAft>
                          <a:spcPts val="600"/>
                        </a:spcAft>
                        <a:buClr>
                          <a:schemeClr val="bg1"/>
                        </a:buClr>
                        <a:buFont typeface="Arial" panose="020B0604020202020204" pitchFamily="34" charset="0"/>
                        <a:buChar char="—"/>
                      </a:pPr>
                      <a:r>
                        <a:rPr lang="en-US" sz="1200" b="0" i="0" dirty="0">
                          <a:solidFill>
                            <a:schemeClr val="bg1"/>
                          </a:solidFill>
                          <a:latin typeface="+mn-lt"/>
                        </a:rPr>
                        <a:t>Key stakeholder management</a:t>
                      </a:r>
                    </a:p>
                    <a:p>
                      <a:pPr marL="283464" indent="-283464">
                        <a:spcBef>
                          <a:spcPts val="0"/>
                        </a:spcBef>
                        <a:spcAft>
                          <a:spcPts val="600"/>
                        </a:spcAft>
                        <a:buClr>
                          <a:schemeClr val="bg1"/>
                        </a:buClr>
                        <a:buFont typeface="Arial" panose="020B0604020202020204" pitchFamily="34" charset="0"/>
                        <a:buChar char="—"/>
                      </a:pPr>
                      <a:r>
                        <a:rPr lang="en-US" sz="1200" b="0" i="0" dirty="0">
                          <a:solidFill>
                            <a:schemeClr val="bg1"/>
                          </a:solidFill>
                          <a:latin typeface="+mn-lt"/>
                        </a:rPr>
                        <a:t>Market access</a:t>
                      </a:r>
                      <a:r>
                        <a:rPr lang="en-US" sz="1200" b="0" i="0" baseline="0" dirty="0">
                          <a:solidFill>
                            <a:schemeClr val="bg1"/>
                          </a:solidFill>
                          <a:latin typeface="+mn-lt"/>
                        </a:rPr>
                        <a:t> planning and strategy</a:t>
                      </a:r>
                      <a:endParaRPr lang="en-US" sz="1200" b="0" i="0" dirty="0">
                        <a:solidFill>
                          <a:schemeClr val="bg1"/>
                        </a:solidFill>
                        <a:latin typeface="+mn-lt"/>
                      </a:endParaRPr>
                    </a:p>
                  </a:txBody>
                  <a:tcPr marL="54864" marR="54864"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0091DA"/>
                    </a:solidFill>
                  </a:tcPr>
                </a:tc>
                <a:extLst>
                  <a:ext uri="{0D108BD9-81ED-4DB2-BD59-A6C34878D82A}">
                    <a16:rowId xmlns="" xmlns:a16="http://schemas.microsoft.com/office/drawing/2014/main" val="10002"/>
                  </a:ext>
                </a:extLst>
              </a:tr>
            </a:tbl>
          </a:graphicData>
        </a:graphic>
      </p:graphicFrame>
      <p:grpSp>
        <p:nvGrpSpPr>
          <p:cNvPr id="9" name="Group 4"/>
          <p:cNvGrpSpPr>
            <a:grpSpLocks noChangeAspect="1"/>
          </p:cNvGrpSpPr>
          <p:nvPr/>
        </p:nvGrpSpPr>
        <p:grpSpPr bwMode="auto">
          <a:xfrm>
            <a:off x="9203182" y="1244600"/>
            <a:ext cx="574352" cy="570166"/>
            <a:chOff x="341" y="-1318"/>
            <a:chExt cx="6998" cy="6947"/>
          </a:xfrm>
          <a:solidFill>
            <a:schemeClr val="bg1"/>
          </a:solidFill>
        </p:grpSpPr>
        <p:sp>
          <p:nvSpPr>
            <p:cNvPr id="10" name="Freeform 9"/>
            <p:cNvSpPr>
              <a:spLocks noEditPoints="1"/>
            </p:cNvSpPr>
            <p:nvPr/>
          </p:nvSpPr>
          <p:spPr bwMode="auto">
            <a:xfrm>
              <a:off x="2112" y="-1318"/>
              <a:ext cx="2466" cy="799"/>
            </a:xfrm>
            <a:custGeom>
              <a:avLst/>
              <a:gdLst>
                <a:gd name="T0" fmla="*/ 380 w 1043"/>
                <a:gd name="T1" fmla="*/ 160 h 338"/>
                <a:gd name="T2" fmla="*/ 664 w 1043"/>
                <a:gd name="T3" fmla="*/ 160 h 338"/>
                <a:gd name="T4" fmla="*/ 881 w 1043"/>
                <a:gd name="T5" fmla="*/ 338 h 338"/>
                <a:gd name="T6" fmla="*/ 1043 w 1043"/>
                <a:gd name="T7" fmla="*/ 338 h 338"/>
                <a:gd name="T8" fmla="*/ 664 w 1043"/>
                <a:gd name="T9" fmla="*/ 0 h 338"/>
                <a:gd name="T10" fmla="*/ 380 w 1043"/>
                <a:gd name="T11" fmla="*/ 0 h 338"/>
                <a:gd name="T12" fmla="*/ 0 w 1043"/>
                <a:gd name="T13" fmla="*/ 338 h 338"/>
                <a:gd name="T14" fmla="*/ 162 w 1043"/>
                <a:gd name="T15" fmla="*/ 338 h 338"/>
                <a:gd name="T16" fmla="*/ 380 w 1043"/>
                <a:gd name="T17" fmla="*/ 160 h 338"/>
                <a:gd name="T18" fmla="*/ 380 w 1043"/>
                <a:gd name="T19" fmla="*/ 160 h 338"/>
                <a:gd name="T20" fmla="*/ 380 w 1043"/>
                <a:gd name="T21" fmla="*/ 16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338">
                  <a:moveTo>
                    <a:pt x="380" y="160"/>
                  </a:moveTo>
                  <a:cubicBezTo>
                    <a:pt x="664" y="160"/>
                    <a:pt x="664" y="160"/>
                    <a:pt x="664" y="160"/>
                  </a:cubicBezTo>
                  <a:cubicBezTo>
                    <a:pt x="771" y="160"/>
                    <a:pt x="861" y="237"/>
                    <a:pt x="881" y="338"/>
                  </a:cubicBezTo>
                  <a:cubicBezTo>
                    <a:pt x="1043" y="338"/>
                    <a:pt x="1043" y="338"/>
                    <a:pt x="1043" y="338"/>
                  </a:cubicBezTo>
                  <a:cubicBezTo>
                    <a:pt x="1021" y="148"/>
                    <a:pt x="859" y="0"/>
                    <a:pt x="664" y="0"/>
                  </a:cubicBezTo>
                  <a:cubicBezTo>
                    <a:pt x="380" y="0"/>
                    <a:pt x="380" y="0"/>
                    <a:pt x="380" y="0"/>
                  </a:cubicBezTo>
                  <a:cubicBezTo>
                    <a:pt x="184" y="0"/>
                    <a:pt x="22" y="148"/>
                    <a:pt x="0" y="338"/>
                  </a:cubicBezTo>
                  <a:cubicBezTo>
                    <a:pt x="162" y="338"/>
                    <a:pt x="162" y="338"/>
                    <a:pt x="162" y="338"/>
                  </a:cubicBezTo>
                  <a:cubicBezTo>
                    <a:pt x="183" y="236"/>
                    <a:pt x="272" y="160"/>
                    <a:pt x="380" y="160"/>
                  </a:cubicBezTo>
                  <a:close/>
                  <a:moveTo>
                    <a:pt x="380" y="160"/>
                  </a:moveTo>
                  <a:cubicBezTo>
                    <a:pt x="380" y="160"/>
                    <a:pt x="380" y="160"/>
                    <a:pt x="380" y="1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noEditPoints="1"/>
            </p:cNvSpPr>
            <p:nvPr/>
          </p:nvSpPr>
          <p:spPr bwMode="auto">
            <a:xfrm>
              <a:off x="494" y="-330"/>
              <a:ext cx="5703" cy="1970"/>
            </a:xfrm>
            <a:custGeom>
              <a:avLst/>
              <a:gdLst>
                <a:gd name="T0" fmla="*/ 342 w 2412"/>
                <a:gd name="T1" fmla="*/ 603 h 833"/>
                <a:gd name="T2" fmla="*/ 1206 w 2412"/>
                <a:gd name="T3" fmla="*/ 833 h 833"/>
                <a:gd name="T4" fmla="*/ 2070 w 2412"/>
                <a:gd name="T5" fmla="*/ 603 h 833"/>
                <a:gd name="T6" fmla="*/ 2412 w 2412"/>
                <a:gd name="T7" fmla="*/ 114 h 833"/>
                <a:gd name="T8" fmla="*/ 2175 w 2412"/>
                <a:gd name="T9" fmla="*/ 0 h 833"/>
                <a:gd name="T10" fmla="*/ 237 w 2412"/>
                <a:gd name="T11" fmla="*/ 0 h 833"/>
                <a:gd name="T12" fmla="*/ 0 w 2412"/>
                <a:gd name="T13" fmla="*/ 114 h 833"/>
                <a:gd name="T14" fmla="*/ 342 w 2412"/>
                <a:gd name="T15" fmla="*/ 603 h 833"/>
                <a:gd name="T16" fmla="*/ 342 w 2412"/>
                <a:gd name="T17" fmla="*/ 603 h 833"/>
                <a:gd name="T18" fmla="*/ 342 w 2412"/>
                <a:gd name="T19" fmla="*/ 60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2" h="833">
                  <a:moveTo>
                    <a:pt x="342" y="603"/>
                  </a:moveTo>
                  <a:cubicBezTo>
                    <a:pt x="571" y="751"/>
                    <a:pt x="878" y="833"/>
                    <a:pt x="1206" y="833"/>
                  </a:cubicBezTo>
                  <a:cubicBezTo>
                    <a:pt x="1534" y="833"/>
                    <a:pt x="1840" y="751"/>
                    <a:pt x="2070" y="603"/>
                  </a:cubicBezTo>
                  <a:cubicBezTo>
                    <a:pt x="2277" y="469"/>
                    <a:pt x="2397" y="297"/>
                    <a:pt x="2412" y="114"/>
                  </a:cubicBezTo>
                  <a:cubicBezTo>
                    <a:pt x="2356" y="45"/>
                    <a:pt x="2271" y="0"/>
                    <a:pt x="2175" y="0"/>
                  </a:cubicBezTo>
                  <a:cubicBezTo>
                    <a:pt x="237" y="0"/>
                    <a:pt x="237" y="0"/>
                    <a:pt x="237" y="0"/>
                  </a:cubicBezTo>
                  <a:cubicBezTo>
                    <a:pt x="141" y="0"/>
                    <a:pt x="55" y="45"/>
                    <a:pt x="0" y="114"/>
                  </a:cubicBezTo>
                  <a:cubicBezTo>
                    <a:pt x="15" y="297"/>
                    <a:pt x="135" y="469"/>
                    <a:pt x="342" y="603"/>
                  </a:cubicBezTo>
                  <a:close/>
                  <a:moveTo>
                    <a:pt x="342" y="603"/>
                  </a:moveTo>
                  <a:cubicBezTo>
                    <a:pt x="342" y="603"/>
                    <a:pt x="342" y="603"/>
                    <a:pt x="342" y="6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noEditPoints="1"/>
            </p:cNvSpPr>
            <p:nvPr/>
          </p:nvSpPr>
          <p:spPr bwMode="auto">
            <a:xfrm>
              <a:off x="3086" y="1973"/>
              <a:ext cx="518" cy="386"/>
            </a:xfrm>
            <a:custGeom>
              <a:avLst/>
              <a:gdLst>
                <a:gd name="T0" fmla="*/ 0 w 219"/>
                <a:gd name="T1" fmla="*/ 73 h 163"/>
                <a:gd name="T2" fmla="*/ 91 w 219"/>
                <a:gd name="T3" fmla="*/ 163 h 163"/>
                <a:gd name="T4" fmla="*/ 128 w 219"/>
                <a:gd name="T5" fmla="*/ 163 h 163"/>
                <a:gd name="T6" fmla="*/ 219 w 219"/>
                <a:gd name="T7" fmla="*/ 73 h 163"/>
                <a:gd name="T8" fmla="*/ 219 w 219"/>
                <a:gd name="T9" fmla="*/ 0 h 163"/>
                <a:gd name="T10" fmla="*/ 0 w 219"/>
                <a:gd name="T11" fmla="*/ 0 h 163"/>
                <a:gd name="T12" fmla="*/ 0 w 219"/>
                <a:gd name="T13" fmla="*/ 73 h 163"/>
                <a:gd name="T14" fmla="*/ 0 w 219"/>
                <a:gd name="T15" fmla="*/ 73 h 163"/>
                <a:gd name="T16" fmla="*/ 0 w 219"/>
                <a:gd name="T17" fmla="*/ 7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163">
                  <a:moveTo>
                    <a:pt x="0" y="73"/>
                  </a:moveTo>
                  <a:cubicBezTo>
                    <a:pt x="0" y="123"/>
                    <a:pt x="41" y="163"/>
                    <a:pt x="91" y="163"/>
                  </a:cubicBezTo>
                  <a:cubicBezTo>
                    <a:pt x="128" y="163"/>
                    <a:pt x="128" y="163"/>
                    <a:pt x="128" y="163"/>
                  </a:cubicBezTo>
                  <a:cubicBezTo>
                    <a:pt x="178" y="163"/>
                    <a:pt x="219" y="123"/>
                    <a:pt x="219" y="73"/>
                  </a:cubicBezTo>
                  <a:cubicBezTo>
                    <a:pt x="219" y="0"/>
                    <a:pt x="219" y="0"/>
                    <a:pt x="219" y="0"/>
                  </a:cubicBezTo>
                  <a:cubicBezTo>
                    <a:pt x="0" y="0"/>
                    <a:pt x="0" y="0"/>
                    <a:pt x="0" y="0"/>
                  </a:cubicBezTo>
                  <a:lnTo>
                    <a:pt x="0" y="73"/>
                  </a:lnTo>
                  <a:close/>
                  <a:moveTo>
                    <a:pt x="0" y="73"/>
                  </a:moveTo>
                  <a:cubicBezTo>
                    <a:pt x="0" y="73"/>
                    <a:pt x="0" y="73"/>
                    <a:pt x="0"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41" y="495"/>
              <a:ext cx="6010" cy="2831"/>
            </a:xfrm>
            <a:custGeom>
              <a:avLst/>
              <a:gdLst>
                <a:gd name="T0" fmla="*/ 302 w 2542"/>
                <a:gd name="T1" fmla="*/ 1197 h 1197"/>
                <a:gd name="T2" fmla="*/ 1644 w 2542"/>
                <a:gd name="T3" fmla="*/ 1197 h 1197"/>
                <a:gd name="T4" fmla="*/ 1644 w 2542"/>
                <a:gd name="T5" fmla="*/ 993 h 1197"/>
                <a:gd name="T6" fmla="*/ 1672 w 2542"/>
                <a:gd name="T7" fmla="*/ 928 h 1197"/>
                <a:gd name="T8" fmla="*/ 1978 w 2542"/>
                <a:gd name="T9" fmla="*/ 627 h 1197"/>
                <a:gd name="T10" fmla="*/ 2042 w 2542"/>
                <a:gd name="T11" fmla="*/ 601 h 1197"/>
                <a:gd name="T12" fmla="*/ 2542 w 2542"/>
                <a:gd name="T13" fmla="*/ 601 h 1197"/>
                <a:gd name="T14" fmla="*/ 2542 w 2542"/>
                <a:gd name="T15" fmla="*/ 0 h 1197"/>
                <a:gd name="T16" fmla="*/ 2496 w 2542"/>
                <a:gd name="T17" fmla="*/ 81 h 1197"/>
                <a:gd name="T18" fmla="*/ 2204 w 2542"/>
                <a:gd name="T19" fmla="*/ 361 h 1197"/>
                <a:gd name="T20" fmla="*/ 1508 w 2542"/>
                <a:gd name="T21" fmla="*/ 598 h 1197"/>
                <a:gd name="T22" fmla="*/ 1508 w 2542"/>
                <a:gd name="T23" fmla="*/ 697 h 1197"/>
                <a:gd name="T24" fmla="*/ 1289 w 2542"/>
                <a:gd name="T25" fmla="*/ 916 h 1197"/>
                <a:gd name="T26" fmla="*/ 1252 w 2542"/>
                <a:gd name="T27" fmla="*/ 916 h 1197"/>
                <a:gd name="T28" fmla="*/ 1033 w 2542"/>
                <a:gd name="T29" fmla="*/ 697 h 1197"/>
                <a:gd name="T30" fmla="*/ 1033 w 2542"/>
                <a:gd name="T31" fmla="*/ 598 h 1197"/>
                <a:gd name="T32" fmla="*/ 337 w 2542"/>
                <a:gd name="T33" fmla="*/ 361 h 1197"/>
                <a:gd name="T34" fmla="*/ 46 w 2542"/>
                <a:gd name="T35" fmla="*/ 81 h 1197"/>
                <a:gd name="T36" fmla="*/ 0 w 2542"/>
                <a:gd name="T37" fmla="*/ 0 h 1197"/>
                <a:gd name="T38" fmla="*/ 0 w 2542"/>
                <a:gd name="T39" fmla="*/ 895 h 1197"/>
                <a:gd name="T40" fmla="*/ 302 w 2542"/>
                <a:gd name="T41" fmla="*/ 1197 h 1197"/>
                <a:gd name="T42" fmla="*/ 302 w 2542"/>
                <a:gd name="T43" fmla="*/ 1197 h 1197"/>
                <a:gd name="T44" fmla="*/ 302 w 2542"/>
                <a:gd name="T45"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42" h="1197">
                  <a:moveTo>
                    <a:pt x="302" y="1197"/>
                  </a:moveTo>
                  <a:cubicBezTo>
                    <a:pt x="1644" y="1197"/>
                    <a:pt x="1644" y="1197"/>
                    <a:pt x="1644" y="1197"/>
                  </a:cubicBezTo>
                  <a:cubicBezTo>
                    <a:pt x="1644" y="993"/>
                    <a:pt x="1644" y="993"/>
                    <a:pt x="1644" y="993"/>
                  </a:cubicBezTo>
                  <a:cubicBezTo>
                    <a:pt x="1644" y="969"/>
                    <a:pt x="1654" y="945"/>
                    <a:pt x="1672" y="928"/>
                  </a:cubicBezTo>
                  <a:cubicBezTo>
                    <a:pt x="1978" y="627"/>
                    <a:pt x="1978" y="627"/>
                    <a:pt x="1978" y="627"/>
                  </a:cubicBezTo>
                  <a:cubicBezTo>
                    <a:pt x="1995" y="610"/>
                    <a:pt x="2018" y="601"/>
                    <a:pt x="2042" y="601"/>
                  </a:cubicBezTo>
                  <a:cubicBezTo>
                    <a:pt x="2542" y="601"/>
                    <a:pt x="2542" y="601"/>
                    <a:pt x="2542" y="601"/>
                  </a:cubicBezTo>
                  <a:cubicBezTo>
                    <a:pt x="2542" y="0"/>
                    <a:pt x="2542" y="0"/>
                    <a:pt x="2542" y="0"/>
                  </a:cubicBezTo>
                  <a:cubicBezTo>
                    <a:pt x="2528" y="27"/>
                    <a:pt x="2513" y="54"/>
                    <a:pt x="2496" y="81"/>
                  </a:cubicBezTo>
                  <a:cubicBezTo>
                    <a:pt x="2427" y="187"/>
                    <a:pt x="2328" y="281"/>
                    <a:pt x="2204" y="361"/>
                  </a:cubicBezTo>
                  <a:cubicBezTo>
                    <a:pt x="2011" y="486"/>
                    <a:pt x="1770" y="567"/>
                    <a:pt x="1508" y="598"/>
                  </a:cubicBezTo>
                  <a:cubicBezTo>
                    <a:pt x="1508" y="697"/>
                    <a:pt x="1508" y="697"/>
                    <a:pt x="1508" y="697"/>
                  </a:cubicBezTo>
                  <a:cubicBezTo>
                    <a:pt x="1508" y="818"/>
                    <a:pt x="1410" y="916"/>
                    <a:pt x="1289" y="916"/>
                  </a:cubicBezTo>
                  <a:cubicBezTo>
                    <a:pt x="1252" y="916"/>
                    <a:pt x="1252" y="916"/>
                    <a:pt x="1252" y="916"/>
                  </a:cubicBezTo>
                  <a:cubicBezTo>
                    <a:pt x="1131" y="916"/>
                    <a:pt x="1033" y="818"/>
                    <a:pt x="1033" y="697"/>
                  </a:cubicBezTo>
                  <a:cubicBezTo>
                    <a:pt x="1033" y="598"/>
                    <a:pt x="1033" y="598"/>
                    <a:pt x="1033" y="598"/>
                  </a:cubicBezTo>
                  <a:cubicBezTo>
                    <a:pt x="772" y="567"/>
                    <a:pt x="530" y="486"/>
                    <a:pt x="337" y="361"/>
                  </a:cubicBezTo>
                  <a:cubicBezTo>
                    <a:pt x="213" y="281"/>
                    <a:pt x="115" y="187"/>
                    <a:pt x="46" y="81"/>
                  </a:cubicBezTo>
                  <a:cubicBezTo>
                    <a:pt x="28" y="54"/>
                    <a:pt x="13" y="27"/>
                    <a:pt x="0" y="0"/>
                  </a:cubicBezTo>
                  <a:cubicBezTo>
                    <a:pt x="0" y="895"/>
                    <a:pt x="0" y="895"/>
                    <a:pt x="0" y="895"/>
                  </a:cubicBezTo>
                  <a:cubicBezTo>
                    <a:pt x="0" y="1062"/>
                    <a:pt x="135" y="1197"/>
                    <a:pt x="302" y="1197"/>
                  </a:cubicBezTo>
                  <a:close/>
                  <a:moveTo>
                    <a:pt x="302" y="1197"/>
                  </a:moveTo>
                  <a:cubicBezTo>
                    <a:pt x="302" y="1197"/>
                    <a:pt x="302" y="1197"/>
                    <a:pt x="302" y="1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noEditPoints="1"/>
            </p:cNvSpPr>
            <p:nvPr/>
          </p:nvSpPr>
          <p:spPr bwMode="auto">
            <a:xfrm>
              <a:off x="4424" y="2089"/>
              <a:ext cx="2915" cy="3540"/>
            </a:xfrm>
            <a:custGeom>
              <a:avLst/>
              <a:gdLst>
                <a:gd name="T0" fmla="*/ 383 w 1233"/>
                <a:gd name="T1" fmla="*/ 0 h 1497"/>
                <a:gd name="T2" fmla="*/ 268 w 1233"/>
                <a:gd name="T3" fmla="*/ 48 h 1497"/>
                <a:gd name="T4" fmla="*/ 47 w 1233"/>
                <a:gd name="T5" fmla="*/ 270 h 1497"/>
                <a:gd name="T6" fmla="*/ 0 w 1233"/>
                <a:gd name="T7" fmla="*/ 385 h 1497"/>
                <a:gd name="T8" fmla="*/ 0 w 1233"/>
                <a:gd name="T9" fmla="*/ 1335 h 1497"/>
                <a:gd name="T10" fmla="*/ 1 w 1233"/>
                <a:gd name="T11" fmla="*/ 1358 h 1497"/>
                <a:gd name="T12" fmla="*/ 162 w 1233"/>
                <a:gd name="T13" fmla="*/ 1497 h 1497"/>
                <a:gd name="T14" fmla="*/ 1070 w 1233"/>
                <a:gd name="T15" fmla="*/ 1497 h 1497"/>
                <a:gd name="T16" fmla="*/ 1233 w 1233"/>
                <a:gd name="T17" fmla="*/ 1335 h 1497"/>
                <a:gd name="T18" fmla="*/ 1233 w 1233"/>
                <a:gd name="T19" fmla="*/ 162 h 1497"/>
                <a:gd name="T20" fmla="*/ 1103 w 1233"/>
                <a:gd name="T21" fmla="*/ 3 h 1497"/>
                <a:gd name="T22" fmla="*/ 1071 w 1233"/>
                <a:gd name="T23" fmla="*/ 0 h 1497"/>
                <a:gd name="T24" fmla="*/ 383 w 1233"/>
                <a:gd name="T25" fmla="*/ 0 h 1497"/>
                <a:gd name="T26" fmla="*/ 895 w 1233"/>
                <a:gd name="T27" fmla="*/ 160 h 1497"/>
                <a:gd name="T28" fmla="*/ 1070 w 1233"/>
                <a:gd name="T29" fmla="*/ 160 h 1497"/>
                <a:gd name="T30" fmla="*/ 1073 w 1233"/>
                <a:gd name="T31" fmla="*/ 162 h 1497"/>
                <a:gd name="T32" fmla="*/ 1073 w 1233"/>
                <a:gd name="T33" fmla="*/ 1336 h 1497"/>
                <a:gd name="T34" fmla="*/ 1071 w 1233"/>
                <a:gd name="T35" fmla="*/ 1338 h 1497"/>
                <a:gd name="T36" fmla="*/ 162 w 1233"/>
                <a:gd name="T37" fmla="*/ 1338 h 1497"/>
                <a:gd name="T38" fmla="*/ 160 w 1233"/>
                <a:gd name="T39" fmla="*/ 1335 h 1497"/>
                <a:gd name="T40" fmla="*/ 160 w 1233"/>
                <a:gd name="T41" fmla="*/ 418 h 1497"/>
                <a:gd name="T42" fmla="*/ 277 w 1233"/>
                <a:gd name="T43" fmla="*/ 418 h 1497"/>
                <a:gd name="T44" fmla="*/ 410 w 1233"/>
                <a:gd name="T45" fmla="*/ 285 h 1497"/>
                <a:gd name="T46" fmla="*/ 410 w 1233"/>
                <a:gd name="T47" fmla="*/ 160 h 1497"/>
                <a:gd name="T48" fmla="*/ 895 w 1233"/>
                <a:gd name="T49" fmla="*/ 160 h 1497"/>
                <a:gd name="T50" fmla="*/ 895 w 1233"/>
                <a:gd name="T51" fmla="*/ 160 h 1497"/>
                <a:gd name="T52" fmla="*/ 895 w 1233"/>
                <a:gd name="T53" fmla="*/ 16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3" h="1497">
                  <a:moveTo>
                    <a:pt x="383" y="0"/>
                  </a:moveTo>
                  <a:cubicBezTo>
                    <a:pt x="340" y="0"/>
                    <a:pt x="298" y="17"/>
                    <a:pt x="268" y="48"/>
                  </a:cubicBezTo>
                  <a:cubicBezTo>
                    <a:pt x="47" y="270"/>
                    <a:pt x="47" y="270"/>
                    <a:pt x="47" y="270"/>
                  </a:cubicBezTo>
                  <a:cubicBezTo>
                    <a:pt x="17" y="301"/>
                    <a:pt x="0" y="341"/>
                    <a:pt x="0" y="385"/>
                  </a:cubicBezTo>
                  <a:cubicBezTo>
                    <a:pt x="0" y="1335"/>
                    <a:pt x="0" y="1335"/>
                    <a:pt x="0" y="1335"/>
                  </a:cubicBezTo>
                  <a:cubicBezTo>
                    <a:pt x="0" y="1343"/>
                    <a:pt x="1" y="1350"/>
                    <a:pt x="1" y="1358"/>
                  </a:cubicBezTo>
                  <a:cubicBezTo>
                    <a:pt x="12" y="1436"/>
                    <a:pt x="80" y="1497"/>
                    <a:pt x="162" y="1497"/>
                  </a:cubicBezTo>
                  <a:cubicBezTo>
                    <a:pt x="1070" y="1497"/>
                    <a:pt x="1070" y="1497"/>
                    <a:pt x="1070" y="1497"/>
                  </a:cubicBezTo>
                  <a:cubicBezTo>
                    <a:pt x="1160" y="1497"/>
                    <a:pt x="1233" y="1425"/>
                    <a:pt x="1233" y="1335"/>
                  </a:cubicBezTo>
                  <a:cubicBezTo>
                    <a:pt x="1233" y="162"/>
                    <a:pt x="1233" y="162"/>
                    <a:pt x="1233" y="162"/>
                  </a:cubicBezTo>
                  <a:cubicBezTo>
                    <a:pt x="1233" y="83"/>
                    <a:pt x="1177" y="18"/>
                    <a:pt x="1103" y="3"/>
                  </a:cubicBezTo>
                  <a:cubicBezTo>
                    <a:pt x="1092" y="1"/>
                    <a:pt x="1081" y="0"/>
                    <a:pt x="1071" y="0"/>
                  </a:cubicBezTo>
                  <a:lnTo>
                    <a:pt x="383" y="0"/>
                  </a:lnTo>
                  <a:close/>
                  <a:moveTo>
                    <a:pt x="895" y="160"/>
                  </a:moveTo>
                  <a:cubicBezTo>
                    <a:pt x="1070" y="160"/>
                    <a:pt x="1070" y="160"/>
                    <a:pt x="1070" y="160"/>
                  </a:cubicBezTo>
                  <a:cubicBezTo>
                    <a:pt x="1072" y="160"/>
                    <a:pt x="1073" y="161"/>
                    <a:pt x="1073" y="162"/>
                  </a:cubicBezTo>
                  <a:cubicBezTo>
                    <a:pt x="1073" y="1336"/>
                    <a:pt x="1073" y="1336"/>
                    <a:pt x="1073" y="1336"/>
                  </a:cubicBezTo>
                  <a:cubicBezTo>
                    <a:pt x="1072" y="1337"/>
                    <a:pt x="1072" y="1338"/>
                    <a:pt x="1071" y="1338"/>
                  </a:cubicBezTo>
                  <a:cubicBezTo>
                    <a:pt x="162" y="1338"/>
                    <a:pt x="162" y="1338"/>
                    <a:pt x="162" y="1338"/>
                  </a:cubicBezTo>
                  <a:cubicBezTo>
                    <a:pt x="161" y="1338"/>
                    <a:pt x="160" y="1337"/>
                    <a:pt x="160" y="1335"/>
                  </a:cubicBezTo>
                  <a:cubicBezTo>
                    <a:pt x="160" y="418"/>
                    <a:pt x="160" y="418"/>
                    <a:pt x="160" y="418"/>
                  </a:cubicBezTo>
                  <a:cubicBezTo>
                    <a:pt x="277" y="418"/>
                    <a:pt x="277" y="418"/>
                    <a:pt x="277" y="418"/>
                  </a:cubicBezTo>
                  <a:cubicBezTo>
                    <a:pt x="351" y="418"/>
                    <a:pt x="410" y="358"/>
                    <a:pt x="410" y="285"/>
                  </a:cubicBezTo>
                  <a:cubicBezTo>
                    <a:pt x="410" y="160"/>
                    <a:pt x="410" y="160"/>
                    <a:pt x="410" y="160"/>
                  </a:cubicBezTo>
                  <a:lnTo>
                    <a:pt x="895" y="160"/>
                  </a:lnTo>
                  <a:close/>
                  <a:moveTo>
                    <a:pt x="895" y="160"/>
                  </a:moveTo>
                  <a:cubicBezTo>
                    <a:pt x="895" y="160"/>
                    <a:pt x="895" y="160"/>
                    <a:pt x="895" y="1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5001" y="3326"/>
              <a:ext cx="1761" cy="378"/>
            </a:xfrm>
            <a:custGeom>
              <a:avLst/>
              <a:gdLst>
                <a:gd name="T0" fmla="*/ 429 w 745"/>
                <a:gd name="T1" fmla="*/ 0 h 160"/>
                <a:gd name="T2" fmla="*/ 80 w 745"/>
                <a:gd name="T3" fmla="*/ 0 h 160"/>
                <a:gd name="T4" fmla="*/ 11 w 745"/>
                <a:gd name="T5" fmla="*/ 40 h 160"/>
                <a:gd name="T6" fmla="*/ 0 w 745"/>
                <a:gd name="T7" fmla="*/ 80 h 160"/>
                <a:gd name="T8" fmla="*/ 0 w 745"/>
                <a:gd name="T9" fmla="*/ 80 h 160"/>
                <a:gd name="T10" fmla="*/ 80 w 745"/>
                <a:gd name="T11" fmla="*/ 160 h 160"/>
                <a:gd name="T12" fmla="*/ 665 w 745"/>
                <a:gd name="T13" fmla="*/ 160 h 160"/>
                <a:gd name="T14" fmla="*/ 745 w 745"/>
                <a:gd name="T15" fmla="*/ 80 h 160"/>
                <a:gd name="T16" fmla="*/ 665 w 745"/>
                <a:gd name="T17" fmla="*/ 0 h 160"/>
                <a:gd name="T18" fmla="*/ 429 w 745"/>
                <a:gd name="T19" fmla="*/ 0 h 160"/>
                <a:gd name="T20" fmla="*/ 429 w 745"/>
                <a:gd name="T21" fmla="*/ 0 h 160"/>
                <a:gd name="T22" fmla="*/ 429 w 745"/>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5" h="160">
                  <a:moveTo>
                    <a:pt x="429" y="0"/>
                  </a:moveTo>
                  <a:cubicBezTo>
                    <a:pt x="80" y="0"/>
                    <a:pt x="80" y="0"/>
                    <a:pt x="80" y="0"/>
                  </a:cubicBezTo>
                  <a:cubicBezTo>
                    <a:pt x="51" y="0"/>
                    <a:pt x="25" y="16"/>
                    <a:pt x="11" y="40"/>
                  </a:cubicBezTo>
                  <a:cubicBezTo>
                    <a:pt x="4" y="52"/>
                    <a:pt x="0" y="65"/>
                    <a:pt x="0" y="80"/>
                  </a:cubicBezTo>
                  <a:cubicBezTo>
                    <a:pt x="0" y="80"/>
                    <a:pt x="0" y="80"/>
                    <a:pt x="0" y="80"/>
                  </a:cubicBezTo>
                  <a:cubicBezTo>
                    <a:pt x="0" y="125"/>
                    <a:pt x="36" y="160"/>
                    <a:pt x="80" y="160"/>
                  </a:cubicBezTo>
                  <a:cubicBezTo>
                    <a:pt x="665" y="160"/>
                    <a:pt x="665" y="160"/>
                    <a:pt x="665" y="160"/>
                  </a:cubicBezTo>
                  <a:cubicBezTo>
                    <a:pt x="709" y="160"/>
                    <a:pt x="745" y="125"/>
                    <a:pt x="745" y="80"/>
                  </a:cubicBezTo>
                  <a:cubicBezTo>
                    <a:pt x="745" y="36"/>
                    <a:pt x="709" y="0"/>
                    <a:pt x="665" y="0"/>
                  </a:cubicBezTo>
                  <a:lnTo>
                    <a:pt x="429" y="0"/>
                  </a:lnTo>
                  <a:close/>
                  <a:moveTo>
                    <a:pt x="429" y="0"/>
                  </a:moveTo>
                  <a:cubicBezTo>
                    <a:pt x="429" y="0"/>
                    <a:pt x="429" y="0"/>
                    <a:pt x="4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noEditPoints="1"/>
            </p:cNvSpPr>
            <p:nvPr/>
          </p:nvSpPr>
          <p:spPr bwMode="auto">
            <a:xfrm>
              <a:off x="5001" y="4518"/>
              <a:ext cx="1761" cy="378"/>
            </a:xfrm>
            <a:custGeom>
              <a:avLst/>
              <a:gdLst>
                <a:gd name="T0" fmla="*/ 665 w 745"/>
                <a:gd name="T1" fmla="*/ 0 h 160"/>
                <a:gd name="T2" fmla="*/ 80 w 745"/>
                <a:gd name="T3" fmla="*/ 0 h 160"/>
                <a:gd name="T4" fmla="*/ 0 w 745"/>
                <a:gd name="T5" fmla="*/ 80 h 160"/>
                <a:gd name="T6" fmla="*/ 80 w 745"/>
                <a:gd name="T7" fmla="*/ 160 h 160"/>
                <a:gd name="T8" fmla="*/ 665 w 745"/>
                <a:gd name="T9" fmla="*/ 160 h 160"/>
                <a:gd name="T10" fmla="*/ 745 w 745"/>
                <a:gd name="T11" fmla="*/ 80 h 160"/>
                <a:gd name="T12" fmla="*/ 665 w 745"/>
                <a:gd name="T13" fmla="*/ 0 h 160"/>
                <a:gd name="T14" fmla="*/ 665 w 745"/>
                <a:gd name="T15" fmla="*/ 0 h 160"/>
                <a:gd name="T16" fmla="*/ 665 w 745"/>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 h="160">
                  <a:moveTo>
                    <a:pt x="665" y="0"/>
                  </a:moveTo>
                  <a:cubicBezTo>
                    <a:pt x="80" y="0"/>
                    <a:pt x="80" y="0"/>
                    <a:pt x="80" y="0"/>
                  </a:cubicBezTo>
                  <a:cubicBezTo>
                    <a:pt x="36" y="0"/>
                    <a:pt x="0" y="36"/>
                    <a:pt x="0" y="80"/>
                  </a:cubicBezTo>
                  <a:cubicBezTo>
                    <a:pt x="0" y="125"/>
                    <a:pt x="36" y="160"/>
                    <a:pt x="80" y="160"/>
                  </a:cubicBezTo>
                  <a:cubicBezTo>
                    <a:pt x="665" y="160"/>
                    <a:pt x="665" y="160"/>
                    <a:pt x="665" y="160"/>
                  </a:cubicBezTo>
                  <a:cubicBezTo>
                    <a:pt x="709" y="160"/>
                    <a:pt x="745" y="125"/>
                    <a:pt x="745" y="80"/>
                  </a:cubicBezTo>
                  <a:cubicBezTo>
                    <a:pt x="745" y="36"/>
                    <a:pt x="709" y="0"/>
                    <a:pt x="665" y="0"/>
                  </a:cubicBezTo>
                  <a:close/>
                  <a:moveTo>
                    <a:pt x="665" y="0"/>
                  </a:moveTo>
                  <a:cubicBezTo>
                    <a:pt x="665" y="0"/>
                    <a:pt x="665" y="0"/>
                    <a:pt x="6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noEditPoints="1"/>
            </p:cNvSpPr>
            <p:nvPr/>
          </p:nvSpPr>
          <p:spPr bwMode="auto">
            <a:xfrm>
              <a:off x="5001" y="3924"/>
              <a:ext cx="1761" cy="378"/>
            </a:xfrm>
            <a:custGeom>
              <a:avLst/>
              <a:gdLst>
                <a:gd name="T0" fmla="*/ 665 w 745"/>
                <a:gd name="T1" fmla="*/ 0 h 160"/>
                <a:gd name="T2" fmla="*/ 80 w 745"/>
                <a:gd name="T3" fmla="*/ 0 h 160"/>
                <a:gd name="T4" fmla="*/ 0 w 745"/>
                <a:gd name="T5" fmla="*/ 80 h 160"/>
                <a:gd name="T6" fmla="*/ 80 w 745"/>
                <a:gd name="T7" fmla="*/ 160 h 160"/>
                <a:gd name="T8" fmla="*/ 665 w 745"/>
                <a:gd name="T9" fmla="*/ 160 h 160"/>
                <a:gd name="T10" fmla="*/ 745 w 745"/>
                <a:gd name="T11" fmla="*/ 80 h 160"/>
                <a:gd name="T12" fmla="*/ 665 w 745"/>
                <a:gd name="T13" fmla="*/ 0 h 160"/>
                <a:gd name="T14" fmla="*/ 665 w 745"/>
                <a:gd name="T15" fmla="*/ 0 h 160"/>
                <a:gd name="T16" fmla="*/ 665 w 745"/>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 h="160">
                  <a:moveTo>
                    <a:pt x="665" y="0"/>
                  </a:moveTo>
                  <a:cubicBezTo>
                    <a:pt x="80" y="0"/>
                    <a:pt x="80" y="0"/>
                    <a:pt x="80" y="0"/>
                  </a:cubicBezTo>
                  <a:cubicBezTo>
                    <a:pt x="36" y="0"/>
                    <a:pt x="0" y="35"/>
                    <a:pt x="0" y="80"/>
                  </a:cubicBezTo>
                  <a:cubicBezTo>
                    <a:pt x="0" y="124"/>
                    <a:pt x="36" y="160"/>
                    <a:pt x="80" y="160"/>
                  </a:cubicBezTo>
                  <a:cubicBezTo>
                    <a:pt x="665" y="160"/>
                    <a:pt x="665" y="160"/>
                    <a:pt x="665" y="160"/>
                  </a:cubicBezTo>
                  <a:cubicBezTo>
                    <a:pt x="709" y="160"/>
                    <a:pt x="745" y="124"/>
                    <a:pt x="745" y="80"/>
                  </a:cubicBezTo>
                  <a:cubicBezTo>
                    <a:pt x="745" y="35"/>
                    <a:pt x="709" y="0"/>
                    <a:pt x="665" y="0"/>
                  </a:cubicBezTo>
                  <a:close/>
                  <a:moveTo>
                    <a:pt x="665" y="0"/>
                  </a:moveTo>
                  <a:cubicBezTo>
                    <a:pt x="665" y="0"/>
                    <a:pt x="665" y="0"/>
                    <a:pt x="6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p:cNvGrpSpPr/>
          <p:nvPr/>
        </p:nvGrpSpPr>
        <p:grpSpPr>
          <a:xfrm>
            <a:off x="5789693" y="1295399"/>
            <a:ext cx="697390" cy="465668"/>
            <a:chOff x="5079208" y="2454276"/>
            <a:chExt cx="496888" cy="331787"/>
          </a:xfrm>
          <a:solidFill>
            <a:schemeClr val="bg1"/>
          </a:solidFill>
        </p:grpSpPr>
        <p:sp>
          <p:nvSpPr>
            <p:cNvPr id="19" name="Rectangle 18"/>
            <p:cNvSpPr>
              <a:spLocks noChangeArrowheads="1"/>
            </p:cNvSpPr>
            <p:nvPr/>
          </p:nvSpPr>
          <p:spPr bwMode="auto">
            <a:xfrm>
              <a:off x="5079208" y="2751138"/>
              <a:ext cx="484188" cy="34925"/>
            </a:xfrm>
            <a:prstGeom prst="rect">
              <a:avLst/>
            </a:pr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1" name="Freeform 19"/>
            <p:cNvSpPr>
              <a:spLocks noEditPoints="1"/>
            </p:cNvSpPr>
            <p:nvPr/>
          </p:nvSpPr>
          <p:spPr bwMode="auto">
            <a:xfrm>
              <a:off x="5434808" y="2570163"/>
              <a:ext cx="141288" cy="104775"/>
            </a:xfrm>
            <a:custGeom>
              <a:avLst/>
              <a:gdLst>
                <a:gd name="T0" fmla="*/ 40 w 43"/>
                <a:gd name="T1" fmla="*/ 0 h 32"/>
                <a:gd name="T2" fmla="*/ 3 w 43"/>
                <a:gd name="T3" fmla="*/ 0 h 32"/>
                <a:gd name="T4" fmla="*/ 0 w 43"/>
                <a:gd name="T5" fmla="*/ 3 h 32"/>
                <a:gd name="T6" fmla="*/ 0 w 43"/>
                <a:gd name="T7" fmla="*/ 28 h 32"/>
                <a:gd name="T8" fmla="*/ 3 w 43"/>
                <a:gd name="T9" fmla="*/ 32 h 32"/>
                <a:gd name="T10" fmla="*/ 40 w 43"/>
                <a:gd name="T11" fmla="*/ 32 h 32"/>
                <a:gd name="T12" fmla="*/ 43 w 43"/>
                <a:gd name="T13" fmla="*/ 28 h 32"/>
                <a:gd name="T14" fmla="*/ 43 w 43"/>
                <a:gd name="T15" fmla="*/ 3 h 32"/>
                <a:gd name="T16" fmla="*/ 40 w 43"/>
                <a:gd name="T17" fmla="*/ 0 h 32"/>
                <a:gd name="T18" fmla="*/ 26 w 43"/>
                <a:gd name="T19" fmla="*/ 25 h 32"/>
                <a:gd name="T20" fmla="*/ 17 w 43"/>
                <a:gd name="T21" fmla="*/ 25 h 32"/>
                <a:gd name="T22" fmla="*/ 19 w 43"/>
                <a:gd name="T23" fmla="*/ 16 h 32"/>
                <a:gd name="T24" fmla="*/ 17 w 43"/>
                <a:gd name="T25" fmla="*/ 13 h 32"/>
                <a:gd name="T26" fmla="*/ 22 w 43"/>
                <a:gd name="T27" fmla="*/ 9 h 32"/>
                <a:gd name="T28" fmla="*/ 26 w 43"/>
                <a:gd name="T29" fmla="*/ 13 h 32"/>
                <a:gd name="T30" fmla="*/ 24 w 43"/>
                <a:gd name="T31" fmla="*/ 16 h 32"/>
                <a:gd name="T32" fmla="*/ 26 w 43"/>
                <a:gd name="T33"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2">
                  <a:moveTo>
                    <a:pt x="40" y="0"/>
                  </a:moveTo>
                  <a:cubicBezTo>
                    <a:pt x="3" y="0"/>
                    <a:pt x="3" y="0"/>
                    <a:pt x="3" y="0"/>
                  </a:cubicBezTo>
                  <a:cubicBezTo>
                    <a:pt x="2" y="0"/>
                    <a:pt x="0" y="1"/>
                    <a:pt x="0" y="3"/>
                  </a:cubicBezTo>
                  <a:cubicBezTo>
                    <a:pt x="0" y="28"/>
                    <a:pt x="0" y="28"/>
                    <a:pt x="0" y="28"/>
                  </a:cubicBezTo>
                  <a:cubicBezTo>
                    <a:pt x="0" y="30"/>
                    <a:pt x="2" y="32"/>
                    <a:pt x="3" y="32"/>
                  </a:cubicBezTo>
                  <a:cubicBezTo>
                    <a:pt x="40" y="32"/>
                    <a:pt x="40" y="32"/>
                    <a:pt x="40" y="32"/>
                  </a:cubicBezTo>
                  <a:cubicBezTo>
                    <a:pt x="42" y="32"/>
                    <a:pt x="43" y="30"/>
                    <a:pt x="43" y="28"/>
                  </a:cubicBezTo>
                  <a:cubicBezTo>
                    <a:pt x="43" y="3"/>
                    <a:pt x="43" y="3"/>
                    <a:pt x="43" y="3"/>
                  </a:cubicBezTo>
                  <a:cubicBezTo>
                    <a:pt x="43" y="1"/>
                    <a:pt x="42" y="0"/>
                    <a:pt x="40" y="0"/>
                  </a:cubicBezTo>
                  <a:moveTo>
                    <a:pt x="26" y="25"/>
                  </a:moveTo>
                  <a:cubicBezTo>
                    <a:pt x="17" y="25"/>
                    <a:pt x="17" y="25"/>
                    <a:pt x="17" y="25"/>
                  </a:cubicBezTo>
                  <a:cubicBezTo>
                    <a:pt x="19" y="16"/>
                    <a:pt x="19" y="16"/>
                    <a:pt x="19" y="16"/>
                  </a:cubicBezTo>
                  <a:cubicBezTo>
                    <a:pt x="18" y="16"/>
                    <a:pt x="17" y="14"/>
                    <a:pt x="17" y="13"/>
                  </a:cubicBezTo>
                  <a:cubicBezTo>
                    <a:pt x="17" y="10"/>
                    <a:pt x="19" y="9"/>
                    <a:pt x="22" y="9"/>
                  </a:cubicBezTo>
                  <a:cubicBezTo>
                    <a:pt x="24" y="9"/>
                    <a:pt x="26" y="10"/>
                    <a:pt x="26" y="13"/>
                  </a:cubicBezTo>
                  <a:cubicBezTo>
                    <a:pt x="26" y="14"/>
                    <a:pt x="25" y="16"/>
                    <a:pt x="24" y="16"/>
                  </a:cubicBezTo>
                  <a:lnTo>
                    <a:pt x="26" y="25"/>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2" name="Freeform 20"/>
            <p:cNvSpPr>
              <a:spLocks/>
            </p:cNvSpPr>
            <p:nvPr/>
          </p:nvSpPr>
          <p:spPr bwMode="auto">
            <a:xfrm>
              <a:off x="5450683" y="2497138"/>
              <a:ext cx="109538" cy="63500"/>
            </a:xfrm>
            <a:custGeom>
              <a:avLst/>
              <a:gdLst>
                <a:gd name="T0" fmla="*/ 26 w 33"/>
                <a:gd name="T1" fmla="*/ 19 h 19"/>
                <a:gd name="T2" fmla="*/ 26 w 33"/>
                <a:gd name="T3" fmla="*/ 15 h 19"/>
                <a:gd name="T4" fmla="*/ 16 w 33"/>
                <a:gd name="T5" fmla="*/ 6 h 19"/>
                <a:gd name="T6" fmla="*/ 7 w 33"/>
                <a:gd name="T7" fmla="*/ 15 h 19"/>
                <a:gd name="T8" fmla="*/ 7 w 33"/>
                <a:gd name="T9" fmla="*/ 19 h 19"/>
                <a:gd name="T10" fmla="*/ 0 w 33"/>
                <a:gd name="T11" fmla="*/ 19 h 19"/>
                <a:gd name="T12" fmla="*/ 0 w 33"/>
                <a:gd name="T13" fmla="*/ 15 h 19"/>
                <a:gd name="T14" fmla="*/ 16 w 33"/>
                <a:gd name="T15" fmla="*/ 0 h 19"/>
                <a:gd name="T16" fmla="*/ 33 w 33"/>
                <a:gd name="T17" fmla="*/ 15 h 19"/>
                <a:gd name="T18" fmla="*/ 33 w 33"/>
                <a:gd name="T19" fmla="*/ 19 h 19"/>
                <a:gd name="T20" fmla="*/ 26 w 33"/>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9">
                  <a:moveTo>
                    <a:pt x="26" y="19"/>
                  </a:moveTo>
                  <a:cubicBezTo>
                    <a:pt x="26" y="15"/>
                    <a:pt x="26" y="15"/>
                    <a:pt x="26" y="15"/>
                  </a:cubicBezTo>
                  <a:cubicBezTo>
                    <a:pt x="26" y="10"/>
                    <a:pt x="22" y="6"/>
                    <a:pt x="16" y="6"/>
                  </a:cubicBezTo>
                  <a:cubicBezTo>
                    <a:pt x="11" y="6"/>
                    <a:pt x="7" y="10"/>
                    <a:pt x="7" y="15"/>
                  </a:cubicBezTo>
                  <a:cubicBezTo>
                    <a:pt x="7" y="19"/>
                    <a:pt x="7" y="19"/>
                    <a:pt x="7" y="19"/>
                  </a:cubicBezTo>
                  <a:cubicBezTo>
                    <a:pt x="0" y="19"/>
                    <a:pt x="0" y="19"/>
                    <a:pt x="0" y="19"/>
                  </a:cubicBezTo>
                  <a:cubicBezTo>
                    <a:pt x="0" y="15"/>
                    <a:pt x="0" y="15"/>
                    <a:pt x="0" y="15"/>
                  </a:cubicBezTo>
                  <a:cubicBezTo>
                    <a:pt x="0" y="7"/>
                    <a:pt x="8" y="0"/>
                    <a:pt x="16" y="0"/>
                  </a:cubicBezTo>
                  <a:cubicBezTo>
                    <a:pt x="26" y="0"/>
                    <a:pt x="33" y="7"/>
                    <a:pt x="33" y="15"/>
                  </a:cubicBezTo>
                  <a:cubicBezTo>
                    <a:pt x="33" y="19"/>
                    <a:pt x="33" y="19"/>
                    <a:pt x="33" y="19"/>
                  </a:cubicBezTo>
                  <a:lnTo>
                    <a:pt x="26" y="19"/>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3" name="Freeform 21"/>
            <p:cNvSpPr>
              <a:spLocks/>
            </p:cNvSpPr>
            <p:nvPr/>
          </p:nvSpPr>
          <p:spPr bwMode="auto">
            <a:xfrm>
              <a:off x="5112545" y="2454276"/>
              <a:ext cx="404813" cy="300038"/>
            </a:xfrm>
            <a:custGeom>
              <a:avLst/>
              <a:gdLst>
                <a:gd name="T0" fmla="*/ 238 w 255"/>
                <a:gd name="T1" fmla="*/ 151 h 189"/>
                <a:gd name="T2" fmla="*/ 238 w 255"/>
                <a:gd name="T3" fmla="*/ 172 h 189"/>
                <a:gd name="T4" fmla="*/ 16 w 255"/>
                <a:gd name="T5" fmla="*/ 172 h 189"/>
                <a:gd name="T6" fmla="*/ 16 w 255"/>
                <a:gd name="T7" fmla="*/ 17 h 189"/>
                <a:gd name="T8" fmla="*/ 246 w 255"/>
                <a:gd name="T9" fmla="*/ 17 h 189"/>
                <a:gd name="T10" fmla="*/ 246 w 255"/>
                <a:gd name="T11" fmla="*/ 0 h 189"/>
                <a:gd name="T12" fmla="*/ 0 w 255"/>
                <a:gd name="T13" fmla="*/ 0 h 189"/>
                <a:gd name="T14" fmla="*/ 0 w 255"/>
                <a:gd name="T15" fmla="*/ 189 h 189"/>
                <a:gd name="T16" fmla="*/ 255 w 255"/>
                <a:gd name="T17" fmla="*/ 189 h 189"/>
                <a:gd name="T18" fmla="*/ 255 w 255"/>
                <a:gd name="T19" fmla="*/ 151 h 189"/>
                <a:gd name="T20" fmla="*/ 238 w 255"/>
                <a:gd name="T21" fmla="*/ 15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189">
                  <a:moveTo>
                    <a:pt x="238" y="151"/>
                  </a:moveTo>
                  <a:lnTo>
                    <a:pt x="238" y="172"/>
                  </a:lnTo>
                  <a:lnTo>
                    <a:pt x="16" y="172"/>
                  </a:lnTo>
                  <a:lnTo>
                    <a:pt x="16" y="17"/>
                  </a:lnTo>
                  <a:lnTo>
                    <a:pt x="246" y="17"/>
                  </a:lnTo>
                  <a:lnTo>
                    <a:pt x="246" y="0"/>
                  </a:lnTo>
                  <a:lnTo>
                    <a:pt x="0" y="0"/>
                  </a:lnTo>
                  <a:lnTo>
                    <a:pt x="0" y="189"/>
                  </a:lnTo>
                  <a:lnTo>
                    <a:pt x="255" y="189"/>
                  </a:lnTo>
                  <a:lnTo>
                    <a:pt x="255" y="151"/>
                  </a:lnTo>
                  <a:lnTo>
                    <a:pt x="238" y="151"/>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grpSp>
      <p:grpSp>
        <p:nvGrpSpPr>
          <p:cNvPr id="24" name="Group 23"/>
          <p:cNvGrpSpPr/>
          <p:nvPr/>
        </p:nvGrpSpPr>
        <p:grpSpPr>
          <a:xfrm>
            <a:off x="5870144" y="1396999"/>
            <a:ext cx="392326" cy="209039"/>
            <a:chOff x="7551674" y="-641350"/>
            <a:chExt cx="2383541" cy="1269999"/>
          </a:xfrm>
          <a:solidFill>
            <a:schemeClr val="bg1"/>
          </a:solidFill>
        </p:grpSpPr>
        <p:sp>
          <p:nvSpPr>
            <p:cNvPr id="25" name="Rectangle 24"/>
            <p:cNvSpPr/>
            <p:nvPr/>
          </p:nvSpPr>
          <p:spPr>
            <a:xfrm>
              <a:off x="7551674" y="-20823"/>
              <a:ext cx="1906651"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6" name="Isosceles Triangle 25"/>
            <p:cNvSpPr/>
            <p:nvPr/>
          </p:nvSpPr>
          <p:spPr>
            <a:xfrm rot="5400000">
              <a:off x="9418187" y="-275728"/>
              <a:ext cx="448045" cy="58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7" name="Oval 26"/>
            <p:cNvSpPr/>
            <p:nvPr/>
          </p:nvSpPr>
          <p:spPr>
            <a:xfrm>
              <a:off x="8613775" y="-641350"/>
              <a:ext cx="342900" cy="342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8" name="Freeform 27"/>
            <p:cNvSpPr/>
            <p:nvPr/>
          </p:nvSpPr>
          <p:spPr>
            <a:xfrm>
              <a:off x="7788274" y="-500856"/>
              <a:ext cx="990600" cy="488950"/>
            </a:xfrm>
            <a:custGeom>
              <a:avLst/>
              <a:gdLst>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7985 h 491160"/>
                <a:gd name="connsiteX1" fmla="*/ 276225 w 971550"/>
                <a:gd name="connsiteY1" fmla="*/ 183185 h 491160"/>
                <a:gd name="connsiteX2" fmla="*/ 587375 w 971550"/>
                <a:gd name="connsiteY2" fmla="*/ 5385 h 491160"/>
                <a:gd name="connsiteX3" fmla="*/ 822325 w 971550"/>
                <a:gd name="connsiteY3" fmla="*/ 2210 h 491160"/>
                <a:gd name="connsiteX4" fmla="*/ 971550 w 971550"/>
                <a:gd name="connsiteY4" fmla="*/ 46660 h 491160"/>
                <a:gd name="connsiteX5" fmla="*/ 850900 w 971550"/>
                <a:gd name="connsiteY5" fmla="*/ 87935 h 491160"/>
                <a:gd name="connsiteX6" fmla="*/ 508000 w 971550"/>
                <a:gd name="connsiteY6" fmla="*/ 132385 h 491160"/>
                <a:gd name="connsiteX7" fmla="*/ 123825 w 971550"/>
                <a:gd name="connsiteY7" fmla="*/ 446710 h 491160"/>
                <a:gd name="connsiteX8" fmla="*/ 130175 w 971550"/>
                <a:gd name="connsiteY8" fmla="*/ 491160 h 491160"/>
                <a:gd name="connsiteX9" fmla="*/ 0 w 971550"/>
                <a:gd name="connsiteY9" fmla="*/ 487985 h 491160"/>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64318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71462 w 990600"/>
                <a:gd name="connsiteY1" fmla="*/ 204281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89488 h 492663"/>
                <a:gd name="connsiteX1" fmla="*/ 271462 w 990600"/>
                <a:gd name="connsiteY1" fmla="*/ 201357 h 492663"/>
                <a:gd name="connsiteX2" fmla="*/ 611188 w 990600"/>
                <a:gd name="connsiteY2" fmla="*/ 18794 h 492663"/>
                <a:gd name="connsiteX3" fmla="*/ 841375 w 990600"/>
                <a:gd name="connsiteY3" fmla="*/ 3713 h 492663"/>
                <a:gd name="connsiteX4" fmla="*/ 990600 w 990600"/>
                <a:gd name="connsiteY4" fmla="*/ 48163 h 492663"/>
                <a:gd name="connsiteX5" fmla="*/ 869950 w 990600"/>
                <a:gd name="connsiteY5" fmla="*/ 89438 h 492663"/>
                <a:gd name="connsiteX6" fmla="*/ 479425 w 990600"/>
                <a:gd name="connsiteY6" fmla="*/ 136270 h 492663"/>
                <a:gd name="connsiteX7" fmla="*/ 142875 w 990600"/>
                <a:gd name="connsiteY7" fmla="*/ 448213 h 492663"/>
                <a:gd name="connsiteX8" fmla="*/ 149225 w 990600"/>
                <a:gd name="connsiteY8" fmla="*/ 492663 h 492663"/>
                <a:gd name="connsiteX9" fmla="*/ 0 w 990600"/>
                <a:gd name="connsiteY9" fmla="*/ 489488 h 492663"/>
                <a:gd name="connsiteX0" fmla="*/ 0 w 990600"/>
                <a:gd name="connsiteY0" fmla="*/ 483747 h 486922"/>
                <a:gd name="connsiteX1" fmla="*/ 271462 w 990600"/>
                <a:gd name="connsiteY1" fmla="*/ 195616 h 486922"/>
                <a:gd name="connsiteX2" fmla="*/ 611188 w 990600"/>
                <a:gd name="connsiteY2" fmla="*/ 13053 h 486922"/>
                <a:gd name="connsiteX3" fmla="*/ 846138 w 990600"/>
                <a:gd name="connsiteY3" fmla="*/ 5116 h 486922"/>
                <a:gd name="connsiteX4" fmla="*/ 990600 w 990600"/>
                <a:gd name="connsiteY4" fmla="*/ 42422 h 486922"/>
                <a:gd name="connsiteX5" fmla="*/ 869950 w 990600"/>
                <a:gd name="connsiteY5" fmla="*/ 83697 h 486922"/>
                <a:gd name="connsiteX6" fmla="*/ 479425 w 990600"/>
                <a:gd name="connsiteY6" fmla="*/ 130529 h 486922"/>
                <a:gd name="connsiteX7" fmla="*/ 142875 w 990600"/>
                <a:gd name="connsiteY7" fmla="*/ 442472 h 486922"/>
                <a:gd name="connsiteX8" fmla="*/ 149225 w 990600"/>
                <a:gd name="connsiteY8" fmla="*/ 486922 h 486922"/>
                <a:gd name="connsiteX9" fmla="*/ 0 w 990600"/>
                <a:gd name="connsiteY9" fmla="*/ 483747 h 486922"/>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79425 w 990600"/>
                <a:gd name="connsiteY6" fmla="*/ 129509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71437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74663 w 990600"/>
                <a:gd name="connsiteY5" fmla="*/ 127794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55613 w 990600"/>
                <a:gd name="connsiteY5" fmla="*/ 134938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107 w 990707"/>
                <a:gd name="connsiteY0" fmla="*/ 471487 h 477043"/>
                <a:gd name="connsiteX1" fmla="*/ 851007 w 990707"/>
                <a:gd name="connsiteY1" fmla="*/ 0 h 477043"/>
                <a:gd name="connsiteX2" fmla="*/ 990707 w 990707"/>
                <a:gd name="connsiteY2" fmla="*/ 30162 h 477043"/>
                <a:gd name="connsiteX3" fmla="*/ 870057 w 990707"/>
                <a:gd name="connsiteY3" fmla="*/ 61912 h 477043"/>
                <a:gd name="connsiteX4" fmla="*/ 142982 w 990707"/>
                <a:gd name="connsiteY4" fmla="*/ 430212 h 477043"/>
                <a:gd name="connsiteX5" fmla="*/ 182669 w 990707"/>
                <a:gd name="connsiteY5" fmla="*/ 477043 h 477043"/>
                <a:gd name="connsiteX6" fmla="*/ 107 w 990707"/>
                <a:gd name="connsiteY6" fmla="*/ 471487 h 477043"/>
                <a:gd name="connsiteX0" fmla="*/ 112 w 990712"/>
                <a:gd name="connsiteY0" fmla="*/ 472631 h 478187"/>
                <a:gd name="connsiteX1" fmla="*/ 851012 w 990712"/>
                <a:gd name="connsiteY1" fmla="*/ 1144 h 478187"/>
                <a:gd name="connsiteX2" fmla="*/ 990712 w 990712"/>
                <a:gd name="connsiteY2" fmla="*/ 31306 h 478187"/>
                <a:gd name="connsiteX3" fmla="*/ 870062 w 990712"/>
                <a:gd name="connsiteY3" fmla="*/ 63056 h 478187"/>
                <a:gd name="connsiteX4" fmla="*/ 142987 w 990712"/>
                <a:gd name="connsiteY4" fmla="*/ 431356 h 478187"/>
                <a:gd name="connsiteX5" fmla="*/ 182674 w 990712"/>
                <a:gd name="connsiteY5" fmla="*/ 478187 h 478187"/>
                <a:gd name="connsiteX6" fmla="*/ 112 w 990712"/>
                <a:gd name="connsiteY6" fmla="*/ 472631 h 478187"/>
                <a:gd name="connsiteX0" fmla="*/ 0 w 990600"/>
                <a:gd name="connsiteY0" fmla="*/ 477738 h 483294"/>
                <a:gd name="connsiteX1" fmla="*/ 850900 w 990600"/>
                <a:gd name="connsiteY1" fmla="*/ 6251 h 483294"/>
                <a:gd name="connsiteX2" fmla="*/ 990600 w 990600"/>
                <a:gd name="connsiteY2" fmla="*/ 36413 h 483294"/>
                <a:gd name="connsiteX3" fmla="*/ 869950 w 990600"/>
                <a:gd name="connsiteY3" fmla="*/ 68163 h 483294"/>
                <a:gd name="connsiteX4" fmla="*/ 142875 w 990600"/>
                <a:gd name="connsiteY4" fmla="*/ 436463 h 483294"/>
                <a:gd name="connsiteX5" fmla="*/ 182562 w 990600"/>
                <a:gd name="connsiteY5" fmla="*/ 483294 h 483294"/>
                <a:gd name="connsiteX6" fmla="*/ 0 w 990600"/>
                <a:gd name="connsiteY6" fmla="*/ 477738 h 483294"/>
                <a:gd name="connsiteX0" fmla="*/ 0 w 990600"/>
                <a:gd name="connsiteY0" fmla="*/ 473746 h 479302"/>
                <a:gd name="connsiteX1" fmla="*/ 850900 w 990600"/>
                <a:gd name="connsiteY1" fmla="*/ 2259 h 479302"/>
                <a:gd name="connsiteX2" fmla="*/ 990600 w 990600"/>
                <a:gd name="connsiteY2" fmla="*/ 32421 h 479302"/>
                <a:gd name="connsiteX3" fmla="*/ 869950 w 990600"/>
                <a:gd name="connsiteY3" fmla="*/ 64171 h 479302"/>
                <a:gd name="connsiteX4" fmla="*/ 142875 w 990600"/>
                <a:gd name="connsiteY4" fmla="*/ 432471 h 479302"/>
                <a:gd name="connsiteX5" fmla="*/ 182562 w 990600"/>
                <a:gd name="connsiteY5" fmla="*/ 479302 h 479302"/>
                <a:gd name="connsiteX6" fmla="*/ 0 w 990600"/>
                <a:gd name="connsiteY6" fmla="*/ 473746 h 479302"/>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0 w 990600"/>
                <a:gd name="connsiteY0" fmla="*/ 483394 h 488950"/>
                <a:gd name="connsiteX1" fmla="*/ 855662 w 990600"/>
                <a:gd name="connsiteY1" fmla="*/ 0 h 488950"/>
                <a:gd name="connsiteX2" fmla="*/ 990600 w 990600"/>
                <a:gd name="connsiteY2" fmla="*/ 42069 h 488950"/>
                <a:gd name="connsiteX3" fmla="*/ 869950 w 990600"/>
                <a:gd name="connsiteY3" fmla="*/ 73819 h 488950"/>
                <a:gd name="connsiteX4" fmla="*/ 142875 w 990600"/>
                <a:gd name="connsiteY4" fmla="*/ 442119 h 488950"/>
                <a:gd name="connsiteX5" fmla="*/ 182562 w 990600"/>
                <a:gd name="connsiteY5" fmla="*/ 488950 h 488950"/>
                <a:gd name="connsiteX6" fmla="*/ 0 w 990600"/>
                <a:gd name="connsiteY6" fmla="*/ 483394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0" h="488950">
                  <a:moveTo>
                    <a:pt x="0" y="483394"/>
                  </a:moveTo>
                  <a:cubicBezTo>
                    <a:pt x="344752" y="-12832"/>
                    <a:pt x="638174" y="9261"/>
                    <a:pt x="855662" y="0"/>
                  </a:cubicBezTo>
                  <a:lnTo>
                    <a:pt x="990600" y="42069"/>
                  </a:lnTo>
                  <a:lnTo>
                    <a:pt x="869950" y="73819"/>
                  </a:lnTo>
                  <a:cubicBezTo>
                    <a:pt x="459582" y="47625"/>
                    <a:pt x="271728" y="275300"/>
                    <a:pt x="142875" y="442119"/>
                  </a:cubicBezTo>
                  <a:cubicBezTo>
                    <a:pt x="133085" y="464080"/>
                    <a:pt x="149488" y="469371"/>
                    <a:pt x="182562" y="488950"/>
                  </a:cubicBezTo>
                  <a:lnTo>
                    <a:pt x="0" y="4833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9" name="Freeform 28"/>
            <p:cNvSpPr/>
            <p:nvPr/>
          </p:nvSpPr>
          <p:spPr>
            <a:xfrm flipV="1">
              <a:off x="8197717" y="48465"/>
              <a:ext cx="651010" cy="474648"/>
            </a:xfrm>
            <a:custGeom>
              <a:avLst/>
              <a:gdLst>
                <a:gd name="connsiteX0" fmla="*/ 182562 w 651010"/>
                <a:gd name="connsiteY0" fmla="*/ 474648 h 474648"/>
                <a:gd name="connsiteX1" fmla="*/ 142875 w 651010"/>
                <a:gd name="connsiteY1" fmla="*/ 427817 h 474648"/>
                <a:gd name="connsiteX2" fmla="*/ 601341 w 651010"/>
                <a:gd name="connsiteY2" fmla="*/ 82554 h 474648"/>
                <a:gd name="connsiteX3" fmla="*/ 651010 w 651010"/>
                <a:gd name="connsiteY3" fmla="*/ 73970 h 474648"/>
                <a:gd name="connsiteX4" fmla="*/ 651010 w 651010"/>
                <a:gd name="connsiteY4" fmla="*/ 0 h 474648"/>
                <a:gd name="connsiteX5" fmla="*/ 580251 w 651010"/>
                <a:gd name="connsiteY5" fmla="*/ 11876 h 474648"/>
                <a:gd name="connsiteX6" fmla="*/ 0 w 651010"/>
                <a:gd name="connsiteY6" fmla="*/ 469092 h 47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010" h="474648">
                  <a:moveTo>
                    <a:pt x="182562" y="474648"/>
                  </a:moveTo>
                  <a:cubicBezTo>
                    <a:pt x="149488" y="455069"/>
                    <a:pt x="133085" y="449778"/>
                    <a:pt x="142875" y="427817"/>
                  </a:cubicBezTo>
                  <a:cubicBezTo>
                    <a:pt x="239515" y="302703"/>
                    <a:pt x="369343" y="143357"/>
                    <a:pt x="601341" y="82554"/>
                  </a:cubicBezTo>
                  <a:lnTo>
                    <a:pt x="651010" y="73970"/>
                  </a:lnTo>
                  <a:lnTo>
                    <a:pt x="651010" y="0"/>
                  </a:lnTo>
                  <a:lnTo>
                    <a:pt x="580251" y="11876"/>
                  </a:lnTo>
                  <a:cubicBezTo>
                    <a:pt x="410889" y="51278"/>
                    <a:pt x="215470" y="158951"/>
                    <a:pt x="0" y="4690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30" name="Rectangle 29"/>
            <p:cNvSpPr/>
            <p:nvPr/>
          </p:nvSpPr>
          <p:spPr>
            <a:xfrm>
              <a:off x="8848727" y="385763"/>
              <a:ext cx="300036" cy="242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grpSp>
        <p:nvGrpSpPr>
          <p:cNvPr id="5" name="Group 4"/>
          <p:cNvGrpSpPr/>
          <p:nvPr/>
        </p:nvGrpSpPr>
        <p:grpSpPr>
          <a:xfrm>
            <a:off x="2239091" y="1274149"/>
            <a:ext cx="867383" cy="487182"/>
            <a:chOff x="2250997" y="1271768"/>
            <a:chExt cx="867383" cy="487182"/>
          </a:xfrm>
        </p:grpSpPr>
        <p:grpSp>
          <p:nvGrpSpPr>
            <p:cNvPr id="31" name="Group 30"/>
            <p:cNvGrpSpPr/>
            <p:nvPr/>
          </p:nvGrpSpPr>
          <p:grpSpPr>
            <a:xfrm>
              <a:off x="2250997" y="1271768"/>
              <a:ext cx="847804" cy="463898"/>
              <a:chOff x="964063" y="3708400"/>
              <a:chExt cx="2321004" cy="1269999"/>
            </a:xfrm>
          </p:grpSpPr>
          <p:sp>
            <p:nvSpPr>
              <p:cNvPr id="32" name="Freeform 31"/>
              <p:cNvSpPr/>
              <p:nvPr/>
            </p:nvSpPr>
            <p:spPr>
              <a:xfrm>
                <a:off x="964063" y="3708400"/>
                <a:ext cx="2312537" cy="1269999"/>
              </a:xfrm>
              <a:custGeom>
                <a:avLst/>
                <a:gdLst>
                  <a:gd name="connsiteX0" fmla="*/ 897467 w 2065867"/>
                  <a:gd name="connsiteY0" fmla="*/ 0 h 1134533"/>
                  <a:gd name="connsiteX1" fmla="*/ 1166875 w 2065867"/>
                  <a:gd name="connsiteY1" fmla="*/ 112832 h 1134533"/>
                  <a:gd name="connsiteX2" fmla="*/ 1211114 w 2065867"/>
                  <a:gd name="connsiteY2" fmla="*/ 167047 h 1134533"/>
                  <a:gd name="connsiteX3" fmla="*/ 1270000 w 2065867"/>
                  <a:gd name="connsiteY3" fmla="*/ 160865 h 1134533"/>
                  <a:gd name="connsiteX4" fmla="*/ 1803400 w 2065867"/>
                  <a:gd name="connsiteY4" fmla="*/ 605366 h 1134533"/>
                  <a:gd name="connsiteX5" fmla="*/ 1800840 w 2065867"/>
                  <a:gd name="connsiteY5" fmla="*/ 626533 h 1134533"/>
                  <a:gd name="connsiteX6" fmla="*/ 1811867 w 2065867"/>
                  <a:gd name="connsiteY6" fmla="*/ 626533 h 1134533"/>
                  <a:gd name="connsiteX7" fmla="*/ 2065867 w 2065867"/>
                  <a:gd name="connsiteY7" fmla="*/ 880533 h 1134533"/>
                  <a:gd name="connsiteX8" fmla="*/ 1811867 w 2065867"/>
                  <a:gd name="connsiteY8" fmla="*/ 1134533 h 1134533"/>
                  <a:gd name="connsiteX9" fmla="*/ 254000 w 2065867"/>
                  <a:gd name="connsiteY9" fmla="*/ 1134533 h 1134533"/>
                  <a:gd name="connsiteX10" fmla="*/ 0 w 2065867"/>
                  <a:gd name="connsiteY10" fmla="*/ 880533 h 1134533"/>
                  <a:gd name="connsiteX11" fmla="*/ 202810 w 2065867"/>
                  <a:gd name="connsiteY11" fmla="*/ 631694 h 1134533"/>
                  <a:gd name="connsiteX12" fmla="*/ 240254 w 2065867"/>
                  <a:gd name="connsiteY12" fmla="*/ 627919 h 1134533"/>
                  <a:gd name="connsiteX13" fmla="*/ 228601 w 2065867"/>
                  <a:gd name="connsiteY13" fmla="*/ 575734 h 1134533"/>
                  <a:gd name="connsiteX14" fmla="*/ 475353 w 2065867"/>
                  <a:gd name="connsiteY14" fmla="*/ 302010 h 1134533"/>
                  <a:gd name="connsiteX15" fmla="*/ 527378 w 2065867"/>
                  <a:gd name="connsiteY15" fmla="*/ 297268 h 1134533"/>
                  <a:gd name="connsiteX16" fmla="*/ 546408 w 2065867"/>
                  <a:gd name="connsiteY16" fmla="*/ 235284 h 1134533"/>
                  <a:gd name="connsiteX17" fmla="*/ 897467 w 2065867"/>
                  <a:gd name="connsiteY17" fmla="*/ 0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5867" h="1134533">
                    <a:moveTo>
                      <a:pt x="897467" y="0"/>
                    </a:moveTo>
                    <a:cubicBezTo>
                      <a:pt x="1002677" y="0"/>
                      <a:pt x="1097927" y="43119"/>
                      <a:pt x="1166875" y="112832"/>
                    </a:cubicBezTo>
                    <a:lnTo>
                      <a:pt x="1211114" y="167047"/>
                    </a:lnTo>
                    <a:lnTo>
                      <a:pt x="1270000" y="160865"/>
                    </a:lnTo>
                    <a:cubicBezTo>
                      <a:pt x="1564589" y="160865"/>
                      <a:pt x="1803400" y="359875"/>
                      <a:pt x="1803400" y="605366"/>
                    </a:cubicBezTo>
                    <a:lnTo>
                      <a:pt x="1800840" y="626533"/>
                    </a:lnTo>
                    <a:lnTo>
                      <a:pt x="1811867" y="626533"/>
                    </a:lnTo>
                    <a:cubicBezTo>
                      <a:pt x="1952147" y="626533"/>
                      <a:pt x="2065867" y="740253"/>
                      <a:pt x="2065867" y="880533"/>
                    </a:cubicBezTo>
                    <a:cubicBezTo>
                      <a:pt x="2065867" y="1020813"/>
                      <a:pt x="1952147" y="1134533"/>
                      <a:pt x="1811867" y="1134533"/>
                    </a:cubicBezTo>
                    <a:lnTo>
                      <a:pt x="254000" y="1134533"/>
                    </a:lnTo>
                    <a:cubicBezTo>
                      <a:pt x="113720" y="1134533"/>
                      <a:pt x="0" y="1020813"/>
                      <a:pt x="0" y="880533"/>
                    </a:cubicBezTo>
                    <a:cubicBezTo>
                      <a:pt x="0" y="757788"/>
                      <a:pt x="87067" y="655378"/>
                      <a:pt x="202810" y="631694"/>
                    </a:cubicBezTo>
                    <a:lnTo>
                      <a:pt x="240254" y="627919"/>
                    </a:lnTo>
                    <a:lnTo>
                      <a:pt x="228601" y="575734"/>
                    </a:lnTo>
                    <a:cubicBezTo>
                      <a:pt x="228601" y="440714"/>
                      <a:pt x="334532" y="328063"/>
                      <a:pt x="475353" y="302010"/>
                    </a:cubicBezTo>
                    <a:lnTo>
                      <a:pt x="527378" y="297268"/>
                    </a:lnTo>
                    <a:lnTo>
                      <a:pt x="546408" y="235284"/>
                    </a:lnTo>
                    <a:cubicBezTo>
                      <a:pt x="604247" y="97017"/>
                      <a:pt x="739652" y="0"/>
                      <a:pt x="897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32"/>
              <p:cNvSpPr/>
              <p:nvPr/>
            </p:nvSpPr>
            <p:spPr>
              <a:xfrm>
                <a:off x="1092200" y="3860801"/>
                <a:ext cx="2192867" cy="1041400"/>
              </a:xfrm>
              <a:custGeom>
                <a:avLst/>
                <a:gdLst>
                  <a:gd name="connsiteX0" fmla="*/ 897467 w 2065867"/>
                  <a:gd name="connsiteY0" fmla="*/ 0 h 1134533"/>
                  <a:gd name="connsiteX1" fmla="*/ 1166875 w 2065867"/>
                  <a:gd name="connsiteY1" fmla="*/ 112832 h 1134533"/>
                  <a:gd name="connsiteX2" fmla="*/ 1211114 w 2065867"/>
                  <a:gd name="connsiteY2" fmla="*/ 167047 h 1134533"/>
                  <a:gd name="connsiteX3" fmla="*/ 1270000 w 2065867"/>
                  <a:gd name="connsiteY3" fmla="*/ 160865 h 1134533"/>
                  <a:gd name="connsiteX4" fmla="*/ 1803400 w 2065867"/>
                  <a:gd name="connsiteY4" fmla="*/ 605366 h 1134533"/>
                  <a:gd name="connsiteX5" fmla="*/ 1800840 w 2065867"/>
                  <a:gd name="connsiteY5" fmla="*/ 626533 h 1134533"/>
                  <a:gd name="connsiteX6" fmla="*/ 1811867 w 2065867"/>
                  <a:gd name="connsiteY6" fmla="*/ 626533 h 1134533"/>
                  <a:gd name="connsiteX7" fmla="*/ 2065867 w 2065867"/>
                  <a:gd name="connsiteY7" fmla="*/ 880533 h 1134533"/>
                  <a:gd name="connsiteX8" fmla="*/ 1811867 w 2065867"/>
                  <a:gd name="connsiteY8" fmla="*/ 1134533 h 1134533"/>
                  <a:gd name="connsiteX9" fmla="*/ 254000 w 2065867"/>
                  <a:gd name="connsiteY9" fmla="*/ 1134533 h 1134533"/>
                  <a:gd name="connsiteX10" fmla="*/ 0 w 2065867"/>
                  <a:gd name="connsiteY10" fmla="*/ 880533 h 1134533"/>
                  <a:gd name="connsiteX11" fmla="*/ 202810 w 2065867"/>
                  <a:gd name="connsiteY11" fmla="*/ 631694 h 1134533"/>
                  <a:gd name="connsiteX12" fmla="*/ 240254 w 2065867"/>
                  <a:gd name="connsiteY12" fmla="*/ 627919 h 1134533"/>
                  <a:gd name="connsiteX13" fmla="*/ 228601 w 2065867"/>
                  <a:gd name="connsiteY13" fmla="*/ 575734 h 1134533"/>
                  <a:gd name="connsiteX14" fmla="*/ 475353 w 2065867"/>
                  <a:gd name="connsiteY14" fmla="*/ 302010 h 1134533"/>
                  <a:gd name="connsiteX15" fmla="*/ 527378 w 2065867"/>
                  <a:gd name="connsiteY15" fmla="*/ 297268 h 1134533"/>
                  <a:gd name="connsiteX16" fmla="*/ 546408 w 2065867"/>
                  <a:gd name="connsiteY16" fmla="*/ 235284 h 1134533"/>
                  <a:gd name="connsiteX17" fmla="*/ 897467 w 2065867"/>
                  <a:gd name="connsiteY17" fmla="*/ 0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5867" h="1134533">
                    <a:moveTo>
                      <a:pt x="897467" y="0"/>
                    </a:moveTo>
                    <a:cubicBezTo>
                      <a:pt x="1002677" y="0"/>
                      <a:pt x="1097927" y="43119"/>
                      <a:pt x="1166875" y="112832"/>
                    </a:cubicBezTo>
                    <a:lnTo>
                      <a:pt x="1211114" y="167047"/>
                    </a:lnTo>
                    <a:lnTo>
                      <a:pt x="1270000" y="160865"/>
                    </a:lnTo>
                    <a:cubicBezTo>
                      <a:pt x="1564589" y="160865"/>
                      <a:pt x="1803400" y="359875"/>
                      <a:pt x="1803400" y="605366"/>
                    </a:cubicBezTo>
                    <a:lnTo>
                      <a:pt x="1800840" y="626533"/>
                    </a:lnTo>
                    <a:lnTo>
                      <a:pt x="1811867" y="626533"/>
                    </a:lnTo>
                    <a:cubicBezTo>
                      <a:pt x="1952147" y="626533"/>
                      <a:pt x="2065867" y="740253"/>
                      <a:pt x="2065867" y="880533"/>
                    </a:cubicBezTo>
                    <a:cubicBezTo>
                      <a:pt x="2065867" y="1020813"/>
                      <a:pt x="1952147" y="1134533"/>
                      <a:pt x="1811867" y="1134533"/>
                    </a:cubicBezTo>
                    <a:lnTo>
                      <a:pt x="254000" y="1134533"/>
                    </a:lnTo>
                    <a:cubicBezTo>
                      <a:pt x="113720" y="1134533"/>
                      <a:pt x="0" y="1020813"/>
                      <a:pt x="0" y="880533"/>
                    </a:cubicBezTo>
                    <a:cubicBezTo>
                      <a:pt x="0" y="757788"/>
                      <a:pt x="87067" y="655378"/>
                      <a:pt x="202810" y="631694"/>
                    </a:cubicBezTo>
                    <a:lnTo>
                      <a:pt x="240254" y="627919"/>
                    </a:lnTo>
                    <a:lnTo>
                      <a:pt x="228601" y="575734"/>
                    </a:lnTo>
                    <a:cubicBezTo>
                      <a:pt x="228601" y="440714"/>
                      <a:pt x="334532" y="328063"/>
                      <a:pt x="475353" y="302010"/>
                    </a:cubicBezTo>
                    <a:lnTo>
                      <a:pt x="527378" y="297268"/>
                    </a:lnTo>
                    <a:lnTo>
                      <a:pt x="546408" y="235284"/>
                    </a:lnTo>
                    <a:cubicBezTo>
                      <a:pt x="604247" y="97017"/>
                      <a:pt x="739652" y="0"/>
                      <a:pt x="89746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2254780" y="1394883"/>
              <a:ext cx="863600" cy="364067"/>
            </a:xfrm>
            <a:prstGeom prst="rect">
              <a:avLst/>
            </a:prstGeom>
            <a:noFill/>
          </p:spPr>
          <p:txBody>
            <a:bodyPr wrap="none" lIns="54610" tIns="54610" rIns="54610" bIns="54610" rtlCol="0">
              <a:noAutofit/>
            </a:bodyPr>
            <a:lstStyle/>
            <a:p>
              <a:pPr algn="ctr">
                <a:spcAft>
                  <a:spcPts val="600"/>
                </a:spcAft>
              </a:pPr>
              <a:r>
                <a:rPr lang="en-US" sz="700" b="1" dirty="0">
                  <a:solidFill>
                    <a:schemeClr val="bg1"/>
                  </a:solidFill>
                </a:rPr>
                <a:t>010100110</a:t>
              </a:r>
              <a:br>
                <a:rPr lang="en-US" sz="700" b="1" dirty="0">
                  <a:solidFill>
                    <a:schemeClr val="bg1"/>
                  </a:solidFill>
                </a:rPr>
              </a:br>
              <a:r>
                <a:rPr lang="en-US" sz="700" b="1" dirty="0">
                  <a:solidFill>
                    <a:schemeClr val="bg1"/>
                  </a:solidFill>
                </a:rPr>
                <a:t>1011010101</a:t>
              </a:r>
            </a:p>
          </p:txBody>
        </p:sp>
      </p:grpSp>
    </p:spTree>
    <p:extLst>
      <p:ext uri="{BB962C8B-B14F-4D97-AF65-F5344CB8AC3E}">
        <p14:creationId xmlns:p14="http://schemas.microsoft.com/office/powerpoint/2010/main" val="140543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9" name="Table 228">
            <a:extLst>
              <a:ext uri="{FF2B5EF4-FFF2-40B4-BE49-F238E27FC236}">
                <a16:creationId xmlns="" xmlns:a16="http://schemas.microsoft.com/office/drawing/2014/main" id="{CE80A714-0DBC-49C3-A095-2BD0C040D329}"/>
              </a:ext>
            </a:extLst>
          </p:cNvPr>
          <p:cNvGraphicFramePr>
            <a:graphicFrameLocks noGrp="1"/>
          </p:cNvGraphicFramePr>
          <p:nvPr>
            <p:extLst>
              <p:ext uri="{D42A27DB-BD31-4B8C-83A1-F6EECF244321}">
                <p14:modId xmlns:p14="http://schemas.microsoft.com/office/powerpoint/2010/main" val="57487783"/>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 xmlns:a16="http://schemas.microsoft.com/office/drawing/2014/main" val="20000"/>
                    </a:ext>
                  </a:extLst>
                </a:gridCol>
                <a:gridCol w="1741139">
                  <a:extLst>
                    <a:ext uri="{9D8B030D-6E8A-4147-A177-3AD203B41FA5}">
                      <a16:colId xmlns="" xmlns:a16="http://schemas.microsoft.com/office/drawing/2014/main" val="20001"/>
                    </a:ext>
                  </a:extLst>
                </a:gridCol>
                <a:gridCol w="2372964">
                  <a:extLst>
                    <a:ext uri="{9D8B030D-6E8A-4147-A177-3AD203B41FA5}">
                      <a16:colId xmlns="" xmlns:a16="http://schemas.microsoft.com/office/drawing/2014/main" val="20002"/>
                    </a:ext>
                  </a:extLst>
                </a:gridCol>
                <a:gridCol w="211989">
                  <a:extLst>
                    <a:ext uri="{9D8B030D-6E8A-4147-A177-3AD203B41FA5}">
                      <a16:colId xmlns="" xmlns:a16="http://schemas.microsoft.com/office/drawing/2014/main" val="20003"/>
                    </a:ext>
                  </a:extLst>
                </a:gridCol>
                <a:gridCol w="1943102">
                  <a:extLst>
                    <a:ext uri="{9D8B030D-6E8A-4147-A177-3AD203B41FA5}">
                      <a16:colId xmlns="" xmlns:a16="http://schemas.microsoft.com/office/drawing/2014/main" val="2797946154"/>
                    </a:ext>
                  </a:extLst>
                </a:gridCol>
                <a:gridCol w="2420667">
                  <a:extLst>
                    <a:ext uri="{9D8B030D-6E8A-4147-A177-3AD203B41FA5}">
                      <a16:colId xmlns="" xmlns:a16="http://schemas.microsoft.com/office/drawing/2014/main"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1000" dirty="0"/>
                    </a:p>
                  </a:txBody>
                  <a:tcPr marL="36000" marR="36000" marT="36000" marB="36000"/>
                </a:tc>
                <a:tc hMerge="1">
                  <a:txBody>
                    <a:bodyPr/>
                    <a:lstStyle/>
                    <a:p>
                      <a:endParaRPr lang="en-GB"/>
                    </a:p>
                  </a:txBody>
                  <a:tcPr>
                    <a:lnL w="12700" cmpd="sng">
                      <a:noFill/>
                    </a:lnL>
                  </a:tcPr>
                </a:tc>
                <a:extLst>
                  <a:ext uri="{0D108BD9-81ED-4DB2-BD59-A6C34878D82A}">
                    <a16:rowId xmlns="" xmlns:a16="http://schemas.microsoft.com/office/drawing/2014/main" val="10000"/>
                  </a:ext>
                </a:extLst>
              </a:tr>
              <a:tr h="804672">
                <a:tc vMerge="1">
                  <a:txBody>
                    <a:bodyPr/>
                    <a:lstStyle/>
                    <a:p>
                      <a:endParaRPr lang="en-US"/>
                    </a:p>
                  </a:txBody>
                  <a:tcPr/>
                </a:tc>
                <a:tc gridSpan="3">
                  <a:txBody>
                    <a:bodyPr/>
                    <a:lstStyle/>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Strategy and capability assessment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baseline="0" dirty="0">
                          <a:solidFill>
                            <a:schemeClr val="tx1"/>
                          </a:solidFill>
                        </a:rPr>
                        <a:t>Target operating model and roadmap</a:t>
                      </a:r>
                      <a:endParaRPr lang="en-US" sz="900" dirty="0">
                        <a:solidFill>
                          <a:schemeClr val="tx1"/>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Controls assessment &amp; design </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Controls testing &amp; validation</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 xmlns:a16="http://schemas.microsoft.com/office/drawing/2014/main" val="10001"/>
                  </a:ext>
                </a:extLst>
              </a:tr>
              <a:tr h="1280160">
                <a:tc>
                  <a:txBody>
                    <a:bodyPr/>
                    <a:lstStyle/>
                    <a:p>
                      <a:pPr marL="174625" indent="-174625" algn="ctr">
                        <a:lnSpc>
                          <a:spcPct val="100000"/>
                        </a:lnSpc>
                        <a:spcBef>
                          <a:spcPts val="0"/>
                        </a:spcBef>
                        <a:spcAft>
                          <a:spcPts val="300"/>
                        </a:spcAft>
                        <a:buFont typeface="+mj-lt"/>
                        <a:buAutoNum type="arabicParenR"/>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Approach</a:t>
                      </a:r>
                    </a:p>
                    <a:p>
                      <a:pPr marL="0" algn="l" defTabSz="914400" rtl="0" eaLnBrk="1" latinLnBrk="0" hangingPunct="1">
                        <a:lnSpc>
                          <a:spcPct val="100000"/>
                        </a:lnSpc>
                        <a:spcBef>
                          <a:spcPts val="0"/>
                        </a:spcBef>
                        <a:spcAft>
                          <a:spcPts val="300"/>
                        </a:spcAft>
                      </a:pPr>
                      <a:r>
                        <a:rPr lang="en-US" sz="900" kern="1200" baseline="0" dirty="0">
                          <a:solidFill>
                            <a:schemeClr val="tx1"/>
                          </a:solidFill>
                          <a:latin typeface="+mn-lt"/>
                          <a:ea typeface="+mn-ea"/>
                          <a:cs typeface="+mn-cs"/>
                        </a:rPr>
                        <a:t>KPMG member firms have </a:t>
                      </a:r>
                      <a:r>
                        <a:rPr lang="en-US" sz="900" kern="1200" baseline="0" dirty="0" smtClean="0">
                          <a:solidFill>
                            <a:schemeClr val="tx1"/>
                          </a:solidFill>
                          <a:latin typeface="+mn-lt"/>
                          <a:ea typeface="+mn-ea"/>
                          <a:cs typeface="+mn-cs"/>
                        </a:rPr>
                        <a:t>supported clients by advising </a:t>
                      </a:r>
                      <a:r>
                        <a:rPr lang="en-US" sz="900" kern="1200" baseline="0" dirty="0">
                          <a:solidFill>
                            <a:schemeClr val="tx1"/>
                          </a:solidFill>
                          <a:latin typeface="+mn-lt"/>
                          <a:ea typeface="+mn-ea"/>
                          <a:cs typeface="+mn-cs"/>
                        </a:rPr>
                        <a:t>on </a:t>
                      </a:r>
                      <a:r>
                        <a:rPr lang="en-US" sz="900" kern="1200" baseline="0" dirty="0" smtClean="0">
                          <a:solidFill>
                            <a:schemeClr val="tx1"/>
                          </a:solidFill>
                          <a:latin typeface="+mn-lt"/>
                          <a:ea typeface="+mn-ea"/>
                          <a:cs typeface="+mn-cs"/>
                        </a:rPr>
                        <a:t>niche </a:t>
                      </a:r>
                      <a:r>
                        <a:rPr lang="en-US" sz="900" kern="1200" baseline="0" dirty="0">
                          <a:solidFill>
                            <a:schemeClr val="tx1"/>
                          </a:solidFill>
                          <a:latin typeface="+mn-lt"/>
                          <a:ea typeface="+mn-ea"/>
                          <a:cs typeface="+mn-cs"/>
                        </a:rPr>
                        <a:t>security challenges </a:t>
                      </a:r>
                      <a:r>
                        <a:rPr lang="en-US" sz="900" kern="1200" baseline="0" dirty="0" smtClean="0">
                          <a:solidFill>
                            <a:schemeClr val="tx1"/>
                          </a:solidFill>
                          <a:latin typeface="+mn-lt"/>
                          <a:ea typeface="+mn-ea"/>
                          <a:cs typeface="+mn-cs"/>
                        </a:rPr>
                        <a:t>in </a:t>
                      </a:r>
                      <a:r>
                        <a:rPr lang="en-US" sz="900" kern="1200" baseline="0" dirty="0">
                          <a:solidFill>
                            <a:schemeClr val="tx1"/>
                          </a:solidFill>
                          <a:latin typeface="+mn-lt"/>
                          <a:ea typeface="+mn-ea"/>
                          <a:cs typeface="+mn-cs"/>
                        </a:rPr>
                        <a:t>complex and highly-regulated industries. We help our clients understand the current state of their </a:t>
                      </a:r>
                      <a:r>
                        <a:rPr lang="en-US" sz="900" kern="1200" baseline="0" dirty="0" smtClean="0">
                          <a:solidFill>
                            <a:schemeClr val="tx1"/>
                          </a:solidFill>
                          <a:latin typeface="+mn-lt"/>
                          <a:ea typeface="+mn-ea"/>
                          <a:cs typeface="+mn-cs"/>
                        </a:rPr>
                        <a:t>architecture and controls within </a:t>
                      </a:r>
                      <a:r>
                        <a:rPr lang="en-US" sz="900" kern="1200" baseline="0" dirty="0">
                          <a:solidFill>
                            <a:schemeClr val="tx1"/>
                          </a:solidFill>
                          <a:latin typeface="+mn-lt"/>
                          <a:ea typeface="+mn-ea"/>
                          <a:cs typeface="+mn-cs"/>
                        </a:rPr>
                        <a:t>both cybersecurity and business contexts. Using this foundation, we take a tried and tested proprietary approach combined with experience across various sectors allowing KPMG to align security processes and safeguards with government and industry leading practices to customize for each client. Our deep technical experience with Microsoft Azure enables us to help client maximize Azure’s potential by creating target models focused on deployments with higher efficiency, greater agility, and lower costs.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hMerge="1">
                  <a:txBody>
                    <a:bodyPr/>
                    <a:lstStyle/>
                    <a:p>
                      <a:pPr marL="0" indent="0">
                        <a:lnSpc>
                          <a:spcPct val="100000"/>
                        </a:lnSpc>
                        <a:spcBef>
                          <a:spcPts val="0"/>
                        </a:spcBef>
                        <a:spcAft>
                          <a:spcPts val="500"/>
                        </a:spcAft>
                        <a:buClr>
                          <a:srgbClr val="00338D"/>
                        </a:buClr>
                        <a:buFont typeface="+mj-lt"/>
                        <a:buNone/>
                      </a:pPr>
                      <a:endParaRPr lang="en-US" sz="1000" kern="1200" baseline="0" dirty="0">
                        <a:solidFill>
                          <a:schemeClr val="tx1"/>
                        </a:solidFill>
                        <a:latin typeface="+mn-lt"/>
                        <a:ea typeface="+mn-ea"/>
                        <a:cs typeface="+mn-cs"/>
                      </a:endParaRPr>
                    </a:p>
                  </a:txBody>
                  <a:tcPr marL="36000" marR="36000" marT="36000" marB="36576">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Value proposition/How KPMG can help</a:t>
                      </a:r>
                    </a:p>
                    <a:p>
                      <a:pPr marL="0" algn="l" defTabSz="914400" rtl="0" eaLnBrk="1" latinLnBrk="0" hangingPunct="1">
                        <a:lnSpc>
                          <a:spcPct val="100000"/>
                        </a:lnSpc>
                        <a:spcBef>
                          <a:spcPts val="0"/>
                        </a:spcBef>
                        <a:spcAft>
                          <a:spcPts val="300"/>
                        </a:spcAft>
                      </a:pPr>
                      <a:r>
                        <a:rPr lang="en-US" sz="900" b="0" kern="1200" baseline="0" dirty="0">
                          <a:solidFill>
                            <a:schemeClr val="tx1"/>
                          </a:solidFill>
                        </a:rPr>
                        <a:t>Our skills and experiences combined with industry leading process and technology enable our clients to realize the value in their cloud investment without compromising compliance need. This experience includes: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Assessing cloud security programs and environments against leading security practices and controls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Defining strategies and target operating models for cloud security and compliance at scale</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Defining and performing assessment and audit of controls in the cloud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h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Cloud Security</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and Compliance</a:t>
                      </a:r>
                      <a:endParaRPr lang="en-US" sz="900" kern="1200" noProof="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Current state control</a:t>
                      </a:r>
                      <a:br>
                        <a:rPr lang="en-US" sz="900" kern="1200" dirty="0">
                          <a:solidFill>
                            <a:schemeClr val="tx1"/>
                          </a:solidFill>
                          <a:latin typeface="+mn-lt"/>
                          <a:ea typeface="+mn-ea"/>
                          <a:cs typeface="+mn-cs"/>
                        </a:rPr>
                      </a:br>
                      <a:r>
                        <a:rPr lang="en-US" sz="900" kern="1200" dirty="0">
                          <a:solidFill>
                            <a:schemeClr val="tx1"/>
                          </a:solidFill>
                          <a:latin typeface="+mn-lt"/>
                          <a:ea typeface="+mn-ea"/>
                          <a:cs typeface="+mn-cs"/>
                        </a:rPr>
                        <a:t>report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Audit preparation report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Target Operating Model and roadmap</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Architecture Blueprint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Template control</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mapping document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00" kern="1200" noProof="0" dirty="0">
                        <a:solidFill>
                          <a:schemeClr val="tx1"/>
                        </a:solidFill>
                        <a:latin typeface="+mn-lt"/>
                        <a:ea typeface="+mn-ea"/>
                        <a:cs typeface="+mn-cs"/>
                      </a:endParaRPr>
                    </a:p>
                  </a:txBody>
                  <a:tcPr marL="45720" marR="45720"/>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Azure security architecture and implementation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Azure security compliance</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Cyber maturity assessment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Application security</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Security operations and monitoring</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a:t>Azure Cloud Strategy, assessment &amp; Controls design</a:t>
            </a:r>
          </a:p>
        </p:txBody>
      </p:sp>
      <p:sp>
        <p:nvSpPr>
          <p:cNvPr id="11" name="Text Placeholder 10"/>
          <p:cNvSpPr>
            <a:spLocks noGrp="1"/>
          </p:cNvSpPr>
          <p:nvPr>
            <p:ph type="body" sz="quarter" idx="12"/>
          </p:nvPr>
        </p:nvSpPr>
        <p:spPr/>
        <p:txBody>
          <a:bodyPr/>
          <a:lstStyle/>
          <a:p>
            <a:r>
              <a:rPr lang="en-US" dirty="0"/>
              <a:t>Azure Security Services</a:t>
            </a:r>
          </a:p>
        </p:txBody>
      </p:sp>
      <p:sp>
        <p:nvSpPr>
          <p:cNvPr id="164" name="TextBox 163">
            <a:extLst>
              <a:ext uri="{FF2B5EF4-FFF2-40B4-BE49-F238E27FC236}">
                <a16:creationId xmlns="" xmlns:a16="http://schemas.microsoft.com/office/drawing/2014/main" id="{BFE375FC-7EB8-48F6-AE5A-FFE333A05318}"/>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We combine our deep technical and industry experience to help organization gain an understanding of </a:t>
            </a:r>
            <a:r>
              <a:rPr lang="en-US" sz="1200" dirty="0" smtClean="0">
                <a:solidFill>
                  <a:schemeClr val="bg1"/>
                </a:solidFill>
              </a:rPr>
              <a:t>their current </a:t>
            </a:r>
            <a:r>
              <a:rPr lang="en-US" sz="1200" dirty="0">
                <a:solidFill>
                  <a:schemeClr val="bg1"/>
                </a:solidFill>
              </a:rPr>
              <a:t>security </a:t>
            </a:r>
            <a:r>
              <a:rPr lang="en-US" sz="1200" dirty="0" smtClean="0">
                <a:solidFill>
                  <a:schemeClr val="bg1"/>
                </a:solidFill>
              </a:rPr>
              <a:t>capability to develop a </a:t>
            </a:r>
            <a:r>
              <a:rPr lang="en-US" sz="1200" dirty="0">
                <a:solidFill>
                  <a:schemeClr val="bg1"/>
                </a:solidFill>
              </a:rPr>
              <a:t>tailored target operating model and implementation roadmap to drive continuous improvement based on </a:t>
            </a:r>
            <a:r>
              <a:rPr lang="en-US" sz="1200" dirty="0" smtClean="0">
                <a:solidFill>
                  <a:schemeClr val="bg1"/>
                </a:solidFill>
              </a:rPr>
              <a:t>the cyber </a:t>
            </a:r>
            <a:r>
              <a:rPr lang="en-US" sz="1200" dirty="0">
                <a:solidFill>
                  <a:schemeClr val="bg1"/>
                </a:solidFill>
              </a:rPr>
              <a:t>security expectations/risk appetite.</a:t>
            </a:r>
          </a:p>
        </p:txBody>
      </p:sp>
      <p:grpSp>
        <p:nvGrpSpPr>
          <p:cNvPr id="165" name="Group 164">
            <a:extLst>
              <a:ext uri="{FF2B5EF4-FFF2-40B4-BE49-F238E27FC236}">
                <a16:creationId xmlns="" xmlns:a16="http://schemas.microsoft.com/office/drawing/2014/main" id="{14DD3FB2-AF24-4A72-B37A-E9F08159AF96}"/>
              </a:ext>
            </a:extLst>
          </p:cNvPr>
          <p:cNvGrpSpPr/>
          <p:nvPr/>
        </p:nvGrpSpPr>
        <p:grpSpPr>
          <a:xfrm>
            <a:off x="2386620" y="1312988"/>
            <a:ext cx="426224" cy="426224"/>
            <a:chOff x="2386620" y="1322388"/>
            <a:chExt cx="426224" cy="426224"/>
          </a:xfrm>
        </p:grpSpPr>
        <p:sp>
          <p:nvSpPr>
            <p:cNvPr id="166" name="Oval 165">
              <a:extLst>
                <a:ext uri="{FF2B5EF4-FFF2-40B4-BE49-F238E27FC236}">
                  <a16:creationId xmlns="" xmlns:a16="http://schemas.microsoft.com/office/drawing/2014/main" id="{F3A3A0CC-55DE-4FDC-8FBC-AE58B987CAFA}"/>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167" name="Group 6">
              <a:extLst>
                <a:ext uri="{FF2B5EF4-FFF2-40B4-BE49-F238E27FC236}">
                  <a16:creationId xmlns="" xmlns:a16="http://schemas.microsoft.com/office/drawing/2014/main" id="{FF884322-D045-43F2-AA20-4A76D705D169}"/>
                </a:ext>
              </a:extLst>
            </p:cNvPr>
            <p:cNvGrpSpPr>
              <a:grpSpLocks noChangeAspect="1"/>
            </p:cNvGrpSpPr>
            <p:nvPr/>
          </p:nvGrpSpPr>
          <p:grpSpPr bwMode="auto">
            <a:xfrm>
              <a:off x="2459667" y="1406475"/>
              <a:ext cx="280130" cy="258051"/>
              <a:chOff x="348" y="684"/>
              <a:chExt cx="406" cy="374"/>
            </a:xfrm>
          </p:grpSpPr>
          <p:sp>
            <p:nvSpPr>
              <p:cNvPr id="168" name="Freeform 7">
                <a:extLst>
                  <a:ext uri="{FF2B5EF4-FFF2-40B4-BE49-F238E27FC236}">
                    <a16:creationId xmlns="" xmlns:a16="http://schemas.microsoft.com/office/drawing/2014/main" id="{4FC015BF-42B6-4FBF-B5B1-F49E1046292C}"/>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69" name="Freeform 8">
                <a:extLst>
                  <a:ext uri="{FF2B5EF4-FFF2-40B4-BE49-F238E27FC236}">
                    <a16:creationId xmlns="" xmlns:a16="http://schemas.microsoft.com/office/drawing/2014/main" id="{F796A925-6F2E-48A9-BCE3-F61E0367D219}"/>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0" name="Freeform 9">
                <a:extLst>
                  <a:ext uri="{FF2B5EF4-FFF2-40B4-BE49-F238E27FC236}">
                    <a16:creationId xmlns="" xmlns:a16="http://schemas.microsoft.com/office/drawing/2014/main" id="{2EFA015B-516C-4EC8-AD02-D9001043686C}"/>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1" name="Freeform 10">
                <a:extLst>
                  <a:ext uri="{FF2B5EF4-FFF2-40B4-BE49-F238E27FC236}">
                    <a16:creationId xmlns="" xmlns:a16="http://schemas.microsoft.com/office/drawing/2014/main" id="{5969D4A4-3953-4534-8AE9-9F8A72A04591}"/>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2" name="Freeform 11">
                <a:extLst>
                  <a:ext uri="{FF2B5EF4-FFF2-40B4-BE49-F238E27FC236}">
                    <a16:creationId xmlns="" xmlns:a16="http://schemas.microsoft.com/office/drawing/2014/main" id="{3C89C7D9-F4E1-40E7-84F8-417F6A53099A}"/>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3" name="Freeform 12">
                <a:extLst>
                  <a:ext uri="{FF2B5EF4-FFF2-40B4-BE49-F238E27FC236}">
                    <a16:creationId xmlns="" xmlns:a16="http://schemas.microsoft.com/office/drawing/2014/main" id="{0FD67002-E247-4124-BA1C-9F7DECAFB62E}"/>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4" name="Freeform 13">
                <a:extLst>
                  <a:ext uri="{FF2B5EF4-FFF2-40B4-BE49-F238E27FC236}">
                    <a16:creationId xmlns="" xmlns:a16="http://schemas.microsoft.com/office/drawing/2014/main" id="{2FB7786F-9449-45A3-AA68-78417E22DA5F}"/>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5" name="Freeform 14">
                <a:extLst>
                  <a:ext uri="{FF2B5EF4-FFF2-40B4-BE49-F238E27FC236}">
                    <a16:creationId xmlns="" xmlns:a16="http://schemas.microsoft.com/office/drawing/2014/main" id="{0D446270-9A8D-4C25-92A5-DF2F7871A059}"/>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176" name="Group 175">
            <a:extLst>
              <a:ext uri="{FF2B5EF4-FFF2-40B4-BE49-F238E27FC236}">
                <a16:creationId xmlns="" xmlns:a16="http://schemas.microsoft.com/office/drawing/2014/main" id="{BC30363F-5B75-46E7-B939-A3605D125B87}"/>
              </a:ext>
            </a:extLst>
          </p:cNvPr>
          <p:cNvGrpSpPr/>
          <p:nvPr/>
        </p:nvGrpSpPr>
        <p:grpSpPr>
          <a:xfrm>
            <a:off x="2386620" y="3622875"/>
            <a:ext cx="426224" cy="426224"/>
            <a:chOff x="2386620" y="3396554"/>
            <a:chExt cx="426224" cy="426224"/>
          </a:xfrm>
        </p:grpSpPr>
        <p:sp>
          <p:nvSpPr>
            <p:cNvPr id="177" name="Oval 176">
              <a:extLst>
                <a:ext uri="{FF2B5EF4-FFF2-40B4-BE49-F238E27FC236}">
                  <a16:creationId xmlns="" xmlns:a16="http://schemas.microsoft.com/office/drawing/2014/main" id="{05E462FA-7EE3-4436-8B1C-E34FD81C77A3}"/>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78" name="Freeform 61">
              <a:extLst>
                <a:ext uri="{FF2B5EF4-FFF2-40B4-BE49-F238E27FC236}">
                  <a16:creationId xmlns="" xmlns:a16="http://schemas.microsoft.com/office/drawing/2014/main" id="{36021E1E-D733-4ED5-BD48-4DD8837EBB2E}"/>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17" name="Group 216">
            <a:extLst>
              <a:ext uri="{FF2B5EF4-FFF2-40B4-BE49-F238E27FC236}">
                <a16:creationId xmlns="" xmlns:a16="http://schemas.microsoft.com/office/drawing/2014/main" id="{9C30AF9A-6E7C-48E4-BA9A-F00E03B8BCF2}"/>
              </a:ext>
            </a:extLst>
          </p:cNvPr>
          <p:cNvGrpSpPr/>
          <p:nvPr/>
        </p:nvGrpSpPr>
        <p:grpSpPr>
          <a:xfrm>
            <a:off x="2386620" y="2337039"/>
            <a:ext cx="426224" cy="426224"/>
            <a:chOff x="2386620" y="2059244"/>
            <a:chExt cx="426224" cy="426224"/>
          </a:xfrm>
        </p:grpSpPr>
        <p:sp>
          <p:nvSpPr>
            <p:cNvPr id="218" name="Oval 217">
              <a:extLst>
                <a:ext uri="{FF2B5EF4-FFF2-40B4-BE49-F238E27FC236}">
                  <a16:creationId xmlns="" xmlns:a16="http://schemas.microsoft.com/office/drawing/2014/main" id="{E05F8EAF-6466-4B25-842A-129B3D9849B8}"/>
                </a:ext>
              </a:extLst>
            </p:cNvPr>
            <p:cNvSpPr/>
            <p:nvPr/>
          </p:nvSpPr>
          <p:spPr>
            <a:xfrm>
              <a:off x="2386620" y="205924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219" name="Group 10">
              <a:extLst>
                <a:ext uri="{FF2B5EF4-FFF2-40B4-BE49-F238E27FC236}">
                  <a16:creationId xmlns="" xmlns:a16="http://schemas.microsoft.com/office/drawing/2014/main" id="{AFA61032-1389-440A-AEBF-CE1EF206C899}"/>
                </a:ext>
              </a:extLst>
            </p:cNvPr>
            <p:cNvGrpSpPr>
              <a:grpSpLocks noChangeAspect="1"/>
            </p:cNvGrpSpPr>
            <p:nvPr/>
          </p:nvGrpSpPr>
          <p:grpSpPr bwMode="auto">
            <a:xfrm>
              <a:off x="2428987" y="2168119"/>
              <a:ext cx="341490" cy="208475"/>
              <a:chOff x="1934" y="1588"/>
              <a:chExt cx="1869" cy="1141"/>
            </a:xfrm>
          </p:grpSpPr>
          <p:sp>
            <p:nvSpPr>
              <p:cNvPr id="220" name="Freeform 11">
                <a:extLst>
                  <a:ext uri="{FF2B5EF4-FFF2-40B4-BE49-F238E27FC236}">
                    <a16:creationId xmlns="" xmlns:a16="http://schemas.microsoft.com/office/drawing/2014/main" id="{04A9016F-D977-44CE-AD4D-BC3A3813E869}"/>
                  </a:ext>
                </a:extLst>
              </p:cNvPr>
              <p:cNvSpPr>
                <a:spLocks/>
              </p:cNvSpPr>
              <p:nvPr/>
            </p:nvSpPr>
            <p:spPr bwMode="auto">
              <a:xfrm>
                <a:off x="1934" y="1631"/>
                <a:ext cx="349" cy="682"/>
              </a:xfrm>
              <a:custGeom>
                <a:avLst/>
                <a:gdLst/>
                <a:ahLst/>
                <a:cxnLst>
                  <a:cxn ang="0">
                    <a:pos x="10" y="243"/>
                  </a:cxn>
                  <a:cxn ang="0">
                    <a:pos x="75" y="30"/>
                  </a:cxn>
                  <a:cxn ang="0">
                    <a:pos x="112" y="13"/>
                  </a:cxn>
                  <a:cxn ang="0">
                    <a:pos x="148" y="32"/>
                  </a:cxn>
                  <a:cxn ang="0">
                    <a:pos x="79" y="289"/>
                  </a:cxn>
                  <a:cxn ang="0">
                    <a:pos x="28" y="279"/>
                  </a:cxn>
                  <a:cxn ang="0">
                    <a:pos x="10" y="243"/>
                  </a:cxn>
                </a:cxnLst>
                <a:rect l="0" t="0" r="r" b="b"/>
                <a:pathLst>
                  <a:path w="148" h="289">
                    <a:moveTo>
                      <a:pt x="10" y="243"/>
                    </a:moveTo>
                    <a:cubicBezTo>
                      <a:pt x="75" y="30"/>
                      <a:pt x="75" y="30"/>
                      <a:pt x="75" y="30"/>
                    </a:cubicBezTo>
                    <a:cubicBezTo>
                      <a:pt x="75" y="30"/>
                      <a:pt x="87" y="0"/>
                      <a:pt x="112" y="13"/>
                    </a:cubicBezTo>
                    <a:cubicBezTo>
                      <a:pt x="137" y="25"/>
                      <a:pt x="148" y="32"/>
                      <a:pt x="148" y="32"/>
                    </a:cubicBezTo>
                    <a:cubicBezTo>
                      <a:pt x="148" y="32"/>
                      <a:pt x="76" y="144"/>
                      <a:pt x="79" y="289"/>
                    </a:cubicBezTo>
                    <a:cubicBezTo>
                      <a:pt x="28" y="279"/>
                      <a:pt x="28" y="279"/>
                      <a:pt x="28" y="279"/>
                    </a:cubicBezTo>
                    <a:cubicBezTo>
                      <a:pt x="28" y="279"/>
                      <a:pt x="0" y="275"/>
                      <a:pt x="10" y="24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1" name="Freeform 12">
                <a:extLst>
                  <a:ext uri="{FF2B5EF4-FFF2-40B4-BE49-F238E27FC236}">
                    <a16:creationId xmlns="" xmlns:a16="http://schemas.microsoft.com/office/drawing/2014/main" id="{BF41BDB9-C64D-462E-8B50-97310902BBF2}"/>
                  </a:ext>
                </a:extLst>
              </p:cNvPr>
              <p:cNvSpPr>
                <a:spLocks/>
              </p:cNvSpPr>
              <p:nvPr/>
            </p:nvSpPr>
            <p:spPr bwMode="auto">
              <a:xfrm>
                <a:off x="3519" y="1685"/>
                <a:ext cx="284" cy="633"/>
              </a:xfrm>
              <a:custGeom>
                <a:avLst/>
                <a:gdLst/>
                <a:ahLst/>
                <a:cxnLst>
                  <a:cxn ang="0">
                    <a:pos x="0" y="28"/>
                  </a:cxn>
                  <a:cxn ang="0">
                    <a:pos x="66" y="10"/>
                  </a:cxn>
                  <a:cxn ang="0">
                    <a:pos x="96" y="43"/>
                  </a:cxn>
                  <a:cxn ang="0">
                    <a:pos x="120" y="244"/>
                  </a:cxn>
                  <a:cxn ang="0">
                    <a:pos x="99" y="268"/>
                  </a:cxn>
                  <a:cxn ang="0">
                    <a:pos x="60" y="268"/>
                  </a:cxn>
                  <a:cxn ang="0">
                    <a:pos x="0" y="28"/>
                  </a:cxn>
                </a:cxnLst>
                <a:rect l="0" t="0" r="r" b="b"/>
                <a:pathLst>
                  <a:path w="120" h="268">
                    <a:moveTo>
                      <a:pt x="0" y="28"/>
                    </a:moveTo>
                    <a:cubicBezTo>
                      <a:pt x="66" y="10"/>
                      <a:pt x="66" y="10"/>
                      <a:pt x="66" y="10"/>
                    </a:cubicBezTo>
                    <a:cubicBezTo>
                      <a:pt x="66" y="10"/>
                      <a:pt x="96" y="0"/>
                      <a:pt x="96" y="43"/>
                    </a:cubicBezTo>
                    <a:cubicBezTo>
                      <a:pt x="100" y="87"/>
                      <a:pt x="120" y="244"/>
                      <a:pt x="120" y="244"/>
                    </a:cubicBezTo>
                    <a:cubicBezTo>
                      <a:pt x="120" y="244"/>
                      <a:pt x="114" y="268"/>
                      <a:pt x="99" y="268"/>
                    </a:cubicBezTo>
                    <a:cubicBezTo>
                      <a:pt x="84" y="268"/>
                      <a:pt x="60" y="268"/>
                      <a:pt x="60" y="268"/>
                    </a:cubicBezTo>
                    <a:cubicBezTo>
                      <a:pt x="60" y="268"/>
                      <a:pt x="88" y="123"/>
                      <a:pt x="0" y="28"/>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2" name="Freeform 13">
                <a:extLst>
                  <a:ext uri="{FF2B5EF4-FFF2-40B4-BE49-F238E27FC236}">
                    <a16:creationId xmlns="" xmlns:a16="http://schemas.microsoft.com/office/drawing/2014/main" id="{DA163D8A-4A55-4DAB-8F96-4DB617D4E75C}"/>
                  </a:ext>
                </a:extLst>
              </p:cNvPr>
              <p:cNvSpPr>
                <a:spLocks/>
              </p:cNvSpPr>
              <p:nvPr/>
            </p:nvSpPr>
            <p:spPr bwMode="auto">
              <a:xfrm>
                <a:off x="2227" y="2290"/>
                <a:ext cx="595" cy="439"/>
              </a:xfrm>
              <a:custGeom>
                <a:avLst/>
                <a:gdLst/>
                <a:ahLst/>
                <a:cxnLst>
                  <a:cxn ang="0">
                    <a:pos x="222" y="57"/>
                  </a:cxn>
                  <a:cxn ang="0">
                    <a:pos x="200" y="63"/>
                  </a:cxn>
                  <a:cxn ang="0">
                    <a:pos x="202" y="53"/>
                  </a:cxn>
                  <a:cxn ang="0">
                    <a:pos x="175" y="13"/>
                  </a:cxn>
                  <a:cxn ang="0">
                    <a:pos x="133" y="39"/>
                  </a:cxn>
                  <a:cxn ang="0">
                    <a:pos x="132" y="41"/>
                  </a:cxn>
                  <a:cxn ang="0">
                    <a:pos x="132" y="41"/>
                  </a:cxn>
                  <a:cxn ang="0">
                    <a:pos x="103" y="2"/>
                  </a:cxn>
                  <a:cxn ang="0">
                    <a:pos x="66" y="28"/>
                  </a:cxn>
                  <a:cxn ang="0">
                    <a:pos x="31" y="1"/>
                  </a:cxn>
                  <a:cxn ang="0">
                    <a:pos x="2" y="37"/>
                  </a:cxn>
                  <a:cxn ang="0">
                    <a:pos x="7" y="80"/>
                  </a:cxn>
                  <a:cxn ang="0">
                    <a:pos x="39" y="108"/>
                  </a:cxn>
                  <a:cxn ang="0">
                    <a:pos x="42" y="108"/>
                  </a:cxn>
                  <a:cxn ang="0">
                    <a:pos x="59" y="101"/>
                  </a:cxn>
                  <a:cxn ang="0">
                    <a:pos x="87" y="130"/>
                  </a:cxn>
                  <a:cxn ang="0">
                    <a:pos x="91" y="131"/>
                  </a:cxn>
                  <a:cxn ang="0">
                    <a:pos x="114" y="120"/>
                  </a:cxn>
                  <a:cxn ang="0">
                    <a:pos x="142" y="155"/>
                  </a:cxn>
                  <a:cxn ang="0">
                    <a:pos x="150" y="155"/>
                  </a:cxn>
                  <a:cxn ang="0">
                    <a:pos x="180" y="140"/>
                  </a:cxn>
                  <a:cxn ang="0">
                    <a:pos x="179" y="150"/>
                  </a:cxn>
                  <a:cxn ang="0">
                    <a:pos x="207" y="186"/>
                  </a:cxn>
                  <a:cxn ang="0">
                    <a:pos x="211" y="186"/>
                  </a:cxn>
                  <a:cxn ang="0">
                    <a:pos x="242" y="158"/>
                  </a:cxn>
                  <a:cxn ang="0">
                    <a:pos x="250" y="93"/>
                  </a:cxn>
                  <a:cxn ang="0">
                    <a:pos x="222" y="57"/>
                  </a:cxn>
                </a:cxnLst>
                <a:rect l="0" t="0" r="r" b="b"/>
                <a:pathLst>
                  <a:path w="252" h="186">
                    <a:moveTo>
                      <a:pt x="222" y="57"/>
                    </a:moveTo>
                    <a:cubicBezTo>
                      <a:pt x="214" y="56"/>
                      <a:pt x="206" y="58"/>
                      <a:pt x="200" y="63"/>
                    </a:cubicBezTo>
                    <a:cubicBezTo>
                      <a:pt x="202" y="53"/>
                      <a:pt x="202" y="53"/>
                      <a:pt x="202" y="53"/>
                    </a:cubicBezTo>
                    <a:cubicBezTo>
                      <a:pt x="207" y="35"/>
                      <a:pt x="194" y="17"/>
                      <a:pt x="175" y="13"/>
                    </a:cubicBezTo>
                    <a:cubicBezTo>
                      <a:pt x="156" y="9"/>
                      <a:pt x="137" y="20"/>
                      <a:pt x="133" y="39"/>
                    </a:cubicBezTo>
                    <a:cubicBezTo>
                      <a:pt x="132" y="41"/>
                      <a:pt x="132" y="41"/>
                      <a:pt x="132" y="41"/>
                    </a:cubicBezTo>
                    <a:cubicBezTo>
                      <a:pt x="132" y="41"/>
                      <a:pt x="132" y="41"/>
                      <a:pt x="132" y="41"/>
                    </a:cubicBezTo>
                    <a:cubicBezTo>
                      <a:pt x="134" y="23"/>
                      <a:pt x="120" y="4"/>
                      <a:pt x="103" y="2"/>
                    </a:cubicBezTo>
                    <a:cubicBezTo>
                      <a:pt x="86" y="0"/>
                      <a:pt x="70" y="12"/>
                      <a:pt x="66" y="28"/>
                    </a:cubicBezTo>
                    <a:cubicBezTo>
                      <a:pt x="63" y="12"/>
                      <a:pt x="48" y="0"/>
                      <a:pt x="31" y="1"/>
                    </a:cubicBezTo>
                    <a:cubicBezTo>
                      <a:pt x="13" y="3"/>
                      <a:pt x="0" y="19"/>
                      <a:pt x="2" y="37"/>
                    </a:cubicBezTo>
                    <a:cubicBezTo>
                      <a:pt x="7" y="80"/>
                      <a:pt x="7" y="80"/>
                      <a:pt x="7" y="80"/>
                    </a:cubicBezTo>
                    <a:cubicBezTo>
                      <a:pt x="9" y="96"/>
                      <a:pt x="23" y="108"/>
                      <a:pt x="39" y="108"/>
                    </a:cubicBezTo>
                    <a:cubicBezTo>
                      <a:pt x="40" y="108"/>
                      <a:pt x="41" y="108"/>
                      <a:pt x="42" y="108"/>
                    </a:cubicBezTo>
                    <a:cubicBezTo>
                      <a:pt x="49" y="108"/>
                      <a:pt x="54" y="105"/>
                      <a:pt x="59" y="101"/>
                    </a:cubicBezTo>
                    <a:cubicBezTo>
                      <a:pt x="60" y="116"/>
                      <a:pt x="71" y="129"/>
                      <a:pt x="87" y="130"/>
                    </a:cubicBezTo>
                    <a:cubicBezTo>
                      <a:pt x="88" y="131"/>
                      <a:pt x="89" y="131"/>
                      <a:pt x="91" y="131"/>
                    </a:cubicBezTo>
                    <a:cubicBezTo>
                      <a:pt x="100" y="131"/>
                      <a:pt x="108" y="127"/>
                      <a:pt x="114" y="120"/>
                    </a:cubicBezTo>
                    <a:cubicBezTo>
                      <a:pt x="114" y="136"/>
                      <a:pt x="125" y="151"/>
                      <a:pt x="142" y="155"/>
                    </a:cubicBezTo>
                    <a:cubicBezTo>
                      <a:pt x="145" y="155"/>
                      <a:pt x="147" y="155"/>
                      <a:pt x="150" y="155"/>
                    </a:cubicBezTo>
                    <a:cubicBezTo>
                      <a:pt x="162" y="155"/>
                      <a:pt x="174" y="149"/>
                      <a:pt x="180" y="140"/>
                    </a:cubicBezTo>
                    <a:cubicBezTo>
                      <a:pt x="179" y="150"/>
                      <a:pt x="179" y="150"/>
                      <a:pt x="179" y="150"/>
                    </a:cubicBezTo>
                    <a:cubicBezTo>
                      <a:pt x="177" y="168"/>
                      <a:pt x="189" y="184"/>
                      <a:pt x="207" y="186"/>
                    </a:cubicBezTo>
                    <a:cubicBezTo>
                      <a:pt x="208" y="186"/>
                      <a:pt x="209" y="186"/>
                      <a:pt x="211" y="186"/>
                    </a:cubicBezTo>
                    <a:cubicBezTo>
                      <a:pt x="226" y="186"/>
                      <a:pt x="240" y="174"/>
                      <a:pt x="242" y="158"/>
                    </a:cubicBezTo>
                    <a:cubicBezTo>
                      <a:pt x="250" y="93"/>
                      <a:pt x="250" y="93"/>
                      <a:pt x="250" y="93"/>
                    </a:cubicBezTo>
                    <a:cubicBezTo>
                      <a:pt x="252" y="75"/>
                      <a:pt x="240" y="59"/>
                      <a:pt x="222" y="57"/>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3" name="Freeform 14">
                <a:extLst>
                  <a:ext uri="{FF2B5EF4-FFF2-40B4-BE49-F238E27FC236}">
                    <a16:creationId xmlns="" xmlns:a16="http://schemas.microsoft.com/office/drawing/2014/main" id="{85824556-5560-43CA-A034-C0FF16EE9E87}"/>
                  </a:ext>
                </a:extLst>
              </p:cNvPr>
              <p:cNvSpPr>
                <a:spLocks/>
              </p:cNvSpPr>
              <p:nvPr/>
            </p:nvSpPr>
            <p:spPr bwMode="auto">
              <a:xfrm>
                <a:off x="2373" y="1588"/>
                <a:ext cx="1267" cy="725"/>
              </a:xfrm>
              <a:custGeom>
                <a:avLst/>
                <a:gdLst/>
                <a:ahLst/>
                <a:cxnLst>
                  <a:cxn ang="0">
                    <a:pos x="466" y="90"/>
                  </a:cxn>
                  <a:cxn ang="0">
                    <a:pos x="374" y="95"/>
                  </a:cxn>
                  <a:cxn ang="0">
                    <a:pos x="193" y="6"/>
                  </a:cxn>
                  <a:cxn ang="0">
                    <a:pos x="153" y="7"/>
                  </a:cxn>
                  <a:cxn ang="0">
                    <a:pos x="20" y="80"/>
                  </a:cxn>
                  <a:cxn ang="0">
                    <a:pos x="15" y="138"/>
                  </a:cxn>
                  <a:cxn ang="0">
                    <a:pos x="72" y="152"/>
                  </a:cxn>
                  <a:cxn ang="0">
                    <a:pos x="172" y="93"/>
                  </a:cxn>
                  <a:cxn ang="0">
                    <a:pos x="241" y="127"/>
                  </a:cxn>
                  <a:cxn ang="0">
                    <a:pos x="484" y="307"/>
                  </a:cxn>
                  <a:cxn ang="0">
                    <a:pos x="524" y="298"/>
                  </a:cxn>
                  <a:cxn ang="0">
                    <a:pos x="466" y="90"/>
                  </a:cxn>
                </a:cxnLst>
                <a:rect l="0" t="0" r="r" b="b"/>
                <a:pathLst>
                  <a:path w="536" h="307">
                    <a:moveTo>
                      <a:pt x="466" y="90"/>
                    </a:moveTo>
                    <a:cubicBezTo>
                      <a:pt x="374" y="95"/>
                      <a:pt x="374" y="95"/>
                      <a:pt x="374" y="95"/>
                    </a:cubicBezTo>
                    <a:cubicBezTo>
                      <a:pt x="193" y="6"/>
                      <a:pt x="193" y="6"/>
                      <a:pt x="193" y="6"/>
                    </a:cubicBezTo>
                    <a:cubicBezTo>
                      <a:pt x="180" y="0"/>
                      <a:pt x="165" y="0"/>
                      <a:pt x="153" y="7"/>
                    </a:cubicBezTo>
                    <a:cubicBezTo>
                      <a:pt x="20" y="80"/>
                      <a:pt x="20" y="80"/>
                      <a:pt x="20" y="80"/>
                    </a:cubicBezTo>
                    <a:cubicBezTo>
                      <a:pt x="0" y="92"/>
                      <a:pt x="3" y="118"/>
                      <a:pt x="15" y="138"/>
                    </a:cubicBezTo>
                    <a:cubicBezTo>
                      <a:pt x="26" y="158"/>
                      <a:pt x="52" y="164"/>
                      <a:pt x="72" y="152"/>
                    </a:cubicBezTo>
                    <a:cubicBezTo>
                      <a:pt x="172" y="93"/>
                      <a:pt x="172" y="93"/>
                      <a:pt x="172" y="93"/>
                    </a:cubicBezTo>
                    <a:cubicBezTo>
                      <a:pt x="241" y="127"/>
                      <a:pt x="241" y="127"/>
                      <a:pt x="241" y="127"/>
                    </a:cubicBezTo>
                    <a:cubicBezTo>
                      <a:pt x="484" y="307"/>
                      <a:pt x="484" y="307"/>
                      <a:pt x="484" y="307"/>
                    </a:cubicBezTo>
                    <a:cubicBezTo>
                      <a:pt x="524" y="298"/>
                      <a:pt x="524" y="298"/>
                      <a:pt x="524" y="298"/>
                    </a:cubicBezTo>
                    <a:cubicBezTo>
                      <a:pt x="536" y="159"/>
                      <a:pt x="466" y="90"/>
                      <a:pt x="466" y="9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4" name="Freeform 15">
                <a:extLst>
                  <a:ext uri="{FF2B5EF4-FFF2-40B4-BE49-F238E27FC236}">
                    <a16:creationId xmlns="" xmlns:a16="http://schemas.microsoft.com/office/drawing/2014/main" id="{75B9CF6D-A6C8-4E87-9839-250C2F254525}"/>
                  </a:ext>
                </a:extLst>
              </p:cNvPr>
              <p:cNvSpPr>
                <a:spLocks/>
              </p:cNvSpPr>
              <p:nvPr/>
            </p:nvSpPr>
            <p:spPr bwMode="auto">
              <a:xfrm>
                <a:off x="3006" y="2368"/>
                <a:ext cx="1" cy="1"/>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5" name="Freeform 16">
                <a:extLst>
                  <a:ext uri="{FF2B5EF4-FFF2-40B4-BE49-F238E27FC236}">
                    <a16:creationId xmlns="" xmlns:a16="http://schemas.microsoft.com/office/drawing/2014/main" id="{70B59F1C-B2BC-41C0-A8B3-0AF008BB92BD}"/>
                  </a:ext>
                </a:extLst>
              </p:cNvPr>
              <p:cNvSpPr>
                <a:spLocks/>
              </p:cNvSpPr>
              <p:nvPr/>
            </p:nvSpPr>
            <p:spPr bwMode="auto">
              <a:xfrm>
                <a:off x="3122" y="2292"/>
                <a:ext cx="1" cy="3"/>
              </a:xfrm>
              <a:custGeom>
                <a:avLst/>
                <a:gdLst/>
                <a:ahLst/>
                <a:cxnLst>
                  <a:cxn ang="0">
                    <a:pos x="0" y="0"/>
                  </a:cxn>
                  <a:cxn ang="0">
                    <a:pos x="0" y="1"/>
                  </a:cxn>
                  <a:cxn ang="0">
                    <a:pos x="0" y="0"/>
                  </a:cxn>
                </a:cxnLst>
                <a:rect l="0" t="0" r="r" b="b"/>
                <a:pathLst>
                  <a:path h="1">
                    <a:moveTo>
                      <a:pt x="0" y="0"/>
                    </a:moveTo>
                    <a:cubicBezTo>
                      <a:pt x="0" y="1"/>
                      <a:pt x="0" y="1"/>
                      <a:pt x="0" y="1"/>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6" name="Freeform 17">
                <a:extLst>
                  <a:ext uri="{FF2B5EF4-FFF2-40B4-BE49-F238E27FC236}">
                    <a16:creationId xmlns="" xmlns:a16="http://schemas.microsoft.com/office/drawing/2014/main" id="{CFB0AB67-EFE3-4F53-9B38-99C571B74C4C}"/>
                  </a:ext>
                </a:extLst>
              </p:cNvPr>
              <p:cNvSpPr>
                <a:spLocks/>
              </p:cNvSpPr>
              <p:nvPr/>
            </p:nvSpPr>
            <p:spPr bwMode="auto">
              <a:xfrm>
                <a:off x="2936" y="2550"/>
                <a:ext cx="30" cy="23"/>
              </a:xfrm>
              <a:custGeom>
                <a:avLst/>
                <a:gdLst/>
                <a:ahLst/>
                <a:cxnLst>
                  <a:cxn ang="0">
                    <a:pos x="0" y="1"/>
                  </a:cxn>
                  <a:cxn ang="0">
                    <a:pos x="13" y="10"/>
                  </a:cxn>
                  <a:cxn ang="0">
                    <a:pos x="0" y="0"/>
                  </a:cxn>
                  <a:cxn ang="0">
                    <a:pos x="0" y="1"/>
                  </a:cxn>
                </a:cxnLst>
                <a:rect l="0" t="0" r="r" b="b"/>
                <a:pathLst>
                  <a:path w="13" h="10">
                    <a:moveTo>
                      <a:pt x="0" y="1"/>
                    </a:moveTo>
                    <a:cubicBezTo>
                      <a:pt x="13" y="10"/>
                      <a:pt x="13" y="10"/>
                      <a:pt x="13" y="10"/>
                    </a:cubicBezTo>
                    <a:cubicBezTo>
                      <a:pt x="0" y="0"/>
                      <a:pt x="0" y="0"/>
                      <a:pt x="0" y="0"/>
                    </a:cubicBezTo>
                    <a:cubicBezTo>
                      <a:pt x="0" y="0"/>
                      <a:pt x="0" y="1"/>
                      <a:pt x="0" y="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7" name="Freeform 18">
                <a:extLst>
                  <a:ext uri="{FF2B5EF4-FFF2-40B4-BE49-F238E27FC236}">
                    <a16:creationId xmlns="" xmlns:a16="http://schemas.microsoft.com/office/drawing/2014/main" id="{2BBF5431-8875-40A3-BABD-EF7E6F0AE22D}"/>
                  </a:ext>
                </a:extLst>
              </p:cNvPr>
              <p:cNvSpPr>
                <a:spLocks/>
              </p:cNvSpPr>
              <p:nvPr/>
            </p:nvSpPr>
            <p:spPr bwMode="auto">
              <a:xfrm>
                <a:off x="3151" y="2271"/>
                <a:ext cx="139" cy="99"/>
              </a:xfrm>
              <a:custGeom>
                <a:avLst/>
                <a:gdLst/>
                <a:ahLst/>
                <a:cxnLst>
                  <a:cxn ang="0">
                    <a:pos x="59" y="42"/>
                  </a:cxn>
                  <a:cxn ang="0">
                    <a:pos x="0" y="0"/>
                  </a:cxn>
                  <a:cxn ang="0">
                    <a:pos x="0" y="0"/>
                  </a:cxn>
                  <a:cxn ang="0">
                    <a:pos x="0" y="0"/>
                  </a:cxn>
                  <a:cxn ang="0">
                    <a:pos x="59" y="42"/>
                  </a:cxn>
                </a:cxnLst>
                <a:rect l="0" t="0" r="r" b="b"/>
                <a:pathLst>
                  <a:path w="59" h="42">
                    <a:moveTo>
                      <a:pt x="59" y="42"/>
                    </a:moveTo>
                    <a:cubicBezTo>
                      <a:pt x="0" y="0"/>
                      <a:pt x="0" y="0"/>
                      <a:pt x="0" y="0"/>
                    </a:cubicBezTo>
                    <a:cubicBezTo>
                      <a:pt x="0" y="0"/>
                      <a:pt x="0" y="0"/>
                      <a:pt x="0" y="0"/>
                    </a:cubicBezTo>
                    <a:cubicBezTo>
                      <a:pt x="0" y="0"/>
                      <a:pt x="0" y="0"/>
                      <a:pt x="0" y="0"/>
                    </a:cubicBezTo>
                    <a:lnTo>
                      <a:pt x="59" y="42"/>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8" name="Freeform 19">
                <a:extLst>
                  <a:ext uri="{FF2B5EF4-FFF2-40B4-BE49-F238E27FC236}">
                    <a16:creationId xmlns="" xmlns:a16="http://schemas.microsoft.com/office/drawing/2014/main" id="{A18E8D99-A7CE-40EC-A91D-8EF7F3A344DA}"/>
                  </a:ext>
                </a:extLst>
              </p:cNvPr>
              <p:cNvSpPr>
                <a:spLocks/>
              </p:cNvSpPr>
              <p:nvPr/>
            </p:nvSpPr>
            <p:spPr bwMode="auto">
              <a:xfrm>
                <a:off x="2165" y="1735"/>
                <a:ext cx="1359" cy="987"/>
              </a:xfrm>
              <a:custGeom>
                <a:avLst/>
                <a:gdLst/>
                <a:ahLst/>
                <a:cxnLst>
                  <a:cxn ang="0">
                    <a:pos x="451" y="186"/>
                  </a:cxn>
                  <a:cxn ang="0">
                    <a:pos x="265" y="60"/>
                  </a:cxn>
                  <a:cxn ang="0">
                    <a:pos x="188" y="100"/>
                  </a:cxn>
                  <a:cxn ang="0">
                    <a:pos x="96" y="3"/>
                  </a:cxn>
                  <a:cxn ang="0">
                    <a:pos x="94" y="0"/>
                  </a:cxn>
                  <a:cxn ang="0">
                    <a:pos x="3" y="244"/>
                  </a:cxn>
                  <a:cxn ang="0">
                    <a:pos x="13" y="239"/>
                  </a:cxn>
                  <a:cxn ang="0">
                    <a:pos x="54" y="213"/>
                  </a:cxn>
                  <a:cxn ang="0">
                    <a:pos x="93" y="229"/>
                  </a:cxn>
                  <a:cxn ang="0">
                    <a:pos x="165" y="237"/>
                  </a:cxn>
                  <a:cxn ang="0">
                    <a:pos x="206" y="224"/>
                  </a:cxn>
                  <a:cxn ang="0">
                    <a:pos x="252" y="268"/>
                  </a:cxn>
                  <a:cxn ang="0">
                    <a:pos x="300" y="329"/>
                  </a:cxn>
                  <a:cxn ang="0">
                    <a:pos x="300" y="334"/>
                  </a:cxn>
                  <a:cxn ang="0">
                    <a:pos x="340" y="413"/>
                  </a:cxn>
                  <a:cxn ang="0">
                    <a:pos x="373" y="407"/>
                  </a:cxn>
                  <a:cxn ang="0">
                    <a:pos x="339" y="355"/>
                  </a:cxn>
                  <a:cxn ang="0">
                    <a:pos x="326" y="345"/>
                  </a:cxn>
                  <a:cxn ang="0">
                    <a:pos x="324" y="334"/>
                  </a:cxn>
                  <a:cxn ang="0">
                    <a:pos x="338" y="334"/>
                  </a:cxn>
                  <a:cxn ang="0">
                    <a:pos x="408" y="383"/>
                  </a:cxn>
                  <a:cxn ang="0">
                    <a:pos x="441" y="376"/>
                  </a:cxn>
                  <a:cxn ang="0">
                    <a:pos x="426" y="336"/>
                  </a:cxn>
                  <a:cxn ang="0">
                    <a:pos x="349" y="271"/>
                  </a:cxn>
                  <a:cxn ang="0">
                    <a:pos x="356" y="268"/>
                  </a:cxn>
                  <a:cxn ang="0">
                    <a:pos x="361" y="269"/>
                  </a:cxn>
                  <a:cxn ang="0">
                    <a:pos x="477" y="353"/>
                  </a:cxn>
                  <a:cxn ang="0">
                    <a:pos x="515" y="347"/>
                  </a:cxn>
                  <a:cxn ang="0">
                    <a:pos x="483" y="294"/>
                  </a:cxn>
                  <a:cxn ang="0">
                    <a:pos x="405" y="237"/>
                  </a:cxn>
                  <a:cxn ang="0">
                    <a:pos x="405" y="236"/>
                  </a:cxn>
                  <a:cxn ang="0">
                    <a:pos x="417" y="227"/>
                  </a:cxn>
                  <a:cxn ang="0">
                    <a:pos x="476" y="269"/>
                  </a:cxn>
                  <a:cxn ang="0">
                    <a:pos x="544" y="312"/>
                  </a:cxn>
                  <a:cxn ang="0">
                    <a:pos x="560" y="261"/>
                  </a:cxn>
                </a:cxnLst>
                <a:rect l="0" t="0" r="r" b="b"/>
                <a:pathLst>
                  <a:path w="575" h="418">
                    <a:moveTo>
                      <a:pt x="560" y="261"/>
                    </a:moveTo>
                    <a:cubicBezTo>
                      <a:pt x="451" y="186"/>
                      <a:pt x="451" y="186"/>
                      <a:pt x="451" y="186"/>
                    </a:cubicBezTo>
                    <a:cubicBezTo>
                      <a:pt x="320" y="88"/>
                      <a:pt x="320" y="88"/>
                      <a:pt x="320" y="88"/>
                    </a:cubicBezTo>
                    <a:cubicBezTo>
                      <a:pt x="265" y="60"/>
                      <a:pt x="265" y="60"/>
                      <a:pt x="265" y="60"/>
                    </a:cubicBezTo>
                    <a:cubicBezTo>
                      <a:pt x="262" y="58"/>
                      <a:pt x="262" y="58"/>
                      <a:pt x="262" y="58"/>
                    </a:cubicBezTo>
                    <a:cubicBezTo>
                      <a:pt x="188" y="100"/>
                      <a:pt x="188" y="100"/>
                      <a:pt x="188" y="100"/>
                    </a:cubicBezTo>
                    <a:cubicBezTo>
                      <a:pt x="152" y="122"/>
                      <a:pt x="116" y="126"/>
                      <a:pt x="91" y="99"/>
                    </a:cubicBezTo>
                    <a:cubicBezTo>
                      <a:pt x="66" y="72"/>
                      <a:pt x="68" y="29"/>
                      <a:pt x="96" y="3"/>
                    </a:cubicBezTo>
                    <a:cubicBezTo>
                      <a:pt x="99" y="0"/>
                      <a:pt x="99" y="0"/>
                      <a:pt x="99" y="0"/>
                    </a:cubicBezTo>
                    <a:cubicBezTo>
                      <a:pt x="94" y="0"/>
                      <a:pt x="94" y="0"/>
                      <a:pt x="94" y="0"/>
                    </a:cubicBezTo>
                    <a:cubicBezTo>
                      <a:pt x="63" y="0"/>
                      <a:pt x="63" y="0"/>
                      <a:pt x="63" y="0"/>
                    </a:cubicBezTo>
                    <a:cubicBezTo>
                      <a:pt x="0" y="107"/>
                      <a:pt x="3" y="244"/>
                      <a:pt x="3" y="244"/>
                    </a:cubicBezTo>
                    <a:cubicBezTo>
                      <a:pt x="3" y="244"/>
                      <a:pt x="3" y="244"/>
                      <a:pt x="9" y="245"/>
                    </a:cubicBezTo>
                    <a:cubicBezTo>
                      <a:pt x="9" y="242"/>
                      <a:pt x="10" y="241"/>
                      <a:pt x="13" y="239"/>
                    </a:cubicBezTo>
                    <a:cubicBezTo>
                      <a:pt x="14" y="237"/>
                      <a:pt x="15" y="235"/>
                      <a:pt x="16" y="233"/>
                    </a:cubicBezTo>
                    <a:cubicBezTo>
                      <a:pt x="26" y="222"/>
                      <a:pt x="39" y="214"/>
                      <a:pt x="54" y="213"/>
                    </a:cubicBezTo>
                    <a:cubicBezTo>
                      <a:pt x="56" y="212"/>
                      <a:pt x="58" y="212"/>
                      <a:pt x="60" y="212"/>
                    </a:cubicBezTo>
                    <a:cubicBezTo>
                      <a:pt x="72" y="212"/>
                      <a:pt x="84" y="223"/>
                      <a:pt x="93" y="229"/>
                    </a:cubicBezTo>
                    <a:cubicBezTo>
                      <a:pt x="104" y="222"/>
                      <a:pt x="118" y="218"/>
                      <a:pt x="131" y="219"/>
                    </a:cubicBezTo>
                    <a:cubicBezTo>
                      <a:pt x="144" y="221"/>
                      <a:pt x="156" y="227"/>
                      <a:pt x="165" y="237"/>
                    </a:cubicBezTo>
                    <a:cubicBezTo>
                      <a:pt x="173" y="232"/>
                      <a:pt x="183" y="223"/>
                      <a:pt x="193" y="223"/>
                    </a:cubicBezTo>
                    <a:cubicBezTo>
                      <a:pt x="198" y="223"/>
                      <a:pt x="202" y="223"/>
                      <a:pt x="206" y="224"/>
                    </a:cubicBezTo>
                    <a:cubicBezTo>
                      <a:pt x="222" y="228"/>
                      <a:pt x="236" y="237"/>
                      <a:pt x="244" y="250"/>
                    </a:cubicBezTo>
                    <a:cubicBezTo>
                      <a:pt x="248" y="256"/>
                      <a:pt x="250" y="262"/>
                      <a:pt x="252" y="268"/>
                    </a:cubicBezTo>
                    <a:cubicBezTo>
                      <a:pt x="273" y="271"/>
                      <a:pt x="291" y="286"/>
                      <a:pt x="297" y="306"/>
                    </a:cubicBezTo>
                    <a:cubicBezTo>
                      <a:pt x="299" y="311"/>
                      <a:pt x="300" y="318"/>
                      <a:pt x="300" y="329"/>
                    </a:cubicBezTo>
                    <a:cubicBezTo>
                      <a:pt x="300" y="329"/>
                      <a:pt x="300" y="329"/>
                      <a:pt x="300" y="329"/>
                    </a:cubicBezTo>
                    <a:cubicBezTo>
                      <a:pt x="300" y="330"/>
                      <a:pt x="300" y="332"/>
                      <a:pt x="300" y="334"/>
                    </a:cubicBezTo>
                    <a:cubicBezTo>
                      <a:pt x="295" y="382"/>
                      <a:pt x="295" y="382"/>
                      <a:pt x="295" y="382"/>
                    </a:cubicBezTo>
                    <a:cubicBezTo>
                      <a:pt x="340" y="413"/>
                      <a:pt x="340" y="413"/>
                      <a:pt x="340" y="413"/>
                    </a:cubicBezTo>
                    <a:cubicBezTo>
                      <a:pt x="344" y="416"/>
                      <a:pt x="349" y="418"/>
                      <a:pt x="353" y="418"/>
                    </a:cubicBezTo>
                    <a:cubicBezTo>
                      <a:pt x="361" y="418"/>
                      <a:pt x="368" y="414"/>
                      <a:pt x="373" y="407"/>
                    </a:cubicBezTo>
                    <a:cubicBezTo>
                      <a:pt x="380" y="398"/>
                      <a:pt x="379" y="386"/>
                      <a:pt x="372" y="378"/>
                    </a:cubicBezTo>
                    <a:cubicBezTo>
                      <a:pt x="339" y="355"/>
                      <a:pt x="339" y="355"/>
                      <a:pt x="339" y="355"/>
                    </a:cubicBezTo>
                    <a:cubicBezTo>
                      <a:pt x="326" y="346"/>
                      <a:pt x="326" y="346"/>
                      <a:pt x="326" y="346"/>
                    </a:cubicBezTo>
                    <a:cubicBezTo>
                      <a:pt x="326" y="346"/>
                      <a:pt x="326" y="345"/>
                      <a:pt x="326" y="345"/>
                    </a:cubicBezTo>
                    <a:cubicBezTo>
                      <a:pt x="326" y="345"/>
                      <a:pt x="326" y="345"/>
                      <a:pt x="326" y="345"/>
                    </a:cubicBezTo>
                    <a:cubicBezTo>
                      <a:pt x="322" y="342"/>
                      <a:pt x="321" y="337"/>
                      <a:pt x="324" y="334"/>
                    </a:cubicBezTo>
                    <a:cubicBezTo>
                      <a:pt x="326" y="330"/>
                      <a:pt x="331" y="329"/>
                      <a:pt x="335" y="332"/>
                    </a:cubicBezTo>
                    <a:cubicBezTo>
                      <a:pt x="338" y="334"/>
                      <a:pt x="338" y="334"/>
                      <a:pt x="338" y="334"/>
                    </a:cubicBezTo>
                    <a:cubicBezTo>
                      <a:pt x="338" y="334"/>
                      <a:pt x="338" y="334"/>
                      <a:pt x="338" y="334"/>
                    </a:cubicBezTo>
                    <a:cubicBezTo>
                      <a:pt x="408" y="383"/>
                      <a:pt x="408" y="383"/>
                      <a:pt x="408" y="383"/>
                    </a:cubicBezTo>
                    <a:cubicBezTo>
                      <a:pt x="412" y="385"/>
                      <a:pt x="417" y="387"/>
                      <a:pt x="421" y="387"/>
                    </a:cubicBezTo>
                    <a:cubicBezTo>
                      <a:pt x="429" y="387"/>
                      <a:pt x="436" y="383"/>
                      <a:pt x="441" y="376"/>
                    </a:cubicBezTo>
                    <a:cubicBezTo>
                      <a:pt x="449" y="366"/>
                      <a:pt x="446" y="351"/>
                      <a:pt x="435" y="343"/>
                    </a:cubicBezTo>
                    <a:cubicBezTo>
                      <a:pt x="426" y="336"/>
                      <a:pt x="426" y="336"/>
                      <a:pt x="426" y="336"/>
                    </a:cubicBezTo>
                    <a:cubicBezTo>
                      <a:pt x="351" y="282"/>
                      <a:pt x="351" y="282"/>
                      <a:pt x="351" y="282"/>
                    </a:cubicBezTo>
                    <a:cubicBezTo>
                      <a:pt x="348" y="280"/>
                      <a:pt x="347" y="275"/>
                      <a:pt x="349" y="271"/>
                    </a:cubicBezTo>
                    <a:cubicBezTo>
                      <a:pt x="351" y="269"/>
                      <a:pt x="353" y="268"/>
                      <a:pt x="356" y="268"/>
                    </a:cubicBezTo>
                    <a:cubicBezTo>
                      <a:pt x="356" y="268"/>
                      <a:pt x="356" y="268"/>
                      <a:pt x="356" y="268"/>
                    </a:cubicBezTo>
                    <a:cubicBezTo>
                      <a:pt x="356" y="268"/>
                      <a:pt x="356" y="268"/>
                      <a:pt x="356" y="268"/>
                    </a:cubicBezTo>
                    <a:cubicBezTo>
                      <a:pt x="358" y="268"/>
                      <a:pt x="359" y="268"/>
                      <a:pt x="361" y="269"/>
                    </a:cubicBezTo>
                    <a:cubicBezTo>
                      <a:pt x="455" y="337"/>
                      <a:pt x="455" y="337"/>
                      <a:pt x="455" y="337"/>
                    </a:cubicBezTo>
                    <a:cubicBezTo>
                      <a:pt x="477" y="353"/>
                      <a:pt x="477" y="353"/>
                      <a:pt x="477" y="353"/>
                    </a:cubicBezTo>
                    <a:cubicBezTo>
                      <a:pt x="481" y="356"/>
                      <a:pt x="490" y="357"/>
                      <a:pt x="495" y="357"/>
                    </a:cubicBezTo>
                    <a:cubicBezTo>
                      <a:pt x="502" y="357"/>
                      <a:pt x="510" y="353"/>
                      <a:pt x="515" y="347"/>
                    </a:cubicBezTo>
                    <a:cubicBezTo>
                      <a:pt x="522" y="336"/>
                      <a:pt x="519" y="321"/>
                      <a:pt x="509" y="313"/>
                    </a:cubicBezTo>
                    <a:cubicBezTo>
                      <a:pt x="483" y="294"/>
                      <a:pt x="483" y="294"/>
                      <a:pt x="483" y="294"/>
                    </a:cubicBezTo>
                    <a:cubicBezTo>
                      <a:pt x="408" y="240"/>
                      <a:pt x="408" y="240"/>
                      <a:pt x="408" y="240"/>
                    </a:cubicBezTo>
                    <a:cubicBezTo>
                      <a:pt x="407" y="239"/>
                      <a:pt x="406" y="238"/>
                      <a:pt x="405" y="237"/>
                    </a:cubicBezTo>
                    <a:cubicBezTo>
                      <a:pt x="405" y="236"/>
                      <a:pt x="405" y="236"/>
                      <a:pt x="405" y="236"/>
                    </a:cubicBezTo>
                    <a:cubicBezTo>
                      <a:pt x="405" y="236"/>
                      <a:pt x="405" y="236"/>
                      <a:pt x="405" y="236"/>
                    </a:cubicBezTo>
                    <a:cubicBezTo>
                      <a:pt x="404" y="234"/>
                      <a:pt x="405" y="231"/>
                      <a:pt x="406" y="229"/>
                    </a:cubicBezTo>
                    <a:cubicBezTo>
                      <a:pt x="409" y="226"/>
                      <a:pt x="413" y="225"/>
                      <a:pt x="417" y="227"/>
                    </a:cubicBezTo>
                    <a:cubicBezTo>
                      <a:pt x="417" y="227"/>
                      <a:pt x="417" y="227"/>
                      <a:pt x="417" y="227"/>
                    </a:cubicBezTo>
                    <a:cubicBezTo>
                      <a:pt x="476" y="269"/>
                      <a:pt x="476" y="269"/>
                      <a:pt x="476" y="269"/>
                    </a:cubicBezTo>
                    <a:cubicBezTo>
                      <a:pt x="530" y="309"/>
                      <a:pt x="530" y="309"/>
                      <a:pt x="530" y="309"/>
                    </a:cubicBezTo>
                    <a:cubicBezTo>
                      <a:pt x="535" y="311"/>
                      <a:pt x="539" y="312"/>
                      <a:pt x="544" y="312"/>
                    </a:cubicBezTo>
                    <a:cubicBezTo>
                      <a:pt x="552" y="312"/>
                      <a:pt x="561" y="308"/>
                      <a:pt x="567" y="300"/>
                    </a:cubicBezTo>
                    <a:cubicBezTo>
                      <a:pt x="575" y="287"/>
                      <a:pt x="572" y="270"/>
                      <a:pt x="560" y="26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230" name="Group 229">
            <a:extLst>
              <a:ext uri="{FF2B5EF4-FFF2-40B4-BE49-F238E27FC236}">
                <a16:creationId xmlns="" xmlns:a16="http://schemas.microsoft.com/office/drawing/2014/main" id="{26C3788D-18C4-41F6-8F8D-646035555942}"/>
              </a:ext>
            </a:extLst>
          </p:cNvPr>
          <p:cNvGrpSpPr/>
          <p:nvPr/>
        </p:nvGrpSpPr>
        <p:grpSpPr>
          <a:xfrm>
            <a:off x="4134535" y="4853505"/>
            <a:ext cx="426224" cy="426224"/>
            <a:chOff x="4075160" y="4550984"/>
            <a:chExt cx="426224" cy="426224"/>
          </a:xfrm>
        </p:grpSpPr>
        <p:sp>
          <p:nvSpPr>
            <p:cNvPr id="231" name="Oval 230">
              <a:extLst>
                <a:ext uri="{FF2B5EF4-FFF2-40B4-BE49-F238E27FC236}">
                  <a16:creationId xmlns="" xmlns:a16="http://schemas.microsoft.com/office/drawing/2014/main" id="{2FFEE389-3BA0-4028-98E7-0077D7F8EEB2}"/>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232" name="Freeform 62">
              <a:extLst>
                <a:ext uri="{FF2B5EF4-FFF2-40B4-BE49-F238E27FC236}">
                  <a16:creationId xmlns="" xmlns:a16="http://schemas.microsoft.com/office/drawing/2014/main" id="{9ACBA1B8-B352-4B40-A8AB-57392B122F1A}"/>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33" name="Group 232">
            <a:extLst>
              <a:ext uri="{FF2B5EF4-FFF2-40B4-BE49-F238E27FC236}">
                <a16:creationId xmlns="" xmlns:a16="http://schemas.microsoft.com/office/drawing/2014/main" id="{F9D849F2-4637-4644-87D5-DE0BFE6B5A2C}"/>
              </a:ext>
            </a:extLst>
          </p:cNvPr>
          <p:cNvGrpSpPr/>
          <p:nvPr/>
        </p:nvGrpSpPr>
        <p:grpSpPr>
          <a:xfrm>
            <a:off x="6538938" y="4853505"/>
            <a:ext cx="426224" cy="426224"/>
            <a:chOff x="6224738" y="4550984"/>
            <a:chExt cx="426224" cy="426224"/>
          </a:xfrm>
        </p:grpSpPr>
        <p:sp>
          <p:nvSpPr>
            <p:cNvPr id="234" name="Oval 233">
              <a:extLst>
                <a:ext uri="{FF2B5EF4-FFF2-40B4-BE49-F238E27FC236}">
                  <a16:creationId xmlns="" xmlns:a16="http://schemas.microsoft.com/office/drawing/2014/main" id="{0502626D-7C07-40B2-ACBF-4AE5F2E4621D}"/>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235" name="Freeform 63">
              <a:extLst>
                <a:ext uri="{FF2B5EF4-FFF2-40B4-BE49-F238E27FC236}">
                  <a16:creationId xmlns="" xmlns:a16="http://schemas.microsoft.com/office/drawing/2014/main" id="{5AD2F020-B595-4C7D-92C7-EB29E3E0F92C}"/>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36" name="Group 235">
            <a:extLst>
              <a:ext uri="{FF2B5EF4-FFF2-40B4-BE49-F238E27FC236}">
                <a16:creationId xmlns="" xmlns:a16="http://schemas.microsoft.com/office/drawing/2014/main" id="{5924540B-3F0D-4831-923A-FFC1DBCCCFCA}"/>
              </a:ext>
            </a:extLst>
          </p:cNvPr>
          <p:cNvGrpSpPr/>
          <p:nvPr/>
        </p:nvGrpSpPr>
        <p:grpSpPr>
          <a:xfrm>
            <a:off x="8666179" y="4853505"/>
            <a:ext cx="426224" cy="426224"/>
            <a:chOff x="8204404" y="4550984"/>
            <a:chExt cx="426224" cy="426224"/>
          </a:xfrm>
        </p:grpSpPr>
        <p:sp>
          <p:nvSpPr>
            <p:cNvPr id="237" name="Oval 236">
              <a:extLst>
                <a:ext uri="{FF2B5EF4-FFF2-40B4-BE49-F238E27FC236}">
                  <a16:creationId xmlns="" xmlns:a16="http://schemas.microsoft.com/office/drawing/2014/main" id="{751AF7C7-D8E4-4371-A913-546A0814A9C3}"/>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238" name="Group 237">
              <a:extLst>
                <a:ext uri="{FF2B5EF4-FFF2-40B4-BE49-F238E27FC236}">
                  <a16:creationId xmlns="" xmlns:a16="http://schemas.microsoft.com/office/drawing/2014/main" id="{170CE81E-6D16-4F28-9728-69F2F9E8FDDE}"/>
                </a:ext>
              </a:extLst>
            </p:cNvPr>
            <p:cNvGrpSpPr/>
            <p:nvPr/>
          </p:nvGrpSpPr>
          <p:grpSpPr>
            <a:xfrm>
              <a:off x="8272409" y="4618989"/>
              <a:ext cx="290215" cy="290215"/>
              <a:chOff x="8891885" y="9926541"/>
              <a:chExt cx="290215" cy="290215"/>
            </a:xfrm>
          </p:grpSpPr>
          <p:sp>
            <p:nvSpPr>
              <p:cNvPr id="239" name="Freeform 65">
                <a:extLst>
                  <a:ext uri="{FF2B5EF4-FFF2-40B4-BE49-F238E27FC236}">
                    <a16:creationId xmlns="" xmlns:a16="http://schemas.microsoft.com/office/drawing/2014/main" id="{3C5FABCB-9BB4-4293-BF3A-69F80C0AC61E}"/>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240" name="Freeform 66">
                <a:extLst>
                  <a:ext uri="{FF2B5EF4-FFF2-40B4-BE49-F238E27FC236}">
                    <a16:creationId xmlns="" xmlns:a16="http://schemas.microsoft.com/office/drawing/2014/main" id="{2848A0D4-810E-4E5C-ACC5-50AC0C7FBF0E}"/>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241" name="Group 240">
            <a:extLst>
              <a:ext uri="{FF2B5EF4-FFF2-40B4-BE49-F238E27FC236}">
                <a16:creationId xmlns="" xmlns:a16="http://schemas.microsoft.com/office/drawing/2014/main" id="{339D125C-F7BB-4DF9-99A0-0650191B304D}"/>
              </a:ext>
            </a:extLst>
          </p:cNvPr>
          <p:cNvGrpSpPr/>
          <p:nvPr/>
        </p:nvGrpSpPr>
        <p:grpSpPr>
          <a:xfrm>
            <a:off x="2386620" y="4853505"/>
            <a:ext cx="426224" cy="426224"/>
            <a:chOff x="2386620" y="4550984"/>
            <a:chExt cx="426224" cy="426224"/>
          </a:xfrm>
        </p:grpSpPr>
        <p:sp>
          <p:nvSpPr>
            <p:cNvPr id="242" name="Oval 241">
              <a:extLst>
                <a:ext uri="{FF2B5EF4-FFF2-40B4-BE49-F238E27FC236}">
                  <a16:creationId xmlns="" xmlns:a16="http://schemas.microsoft.com/office/drawing/2014/main" id="{351A6B6C-3A82-485A-BA45-B3B503B5C44E}"/>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243" name="Group 97">
              <a:extLst>
                <a:ext uri="{FF2B5EF4-FFF2-40B4-BE49-F238E27FC236}">
                  <a16:creationId xmlns="" xmlns:a16="http://schemas.microsoft.com/office/drawing/2014/main" id="{957C482F-F2A1-49D2-96B7-BAC9F7280032}"/>
                </a:ext>
              </a:extLst>
            </p:cNvPr>
            <p:cNvGrpSpPr/>
            <p:nvPr/>
          </p:nvGrpSpPr>
          <p:grpSpPr>
            <a:xfrm>
              <a:off x="2469230" y="4609885"/>
              <a:ext cx="261005" cy="308422"/>
              <a:chOff x="6836371" y="2915174"/>
              <a:chExt cx="2307629" cy="2726855"/>
            </a:xfrm>
          </p:grpSpPr>
          <p:sp>
            <p:nvSpPr>
              <p:cNvPr id="244" name="Freeform 145">
                <a:extLst>
                  <a:ext uri="{FF2B5EF4-FFF2-40B4-BE49-F238E27FC236}">
                    <a16:creationId xmlns="" xmlns:a16="http://schemas.microsoft.com/office/drawing/2014/main" id="{CFF40CC9-0F02-496E-AC03-8A5A6F4420A8}"/>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45" name="Rectangle 146">
                <a:extLst>
                  <a:ext uri="{FF2B5EF4-FFF2-40B4-BE49-F238E27FC236}">
                    <a16:creationId xmlns="" xmlns:a16="http://schemas.microsoft.com/office/drawing/2014/main" id="{4AE134B6-0B37-45EB-8FF9-1906A17356BB}"/>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46" name="Freeform 147">
                <a:extLst>
                  <a:ext uri="{FF2B5EF4-FFF2-40B4-BE49-F238E27FC236}">
                    <a16:creationId xmlns="" xmlns:a16="http://schemas.microsoft.com/office/drawing/2014/main" id="{64976354-C8D6-4CE1-B0FE-CFFC51DEBB40}"/>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47" name="Rectangle 148">
                <a:extLst>
                  <a:ext uri="{FF2B5EF4-FFF2-40B4-BE49-F238E27FC236}">
                    <a16:creationId xmlns="" xmlns:a16="http://schemas.microsoft.com/office/drawing/2014/main" id="{C3A875BB-645F-4A4B-9EF4-4668F23C61C2}"/>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48" name="Rectangle 149">
                <a:extLst>
                  <a:ext uri="{FF2B5EF4-FFF2-40B4-BE49-F238E27FC236}">
                    <a16:creationId xmlns="" xmlns:a16="http://schemas.microsoft.com/office/drawing/2014/main" id="{9A652CEC-CC70-49AC-AB30-1765FD6C772B}"/>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49" name="Freeform 150">
                <a:extLst>
                  <a:ext uri="{FF2B5EF4-FFF2-40B4-BE49-F238E27FC236}">
                    <a16:creationId xmlns="" xmlns:a16="http://schemas.microsoft.com/office/drawing/2014/main" id="{56D45A13-89DA-401B-A2FA-5A9CAD671B9F}"/>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50" name="Freeform 151">
                <a:extLst>
                  <a:ext uri="{FF2B5EF4-FFF2-40B4-BE49-F238E27FC236}">
                    <a16:creationId xmlns="" xmlns:a16="http://schemas.microsoft.com/office/drawing/2014/main" id="{FA44BD0B-5DA1-4965-A675-6C5B7222EBB0}"/>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spTree>
    <p:extLst>
      <p:ext uri="{BB962C8B-B14F-4D97-AF65-F5344CB8AC3E}">
        <p14:creationId xmlns:p14="http://schemas.microsoft.com/office/powerpoint/2010/main" val="77646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3" name="Table 342">
            <a:extLst>
              <a:ext uri="{FF2B5EF4-FFF2-40B4-BE49-F238E27FC236}">
                <a16:creationId xmlns="" xmlns:a16="http://schemas.microsoft.com/office/drawing/2014/main" id="{C42931F5-7C3F-4598-B71B-BA87A0AAD997}"/>
              </a:ext>
            </a:extLst>
          </p:cNvPr>
          <p:cNvGraphicFramePr>
            <a:graphicFrameLocks noGrp="1"/>
          </p:cNvGraphicFramePr>
          <p:nvPr>
            <p:extLst>
              <p:ext uri="{D42A27DB-BD31-4B8C-83A1-F6EECF244321}">
                <p14:modId xmlns:p14="http://schemas.microsoft.com/office/powerpoint/2010/main" val="759634529"/>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 xmlns:a16="http://schemas.microsoft.com/office/drawing/2014/main" val="20000"/>
                    </a:ext>
                  </a:extLst>
                </a:gridCol>
                <a:gridCol w="1741139">
                  <a:extLst>
                    <a:ext uri="{9D8B030D-6E8A-4147-A177-3AD203B41FA5}">
                      <a16:colId xmlns="" xmlns:a16="http://schemas.microsoft.com/office/drawing/2014/main" val="20001"/>
                    </a:ext>
                  </a:extLst>
                </a:gridCol>
                <a:gridCol w="2372964">
                  <a:extLst>
                    <a:ext uri="{9D8B030D-6E8A-4147-A177-3AD203B41FA5}">
                      <a16:colId xmlns="" xmlns:a16="http://schemas.microsoft.com/office/drawing/2014/main" val="20002"/>
                    </a:ext>
                  </a:extLst>
                </a:gridCol>
                <a:gridCol w="211989">
                  <a:extLst>
                    <a:ext uri="{9D8B030D-6E8A-4147-A177-3AD203B41FA5}">
                      <a16:colId xmlns="" xmlns:a16="http://schemas.microsoft.com/office/drawing/2014/main" val="20003"/>
                    </a:ext>
                  </a:extLst>
                </a:gridCol>
                <a:gridCol w="1943102">
                  <a:extLst>
                    <a:ext uri="{9D8B030D-6E8A-4147-A177-3AD203B41FA5}">
                      <a16:colId xmlns="" xmlns:a16="http://schemas.microsoft.com/office/drawing/2014/main" val="2797946154"/>
                    </a:ext>
                  </a:extLst>
                </a:gridCol>
                <a:gridCol w="2420667">
                  <a:extLst>
                    <a:ext uri="{9D8B030D-6E8A-4147-A177-3AD203B41FA5}">
                      <a16:colId xmlns="" xmlns:a16="http://schemas.microsoft.com/office/drawing/2014/main"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1000" dirty="0"/>
                    </a:p>
                  </a:txBody>
                  <a:tcPr marL="36000" marR="36000" marT="36000" marB="36000"/>
                </a:tc>
                <a:tc hMerge="1">
                  <a:txBody>
                    <a:bodyPr/>
                    <a:lstStyle/>
                    <a:p>
                      <a:endParaRPr lang="en-GB"/>
                    </a:p>
                  </a:txBody>
                  <a:tcPr>
                    <a:lnL w="12700" cmpd="sng">
                      <a:noFill/>
                    </a:lnL>
                  </a:tcPr>
                </a:tc>
                <a:extLst>
                  <a:ext uri="{0D108BD9-81ED-4DB2-BD59-A6C34878D82A}">
                    <a16:rowId xmlns="" xmlns:a16="http://schemas.microsoft.com/office/drawing/2014/main" val="10000"/>
                  </a:ext>
                </a:extLst>
              </a:tr>
              <a:tr h="804672">
                <a:tc vMerge="1">
                  <a:txBody>
                    <a:bodyPr/>
                    <a:lstStyle/>
                    <a:p>
                      <a:endParaRPr lang="en-US"/>
                    </a:p>
                  </a:txBody>
                  <a:tcPr/>
                </a:tc>
                <a:tc gridSpan="3">
                  <a:txBody>
                    <a:bodyPr/>
                    <a:lstStyle/>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Strategy and capability assessment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baseline="0" dirty="0">
                          <a:solidFill>
                            <a:schemeClr val="tx1"/>
                          </a:solidFill>
                        </a:rPr>
                        <a:t>Target operating model and roadmap</a:t>
                      </a:r>
                      <a:endParaRPr lang="en-US" sz="900" dirty="0">
                        <a:solidFill>
                          <a:schemeClr val="tx1"/>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Controls assessment &amp; design </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Controls testing &amp; validation</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 xmlns:a16="http://schemas.microsoft.com/office/drawing/2014/main" val="10001"/>
                  </a:ext>
                </a:extLst>
              </a:tr>
              <a:tr h="1280160">
                <a:tc>
                  <a:txBody>
                    <a:bodyPr/>
                    <a:lstStyle/>
                    <a:p>
                      <a:pPr marL="174625" indent="-174625" algn="ctr">
                        <a:lnSpc>
                          <a:spcPct val="100000"/>
                        </a:lnSpc>
                        <a:spcBef>
                          <a:spcPts val="0"/>
                        </a:spcBef>
                        <a:spcAft>
                          <a:spcPts val="300"/>
                        </a:spcAft>
                        <a:buFont typeface="+mj-lt"/>
                        <a:buAutoNum type="arabicParenR"/>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Introductory</a:t>
                      </a:r>
                      <a:r>
                        <a:rPr lang="en-US" sz="900" b="1" kern="1200" baseline="0" dirty="0">
                          <a:solidFill>
                            <a:schemeClr val="tx2"/>
                          </a:solidFill>
                        </a:rPr>
                        <a:t> Question</a:t>
                      </a:r>
                      <a:endParaRPr lang="en-US" sz="900" b="1" kern="1200" dirty="0">
                        <a:solidFill>
                          <a:schemeClr val="tx2"/>
                        </a:solidFill>
                      </a:endParaRP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How has the cyber security strategy been aligned to business growth objectives?</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a:tabLst/>
                        <a:defRPr/>
                      </a:pPr>
                      <a:r>
                        <a:rPr lang="en-US" sz="900" dirty="0">
                          <a:solidFill>
                            <a:schemeClr val="tx1"/>
                          </a:solidFill>
                        </a:rPr>
                        <a:t>How</a:t>
                      </a:r>
                      <a:r>
                        <a:rPr lang="en-US" sz="900" baseline="0" dirty="0">
                          <a:solidFill>
                            <a:schemeClr val="tx1"/>
                          </a:solidFill>
                        </a:rPr>
                        <a:t> is the cyber security organization modeled to enable and protect the business?</a:t>
                      </a: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Do you have a cyber security governance</a:t>
                      </a:r>
                      <a:br>
                        <a:rPr lang="en-US" sz="900" kern="1200" baseline="0" dirty="0">
                          <a:solidFill>
                            <a:schemeClr val="tx1"/>
                          </a:solidFill>
                          <a:latin typeface="+mn-lt"/>
                          <a:ea typeface="+mn-ea"/>
                          <a:cs typeface="+mn-cs"/>
                        </a:rPr>
                      </a:br>
                      <a:r>
                        <a:rPr lang="en-US" sz="900" kern="1200" baseline="0" dirty="0">
                          <a:solidFill>
                            <a:schemeClr val="tx1"/>
                          </a:solidFill>
                          <a:latin typeface="+mn-lt"/>
                          <a:ea typeface="+mn-ea"/>
                          <a:cs typeface="+mn-cs"/>
                        </a:rPr>
                        <a:t>model in place?</a:t>
                      </a: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Do you have the results from the last audit and/or assessment?</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startAt="5"/>
                        <a:tabLst/>
                        <a:defRPr/>
                      </a:pPr>
                      <a:r>
                        <a:rPr lang="en-US" sz="900" kern="1200" baseline="0" dirty="0">
                          <a:solidFill>
                            <a:schemeClr val="tx1"/>
                          </a:solidFill>
                          <a:latin typeface="+mn-lt"/>
                          <a:ea typeface="+mn-ea"/>
                          <a:cs typeface="+mn-cs"/>
                        </a:rPr>
                        <a:t>Is any health or PII data being stored in the cloud? Is any cloud stored data subject to additional regulations?</a:t>
                      </a:r>
                      <a:r>
                        <a:rPr lang="en-US" sz="900" dirty="0"/>
                        <a:t>. </a:t>
                      </a:r>
                      <a:endParaRPr lang="en-US" sz="900" kern="120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hMerge="1">
                  <a:txBody>
                    <a:bodyPr/>
                    <a:lstStyle/>
                    <a:p>
                      <a:pPr marL="0" indent="0">
                        <a:lnSpc>
                          <a:spcPct val="100000"/>
                        </a:lnSpc>
                        <a:spcBef>
                          <a:spcPts val="0"/>
                        </a:spcBef>
                        <a:spcAft>
                          <a:spcPts val="500"/>
                        </a:spcAft>
                        <a:buClr>
                          <a:srgbClr val="00338D"/>
                        </a:buClr>
                        <a:buFont typeface="+mj-lt"/>
                        <a:buNone/>
                      </a:pPr>
                      <a:endParaRPr lang="en-US" sz="1000" kern="1200" baseline="0" dirty="0">
                        <a:solidFill>
                          <a:schemeClr val="tx1"/>
                        </a:solidFill>
                        <a:latin typeface="+mn-lt"/>
                        <a:ea typeface="+mn-ea"/>
                        <a:cs typeface="+mn-cs"/>
                      </a:endParaRPr>
                    </a:p>
                  </a:txBody>
                  <a:tcPr marL="36000" marR="36000" marT="36000" marB="36576">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Value proposition/How KPMG can help</a:t>
                      </a:r>
                    </a:p>
                    <a:p>
                      <a:pPr marL="0" algn="l" defTabSz="914400" rtl="0" eaLnBrk="1" latinLnBrk="0" hangingPunct="1">
                        <a:lnSpc>
                          <a:spcPct val="100000"/>
                        </a:lnSpc>
                        <a:spcBef>
                          <a:spcPts val="0"/>
                        </a:spcBef>
                        <a:spcAft>
                          <a:spcPts val="300"/>
                        </a:spcAft>
                      </a:pPr>
                      <a:r>
                        <a:rPr lang="en-US" sz="900" b="0" kern="1200" baseline="0" dirty="0">
                          <a:solidFill>
                            <a:schemeClr val="tx1"/>
                          </a:solidFill>
                        </a:rPr>
                        <a:t>Our skills and experiences combined with industry leading process and technology enable our clients to realize the value in their cloud investment without compromising compliance need. This experience includes: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Assessing cloud security programs and environments against leading security practices and controls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Defining strategies and target operating models for cloud security and compliance at scale</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Defining and performing assessment and audit of controls in the cloud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h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Cloud Security</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and Compliance</a:t>
                      </a:r>
                      <a:endParaRPr lang="en-US" sz="900" kern="1200" noProof="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Current state control</a:t>
                      </a:r>
                      <a:br>
                        <a:rPr lang="en-US" sz="900" kern="1200" dirty="0">
                          <a:solidFill>
                            <a:schemeClr val="tx1"/>
                          </a:solidFill>
                          <a:latin typeface="+mn-lt"/>
                          <a:ea typeface="+mn-ea"/>
                          <a:cs typeface="+mn-cs"/>
                        </a:rPr>
                      </a:br>
                      <a:r>
                        <a:rPr lang="en-US" sz="900" kern="1200" dirty="0">
                          <a:solidFill>
                            <a:schemeClr val="tx1"/>
                          </a:solidFill>
                          <a:latin typeface="+mn-lt"/>
                          <a:ea typeface="+mn-ea"/>
                          <a:cs typeface="+mn-cs"/>
                        </a:rPr>
                        <a:t>report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Audit preparation report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Target Operating Model and roadmap</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Architecture Blueprint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Template control</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mapping document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00" kern="1200" noProof="0" dirty="0">
                        <a:solidFill>
                          <a:schemeClr val="tx1"/>
                        </a:solidFill>
                        <a:latin typeface="+mn-lt"/>
                        <a:ea typeface="+mn-ea"/>
                        <a:cs typeface="+mn-cs"/>
                      </a:endParaRPr>
                    </a:p>
                  </a:txBody>
                  <a:tcPr marL="45720" marR="45720"/>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Azure security architecture and implementation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Azure security compliance</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Cyber maturity assessment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Application security</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Security operations and monitoring</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a:t>Azure Cloud Strategy, assessment &amp; Controls design</a:t>
            </a:r>
          </a:p>
        </p:txBody>
      </p:sp>
      <p:sp>
        <p:nvSpPr>
          <p:cNvPr id="11" name="Text Placeholder 10"/>
          <p:cNvSpPr>
            <a:spLocks noGrp="1"/>
          </p:cNvSpPr>
          <p:nvPr>
            <p:ph type="body" sz="quarter" idx="12"/>
          </p:nvPr>
        </p:nvSpPr>
        <p:spPr/>
        <p:txBody>
          <a:bodyPr/>
          <a:lstStyle/>
          <a:p>
            <a:r>
              <a:rPr lang="en-US" dirty="0"/>
              <a:t>Azure Security </a:t>
            </a:r>
            <a:r>
              <a:rPr lang="en-US" dirty="0" smtClean="0"/>
              <a:t>Services </a:t>
            </a:r>
            <a:r>
              <a:rPr lang="en-US" dirty="0" smtClean="0">
                <a:solidFill>
                  <a:srgbClr val="FFC000"/>
                </a:solidFill>
              </a:rPr>
              <a:t>[Internal</a:t>
            </a:r>
            <a:r>
              <a:rPr lang="en-US" dirty="0">
                <a:solidFill>
                  <a:srgbClr val="FFC000"/>
                </a:solidFill>
              </a:rPr>
              <a:t>]</a:t>
            </a:r>
          </a:p>
        </p:txBody>
      </p:sp>
      <p:sp>
        <p:nvSpPr>
          <p:cNvPr id="302" name="TextBox 301">
            <a:extLst>
              <a:ext uri="{FF2B5EF4-FFF2-40B4-BE49-F238E27FC236}">
                <a16:creationId xmlns="" xmlns:a16="http://schemas.microsoft.com/office/drawing/2014/main" id="{A506C2DC-1B69-446E-B83F-1D5972A30BA1}"/>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We combine our deep technical and industry experience to help organization gain an understanding of their current security capability, a tailored target operating model and implementation roadmap to drive continuous improvement based on their cyber security expectations/risk appetite.</a:t>
            </a:r>
          </a:p>
        </p:txBody>
      </p:sp>
      <p:grpSp>
        <p:nvGrpSpPr>
          <p:cNvPr id="303" name="Group 302">
            <a:extLst>
              <a:ext uri="{FF2B5EF4-FFF2-40B4-BE49-F238E27FC236}">
                <a16:creationId xmlns="" xmlns:a16="http://schemas.microsoft.com/office/drawing/2014/main" id="{3C89E7F7-2209-4A49-A48A-3F4BB68E9EEF}"/>
              </a:ext>
            </a:extLst>
          </p:cNvPr>
          <p:cNvGrpSpPr/>
          <p:nvPr/>
        </p:nvGrpSpPr>
        <p:grpSpPr>
          <a:xfrm>
            <a:off x="2386620" y="1312988"/>
            <a:ext cx="426224" cy="426224"/>
            <a:chOff x="2386620" y="1322388"/>
            <a:chExt cx="426224" cy="426224"/>
          </a:xfrm>
        </p:grpSpPr>
        <p:sp>
          <p:nvSpPr>
            <p:cNvPr id="304" name="Oval 303">
              <a:extLst>
                <a:ext uri="{FF2B5EF4-FFF2-40B4-BE49-F238E27FC236}">
                  <a16:creationId xmlns="" xmlns:a16="http://schemas.microsoft.com/office/drawing/2014/main" id="{91B0374A-585E-43E8-A05D-79F3CCEA5929}"/>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305" name="Group 6">
              <a:extLst>
                <a:ext uri="{FF2B5EF4-FFF2-40B4-BE49-F238E27FC236}">
                  <a16:creationId xmlns="" xmlns:a16="http://schemas.microsoft.com/office/drawing/2014/main" id="{A8E78F0A-AF4C-4974-A3AE-9AECBE3AB020}"/>
                </a:ext>
              </a:extLst>
            </p:cNvPr>
            <p:cNvGrpSpPr>
              <a:grpSpLocks noChangeAspect="1"/>
            </p:cNvGrpSpPr>
            <p:nvPr/>
          </p:nvGrpSpPr>
          <p:grpSpPr bwMode="auto">
            <a:xfrm>
              <a:off x="2459667" y="1406475"/>
              <a:ext cx="280130" cy="258051"/>
              <a:chOff x="348" y="684"/>
              <a:chExt cx="406" cy="374"/>
            </a:xfrm>
          </p:grpSpPr>
          <p:sp>
            <p:nvSpPr>
              <p:cNvPr id="306" name="Freeform 7">
                <a:extLst>
                  <a:ext uri="{FF2B5EF4-FFF2-40B4-BE49-F238E27FC236}">
                    <a16:creationId xmlns="" xmlns:a16="http://schemas.microsoft.com/office/drawing/2014/main" id="{296B8710-6FF2-41E1-8A93-2E1AAD15CC7A}"/>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07" name="Freeform 8">
                <a:extLst>
                  <a:ext uri="{FF2B5EF4-FFF2-40B4-BE49-F238E27FC236}">
                    <a16:creationId xmlns="" xmlns:a16="http://schemas.microsoft.com/office/drawing/2014/main" id="{85A282A8-8020-4B82-88BD-C1F1598549A4}"/>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08" name="Freeform 9">
                <a:extLst>
                  <a:ext uri="{FF2B5EF4-FFF2-40B4-BE49-F238E27FC236}">
                    <a16:creationId xmlns="" xmlns:a16="http://schemas.microsoft.com/office/drawing/2014/main" id="{9E9BC7DE-98C7-416B-8678-A0876F658630}"/>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09" name="Freeform 10">
                <a:extLst>
                  <a:ext uri="{FF2B5EF4-FFF2-40B4-BE49-F238E27FC236}">
                    <a16:creationId xmlns="" xmlns:a16="http://schemas.microsoft.com/office/drawing/2014/main" id="{C6DFB591-2DAE-4637-B611-E379D7695C3C}"/>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10" name="Freeform 11">
                <a:extLst>
                  <a:ext uri="{FF2B5EF4-FFF2-40B4-BE49-F238E27FC236}">
                    <a16:creationId xmlns="" xmlns:a16="http://schemas.microsoft.com/office/drawing/2014/main" id="{9A986282-D8C1-4B10-A963-2FA79C5E728E}"/>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11" name="Freeform 12">
                <a:extLst>
                  <a:ext uri="{FF2B5EF4-FFF2-40B4-BE49-F238E27FC236}">
                    <a16:creationId xmlns="" xmlns:a16="http://schemas.microsoft.com/office/drawing/2014/main" id="{5B2DCB0D-DF0F-4D7C-8F46-A7C114277EF9}"/>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12" name="Freeform 13">
                <a:extLst>
                  <a:ext uri="{FF2B5EF4-FFF2-40B4-BE49-F238E27FC236}">
                    <a16:creationId xmlns="" xmlns:a16="http://schemas.microsoft.com/office/drawing/2014/main" id="{DB223474-BE4F-405B-AED4-FAF791A7C3DF}"/>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13" name="Freeform 14">
                <a:extLst>
                  <a:ext uri="{FF2B5EF4-FFF2-40B4-BE49-F238E27FC236}">
                    <a16:creationId xmlns="" xmlns:a16="http://schemas.microsoft.com/office/drawing/2014/main" id="{FE154586-A8EA-4F2E-8A5A-B3C6A137B6F8}"/>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314" name="Group 313">
            <a:extLst>
              <a:ext uri="{FF2B5EF4-FFF2-40B4-BE49-F238E27FC236}">
                <a16:creationId xmlns="" xmlns:a16="http://schemas.microsoft.com/office/drawing/2014/main" id="{889A10D8-9A0F-4CDB-A0B8-C1B630BD8754}"/>
              </a:ext>
            </a:extLst>
          </p:cNvPr>
          <p:cNvGrpSpPr/>
          <p:nvPr/>
        </p:nvGrpSpPr>
        <p:grpSpPr>
          <a:xfrm>
            <a:off x="2386620" y="3622875"/>
            <a:ext cx="426224" cy="426224"/>
            <a:chOff x="2386620" y="3396554"/>
            <a:chExt cx="426224" cy="426224"/>
          </a:xfrm>
        </p:grpSpPr>
        <p:sp>
          <p:nvSpPr>
            <p:cNvPr id="315" name="Oval 314">
              <a:extLst>
                <a:ext uri="{FF2B5EF4-FFF2-40B4-BE49-F238E27FC236}">
                  <a16:creationId xmlns="" xmlns:a16="http://schemas.microsoft.com/office/drawing/2014/main" id="{B530B453-1830-443C-B34B-4E37CEC85295}"/>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316" name="Freeform 61">
              <a:extLst>
                <a:ext uri="{FF2B5EF4-FFF2-40B4-BE49-F238E27FC236}">
                  <a16:creationId xmlns="" xmlns:a16="http://schemas.microsoft.com/office/drawing/2014/main" id="{96ED87AC-BCEB-47BE-9C1B-1FF6114A024F}"/>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344" name="Group 343">
            <a:extLst>
              <a:ext uri="{FF2B5EF4-FFF2-40B4-BE49-F238E27FC236}">
                <a16:creationId xmlns="" xmlns:a16="http://schemas.microsoft.com/office/drawing/2014/main" id="{E22B70F4-6AA4-4F60-9E52-3786AE3FFCF6}"/>
              </a:ext>
            </a:extLst>
          </p:cNvPr>
          <p:cNvGrpSpPr/>
          <p:nvPr/>
        </p:nvGrpSpPr>
        <p:grpSpPr>
          <a:xfrm>
            <a:off x="4134535" y="4853505"/>
            <a:ext cx="426224" cy="426224"/>
            <a:chOff x="4075160" y="4550984"/>
            <a:chExt cx="426224" cy="426224"/>
          </a:xfrm>
        </p:grpSpPr>
        <p:sp>
          <p:nvSpPr>
            <p:cNvPr id="345" name="Oval 344">
              <a:extLst>
                <a:ext uri="{FF2B5EF4-FFF2-40B4-BE49-F238E27FC236}">
                  <a16:creationId xmlns="" xmlns:a16="http://schemas.microsoft.com/office/drawing/2014/main" id="{77568391-EA22-4D11-8DF4-ED92B46E1A0B}"/>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346" name="Freeform 62">
              <a:extLst>
                <a:ext uri="{FF2B5EF4-FFF2-40B4-BE49-F238E27FC236}">
                  <a16:creationId xmlns="" xmlns:a16="http://schemas.microsoft.com/office/drawing/2014/main" id="{7DA97729-2747-427E-8F95-7C240217B414}"/>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347" name="Group 346">
            <a:extLst>
              <a:ext uri="{FF2B5EF4-FFF2-40B4-BE49-F238E27FC236}">
                <a16:creationId xmlns="" xmlns:a16="http://schemas.microsoft.com/office/drawing/2014/main" id="{B09E3CCF-8E81-4FE5-B25C-D343F508E08B}"/>
              </a:ext>
            </a:extLst>
          </p:cNvPr>
          <p:cNvGrpSpPr/>
          <p:nvPr/>
        </p:nvGrpSpPr>
        <p:grpSpPr>
          <a:xfrm>
            <a:off x="6538938" y="4853505"/>
            <a:ext cx="426224" cy="426224"/>
            <a:chOff x="6224738" y="4550984"/>
            <a:chExt cx="426224" cy="426224"/>
          </a:xfrm>
        </p:grpSpPr>
        <p:sp>
          <p:nvSpPr>
            <p:cNvPr id="348" name="Oval 347">
              <a:extLst>
                <a:ext uri="{FF2B5EF4-FFF2-40B4-BE49-F238E27FC236}">
                  <a16:creationId xmlns="" xmlns:a16="http://schemas.microsoft.com/office/drawing/2014/main" id="{CAFC2CC1-9E35-4FB3-A9C8-7FE7EB07DCBE}"/>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349" name="Freeform 63">
              <a:extLst>
                <a:ext uri="{FF2B5EF4-FFF2-40B4-BE49-F238E27FC236}">
                  <a16:creationId xmlns="" xmlns:a16="http://schemas.microsoft.com/office/drawing/2014/main" id="{5E5F982C-2E14-4EC9-97F9-DA8FBA3A5B2C}"/>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350" name="Group 349">
            <a:extLst>
              <a:ext uri="{FF2B5EF4-FFF2-40B4-BE49-F238E27FC236}">
                <a16:creationId xmlns="" xmlns:a16="http://schemas.microsoft.com/office/drawing/2014/main" id="{2A53B636-4AC7-48B6-A50D-F73927EC7A6A}"/>
              </a:ext>
            </a:extLst>
          </p:cNvPr>
          <p:cNvGrpSpPr/>
          <p:nvPr/>
        </p:nvGrpSpPr>
        <p:grpSpPr>
          <a:xfrm>
            <a:off x="8666179" y="4853505"/>
            <a:ext cx="426224" cy="426224"/>
            <a:chOff x="8204404" y="4550984"/>
            <a:chExt cx="426224" cy="426224"/>
          </a:xfrm>
        </p:grpSpPr>
        <p:sp>
          <p:nvSpPr>
            <p:cNvPr id="351" name="Oval 350">
              <a:extLst>
                <a:ext uri="{FF2B5EF4-FFF2-40B4-BE49-F238E27FC236}">
                  <a16:creationId xmlns="" xmlns:a16="http://schemas.microsoft.com/office/drawing/2014/main" id="{9F373237-FD3C-4943-B269-5081FFCCF347}"/>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352" name="Group 351">
              <a:extLst>
                <a:ext uri="{FF2B5EF4-FFF2-40B4-BE49-F238E27FC236}">
                  <a16:creationId xmlns="" xmlns:a16="http://schemas.microsoft.com/office/drawing/2014/main" id="{987BBE9C-889E-4BB6-AA93-1A31FA6E7DEE}"/>
                </a:ext>
              </a:extLst>
            </p:cNvPr>
            <p:cNvGrpSpPr/>
            <p:nvPr/>
          </p:nvGrpSpPr>
          <p:grpSpPr>
            <a:xfrm>
              <a:off x="8272409" y="4618989"/>
              <a:ext cx="290215" cy="290215"/>
              <a:chOff x="8891885" y="9926541"/>
              <a:chExt cx="290215" cy="290215"/>
            </a:xfrm>
          </p:grpSpPr>
          <p:sp>
            <p:nvSpPr>
              <p:cNvPr id="353" name="Freeform 65">
                <a:extLst>
                  <a:ext uri="{FF2B5EF4-FFF2-40B4-BE49-F238E27FC236}">
                    <a16:creationId xmlns="" xmlns:a16="http://schemas.microsoft.com/office/drawing/2014/main" id="{D0206033-4D3B-45C8-ABE0-9F40FC8E9140}"/>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354" name="Freeform 66">
                <a:extLst>
                  <a:ext uri="{FF2B5EF4-FFF2-40B4-BE49-F238E27FC236}">
                    <a16:creationId xmlns="" xmlns:a16="http://schemas.microsoft.com/office/drawing/2014/main" id="{62A61ABF-7729-4430-9FCA-EE24A045DE80}"/>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355" name="Group 354">
            <a:extLst>
              <a:ext uri="{FF2B5EF4-FFF2-40B4-BE49-F238E27FC236}">
                <a16:creationId xmlns="" xmlns:a16="http://schemas.microsoft.com/office/drawing/2014/main" id="{A4DBD156-F12B-4A90-9AA9-6C42A9D61FBD}"/>
              </a:ext>
            </a:extLst>
          </p:cNvPr>
          <p:cNvGrpSpPr/>
          <p:nvPr/>
        </p:nvGrpSpPr>
        <p:grpSpPr>
          <a:xfrm>
            <a:off x="2386620" y="4853505"/>
            <a:ext cx="426224" cy="426224"/>
            <a:chOff x="2386620" y="4550984"/>
            <a:chExt cx="426224" cy="426224"/>
          </a:xfrm>
        </p:grpSpPr>
        <p:sp>
          <p:nvSpPr>
            <p:cNvPr id="356" name="Oval 355">
              <a:extLst>
                <a:ext uri="{FF2B5EF4-FFF2-40B4-BE49-F238E27FC236}">
                  <a16:creationId xmlns="" xmlns:a16="http://schemas.microsoft.com/office/drawing/2014/main" id="{E351D286-56C2-419F-8205-3B13B0A8DEC5}"/>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357" name="Group 97">
              <a:extLst>
                <a:ext uri="{FF2B5EF4-FFF2-40B4-BE49-F238E27FC236}">
                  <a16:creationId xmlns="" xmlns:a16="http://schemas.microsoft.com/office/drawing/2014/main" id="{8D8639EA-80DB-4A1A-A918-F5C4A1AEEE9C}"/>
                </a:ext>
              </a:extLst>
            </p:cNvPr>
            <p:cNvGrpSpPr/>
            <p:nvPr/>
          </p:nvGrpSpPr>
          <p:grpSpPr>
            <a:xfrm>
              <a:off x="2469230" y="4609885"/>
              <a:ext cx="261005" cy="308422"/>
              <a:chOff x="6836371" y="2915174"/>
              <a:chExt cx="2307629" cy="2726855"/>
            </a:xfrm>
          </p:grpSpPr>
          <p:sp>
            <p:nvSpPr>
              <p:cNvPr id="358" name="Freeform 145">
                <a:extLst>
                  <a:ext uri="{FF2B5EF4-FFF2-40B4-BE49-F238E27FC236}">
                    <a16:creationId xmlns="" xmlns:a16="http://schemas.microsoft.com/office/drawing/2014/main" id="{1BBEAEF4-2190-40C0-A641-6366E9DE88B2}"/>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59" name="Rectangle 146">
                <a:extLst>
                  <a:ext uri="{FF2B5EF4-FFF2-40B4-BE49-F238E27FC236}">
                    <a16:creationId xmlns="" xmlns:a16="http://schemas.microsoft.com/office/drawing/2014/main" id="{F23341DC-AE1A-4AC9-A7C0-EB586B323A8D}"/>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60" name="Freeform 147">
                <a:extLst>
                  <a:ext uri="{FF2B5EF4-FFF2-40B4-BE49-F238E27FC236}">
                    <a16:creationId xmlns="" xmlns:a16="http://schemas.microsoft.com/office/drawing/2014/main" id="{4CFBB9FA-BA1A-4949-8270-5CE26AB3CA1A}"/>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61" name="Rectangle 148">
                <a:extLst>
                  <a:ext uri="{FF2B5EF4-FFF2-40B4-BE49-F238E27FC236}">
                    <a16:creationId xmlns="" xmlns:a16="http://schemas.microsoft.com/office/drawing/2014/main" id="{BEB1B5A5-C527-4CAF-968A-F398BECD04E7}"/>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62" name="Rectangle 149">
                <a:extLst>
                  <a:ext uri="{FF2B5EF4-FFF2-40B4-BE49-F238E27FC236}">
                    <a16:creationId xmlns="" xmlns:a16="http://schemas.microsoft.com/office/drawing/2014/main" id="{F51B6296-AE09-47A5-9CCF-C4A237FDDDC6}"/>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63" name="Freeform 150">
                <a:extLst>
                  <a:ext uri="{FF2B5EF4-FFF2-40B4-BE49-F238E27FC236}">
                    <a16:creationId xmlns="" xmlns:a16="http://schemas.microsoft.com/office/drawing/2014/main" id="{2CFB44C3-9F96-4E53-A653-69B72DA5C8C7}"/>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64" name="Freeform 151">
                <a:extLst>
                  <a:ext uri="{FF2B5EF4-FFF2-40B4-BE49-F238E27FC236}">
                    <a16:creationId xmlns="" xmlns:a16="http://schemas.microsoft.com/office/drawing/2014/main" id="{8DA41D25-5BCF-46A9-B19B-0FC41DD4D7D7}"/>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46" name="Group 45">
            <a:extLst>
              <a:ext uri="{FF2B5EF4-FFF2-40B4-BE49-F238E27FC236}">
                <a16:creationId xmlns="" xmlns:a16="http://schemas.microsoft.com/office/drawing/2014/main" id="{00C89CD2-C3B6-46D1-9E22-D174B08EF11C}"/>
              </a:ext>
            </a:extLst>
          </p:cNvPr>
          <p:cNvGrpSpPr/>
          <p:nvPr/>
        </p:nvGrpSpPr>
        <p:grpSpPr>
          <a:xfrm>
            <a:off x="2386620" y="2337039"/>
            <a:ext cx="426224" cy="426224"/>
            <a:chOff x="2473893" y="2447530"/>
            <a:chExt cx="502670" cy="502670"/>
          </a:xfrm>
        </p:grpSpPr>
        <p:sp>
          <p:nvSpPr>
            <p:cNvPr id="47" name="Oval 46">
              <a:extLst>
                <a:ext uri="{FF2B5EF4-FFF2-40B4-BE49-F238E27FC236}">
                  <a16:creationId xmlns="" xmlns:a16="http://schemas.microsoft.com/office/drawing/2014/main" id="{D3CD99DE-8359-4929-93AD-B8B68C1868AF}"/>
                </a:ext>
              </a:extLst>
            </p:cNvPr>
            <p:cNvSpPr/>
            <p:nvPr/>
          </p:nvSpPr>
          <p:spPr>
            <a:xfrm>
              <a:off x="2473893" y="2447530"/>
              <a:ext cx="502670" cy="502670"/>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a:solidFill>
                  <a:prstClr val="white"/>
                </a:solidFill>
              </a:endParaRPr>
            </a:p>
          </p:txBody>
        </p:sp>
        <p:grpSp>
          <p:nvGrpSpPr>
            <p:cNvPr id="48" name="Group 47">
              <a:extLst>
                <a:ext uri="{FF2B5EF4-FFF2-40B4-BE49-F238E27FC236}">
                  <a16:creationId xmlns="" xmlns:a16="http://schemas.microsoft.com/office/drawing/2014/main" id="{EEEE92D9-46DB-4D1C-891D-45D511DA5C5B}"/>
                </a:ext>
              </a:extLst>
            </p:cNvPr>
            <p:cNvGrpSpPr>
              <a:grpSpLocks noChangeAspect="1"/>
            </p:cNvGrpSpPr>
            <p:nvPr/>
          </p:nvGrpSpPr>
          <p:grpSpPr bwMode="auto">
            <a:xfrm>
              <a:off x="2561587" y="2507456"/>
              <a:ext cx="327282" cy="382818"/>
              <a:chOff x="3415" y="688"/>
              <a:chExt cx="660" cy="772"/>
            </a:xfrm>
            <a:solidFill>
              <a:srgbClr val="00338D"/>
            </a:solidFill>
          </p:grpSpPr>
          <p:sp>
            <p:nvSpPr>
              <p:cNvPr id="49" name="Freeform 109">
                <a:extLst>
                  <a:ext uri="{FF2B5EF4-FFF2-40B4-BE49-F238E27FC236}">
                    <a16:creationId xmlns="" xmlns:a16="http://schemas.microsoft.com/office/drawing/2014/main" id="{9ECD8DFF-B9D1-423F-8B16-C07ABB689D01}"/>
                  </a:ext>
                </a:extLst>
              </p:cNvPr>
              <p:cNvSpPr>
                <a:spLocks/>
              </p:cNvSpPr>
              <p:nvPr/>
            </p:nvSpPr>
            <p:spPr bwMode="auto">
              <a:xfrm>
                <a:off x="3892" y="776"/>
                <a:ext cx="95" cy="95"/>
              </a:xfrm>
              <a:custGeom>
                <a:avLst/>
                <a:gdLst/>
                <a:ahLst/>
                <a:cxnLst>
                  <a:cxn ang="0">
                    <a:pos x="20" y="63"/>
                  </a:cxn>
                  <a:cxn ang="0">
                    <a:pos x="57" y="26"/>
                  </a:cxn>
                  <a:cxn ang="0">
                    <a:pos x="57" y="5"/>
                  </a:cxn>
                  <a:cxn ang="0">
                    <a:pos x="37" y="5"/>
                  </a:cxn>
                  <a:cxn ang="0">
                    <a:pos x="0" y="42"/>
                  </a:cxn>
                  <a:cxn ang="0">
                    <a:pos x="20" y="63"/>
                  </a:cxn>
                </a:cxnLst>
                <a:rect l="0" t="0" r="r" b="b"/>
                <a:pathLst>
                  <a:path w="63" h="63">
                    <a:moveTo>
                      <a:pt x="20" y="63"/>
                    </a:moveTo>
                    <a:cubicBezTo>
                      <a:pt x="57" y="26"/>
                      <a:pt x="57" y="26"/>
                      <a:pt x="57" y="26"/>
                    </a:cubicBezTo>
                    <a:cubicBezTo>
                      <a:pt x="63" y="20"/>
                      <a:pt x="63" y="11"/>
                      <a:pt x="57" y="5"/>
                    </a:cubicBezTo>
                    <a:cubicBezTo>
                      <a:pt x="51" y="0"/>
                      <a:pt x="42" y="0"/>
                      <a:pt x="37" y="5"/>
                    </a:cubicBezTo>
                    <a:cubicBezTo>
                      <a:pt x="0" y="42"/>
                      <a:pt x="0" y="42"/>
                      <a:pt x="0" y="42"/>
                    </a:cubicBezTo>
                    <a:cubicBezTo>
                      <a:pt x="8" y="48"/>
                      <a:pt x="14" y="55"/>
                      <a:pt x="20"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0" name="Freeform 110">
                <a:extLst>
                  <a:ext uri="{FF2B5EF4-FFF2-40B4-BE49-F238E27FC236}">
                    <a16:creationId xmlns="" xmlns:a16="http://schemas.microsoft.com/office/drawing/2014/main" id="{532D0F91-5711-4346-BCD3-BC07E36700FD}"/>
                  </a:ext>
                </a:extLst>
              </p:cNvPr>
              <p:cNvSpPr>
                <a:spLocks/>
              </p:cNvSpPr>
              <p:nvPr/>
            </p:nvSpPr>
            <p:spPr bwMode="auto">
              <a:xfrm>
                <a:off x="3722" y="688"/>
                <a:ext cx="44" cy="96"/>
              </a:xfrm>
              <a:custGeom>
                <a:avLst/>
                <a:gdLst/>
                <a:ahLst/>
                <a:cxnLst>
                  <a:cxn ang="0">
                    <a:pos x="15" y="63"/>
                  </a:cxn>
                  <a:cxn ang="0">
                    <a:pos x="15" y="63"/>
                  </a:cxn>
                  <a:cxn ang="0">
                    <a:pos x="29" y="63"/>
                  </a:cxn>
                  <a:cxn ang="0">
                    <a:pos x="29" y="14"/>
                  </a:cxn>
                  <a:cxn ang="0">
                    <a:pos x="15" y="0"/>
                  </a:cxn>
                  <a:cxn ang="0">
                    <a:pos x="0" y="14"/>
                  </a:cxn>
                  <a:cxn ang="0">
                    <a:pos x="0" y="63"/>
                  </a:cxn>
                  <a:cxn ang="0">
                    <a:pos x="14" y="63"/>
                  </a:cxn>
                  <a:cxn ang="0">
                    <a:pos x="15" y="63"/>
                  </a:cxn>
                </a:cxnLst>
                <a:rect l="0" t="0" r="r" b="b"/>
                <a:pathLst>
                  <a:path w="29" h="63">
                    <a:moveTo>
                      <a:pt x="15" y="63"/>
                    </a:moveTo>
                    <a:cubicBezTo>
                      <a:pt x="15" y="63"/>
                      <a:pt x="15" y="63"/>
                      <a:pt x="15" y="63"/>
                    </a:cubicBezTo>
                    <a:cubicBezTo>
                      <a:pt x="20" y="63"/>
                      <a:pt x="25" y="63"/>
                      <a:pt x="29" y="63"/>
                    </a:cubicBezTo>
                    <a:cubicBezTo>
                      <a:pt x="29" y="14"/>
                      <a:pt x="29" y="14"/>
                      <a:pt x="29" y="14"/>
                    </a:cubicBezTo>
                    <a:cubicBezTo>
                      <a:pt x="29" y="6"/>
                      <a:pt x="23" y="0"/>
                      <a:pt x="15" y="0"/>
                    </a:cubicBezTo>
                    <a:cubicBezTo>
                      <a:pt x="7" y="0"/>
                      <a:pt x="0" y="6"/>
                      <a:pt x="0" y="14"/>
                    </a:cubicBezTo>
                    <a:cubicBezTo>
                      <a:pt x="0" y="63"/>
                      <a:pt x="0" y="63"/>
                      <a:pt x="0" y="63"/>
                    </a:cubicBezTo>
                    <a:cubicBezTo>
                      <a:pt x="5" y="63"/>
                      <a:pt x="10" y="63"/>
                      <a:pt x="14" y="63"/>
                    </a:cubicBezTo>
                    <a:lnTo>
                      <a:pt x="15"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1" name="Freeform 111">
                <a:extLst>
                  <a:ext uri="{FF2B5EF4-FFF2-40B4-BE49-F238E27FC236}">
                    <a16:creationId xmlns="" xmlns:a16="http://schemas.microsoft.com/office/drawing/2014/main" id="{AF570700-ACAE-4B60-B71A-C9A101400ED8}"/>
                  </a:ext>
                </a:extLst>
              </p:cNvPr>
              <p:cNvSpPr>
                <a:spLocks/>
              </p:cNvSpPr>
              <p:nvPr/>
            </p:nvSpPr>
            <p:spPr bwMode="auto">
              <a:xfrm>
                <a:off x="3503" y="776"/>
                <a:ext cx="94" cy="95"/>
              </a:xfrm>
              <a:custGeom>
                <a:avLst/>
                <a:gdLst/>
                <a:ahLst/>
                <a:cxnLst>
                  <a:cxn ang="0">
                    <a:pos x="42" y="63"/>
                  </a:cxn>
                  <a:cxn ang="0">
                    <a:pos x="62" y="42"/>
                  </a:cxn>
                  <a:cxn ang="0">
                    <a:pos x="26" y="5"/>
                  </a:cxn>
                  <a:cxn ang="0">
                    <a:pos x="6" y="5"/>
                  </a:cxn>
                  <a:cxn ang="0">
                    <a:pos x="6" y="26"/>
                  </a:cxn>
                  <a:cxn ang="0">
                    <a:pos x="42" y="63"/>
                  </a:cxn>
                </a:cxnLst>
                <a:rect l="0" t="0" r="r" b="b"/>
                <a:pathLst>
                  <a:path w="62" h="63">
                    <a:moveTo>
                      <a:pt x="42" y="63"/>
                    </a:moveTo>
                    <a:cubicBezTo>
                      <a:pt x="48" y="55"/>
                      <a:pt x="55" y="48"/>
                      <a:pt x="62" y="42"/>
                    </a:cubicBezTo>
                    <a:cubicBezTo>
                      <a:pt x="26" y="5"/>
                      <a:pt x="26" y="5"/>
                      <a:pt x="26" y="5"/>
                    </a:cubicBezTo>
                    <a:cubicBezTo>
                      <a:pt x="21" y="0"/>
                      <a:pt x="11" y="0"/>
                      <a:pt x="6" y="5"/>
                    </a:cubicBezTo>
                    <a:cubicBezTo>
                      <a:pt x="0" y="11"/>
                      <a:pt x="0" y="20"/>
                      <a:pt x="6" y="26"/>
                    </a:cubicBezTo>
                    <a:lnTo>
                      <a:pt x="42"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2" name="Freeform 112">
                <a:extLst>
                  <a:ext uri="{FF2B5EF4-FFF2-40B4-BE49-F238E27FC236}">
                    <a16:creationId xmlns="" xmlns:a16="http://schemas.microsoft.com/office/drawing/2014/main" id="{3F2BC390-F599-4C24-96A5-CE4B5D8E347D}"/>
                  </a:ext>
                </a:extLst>
              </p:cNvPr>
              <p:cNvSpPr>
                <a:spLocks/>
              </p:cNvSpPr>
              <p:nvPr/>
            </p:nvSpPr>
            <p:spPr bwMode="auto">
              <a:xfrm>
                <a:off x="3415" y="995"/>
                <a:ext cx="100" cy="44"/>
              </a:xfrm>
              <a:custGeom>
                <a:avLst/>
                <a:gdLst/>
                <a:ahLst/>
                <a:cxnLst>
                  <a:cxn ang="0">
                    <a:pos x="65" y="21"/>
                  </a:cxn>
                  <a:cxn ang="0">
                    <a:pos x="66" y="0"/>
                  </a:cxn>
                  <a:cxn ang="0">
                    <a:pos x="14" y="0"/>
                  </a:cxn>
                  <a:cxn ang="0">
                    <a:pos x="0" y="15"/>
                  </a:cxn>
                  <a:cxn ang="0">
                    <a:pos x="14" y="29"/>
                  </a:cxn>
                  <a:cxn ang="0">
                    <a:pos x="65" y="29"/>
                  </a:cxn>
                  <a:cxn ang="0">
                    <a:pos x="65" y="21"/>
                  </a:cxn>
                </a:cxnLst>
                <a:rect l="0" t="0" r="r" b="b"/>
                <a:pathLst>
                  <a:path w="66" h="29">
                    <a:moveTo>
                      <a:pt x="65" y="21"/>
                    </a:moveTo>
                    <a:cubicBezTo>
                      <a:pt x="65" y="14"/>
                      <a:pt x="65" y="7"/>
                      <a:pt x="66" y="0"/>
                    </a:cubicBezTo>
                    <a:cubicBezTo>
                      <a:pt x="14" y="0"/>
                      <a:pt x="14" y="0"/>
                      <a:pt x="14" y="0"/>
                    </a:cubicBezTo>
                    <a:cubicBezTo>
                      <a:pt x="6" y="0"/>
                      <a:pt x="0" y="7"/>
                      <a:pt x="0" y="15"/>
                    </a:cubicBezTo>
                    <a:cubicBezTo>
                      <a:pt x="0" y="23"/>
                      <a:pt x="6" y="29"/>
                      <a:pt x="14" y="29"/>
                    </a:cubicBezTo>
                    <a:cubicBezTo>
                      <a:pt x="65" y="29"/>
                      <a:pt x="65" y="29"/>
                      <a:pt x="65" y="29"/>
                    </a:cubicBezTo>
                    <a:cubicBezTo>
                      <a:pt x="65" y="26"/>
                      <a:pt x="65" y="24"/>
                      <a:pt x="65" y="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3" name="Freeform 113">
                <a:extLst>
                  <a:ext uri="{FF2B5EF4-FFF2-40B4-BE49-F238E27FC236}">
                    <a16:creationId xmlns="" xmlns:a16="http://schemas.microsoft.com/office/drawing/2014/main" id="{AE59D62E-544E-4E3A-A860-BA584C11C550}"/>
                  </a:ext>
                </a:extLst>
              </p:cNvPr>
              <p:cNvSpPr>
                <a:spLocks/>
              </p:cNvSpPr>
              <p:nvPr/>
            </p:nvSpPr>
            <p:spPr bwMode="auto">
              <a:xfrm>
                <a:off x="3503" y="1175"/>
                <a:ext cx="80" cy="85"/>
              </a:xfrm>
              <a:custGeom>
                <a:avLst/>
                <a:gdLst/>
                <a:ahLst/>
                <a:cxnLst>
                  <a:cxn ang="0">
                    <a:pos x="6" y="29"/>
                  </a:cxn>
                  <a:cxn ang="0">
                    <a:pos x="6" y="50"/>
                  </a:cxn>
                  <a:cxn ang="0">
                    <a:pos x="26" y="50"/>
                  </a:cxn>
                  <a:cxn ang="0">
                    <a:pos x="53" y="23"/>
                  </a:cxn>
                  <a:cxn ang="0">
                    <a:pos x="35" y="0"/>
                  </a:cxn>
                  <a:cxn ang="0">
                    <a:pos x="6" y="29"/>
                  </a:cxn>
                </a:cxnLst>
                <a:rect l="0" t="0" r="r" b="b"/>
                <a:pathLst>
                  <a:path w="53" h="56">
                    <a:moveTo>
                      <a:pt x="6" y="29"/>
                    </a:moveTo>
                    <a:cubicBezTo>
                      <a:pt x="0" y="35"/>
                      <a:pt x="0" y="44"/>
                      <a:pt x="6" y="50"/>
                    </a:cubicBezTo>
                    <a:cubicBezTo>
                      <a:pt x="11" y="56"/>
                      <a:pt x="21" y="56"/>
                      <a:pt x="26" y="50"/>
                    </a:cubicBezTo>
                    <a:cubicBezTo>
                      <a:pt x="53" y="23"/>
                      <a:pt x="53" y="23"/>
                      <a:pt x="53" y="23"/>
                    </a:cubicBezTo>
                    <a:cubicBezTo>
                      <a:pt x="47" y="16"/>
                      <a:pt x="41" y="9"/>
                      <a:pt x="35" y="0"/>
                    </a:cubicBezTo>
                    <a:lnTo>
                      <a:pt x="6"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4" name="Freeform 114">
                <a:extLst>
                  <a:ext uri="{FF2B5EF4-FFF2-40B4-BE49-F238E27FC236}">
                    <a16:creationId xmlns="" xmlns:a16="http://schemas.microsoft.com/office/drawing/2014/main" id="{9BC3802A-EC1E-4910-B5D4-0B6D40F0B07D}"/>
                  </a:ext>
                </a:extLst>
              </p:cNvPr>
              <p:cNvSpPr>
                <a:spLocks/>
              </p:cNvSpPr>
              <p:nvPr/>
            </p:nvSpPr>
            <p:spPr bwMode="auto">
              <a:xfrm>
                <a:off x="3697" y="1437"/>
                <a:ext cx="96" cy="23"/>
              </a:xfrm>
              <a:custGeom>
                <a:avLst/>
                <a:gdLst/>
                <a:ahLst/>
                <a:cxnLst>
                  <a:cxn ang="0">
                    <a:pos x="38" y="0"/>
                  </a:cxn>
                  <a:cxn ang="0">
                    <a:pos x="25" y="0"/>
                  </a:cxn>
                  <a:cxn ang="0">
                    <a:pos x="0" y="0"/>
                  </a:cxn>
                  <a:cxn ang="0">
                    <a:pos x="0" y="1"/>
                  </a:cxn>
                  <a:cxn ang="0">
                    <a:pos x="23" y="15"/>
                  </a:cxn>
                  <a:cxn ang="0">
                    <a:pos x="25" y="15"/>
                  </a:cxn>
                  <a:cxn ang="0">
                    <a:pos x="39" y="15"/>
                  </a:cxn>
                  <a:cxn ang="0">
                    <a:pos x="41" y="15"/>
                  </a:cxn>
                  <a:cxn ang="0">
                    <a:pos x="64" y="1"/>
                  </a:cxn>
                  <a:cxn ang="0">
                    <a:pos x="64" y="0"/>
                  </a:cxn>
                  <a:cxn ang="0">
                    <a:pos x="38" y="0"/>
                  </a:cxn>
                </a:cxnLst>
                <a:rect l="0" t="0" r="r" b="b"/>
                <a:pathLst>
                  <a:path w="64" h="15">
                    <a:moveTo>
                      <a:pt x="38" y="0"/>
                    </a:moveTo>
                    <a:cubicBezTo>
                      <a:pt x="25" y="0"/>
                      <a:pt x="25" y="0"/>
                      <a:pt x="25" y="0"/>
                    </a:cubicBezTo>
                    <a:cubicBezTo>
                      <a:pt x="0" y="0"/>
                      <a:pt x="0" y="0"/>
                      <a:pt x="0" y="0"/>
                    </a:cubicBezTo>
                    <a:cubicBezTo>
                      <a:pt x="0" y="1"/>
                      <a:pt x="0" y="1"/>
                      <a:pt x="0" y="1"/>
                    </a:cubicBezTo>
                    <a:cubicBezTo>
                      <a:pt x="0" y="9"/>
                      <a:pt x="12" y="15"/>
                      <a:pt x="23" y="15"/>
                    </a:cubicBezTo>
                    <a:cubicBezTo>
                      <a:pt x="25" y="15"/>
                      <a:pt x="25" y="15"/>
                      <a:pt x="25" y="15"/>
                    </a:cubicBezTo>
                    <a:cubicBezTo>
                      <a:pt x="39" y="15"/>
                      <a:pt x="39" y="15"/>
                      <a:pt x="39" y="15"/>
                    </a:cubicBezTo>
                    <a:cubicBezTo>
                      <a:pt x="41" y="15"/>
                      <a:pt x="41" y="15"/>
                      <a:pt x="41" y="15"/>
                    </a:cubicBezTo>
                    <a:cubicBezTo>
                      <a:pt x="52" y="15"/>
                      <a:pt x="64" y="9"/>
                      <a:pt x="64" y="1"/>
                    </a:cubicBezTo>
                    <a:cubicBezTo>
                      <a:pt x="64" y="1"/>
                      <a:pt x="64" y="1"/>
                      <a:pt x="64" y="0"/>
                    </a:cubicBezTo>
                    <a:lnTo>
                      <a:pt x="3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5" name="Freeform 115">
                <a:extLst>
                  <a:ext uri="{FF2B5EF4-FFF2-40B4-BE49-F238E27FC236}">
                    <a16:creationId xmlns="" xmlns:a16="http://schemas.microsoft.com/office/drawing/2014/main" id="{57F55751-0DF6-4FF3-88AC-F846F15DD80D}"/>
                  </a:ext>
                </a:extLst>
              </p:cNvPr>
              <p:cNvSpPr>
                <a:spLocks/>
              </p:cNvSpPr>
              <p:nvPr/>
            </p:nvSpPr>
            <p:spPr bwMode="auto">
              <a:xfrm>
                <a:off x="3668" y="1384"/>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6" name="Freeform 116">
                <a:extLst>
                  <a:ext uri="{FF2B5EF4-FFF2-40B4-BE49-F238E27FC236}">
                    <a16:creationId xmlns="" xmlns:a16="http://schemas.microsoft.com/office/drawing/2014/main" id="{290D657F-26AC-4C59-8E87-2725BC5DCC8B}"/>
                  </a:ext>
                </a:extLst>
              </p:cNvPr>
              <p:cNvSpPr>
                <a:spLocks/>
              </p:cNvSpPr>
              <p:nvPr/>
            </p:nvSpPr>
            <p:spPr bwMode="auto">
              <a:xfrm>
                <a:off x="3668" y="1331"/>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7" name="Freeform 117">
                <a:extLst>
                  <a:ext uri="{FF2B5EF4-FFF2-40B4-BE49-F238E27FC236}">
                    <a16:creationId xmlns="" xmlns:a16="http://schemas.microsoft.com/office/drawing/2014/main" id="{E721021C-7AC1-4484-8373-D5EF15C0F738}"/>
                  </a:ext>
                </a:extLst>
              </p:cNvPr>
              <p:cNvSpPr>
                <a:spLocks noEditPoints="1"/>
              </p:cNvSpPr>
              <p:nvPr/>
            </p:nvSpPr>
            <p:spPr bwMode="auto">
              <a:xfrm>
                <a:off x="3544" y="825"/>
                <a:ext cx="402" cy="492"/>
              </a:xfrm>
              <a:custGeom>
                <a:avLst/>
                <a:gdLst/>
                <a:ahLst/>
                <a:cxnLst>
                  <a:cxn ang="0">
                    <a:pos x="266" y="134"/>
                  </a:cxn>
                  <a:cxn ang="0">
                    <a:pos x="239" y="53"/>
                  </a:cxn>
                  <a:cxn ang="0">
                    <a:pos x="181" y="9"/>
                  </a:cxn>
                  <a:cxn ang="0">
                    <a:pos x="181" y="9"/>
                  </a:cxn>
                  <a:cxn ang="0">
                    <a:pos x="171" y="6"/>
                  </a:cxn>
                  <a:cxn ang="0">
                    <a:pos x="147" y="1"/>
                  </a:cxn>
                  <a:cxn ang="0">
                    <a:pos x="146" y="1"/>
                  </a:cxn>
                  <a:cxn ang="0">
                    <a:pos x="146" y="1"/>
                  </a:cxn>
                  <a:cxn ang="0">
                    <a:pos x="146" y="1"/>
                  </a:cxn>
                  <a:cxn ang="0">
                    <a:pos x="133" y="0"/>
                  </a:cxn>
                  <a:cxn ang="0">
                    <a:pos x="133" y="0"/>
                  </a:cxn>
                  <a:cxn ang="0">
                    <a:pos x="133" y="0"/>
                  </a:cxn>
                  <a:cxn ang="0">
                    <a:pos x="133" y="0"/>
                  </a:cxn>
                  <a:cxn ang="0">
                    <a:pos x="120" y="1"/>
                  </a:cxn>
                  <a:cxn ang="0">
                    <a:pos x="120" y="1"/>
                  </a:cxn>
                  <a:cxn ang="0">
                    <a:pos x="119" y="1"/>
                  </a:cxn>
                  <a:cxn ang="0">
                    <a:pos x="95" y="6"/>
                  </a:cxn>
                  <a:cxn ang="0">
                    <a:pos x="85" y="9"/>
                  </a:cxn>
                  <a:cxn ang="0">
                    <a:pos x="85" y="9"/>
                  </a:cxn>
                  <a:cxn ang="0">
                    <a:pos x="27" y="53"/>
                  </a:cxn>
                  <a:cxn ang="0">
                    <a:pos x="0" y="134"/>
                  </a:cxn>
                  <a:cxn ang="0">
                    <a:pos x="9" y="188"/>
                  </a:cxn>
                  <a:cxn ang="0">
                    <a:pos x="42" y="236"/>
                  </a:cxn>
                  <a:cxn ang="0">
                    <a:pos x="55" y="251"/>
                  </a:cxn>
                  <a:cxn ang="0">
                    <a:pos x="61" y="261"/>
                  </a:cxn>
                  <a:cxn ang="0">
                    <a:pos x="63" y="292"/>
                  </a:cxn>
                  <a:cxn ang="0">
                    <a:pos x="63" y="293"/>
                  </a:cxn>
                  <a:cxn ang="0">
                    <a:pos x="63" y="293"/>
                  </a:cxn>
                  <a:cxn ang="0">
                    <a:pos x="63" y="294"/>
                  </a:cxn>
                  <a:cxn ang="0">
                    <a:pos x="63" y="294"/>
                  </a:cxn>
                  <a:cxn ang="0">
                    <a:pos x="96" y="326"/>
                  </a:cxn>
                  <a:cxn ang="0">
                    <a:pos x="170" y="326"/>
                  </a:cxn>
                  <a:cxn ang="0">
                    <a:pos x="203" y="294"/>
                  </a:cxn>
                  <a:cxn ang="0">
                    <a:pos x="203" y="294"/>
                  </a:cxn>
                  <a:cxn ang="0">
                    <a:pos x="203" y="293"/>
                  </a:cxn>
                  <a:cxn ang="0">
                    <a:pos x="203" y="293"/>
                  </a:cxn>
                  <a:cxn ang="0">
                    <a:pos x="203" y="293"/>
                  </a:cxn>
                  <a:cxn ang="0">
                    <a:pos x="205" y="261"/>
                  </a:cxn>
                  <a:cxn ang="0">
                    <a:pos x="208" y="255"/>
                  </a:cxn>
                  <a:cxn ang="0">
                    <a:pos x="221" y="239"/>
                  </a:cxn>
                  <a:cxn ang="0">
                    <a:pos x="250" y="201"/>
                  </a:cxn>
                  <a:cxn ang="0">
                    <a:pos x="266" y="134"/>
                  </a:cxn>
                  <a:cxn ang="0">
                    <a:pos x="125" y="58"/>
                  </a:cxn>
                  <a:cxn ang="0">
                    <a:pos x="88" y="69"/>
                  </a:cxn>
                  <a:cxn ang="0">
                    <a:pos x="69" y="93"/>
                  </a:cxn>
                  <a:cxn ang="0">
                    <a:pos x="60" y="131"/>
                  </a:cxn>
                  <a:cxn ang="0">
                    <a:pos x="60" y="132"/>
                  </a:cxn>
                  <a:cxn ang="0">
                    <a:pos x="45" y="147"/>
                  </a:cxn>
                  <a:cxn ang="0">
                    <a:pos x="30" y="132"/>
                  </a:cxn>
                  <a:cxn ang="0">
                    <a:pos x="32" y="112"/>
                  </a:cxn>
                  <a:cxn ang="0">
                    <a:pos x="46" y="72"/>
                  </a:cxn>
                  <a:cxn ang="0">
                    <a:pos x="70" y="46"/>
                  </a:cxn>
                  <a:cxn ang="0">
                    <a:pos x="124" y="28"/>
                  </a:cxn>
                  <a:cxn ang="0">
                    <a:pos x="140" y="42"/>
                  </a:cxn>
                  <a:cxn ang="0">
                    <a:pos x="125" y="58"/>
                  </a:cxn>
                </a:cxnLst>
                <a:rect l="0" t="0" r="r" b="b"/>
                <a:pathLst>
                  <a:path w="266" h="326">
                    <a:moveTo>
                      <a:pt x="266" y="134"/>
                    </a:moveTo>
                    <a:cubicBezTo>
                      <a:pt x="266" y="104"/>
                      <a:pt x="256" y="76"/>
                      <a:pt x="239" y="53"/>
                    </a:cubicBezTo>
                    <a:cubicBezTo>
                      <a:pt x="224" y="34"/>
                      <a:pt x="204" y="18"/>
                      <a:pt x="181" y="9"/>
                    </a:cubicBezTo>
                    <a:cubicBezTo>
                      <a:pt x="181" y="9"/>
                      <a:pt x="181" y="9"/>
                      <a:pt x="181" y="9"/>
                    </a:cubicBezTo>
                    <a:cubicBezTo>
                      <a:pt x="171" y="6"/>
                      <a:pt x="171" y="6"/>
                      <a:pt x="171" y="6"/>
                    </a:cubicBezTo>
                    <a:cubicBezTo>
                      <a:pt x="163" y="4"/>
                      <a:pt x="155" y="2"/>
                      <a:pt x="147" y="1"/>
                    </a:cubicBezTo>
                    <a:cubicBezTo>
                      <a:pt x="146" y="1"/>
                      <a:pt x="146" y="1"/>
                      <a:pt x="146" y="1"/>
                    </a:cubicBezTo>
                    <a:cubicBezTo>
                      <a:pt x="146" y="1"/>
                      <a:pt x="146" y="1"/>
                      <a:pt x="146" y="1"/>
                    </a:cubicBezTo>
                    <a:cubicBezTo>
                      <a:pt x="146" y="1"/>
                      <a:pt x="146" y="1"/>
                      <a:pt x="146" y="1"/>
                    </a:cubicBezTo>
                    <a:cubicBezTo>
                      <a:pt x="142" y="1"/>
                      <a:pt x="138" y="0"/>
                      <a:pt x="133" y="0"/>
                    </a:cubicBezTo>
                    <a:cubicBezTo>
                      <a:pt x="133" y="0"/>
                      <a:pt x="133" y="0"/>
                      <a:pt x="133" y="0"/>
                    </a:cubicBezTo>
                    <a:cubicBezTo>
                      <a:pt x="133" y="0"/>
                      <a:pt x="133" y="0"/>
                      <a:pt x="133" y="0"/>
                    </a:cubicBezTo>
                    <a:cubicBezTo>
                      <a:pt x="133" y="0"/>
                      <a:pt x="133" y="0"/>
                      <a:pt x="133" y="0"/>
                    </a:cubicBezTo>
                    <a:cubicBezTo>
                      <a:pt x="128" y="0"/>
                      <a:pt x="124" y="1"/>
                      <a:pt x="120" y="1"/>
                    </a:cubicBezTo>
                    <a:cubicBezTo>
                      <a:pt x="120" y="1"/>
                      <a:pt x="120" y="1"/>
                      <a:pt x="120" y="1"/>
                    </a:cubicBezTo>
                    <a:cubicBezTo>
                      <a:pt x="119" y="1"/>
                      <a:pt x="119" y="1"/>
                      <a:pt x="119" y="1"/>
                    </a:cubicBezTo>
                    <a:cubicBezTo>
                      <a:pt x="111" y="2"/>
                      <a:pt x="103" y="4"/>
                      <a:pt x="95" y="6"/>
                    </a:cubicBezTo>
                    <a:cubicBezTo>
                      <a:pt x="85" y="9"/>
                      <a:pt x="85" y="9"/>
                      <a:pt x="85" y="9"/>
                    </a:cubicBezTo>
                    <a:cubicBezTo>
                      <a:pt x="85" y="9"/>
                      <a:pt x="85" y="9"/>
                      <a:pt x="85" y="9"/>
                    </a:cubicBezTo>
                    <a:cubicBezTo>
                      <a:pt x="62" y="18"/>
                      <a:pt x="42" y="34"/>
                      <a:pt x="27" y="53"/>
                    </a:cubicBezTo>
                    <a:cubicBezTo>
                      <a:pt x="10" y="76"/>
                      <a:pt x="0" y="104"/>
                      <a:pt x="0" y="134"/>
                    </a:cubicBezTo>
                    <a:cubicBezTo>
                      <a:pt x="0" y="155"/>
                      <a:pt x="4" y="173"/>
                      <a:pt x="9" y="188"/>
                    </a:cubicBezTo>
                    <a:cubicBezTo>
                      <a:pt x="18" y="210"/>
                      <a:pt x="31" y="225"/>
                      <a:pt x="42" y="236"/>
                    </a:cubicBezTo>
                    <a:cubicBezTo>
                      <a:pt x="47" y="242"/>
                      <a:pt x="52" y="247"/>
                      <a:pt x="55" y="251"/>
                    </a:cubicBezTo>
                    <a:cubicBezTo>
                      <a:pt x="59" y="255"/>
                      <a:pt x="60" y="258"/>
                      <a:pt x="61" y="261"/>
                    </a:cubicBezTo>
                    <a:cubicBezTo>
                      <a:pt x="63" y="273"/>
                      <a:pt x="63" y="289"/>
                      <a:pt x="63" y="292"/>
                    </a:cubicBezTo>
                    <a:cubicBezTo>
                      <a:pt x="63" y="293"/>
                      <a:pt x="63" y="293"/>
                      <a:pt x="63" y="293"/>
                    </a:cubicBezTo>
                    <a:cubicBezTo>
                      <a:pt x="63" y="293"/>
                      <a:pt x="63" y="293"/>
                      <a:pt x="63" y="293"/>
                    </a:cubicBezTo>
                    <a:cubicBezTo>
                      <a:pt x="63" y="294"/>
                      <a:pt x="63" y="294"/>
                      <a:pt x="63" y="294"/>
                    </a:cubicBezTo>
                    <a:cubicBezTo>
                      <a:pt x="63" y="294"/>
                      <a:pt x="63" y="294"/>
                      <a:pt x="63" y="294"/>
                    </a:cubicBezTo>
                    <a:cubicBezTo>
                      <a:pt x="63" y="311"/>
                      <a:pt x="78" y="326"/>
                      <a:pt x="96" y="326"/>
                    </a:cubicBezTo>
                    <a:cubicBezTo>
                      <a:pt x="170" y="326"/>
                      <a:pt x="170" y="326"/>
                      <a:pt x="170" y="326"/>
                    </a:cubicBezTo>
                    <a:cubicBezTo>
                      <a:pt x="188" y="326"/>
                      <a:pt x="203" y="311"/>
                      <a:pt x="203" y="294"/>
                    </a:cubicBezTo>
                    <a:cubicBezTo>
                      <a:pt x="203" y="294"/>
                      <a:pt x="203" y="294"/>
                      <a:pt x="203" y="294"/>
                    </a:cubicBezTo>
                    <a:cubicBezTo>
                      <a:pt x="203" y="293"/>
                      <a:pt x="203" y="293"/>
                      <a:pt x="203" y="293"/>
                    </a:cubicBezTo>
                    <a:cubicBezTo>
                      <a:pt x="203" y="293"/>
                      <a:pt x="203" y="293"/>
                      <a:pt x="203" y="293"/>
                    </a:cubicBezTo>
                    <a:cubicBezTo>
                      <a:pt x="203" y="293"/>
                      <a:pt x="203" y="293"/>
                      <a:pt x="203" y="293"/>
                    </a:cubicBezTo>
                    <a:cubicBezTo>
                      <a:pt x="203" y="289"/>
                      <a:pt x="203" y="273"/>
                      <a:pt x="205" y="261"/>
                    </a:cubicBezTo>
                    <a:cubicBezTo>
                      <a:pt x="205" y="259"/>
                      <a:pt x="206" y="257"/>
                      <a:pt x="208" y="255"/>
                    </a:cubicBezTo>
                    <a:cubicBezTo>
                      <a:pt x="210" y="250"/>
                      <a:pt x="215" y="245"/>
                      <a:pt x="221" y="239"/>
                    </a:cubicBezTo>
                    <a:cubicBezTo>
                      <a:pt x="230" y="230"/>
                      <a:pt x="241" y="218"/>
                      <a:pt x="250" y="201"/>
                    </a:cubicBezTo>
                    <a:cubicBezTo>
                      <a:pt x="260" y="184"/>
                      <a:pt x="266" y="162"/>
                      <a:pt x="266" y="134"/>
                    </a:cubicBezTo>
                    <a:moveTo>
                      <a:pt x="125" y="58"/>
                    </a:moveTo>
                    <a:cubicBezTo>
                      <a:pt x="109" y="59"/>
                      <a:pt x="97" y="63"/>
                      <a:pt x="88" y="69"/>
                    </a:cubicBezTo>
                    <a:cubicBezTo>
                      <a:pt x="80" y="76"/>
                      <a:pt x="74" y="84"/>
                      <a:pt x="69" y="93"/>
                    </a:cubicBezTo>
                    <a:cubicBezTo>
                      <a:pt x="61" y="111"/>
                      <a:pt x="60" y="130"/>
                      <a:pt x="60" y="131"/>
                    </a:cubicBezTo>
                    <a:cubicBezTo>
                      <a:pt x="60" y="132"/>
                      <a:pt x="60" y="132"/>
                      <a:pt x="60" y="132"/>
                    </a:cubicBezTo>
                    <a:cubicBezTo>
                      <a:pt x="60" y="140"/>
                      <a:pt x="53" y="147"/>
                      <a:pt x="45" y="147"/>
                    </a:cubicBezTo>
                    <a:cubicBezTo>
                      <a:pt x="37" y="147"/>
                      <a:pt x="30" y="140"/>
                      <a:pt x="30" y="132"/>
                    </a:cubicBezTo>
                    <a:cubicBezTo>
                      <a:pt x="30" y="131"/>
                      <a:pt x="30" y="123"/>
                      <a:pt x="32" y="112"/>
                    </a:cubicBezTo>
                    <a:cubicBezTo>
                      <a:pt x="34" y="101"/>
                      <a:pt x="38" y="87"/>
                      <a:pt x="46" y="72"/>
                    </a:cubicBezTo>
                    <a:cubicBezTo>
                      <a:pt x="52" y="63"/>
                      <a:pt x="59" y="54"/>
                      <a:pt x="70" y="46"/>
                    </a:cubicBezTo>
                    <a:cubicBezTo>
                      <a:pt x="83" y="36"/>
                      <a:pt x="102" y="29"/>
                      <a:pt x="124" y="28"/>
                    </a:cubicBezTo>
                    <a:cubicBezTo>
                      <a:pt x="133" y="28"/>
                      <a:pt x="140" y="34"/>
                      <a:pt x="140" y="42"/>
                    </a:cubicBezTo>
                    <a:cubicBezTo>
                      <a:pt x="140" y="51"/>
                      <a:pt x="134" y="58"/>
                      <a:pt x="125" y="5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8" name="Freeform 118">
                <a:extLst>
                  <a:ext uri="{FF2B5EF4-FFF2-40B4-BE49-F238E27FC236}">
                    <a16:creationId xmlns="" xmlns:a16="http://schemas.microsoft.com/office/drawing/2014/main" id="{506FC1C7-ED1A-4BC6-8EC9-E7CBE684070B}"/>
                  </a:ext>
                </a:extLst>
              </p:cNvPr>
              <p:cNvSpPr>
                <a:spLocks/>
              </p:cNvSpPr>
              <p:nvPr/>
            </p:nvSpPr>
            <p:spPr bwMode="auto">
              <a:xfrm>
                <a:off x="3907" y="1175"/>
                <a:ext cx="80" cy="85"/>
              </a:xfrm>
              <a:custGeom>
                <a:avLst/>
                <a:gdLst/>
                <a:ahLst/>
                <a:cxnLst>
                  <a:cxn ang="0">
                    <a:pos x="18" y="0"/>
                  </a:cxn>
                  <a:cxn ang="0">
                    <a:pos x="0" y="23"/>
                  </a:cxn>
                  <a:cxn ang="0">
                    <a:pos x="27" y="50"/>
                  </a:cxn>
                  <a:cxn ang="0">
                    <a:pos x="47" y="50"/>
                  </a:cxn>
                  <a:cxn ang="0">
                    <a:pos x="47" y="29"/>
                  </a:cxn>
                  <a:cxn ang="0">
                    <a:pos x="18" y="0"/>
                  </a:cxn>
                </a:cxnLst>
                <a:rect l="0" t="0" r="r" b="b"/>
                <a:pathLst>
                  <a:path w="53" h="56">
                    <a:moveTo>
                      <a:pt x="18" y="0"/>
                    </a:moveTo>
                    <a:cubicBezTo>
                      <a:pt x="12" y="9"/>
                      <a:pt x="6" y="16"/>
                      <a:pt x="0" y="23"/>
                    </a:cubicBezTo>
                    <a:cubicBezTo>
                      <a:pt x="27" y="50"/>
                      <a:pt x="27" y="50"/>
                      <a:pt x="27" y="50"/>
                    </a:cubicBezTo>
                    <a:cubicBezTo>
                      <a:pt x="32" y="56"/>
                      <a:pt x="41" y="56"/>
                      <a:pt x="47" y="50"/>
                    </a:cubicBezTo>
                    <a:cubicBezTo>
                      <a:pt x="53" y="44"/>
                      <a:pt x="53" y="35"/>
                      <a:pt x="47" y="29"/>
                    </a:cubicBez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9" name="Freeform 119">
                <a:extLst>
                  <a:ext uri="{FF2B5EF4-FFF2-40B4-BE49-F238E27FC236}">
                    <a16:creationId xmlns="" xmlns:a16="http://schemas.microsoft.com/office/drawing/2014/main" id="{571D7608-66BF-4354-988B-B2A8C2F3D224}"/>
                  </a:ext>
                </a:extLst>
              </p:cNvPr>
              <p:cNvSpPr>
                <a:spLocks/>
              </p:cNvSpPr>
              <p:nvPr/>
            </p:nvSpPr>
            <p:spPr bwMode="auto">
              <a:xfrm>
                <a:off x="3975" y="995"/>
                <a:ext cx="100" cy="44"/>
              </a:xfrm>
              <a:custGeom>
                <a:avLst/>
                <a:gdLst/>
                <a:ahLst/>
                <a:cxnLst>
                  <a:cxn ang="0">
                    <a:pos x="51" y="0"/>
                  </a:cxn>
                  <a:cxn ang="0">
                    <a:pos x="0" y="0"/>
                  </a:cxn>
                  <a:cxn ang="0">
                    <a:pos x="1" y="21"/>
                  </a:cxn>
                  <a:cxn ang="0">
                    <a:pos x="1" y="29"/>
                  </a:cxn>
                  <a:cxn ang="0">
                    <a:pos x="51" y="29"/>
                  </a:cxn>
                  <a:cxn ang="0">
                    <a:pos x="66" y="15"/>
                  </a:cxn>
                  <a:cxn ang="0">
                    <a:pos x="51" y="0"/>
                  </a:cxn>
                </a:cxnLst>
                <a:rect l="0" t="0" r="r" b="b"/>
                <a:pathLst>
                  <a:path w="66" h="29">
                    <a:moveTo>
                      <a:pt x="51" y="0"/>
                    </a:moveTo>
                    <a:cubicBezTo>
                      <a:pt x="0" y="0"/>
                      <a:pt x="0" y="0"/>
                      <a:pt x="0" y="0"/>
                    </a:cubicBezTo>
                    <a:cubicBezTo>
                      <a:pt x="1" y="7"/>
                      <a:pt x="1" y="14"/>
                      <a:pt x="1" y="21"/>
                    </a:cubicBezTo>
                    <a:cubicBezTo>
                      <a:pt x="1" y="24"/>
                      <a:pt x="1" y="26"/>
                      <a:pt x="1" y="29"/>
                    </a:cubicBezTo>
                    <a:cubicBezTo>
                      <a:pt x="51" y="29"/>
                      <a:pt x="51" y="29"/>
                      <a:pt x="51" y="29"/>
                    </a:cubicBezTo>
                    <a:cubicBezTo>
                      <a:pt x="60" y="29"/>
                      <a:pt x="66" y="23"/>
                      <a:pt x="66" y="15"/>
                    </a:cubicBezTo>
                    <a:cubicBezTo>
                      <a:pt x="66" y="7"/>
                      <a:pt x="60" y="0"/>
                      <a:pt x="5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spTree>
    <p:extLst>
      <p:ext uri="{BB962C8B-B14F-4D97-AF65-F5344CB8AC3E}">
        <p14:creationId xmlns:p14="http://schemas.microsoft.com/office/powerpoint/2010/main" val="1164453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5" name="Table 274">
            <a:extLst>
              <a:ext uri="{FF2B5EF4-FFF2-40B4-BE49-F238E27FC236}">
                <a16:creationId xmlns="" xmlns:a16="http://schemas.microsoft.com/office/drawing/2014/main" id="{91367C44-A8CA-4CA8-9AD6-8A91B73D30B2}"/>
              </a:ext>
            </a:extLst>
          </p:cNvPr>
          <p:cNvGraphicFramePr>
            <a:graphicFrameLocks noGrp="1"/>
          </p:cNvGraphicFramePr>
          <p:nvPr>
            <p:extLst>
              <p:ext uri="{D42A27DB-BD31-4B8C-83A1-F6EECF244321}">
                <p14:modId xmlns:p14="http://schemas.microsoft.com/office/powerpoint/2010/main" val="212758640"/>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 xmlns:a16="http://schemas.microsoft.com/office/drawing/2014/main" val="20000"/>
                    </a:ext>
                  </a:extLst>
                </a:gridCol>
                <a:gridCol w="1741139">
                  <a:extLst>
                    <a:ext uri="{9D8B030D-6E8A-4147-A177-3AD203B41FA5}">
                      <a16:colId xmlns="" xmlns:a16="http://schemas.microsoft.com/office/drawing/2014/main" val="20001"/>
                    </a:ext>
                  </a:extLst>
                </a:gridCol>
                <a:gridCol w="2372964">
                  <a:extLst>
                    <a:ext uri="{9D8B030D-6E8A-4147-A177-3AD203B41FA5}">
                      <a16:colId xmlns="" xmlns:a16="http://schemas.microsoft.com/office/drawing/2014/main" val="20002"/>
                    </a:ext>
                  </a:extLst>
                </a:gridCol>
                <a:gridCol w="211989">
                  <a:extLst>
                    <a:ext uri="{9D8B030D-6E8A-4147-A177-3AD203B41FA5}">
                      <a16:colId xmlns="" xmlns:a16="http://schemas.microsoft.com/office/drawing/2014/main" val="20003"/>
                    </a:ext>
                  </a:extLst>
                </a:gridCol>
                <a:gridCol w="1943102">
                  <a:extLst>
                    <a:ext uri="{9D8B030D-6E8A-4147-A177-3AD203B41FA5}">
                      <a16:colId xmlns="" xmlns:a16="http://schemas.microsoft.com/office/drawing/2014/main" val="2797946154"/>
                    </a:ext>
                  </a:extLst>
                </a:gridCol>
                <a:gridCol w="2420667">
                  <a:extLst>
                    <a:ext uri="{9D8B030D-6E8A-4147-A177-3AD203B41FA5}">
                      <a16:colId xmlns="" xmlns:a16="http://schemas.microsoft.com/office/drawing/2014/main"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GB"/>
                    </a:p>
                  </a:txBody>
                  <a:tcPr>
                    <a:lnL w="12700" cmpd="sng">
                      <a:noFill/>
                    </a:lnL>
                  </a:tcPr>
                </a:tc>
                <a:extLst>
                  <a:ext uri="{0D108BD9-81ED-4DB2-BD59-A6C34878D82A}">
                    <a16:rowId xmlns="" xmlns:a16="http://schemas.microsoft.com/office/drawing/2014/main" val="10000"/>
                  </a:ext>
                </a:extLst>
              </a:tr>
              <a:tr h="804672">
                <a:tc vMerge="1">
                  <a:txBody>
                    <a:bodyPr/>
                    <a:lstStyle/>
                    <a:p>
                      <a:endParaRPr lang="en-US"/>
                    </a:p>
                  </a:txBody>
                  <a:tcPr/>
                </a:tc>
                <a:tc gridSpan="3">
                  <a:txBody>
                    <a:bodyPr/>
                    <a:lstStyle/>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Security architecture assessment &amp; design</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Secure workload migration</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Cloud-centric Identity and Access Management (IAM)</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Cloud-centric data protection</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Cloud Access Security Broker (CASB) and monitoring</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Secure DevOps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Cloud-centric incident response</a:t>
                      </a:r>
                      <a:endParaRPr lang="en-US"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 xmlns:a16="http://schemas.microsoft.com/office/drawing/2014/main" val="10001"/>
                  </a:ext>
                </a:extLst>
              </a:tr>
              <a:tr h="1280160">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400"/>
                        </a:spcAft>
                      </a:pPr>
                      <a:r>
                        <a:rPr lang="en-US" sz="900" b="1" kern="1200" dirty="0">
                          <a:solidFill>
                            <a:schemeClr val="tx2"/>
                          </a:solidFill>
                        </a:rPr>
                        <a:t>Approach</a:t>
                      </a:r>
                    </a:p>
                    <a:p>
                      <a:pPr marL="0" indent="0">
                        <a:lnSpc>
                          <a:spcPct val="100000"/>
                        </a:lnSpc>
                        <a:spcBef>
                          <a:spcPts val="0"/>
                        </a:spcBef>
                        <a:spcAft>
                          <a:spcPts val="400"/>
                        </a:spcAft>
                        <a:buClr>
                          <a:srgbClr val="00338D"/>
                        </a:buClr>
                        <a:buFont typeface="+mj-lt"/>
                        <a:buNone/>
                      </a:pPr>
                      <a:r>
                        <a:rPr lang="en-US" sz="900" dirty="0"/>
                        <a:t>KPMG member firms have supported clients advising on niche security challenges to delivering secured identity integration in complex and highly regulated industries.</a:t>
                      </a:r>
                      <a:r>
                        <a:rPr lang="en-US" sz="900" kern="1200" dirty="0">
                          <a:solidFill>
                            <a:schemeClr val="tx1"/>
                          </a:solidFill>
                          <a:latin typeface="+mn-lt"/>
                          <a:ea typeface="+mn-ea"/>
                          <a:cs typeface="+mn-cs"/>
                        </a:rPr>
                        <a:t> We help our clients establish a structural security component necessary to support a changing IT infrastructure, compliance requirements and emerging cyber threats. Our cloud security architecture approach results in consistent protection of data and services – in the cloud or on-premises. Using this foundation, we take a tried and tested proprietary approach that can help cut through complexity and expedite information security activities. Our deep technical experience with Microsoft Azure enables us to help client maximize Azure’s potential by creating a sustainable way of categorizing and actively protecting data within your organization with higher efficiency, greater agility, and lower costs.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hMerge="1">
                  <a:txBody>
                    <a:bodyPr/>
                    <a:lstStyle/>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endParaRPr lang="en-US" sz="900" kern="1200" dirty="0">
                        <a:solidFill>
                          <a:schemeClr val="tx1"/>
                        </a:solidFill>
                        <a:latin typeface="+mn-lt"/>
                        <a:ea typeface="+mn-ea"/>
                        <a:cs typeface="+mn-cs"/>
                      </a:endParaRPr>
                    </a:p>
                  </a:txBody>
                  <a:tcPr marL="45720" marR="4572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l" defTabSz="914400" rtl="0" eaLnBrk="1" latinLnBrk="0" hangingPunct="1">
                        <a:lnSpc>
                          <a:spcPct val="100000"/>
                        </a:lnSpc>
                        <a:spcBef>
                          <a:spcPts val="0"/>
                        </a:spcBef>
                        <a:spcAft>
                          <a:spcPts val="400"/>
                        </a:spcAft>
                      </a:pPr>
                      <a:r>
                        <a:rPr lang="en-US" sz="900" b="1" kern="1200" dirty="0">
                          <a:solidFill>
                            <a:schemeClr val="tx2"/>
                          </a:solidFill>
                          <a:latin typeface="+mn-lt"/>
                          <a:ea typeface="+mn-ea"/>
                          <a:cs typeface="+mn-cs"/>
                        </a:rPr>
                        <a:t>Value proposition/How KPMG can help</a:t>
                      </a:r>
                    </a:p>
                    <a:p>
                      <a:pPr marL="0" algn="l" defTabSz="914400" rtl="0" eaLnBrk="1" latinLnBrk="0" hangingPunct="1">
                        <a:lnSpc>
                          <a:spcPct val="100000"/>
                        </a:lnSpc>
                        <a:spcBef>
                          <a:spcPts val="0"/>
                        </a:spcBef>
                        <a:spcAft>
                          <a:spcPts val="400"/>
                        </a:spcAft>
                      </a:pPr>
                      <a:r>
                        <a:rPr lang="en-US" sz="900" kern="1200" dirty="0">
                          <a:solidFill>
                            <a:schemeClr val="tx1"/>
                          </a:solidFill>
                          <a:latin typeface="+mn-lt"/>
                          <a:ea typeface="+mn-ea"/>
                          <a:cs typeface="+mn-cs"/>
                        </a:rPr>
                        <a:t>KPMG’s security architecture and implementation service is focused on delivering a consistent and robust security architecture that aligns with the business and Cyber Strategy. This includes: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 cloud security programs and environments against leading security practices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Identify and prioritize cloud security threats and risks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gridSpan="2">
                  <a:txBody>
                    <a:bodyPr/>
                    <a:lstStyle/>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Define scope of services for architecture controls </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Develop in-depth architecture design focused on cyber strategy and target operating model</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Determine the right security controls to adhere to regulatory requirements</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Deployment of required security controls based on future state architecture and roadmap</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https://assets.</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kpmg/content/dam/</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kpmg/pdf/2016/04/moving-to-cloud-with-confidence.pdf</a:t>
                      </a:r>
                      <a:endParaRPr lang="en-US" sz="900" kern="120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Transformation Plan</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Build and configuration document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Deployment guides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Operational Runbook</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Organizational and operational readiness report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On-boarding automation</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One click deployment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Requirements Traceability Matrix </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Automation testing</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Cybersecurity strategy</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Enterprise IAM</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Application security</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Security architecture</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a:t>Azure Security Architecture &amp; Implementation</a:t>
            </a:r>
          </a:p>
        </p:txBody>
      </p:sp>
      <p:sp>
        <p:nvSpPr>
          <p:cNvPr id="11" name="Text Placeholder 10"/>
          <p:cNvSpPr>
            <a:spLocks noGrp="1"/>
          </p:cNvSpPr>
          <p:nvPr>
            <p:ph type="body" sz="quarter" idx="12"/>
          </p:nvPr>
        </p:nvSpPr>
        <p:spPr/>
        <p:txBody>
          <a:bodyPr/>
          <a:lstStyle/>
          <a:p>
            <a:r>
              <a:rPr lang="en-US" dirty="0"/>
              <a:t>Azure Security Services</a:t>
            </a:r>
          </a:p>
        </p:txBody>
      </p:sp>
      <p:sp>
        <p:nvSpPr>
          <p:cNvPr id="175" name="TextBox 174">
            <a:extLst>
              <a:ext uri="{FF2B5EF4-FFF2-40B4-BE49-F238E27FC236}">
                <a16:creationId xmlns="" xmlns:a16="http://schemas.microsoft.com/office/drawing/2014/main" id="{EFB9B6A1-6BFA-4692-9D86-762E9EEFEB71}"/>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b="1" dirty="0">
                <a:solidFill>
                  <a:schemeClr val="bg1"/>
                </a:solidFill>
              </a:rPr>
              <a:t>Background:</a:t>
            </a:r>
          </a:p>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Our team of security architecture professionals bring in-depth knowledge of modelling, creating viewpoints, defining guiding principles, development methods, tools and techniques to design and assist in the implementation of a structured security architecture</a:t>
            </a:r>
          </a:p>
        </p:txBody>
      </p:sp>
      <p:grpSp>
        <p:nvGrpSpPr>
          <p:cNvPr id="176" name="Group 175">
            <a:extLst>
              <a:ext uri="{FF2B5EF4-FFF2-40B4-BE49-F238E27FC236}">
                <a16:creationId xmlns="" xmlns:a16="http://schemas.microsoft.com/office/drawing/2014/main" id="{C0667588-E8F3-467E-9AF3-476BF494058E}"/>
              </a:ext>
            </a:extLst>
          </p:cNvPr>
          <p:cNvGrpSpPr/>
          <p:nvPr/>
        </p:nvGrpSpPr>
        <p:grpSpPr>
          <a:xfrm>
            <a:off x="2386620" y="1312988"/>
            <a:ext cx="426224" cy="426224"/>
            <a:chOff x="2386620" y="1322388"/>
            <a:chExt cx="426224" cy="426224"/>
          </a:xfrm>
        </p:grpSpPr>
        <p:sp>
          <p:nvSpPr>
            <p:cNvPr id="177" name="Oval 176">
              <a:extLst>
                <a:ext uri="{FF2B5EF4-FFF2-40B4-BE49-F238E27FC236}">
                  <a16:creationId xmlns="" xmlns:a16="http://schemas.microsoft.com/office/drawing/2014/main" id="{35BC3BBD-108C-4DCB-9747-A1C7C1235E50}"/>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178" name="Group 6">
              <a:extLst>
                <a:ext uri="{FF2B5EF4-FFF2-40B4-BE49-F238E27FC236}">
                  <a16:creationId xmlns="" xmlns:a16="http://schemas.microsoft.com/office/drawing/2014/main" id="{3E6E5911-D569-435F-A1AB-A10A6B1A558B}"/>
                </a:ext>
              </a:extLst>
            </p:cNvPr>
            <p:cNvGrpSpPr>
              <a:grpSpLocks noChangeAspect="1"/>
            </p:cNvGrpSpPr>
            <p:nvPr/>
          </p:nvGrpSpPr>
          <p:grpSpPr bwMode="auto">
            <a:xfrm>
              <a:off x="2459667" y="1406475"/>
              <a:ext cx="280130" cy="258051"/>
              <a:chOff x="348" y="684"/>
              <a:chExt cx="406" cy="374"/>
            </a:xfrm>
          </p:grpSpPr>
          <p:sp>
            <p:nvSpPr>
              <p:cNvPr id="179" name="Freeform 7">
                <a:extLst>
                  <a:ext uri="{FF2B5EF4-FFF2-40B4-BE49-F238E27FC236}">
                    <a16:creationId xmlns="" xmlns:a16="http://schemas.microsoft.com/office/drawing/2014/main" id="{D85F94C3-62A1-47F9-A6C4-F43D7BD5E21E}"/>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0" name="Freeform 8">
                <a:extLst>
                  <a:ext uri="{FF2B5EF4-FFF2-40B4-BE49-F238E27FC236}">
                    <a16:creationId xmlns="" xmlns:a16="http://schemas.microsoft.com/office/drawing/2014/main" id="{4A4454C7-43B0-4254-B124-B0D0473A94EB}"/>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1" name="Freeform 9">
                <a:extLst>
                  <a:ext uri="{FF2B5EF4-FFF2-40B4-BE49-F238E27FC236}">
                    <a16:creationId xmlns="" xmlns:a16="http://schemas.microsoft.com/office/drawing/2014/main" id="{66A78ECA-88E8-4B58-8164-52738FCF8F32}"/>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2" name="Freeform 10">
                <a:extLst>
                  <a:ext uri="{FF2B5EF4-FFF2-40B4-BE49-F238E27FC236}">
                    <a16:creationId xmlns="" xmlns:a16="http://schemas.microsoft.com/office/drawing/2014/main" id="{6FF8D97D-4CCB-4234-9226-5972000E1811}"/>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3" name="Freeform 11">
                <a:extLst>
                  <a:ext uri="{FF2B5EF4-FFF2-40B4-BE49-F238E27FC236}">
                    <a16:creationId xmlns="" xmlns:a16="http://schemas.microsoft.com/office/drawing/2014/main" id="{CDE68FB3-84D2-41CD-92FE-F27180119BD8}"/>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4" name="Freeform 12">
                <a:extLst>
                  <a:ext uri="{FF2B5EF4-FFF2-40B4-BE49-F238E27FC236}">
                    <a16:creationId xmlns="" xmlns:a16="http://schemas.microsoft.com/office/drawing/2014/main" id="{E23696B1-1B9D-43E7-B06C-91574325D155}"/>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5" name="Freeform 13">
                <a:extLst>
                  <a:ext uri="{FF2B5EF4-FFF2-40B4-BE49-F238E27FC236}">
                    <a16:creationId xmlns="" xmlns:a16="http://schemas.microsoft.com/office/drawing/2014/main" id="{4B02D7A2-FBC9-440B-A411-39684629B2EF}"/>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6" name="Freeform 14">
                <a:extLst>
                  <a:ext uri="{FF2B5EF4-FFF2-40B4-BE49-F238E27FC236}">
                    <a16:creationId xmlns="" xmlns:a16="http://schemas.microsoft.com/office/drawing/2014/main" id="{5E795775-1486-4DAE-A18C-F78321F1D18E}"/>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217" name="Group 216">
            <a:extLst>
              <a:ext uri="{FF2B5EF4-FFF2-40B4-BE49-F238E27FC236}">
                <a16:creationId xmlns="" xmlns:a16="http://schemas.microsoft.com/office/drawing/2014/main" id="{C1B8E40B-A33F-4EDD-B406-FECA5641DC58}"/>
              </a:ext>
            </a:extLst>
          </p:cNvPr>
          <p:cNvGrpSpPr/>
          <p:nvPr/>
        </p:nvGrpSpPr>
        <p:grpSpPr>
          <a:xfrm>
            <a:off x="2386620" y="3622875"/>
            <a:ext cx="426224" cy="426224"/>
            <a:chOff x="2386620" y="3396554"/>
            <a:chExt cx="426224" cy="426224"/>
          </a:xfrm>
        </p:grpSpPr>
        <p:sp>
          <p:nvSpPr>
            <p:cNvPr id="244" name="Oval 243">
              <a:extLst>
                <a:ext uri="{FF2B5EF4-FFF2-40B4-BE49-F238E27FC236}">
                  <a16:creationId xmlns="" xmlns:a16="http://schemas.microsoft.com/office/drawing/2014/main" id="{0246865A-E904-44FA-9E83-72C000777161}"/>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245" name="Freeform 61">
              <a:extLst>
                <a:ext uri="{FF2B5EF4-FFF2-40B4-BE49-F238E27FC236}">
                  <a16:creationId xmlns="" xmlns:a16="http://schemas.microsoft.com/office/drawing/2014/main" id="{26A6B1C4-1BEA-4DD1-A34C-57CFECE10340}"/>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76" name="Group 275">
            <a:extLst>
              <a:ext uri="{FF2B5EF4-FFF2-40B4-BE49-F238E27FC236}">
                <a16:creationId xmlns="" xmlns:a16="http://schemas.microsoft.com/office/drawing/2014/main" id="{9D6CE6CC-3CF9-482C-9AAB-6F593795B869}"/>
              </a:ext>
            </a:extLst>
          </p:cNvPr>
          <p:cNvGrpSpPr/>
          <p:nvPr/>
        </p:nvGrpSpPr>
        <p:grpSpPr>
          <a:xfrm>
            <a:off x="4134535" y="4853505"/>
            <a:ext cx="426224" cy="426224"/>
            <a:chOff x="4075160" y="4550984"/>
            <a:chExt cx="426224" cy="426224"/>
          </a:xfrm>
        </p:grpSpPr>
        <p:sp>
          <p:nvSpPr>
            <p:cNvPr id="277" name="Oval 276">
              <a:extLst>
                <a:ext uri="{FF2B5EF4-FFF2-40B4-BE49-F238E27FC236}">
                  <a16:creationId xmlns="" xmlns:a16="http://schemas.microsoft.com/office/drawing/2014/main" id="{03A576B2-4EE0-4E5C-8BAE-E6C8AB79E515}"/>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278" name="Freeform 62">
              <a:extLst>
                <a:ext uri="{FF2B5EF4-FFF2-40B4-BE49-F238E27FC236}">
                  <a16:creationId xmlns="" xmlns:a16="http://schemas.microsoft.com/office/drawing/2014/main" id="{B893A2EF-D0CD-4961-A0C4-D48EDFB71F9F}"/>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79" name="Group 278">
            <a:extLst>
              <a:ext uri="{FF2B5EF4-FFF2-40B4-BE49-F238E27FC236}">
                <a16:creationId xmlns="" xmlns:a16="http://schemas.microsoft.com/office/drawing/2014/main" id="{AFC7A699-9AE6-4004-A3DD-CED9D5AC8BC2}"/>
              </a:ext>
            </a:extLst>
          </p:cNvPr>
          <p:cNvGrpSpPr/>
          <p:nvPr/>
        </p:nvGrpSpPr>
        <p:grpSpPr>
          <a:xfrm>
            <a:off x="6538938" y="4853505"/>
            <a:ext cx="426224" cy="426224"/>
            <a:chOff x="6224738" y="4550984"/>
            <a:chExt cx="426224" cy="426224"/>
          </a:xfrm>
        </p:grpSpPr>
        <p:sp>
          <p:nvSpPr>
            <p:cNvPr id="280" name="Oval 279">
              <a:extLst>
                <a:ext uri="{FF2B5EF4-FFF2-40B4-BE49-F238E27FC236}">
                  <a16:creationId xmlns="" xmlns:a16="http://schemas.microsoft.com/office/drawing/2014/main" id="{13149015-1CC3-4A0D-A9E9-D91E9A47F93D}"/>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281" name="Freeform 63">
              <a:extLst>
                <a:ext uri="{FF2B5EF4-FFF2-40B4-BE49-F238E27FC236}">
                  <a16:creationId xmlns="" xmlns:a16="http://schemas.microsoft.com/office/drawing/2014/main" id="{4573FC54-5A8B-4790-A10A-1D30F4350EBE}"/>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82" name="Group 281">
            <a:extLst>
              <a:ext uri="{FF2B5EF4-FFF2-40B4-BE49-F238E27FC236}">
                <a16:creationId xmlns="" xmlns:a16="http://schemas.microsoft.com/office/drawing/2014/main" id="{9D348198-16E5-487B-9D55-989ED537E87D}"/>
              </a:ext>
            </a:extLst>
          </p:cNvPr>
          <p:cNvGrpSpPr/>
          <p:nvPr/>
        </p:nvGrpSpPr>
        <p:grpSpPr>
          <a:xfrm>
            <a:off x="8666179" y="4853505"/>
            <a:ext cx="426224" cy="426224"/>
            <a:chOff x="8204404" y="4550984"/>
            <a:chExt cx="426224" cy="426224"/>
          </a:xfrm>
        </p:grpSpPr>
        <p:sp>
          <p:nvSpPr>
            <p:cNvPr id="283" name="Oval 282">
              <a:extLst>
                <a:ext uri="{FF2B5EF4-FFF2-40B4-BE49-F238E27FC236}">
                  <a16:creationId xmlns="" xmlns:a16="http://schemas.microsoft.com/office/drawing/2014/main" id="{05CB98C9-6998-4769-8B15-AA2E09F1E9D6}"/>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284" name="Group 283">
              <a:extLst>
                <a:ext uri="{FF2B5EF4-FFF2-40B4-BE49-F238E27FC236}">
                  <a16:creationId xmlns="" xmlns:a16="http://schemas.microsoft.com/office/drawing/2014/main" id="{55157B6F-0B3F-44C2-8610-8475677F7035}"/>
                </a:ext>
              </a:extLst>
            </p:cNvPr>
            <p:cNvGrpSpPr/>
            <p:nvPr/>
          </p:nvGrpSpPr>
          <p:grpSpPr>
            <a:xfrm>
              <a:off x="8272409" y="4618989"/>
              <a:ext cx="290215" cy="290215"/>
              <a:chOff x="8891885" y="9926541"/>
              <a:chExt cx="290215" cy="290215"/>
            </a:xfrm>
          </p:grpSpPr>
          <p:sp>
            <p:nvSpPr>
              <p:cNvPr id="285" name="Freeform 65">
                <a:extLst>
                  <a:ext uri="{FF2B5EF4-FFF2-40B4-BE49-F238E27FC236}">
                    <a16:creationId xmlns="" xmlns:a16="http://schemas.microsoft.com/office/drawing/2014/main" id="{C2DCAFB2-437D-478B-B8C1-A9BC6238DF27}"/>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286" name="Freeform 66">
                <a:extLst>
                  <a:ext uri="{FF2B5EF4-FFF2-40B4-BE49-F238E27FC236}">
                    <a16:creationId xmlns="" xmlns:a16="http://schemas.microsoft.com/office/drawing/2014/main" id="{383255CF-4D3D-47F8-8C0A-1B345C8F8E10}"/>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287" name="Group 286">
            <a:extLst>
              <a:ext uri="{FF2B5EF4-FFF2-40B4-BE49-F238E27FC236}">
                <a16:creationId xmlns="" xmlns:a16="http://schemas.microsoft.com/office/drawing/2014/main" id="{199BCEBC-11FF-4E80-AF22-AA7BE8160100}"/>
              </a:ext>
            </a:extLst>
          </p:cNvPr>
          <p:cNvGrpSpPr/>
          <p:nvPr/>
        </p:nvGrpSpPr>
        <p:grpSpPr>
          <a:xfrm>
            <a:off x="2386620" y="4853505"/>
            <a:ext cx="426224" cy="426224"/>
            <a:chOff x="2386620" y="4550984"/>
            <a:chExt cx="426224" cy="426224"/>
          </a:xfrm>
        </p:grpSpPr>
        <p:sp>
          <p:nvSpPr>
            <p:cNvPr id="288" name="Oval 287">
              <a:extLst>
                <a:ext uri="{FF2B5EF4-FFF2-40B4-BE49-F238E27FC236}">
                  <a16:creationId xmlns="" xmlns:a16="http://schemas.microsoft.com/office/drawing/2014/main" id="{A0681C6B-4AAE-4AEE-B93C-12333C31C46A}"/>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289" name="Group 97">
              <a:extLst>
                <a:ext uri="{FF2B5EF4-FFF2-40B4-BE49-F238E27FC236}">
                  <a16:creationId xmlns="" xmlns:a16="http://schemas.microsoft.com/office/drawing/2014/main" id="{8D580C97-4652-4E15-8187-C55E26133A9F}"/>
                </a:ext>
              </a:extLst>
            </p:cNvPr>
            <p:cNvGrpSpPr/>
            <p:nvPr/>
          </p:nvGrpSpPr>
          <p:grpSpPr>
            <a:xfrm>
              <a:off x="2469230" y="4609885"/>
              <a:ext cx="261005" cy="308422"/>
              <a:chOff x="6836371" y="2915174"/>
              <a:chExt cx="2307629" cy="2726855"/>
            </a:xfrm>
          </p:grpSpPr>
          <p:sp>
            <p:nvSpPr>
              <p:cNvPr id="290" name="Freeform 145">
                <a:extLst>
                  <a:ext uri="{FF2B5EF4-FFF2-40B4-BE49-F238E27FC236}">
                    <a16:creationId xmlns="" xmlns:a16="http://schemas.microsoft.com/office/drawing/2014/main" id="{C8267633-37E1-4E0B-8DBA-64E76AC03B7B}"/>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1" name="Rectangle 146">
                <a:extLst>
                  <a:ext uri="{FF2B5EF4-FFF2-40B4-BE49-F238E27FC236}">
                    <a16:creationId xmlns="" xmlns:a16="http://schemas.microsoft.com/office/drawing/2014/main" id="{13D0F049-FEB6-4FC4-96F4-E83F5E122B82}"/>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2" name="Freeform 147">
                <a:extLst>
                  <a:ext uri="{FF2B5EF4-FFF2-40B4-BE49-F238E27FC236}">
                    <a16:creationId xmlns="" xmlns:a16="http://schemas.microsoft.com/office/drawing/2014/main" id="{A0A04AB1-BF39-4E8B-A03A-BC981FC326A3}"/>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3" name="Rectangle 148">
                <a:extLst>
                  <a:ext uri="{FF2B5EF4-FFF2-40B4-BE49-F238E27FC236}">
                    <a16:creationId xmlns="" xmlns:a16="http://schemas.microsoft.com/office/drawing/2014/main" id="{2FE06B3C-5058-4DD9-9195-26EDC70D206D}"/>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4" name="Rectangle 149">
                <a:extLst>
                  <a:ext uri="{FF2B5EF4-FFF2-40B4-BE49-F238E27FC236}">
                    <a16:creationId xmlns="" xmlns:a16="http://schemas.microsoft.com/office/drawing/2014/main" id="{C1DEF60D-B935-42E4-B60F-BBB7DB5480A7}"/>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5" name="Freeform 150">
                <a:extLst>
                  <a:ext uri="{FF2B5EF4-FFF2-40B4-BE49-F238E27FC236}">
                    <a16:creationId xmlns="" xmlns:a16="http://schemas.microsoft.com/office/drawing/2014/main" id="{11BA8430-4913-4D79-92D6-4698B373501A}"/>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6" name="Freeform 151">
                <a:extLst>
                  <a:ext uri="{FF2B5EF4-FFF2-40B4-BE49-F238E27FC236}">
                    <a16:creationId xmlns="" xmlns:a16="http://schemas.microsoft.com/office/drawing/2014/main" id="{62784657-20D9-4B24-9974-E2D6F813F783}"/>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55" name="Group 54">
            <a:extLst>
              <a:ext uri="{FF2B5EF4-FFF2-40B4-BE49-F238E27FC236}">
                <a16:creationId xmlns="" xmlns:a16="http://schemas.microsoft.com/office/drawing/2014/main" id="{9C30AF9A-6E7C-48E4-BA9A-F00E03B8BCF2}"/>
              </a:ext>
            </a:extLst>
          </p:cNvPr>
          <p:cNvGrpSpPr/>
          <p:nvPr/>
        </p:nvGrpSpPr>
        <p:grpSpPr>
          <a:xfrm>
            <a:off x="2386620" y="2337039"/>
            <a:ext cx="426224" cy="426224"/>
            <a:chOff x="2386620" y="2059244"/>
            <a:chExt cx="426224" cy="426224"/>
          </a:xfrm>
        </p:grpSpPr>
        <p:sp>
          <p:nvSpPr>
            <p:cNvPr id="56" name="Oval 55">
              <a:extLst>
                <a:ext uri="{FF2B5EF4-FFF2-40B4-BE49-F238E27FC236}">
                  <a16:creationId xmlns="" xmlns:a16="http://schemas.microsoft.com/office/drawing/2014/main" id="{E05F8EAF-6466-4B25-842A-129B3D9849B8}"/>
                </a:ext>
              </a:extLst>
            </p:cNvPr>
            <p:cNvSpPr/>
            <p:nvPr/>
          </p:nvSpPr>
          <p:spPr>
            <a:xfrm>
              <a:off x="2386620" y="205924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57" name="Group 10">
              <a:extLst>
                <a:ext uri="{FF2B5EF4-FFF2-40B4-BE49-F238E27FC236}">
                  <a16:creationId xmlns="" xmlns:a16="http://schemas.microsoft.com/office/drawing/2014/main" id="{AFA61032-1389-440A-AEBF-CE1EF206C899}"/>
                </a:ext>
              </a:extLst>
            </p:cNvPr>
            <p:cNvGrpSpPr>
              <a:grpSpLocks noChangeAspect="1"/>
            </p:cNvGrpSpPr>
            <p:nvPr/>
          </p:nvGrpSpPr>
          <p:grpSpPr bwMode="auto">
            <a:xfrm>
              <a:off x="2428987" y="2168119"/>
              <a:ext cx="341490" cy="208475"/>
              <a:chOff x="1934" y="1588"/>
              <a:chExt cx="1869" cy="1141"/>
            </a:xfrm>
          </p:grpSpPr>
          <p:sp>
            <p:nvSpPr>
              <p:cNvPr id="58" name="Freeform 11">
                <a:extLst>
                  <a:ext uri="{FF2B5EF4-FFF2-40B4-BE49-F238E27FC236}">
                    <a16:creationId xmlns="" xmlns:a16="http://schemas.microsoft.com/office/drawing/2014/main" id="{04A9016F-D977-44CE-AD4D-BC3A3813E869}"/>
                  </a:ext>
                </a:extLst>
              </p:cNvPr>
              <p:cNvSpPr>
                <a:spLocks/>
              </p:cNvSpPr>
              <p:nvPr/>
            </p:nvSpPr>
            <p:spPr bwMode="auto">
              <a:xfrm>
                <a:off x="1934" y="1631"/>
                <a:ext cx="349" cy="682"/>
              </a:xfrm>
              <a:custGeom>
                <a:avLst/>
                <a:gdLst/>
                <a:ahLst/>
                <a:cxnLst>
                  <a:cxn ang="0">
                    <a:pos x="10" y="243"/>
                  </a:cxn>
                  <a:cxn ang="0">
                    <a:pos x="75" y="30"/>
                  </a:cxn>
                  <a:cxn ang="0">
                    <a:pos x="112" y="13"/>
                  </a:cxn>
                  <a:cxn ang="0">
                    <a:pos x="148" y="32"/>
                  </a:cxn>
                  <a:cxn ang="0">
                    <a:pos x="79" y="289"/>
                  </a:cxn>
                  <a:cxn ang="0">
                    <a:pos x="28" y="279"/>
                  </a:cxn>
                  <a:cxn ang="0">
                    <a:pos x="10" y="243"/>
                  </a:cxn>
                </a:cxnLst>
                <a:rect l="0" t="0" r="r" b="b"/>
                <a:pathLst>
                  <a:path w="148" h="289">
                    <a:moveTo>
                      <a:pt x="10" y="243"/>
                    </a:moveTo>
                    <a:cubicBezTo>
                      <a:pt x="75" y="30"/>
                      <a:pt x="75" y="30"/>
                      <a:pt x="75" y="30"/>
                    </a:cubicBezTo>
                    <a:cubicBezTo>
                      <a:pt x="75" y="30"/>
                      <a:pt x="87" y="0"/>
                      <a:pt x="112" y="13"/>
                    </a:cubicBezTo>
                    <a:cubicBezTo>
                      <a:pt x="137" y="25"/>
                      <a:pt x="148" y="32"/>
                      <a:pt x="148" y="32"/>
                    </a:cubicBezTo>
                    <a:cubicBezTo>
                      <a:pt x="148" y="32"/>
                      <a:pt x="76" y="144"/>
                      <a:pt x="79" y="289"/>
                    </a:cubicBezTo>
                    <a:cubicBezTo>
                      <a:pt x="28" y="279"/>
                      <a:pt x="28" y="279"/>
                      <a:pt x="28" y="279"/>
                    </a:cubicBezTo>
                    <a:cubicBezTo>
                      <a:pt x="28" y="279"/>
                      <a:pt x="0" y="275"/>
                      <a:pt x="10" y="24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59" name="Freeform 12">
                <a:extLst>
                  <a:ext uri="{FF2B5EF4-FFF2-40B4-BE49-F238E27FC236}">
                    <a16:creationId xmlns="" xmlns:a16="http://schemas.microsoft.com/office/drawing/2014/main" id="{BF41BDB9-C64D-462E-8B50-97310902BBF2}"/>
                  </a:ext>
                </a:extLst>
              </p:cNvPr>
              <p:cNvSpPr>
                <a:spLocks/>
              </p:cNvSpPr>
              <p:nvPr/>
            </p:nvSpPr>
            <p:spPr bwMode="auto">
              <a:xfrm>
                <a:off x="3519" y="1685"/>
                <a:ext cx="284" cy="633"/>
              </a:xfrm>
              <a:custGeom>
                <a:avLst/>
                <a:gdLst/>
                <a:ahLst/>
                <a:cxnLst>
                  <a:cxn ang="0">
                    <a:pos x="0" y="28"/>
                  </a:cxn>
                  <a:cxn ang="0">
                    <a:pos x="66" y="10"/>
                  </a:cxn>
                  <a:cxn ang="0">
                    <a:pos x="96" y="43"/>
                  </a:cxn>
                  <a:cxn ang="0">
                    <a:pos x="120" y="244"/>
                  </a:cxn>
                  <a:cxn ang="0">
                    <a:pos x="99" y="268"/>
                  </a:cxn>
                  <a:cxn ang="0">
                    <a:pos x="60" y="268"/>
                  </a:cxn>
                  <a:cxn ang="0">
                    <a:pos x="0" y="28"/>
                  </a:cxn>
                </a:cxnLst>
                <a:rect l="0" t="0" r="r" b="b"/>
                <a:pathLst>
                  <a:path w="120" h="268">
                    <a:moveTo>
                      <a:pt x="0" y="28"/>
                    </a:moveTo>
                    <a:cubicBezTo>
                      <a:pt x="66" y="10"/>
                      <a:pt x="66" y="10"/>
                      <a:pt x="66" y="10"/>
                    </a:cubicBezTo>
                    <a:cubicBezTo>
                      <a:pt x="66" y="10"/>
                      <a:pt x="96" y="0"/>
                      <a:pt x="96" y="43"/>
                    </a:cubicBezTo>
                    <a:cubicBezTo>
                      <a:pt x="100" y="87"/>
                      <a:pt x="120" y="244"/>
                      <a:pt x="120" y="244"/>
                    </a:cubicBezTo>
                    <a:cubicBezTo>
                      <a:pt x="120" y="244"/>
                      <a:pt x="114" y="268"/>
                      <a:pt x="99" y="268"/>
                    </a:cubicBezTo>
                    <a:cubicBezTo>
                      <a:pt x="84" y="268"/>
                      <a:pt x="60" y="268"/>
                      <a:pt x="60" y="268"/>
                    </a:cubicBezTo>
                    <a:cubicBezTo>
                      <a:pt x="60" y="268"/>
                      <a:pt x="88" y="123"/>
                      <a:pt x="0" y="28"/>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0" name="Freeform 13">
                <a:extLst>
                  <a:ext uri="{FF2B5EF4-FFF2-40B4-BE49-F238E27FC236}">
                    <a16:creationId xmlns="" xmlns:a16="http://schemas.microsoft.com/office/drawing/2014/main" id="{DA163D8A-4A55-4DAB-8F96-4DB617D4E75C}"/>
                  </a:ext>
                </a:extLst>
              </p:cNvPr>
              <p:cNvSpPr>
                <a:spLocks/>
              </p:cNvSpPr>
              <p:nvPr/>
            </p:nvSpPr>
            <p:spPr bwMode="auto">
              <a:xfrm>
                <a:off x="2227" y="2290"/>
                <a:ext cx="595" cy="439"/>
              </a:xfrm>
              <a:custGeom>
                <a:avLst/>
                <a:gdLst/>
                <a:ahLst/>
                <a:cxnLst>
                  <a:cxn ang="0">
                    <a:pos x="222" y="57"/>
                  </a:cxn>
                  <a:cxn ang="0">
                    <a:pos x="200" y="63"/>
                  </a:cxn>
                  <a:cxn ang="0">
                    <a:pos x="202" y="53"/>
                  </a:cxn>
                  <a:cxn ang="0">
                    <a:pos x="175" y="13"/>
                  </a:cxn>
                  <a:cxn ang="0">
                    <a:pos x="133" y="39"/>
                  </a:cxn>
                  <a:cxn ang="0">
                    <a:pos x="132" y="41"/>
                  </a:cxn>
                  <a:cxn ang="0">
                    <a:pos x="132" y="41"/>
                  </a:cxn>
                  <a:cxn ang="0">
                    <a:pos x="103" y="2"/>
                  </a:cxn>
                  <a:cxn ang="0">
                    <a:pos x="66" y="28"/>
                  </a:cxn>
                  <a:cxn ang="0">
                    <a:pos x="31" y="1"/>
                  </a:cxn>
                  <a:cxn ang="0">
                    <a:pos x="2" y="37"/>
                  </a:cxn>
                  <a:cxn ang="0">
                    <a:pos x="7" y="80"/>
                  </a:cxn>
                  <a:cxn ang="0">
                    <a:pos x="39" y="108"/>
                  </a:cxn>
                  <a:cxn ang="0">
                    <a:pos x="42" y="108"/>
                  </a:cxn>
                  <a:cxn ang="0">
                    <a:pos x="59" y="101"/>
                  </a:cxn>
                  <a:cxn ang="0">
                    <a:pos x="87" y="130"/>
                  </a:cxn>
                  <a:cxn ang="0">
                    <a:pos x="91" y="131"/>
                  </a:cxn>
                  <a:cxn ang="0">
                    <a:pos x="114" y="120"/>
                  </a:cxn>
                  <a:cxn ang="0">
                    <a:pos x="142" y="155"/>
                  </a:cxn>
                  <a:cxn ang="0">
                    <a:pos x="150" y="155"/>
                  </a:cxn>
                  <a:cxn ang="0">
                    <a:pos x="180" y="140"/>
                  </a:cxn>
                  <a:cxn ang="0">
                    <a:pos x="179" y="150"/>
                  </a:cxn>
                  <a:cxn ang="0">
                    <a:pos x="207" y="186"/>
                  </a:cxn>
                  <a:cxn ang="0">
                    <a:pos x="211" y="186"/>
                  </a:cxn>
                  <a:cxn ang="0">
                    <a:pos x="242" y="158"/>
                  </a:cxn>
                  <a:cxn ang="0">
                    <a:pos x="250" y="93"/>
                  </a:cxn>
                  <a:cxn ang="0">
                    <a:pos x="222" y="57"/>
                  </a:cxn>
                </a:cxnLst>
                <a:rect l="0" t="0" r="r" b="b"/>
                <a:pathLst>
                  <a:path w="252" h="186">
                    <a:moveTo>
                      <a:pt x="222" y="57"/>
                    </a:moveTo>
                    <a:cubicBezTo>
                      <a:pt x="214" y="56"/>
                      <a:pt x="206" y="58"/>
                      <a:pt x="200" y="63"/>
                    </a:cubicBezTo>
                    <a:cubicBezTo>
                      <a:pt x="202" y="53"/>
                      <a:pt x="202" y="53"/>
                      <a:pt x="202" y="53"/>
                    </a:cubicBezTo>
                    <a:cubicBezTo>
                      <a:pt x="207" y="35"/>
                      <a:pt x="194" y="17"/>
                      <a:pt x="175" y="13"/>
                    </a:cubicBezTo>
                    <a:cubicBezTo>
                      <a:pt x="156" y="9"/>
                      <a:pt x="137" y="20"/>
                      <a:pt x="133" y="39"/>
                    </a:cubicBezTo>
                    <a:cubicBezTo>
                      <a:pt x="132" y="41"/>
                      <a:pt x="132" y="41"/>
                      <a:pt x="132" y="41"/>
                    </a:cubicBezTo>
                    <a:cubicBezTo>
                      <a:pt x="132" y="41"/>
                      <a:pt x="132" y="41"/>
                      <a:pt x="132" y="41"/>
                    </a:cubicBezTo>
                    <a:cubicBezTo>
                      <a:pt x="134" y="23"/>
                      <a:pt x="120" y="4"/>
                      <a:pt x="103" y="2"/>
                    </a:cubicBezTo>
                    <a:cubicBezTo>
                      <a:pt x="86" y="0"/>
                      <a:pt x="70" y="12"/>
                      <a:pt x="66" y="28"/>
                    </a:cubicBezTo>
                    <a:cubicBezTo>
                      <a:pt x="63" y="12"/>
                      <a:pt x="48" y="0"/>
                      <a:pt x="31" y="1"/>
                    </a:cubicBezTo>
                    <a:cubicBezTo>
                      <a:pt x="13" y="3"/>
                      <a:pt x="0" y="19"/>
                      <a:pt x="2" y="37"/>
                    </a:cubicBezTo>
                    <a:cubicBezTo>
                      <a:pt x="7" y="80"/>
                      <a:pt x="7" y="80"/>
                      <a:pt x="7" y="80"/>
                    </a:cubicBezTo>
                    <a:cubicBezTo>
                      <a:pt x="9" y="96"/>
                      <a:pt x="23" y="108"/>
                      <a:pt x="39" y="108"/>
                    </a:cubicBezTo>
                    <a:cubicBezTo>
                      <a:pt x="40" y="108"/>
                      <a:pt x="41" y="108"/>
                      <a:pt x="42" y="108"/>
                    </a:cubicBezTo>
                    <a:cubicBezTo>
                      <a:pt x="49" y="108"/>
                      <a:pt x="54" y="105"/>
                      <a:pt x="59" y="101"/>
                    </a:cubicBezTo>
                    <a:cubicBezTo>
                      <a:pt x="60" y="116"/>
                      <a:pt x="71" y="129"/>
                      <a:pt x="87" y="130"/>
                    </a:cubicBezTo>
                    <a:cubicBezTo>
                      <a:pt x="88" y="131"/>
                      <a:pt x="89" y="131"/>
                      <a:pt x="91" y="131"/>
                    </a:cubicBezTo>
                    <a:cubicBezTo>
                      <a:pt x="100" y="131"/>
                      <a:pt x="108" y="127"/>
                      <a:pt x="114" y="120"/>
                    </a:cubicBezTo>
                    <a:cubicBezTo>
                      <a:pt x="114" y="136"/>
                      <a:pt x="125" y="151"/>
                      <a:pt x="142" y="155"/>
                    </a:cubicBezTo>
                    <a:cubicBezTo>
                      <a:pt x="145" y="155"/>
                      <a:pt x="147" y="155"/>
                      <a:pt x="150" y="155"/>
                    </a:cubicBezTo>
                    <a:cubicBezTo>
                      <a:pt x="162" y="155"/>
                      <a:pt x="174" y="149"/>
                      <a:pt x="180" y="140"/>
                    </a:cubicBezTo>
                    <a:cubicBezTo>
                      <a:pt x="179" y="150"/>
                      <a:pt x="179" y="150"/>
                      <a:pt x="179" y="150"/>
                    </a:cubicBezTo>
                    <a:cubicBezTo>
                      <a:pt x="177" y="168"/>
                      <a:pt x="189" y="184"/>
                      <a:pt x="207" y="186"/>
                    </a:cubicBezTo>
                    <a:cubicBezTo>
                      <a:pt x="208" y="186"/>
                      <a:pt x="209" y="186"/>
                      <a:pt x="211" y="186"/>
                    </a:cubicBezTo>
                    <a:cubicBezTo>
                      <a:pt x="226" y="186"/>
                      <a:pt x="240" y="174"/>
                      <a:pt x="242" y="158"/>
                    </a:cubicBezTo>
                    <a:cubicBezTo>
                      <a:pt x="250" y="93"/>
                      <a:pt x="250" y="93"/>
                      <a:pt x="250" y="93"/>
                    </a:cubicBezTo>
                    <a:cubicBezTo>
                      <a:pt x="252" y="75"/>
                      <a:pt x="240" y="59"/>
                      <a:pt x="222" y="57"/>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1" name="Freeform 14">
                <a:extLst>
                  <a:ext uri="{FF2B5EF4-FFF2-40B4-BE49-F238E27FC236}">
                    <a16:creationId xmlns="" xmlns:a16="http://schemas.microsoft.com/office/drawing/2014/main" id="{85824556-5560-43CA-A034-C0FF16EE9E87}"/>
                  </a:ext>
                </a:extLst>
              </p:cNvPr>
              <p:cNvSpPr>
                <a:spLocks/>
              </p:cNvSpPr>
              <p:nvPr/>
            </p:nvSpPr>
            <p:spPr bwMode="auto">
              <a:xfrm>
                <a:off x="2373" y="1588"/>
                <a:ext cx="1267" cy="725"/>
              </a:xfrm>
              <a:custGeom>
                <a:avLst/>
                <a:gdLst/>
                <a:ahLst/>
                <a:cxnLst>
                  <a:cxn ang="0">
                    <a:pos x="466" y="90"/>
                  </a:cxn>
                  <a:cxn ang="0">
                    <a:pos x="374" y="95"/>
                  </a:cxn>
                  <a:cxn ang="0">
                    <a:pos x="193" y="6"/>
                  </a:cxn>
                  <a:cxn ang="0">
                    <a:pos x="153" y="7"/>
                  </a:cxn>
                  <a:cxn ang="0">
                    <a:pos x="20" y="80"/>
                  </a:cxn>
                  <a:cxn ang="0">
                    <a:pos x="15" y="138"/>
                  </a:cxn>
                  <a:cxn ang="0">
                    <a:pos x="72" y="152"/>
                  </a:cxn>
                  <a:cxn ang="0">
                    <a:pos x="172" y="93"/>
                  </a:cxn>
                  <a:cxn ang="0">
                    <a:pos x="241" y="127"/>
                  </a:cxn>
                  <a:cxn ang="0">
                    <a:pos x="484" y="307"/>
                  </a:cxn>
                  <a:cxn ang="0">
                    <a:pos x="524" y="298"/>
                  </a:cxn>
                  <a:cxn ang="0">
                    <a:pos x="466" y="90"/>
                  </a:cxn>
                </a:cxnLst>
                <a:rect l="0" t="0" r="r" b="b"/>
                <a:pathLst>
                  <a:path w="536" h="307">
                    <a:moveTo>
                      <a:pt x="466" y="90"/>
                    </a:moveTo>
                    <a:cubicBezTo>
                      <a:pt x="374" y="95"/>
                      <a:pt x="374" y="95"/>
                      <a:pt x="374" y="95"/>
                    </a:cubicBezTo>
                    <a:cubicBezTo>
                      <a:pt x="193" y="6"/>
                      <a:pt x="193" y="6"/>
                      <a:pt x="193" y="6"/>
                    </a:cubicBezTo>
                    <a:cubicBezTo>
                      <a:pt x="180" y="0"/>
                      <a:pt x="165" y="0"/>
                      <a:pt x="153" y="7"/>
                    </a:cubicBezTo>
                    <a:cubicBezTo>
                      <a:pt x="20" y="80"/>
                      <a:pt x="20" y="80"/>
                      <a:pt x="20" y="80"/>
                    </a:cubicBezTo>
                    <a:cubicBezTo>
                      <a:pt x="0" y="92"/>
                      <a:pt x="3" y="118"/>
                      <a:pt x="15" y="138"/>
                    </a:cubicBezTo>
                    <a:cubicBezTo>
                      <a:pt x="26" y="158"/>
                      <a:pt x="52" y="164"/>
                      <a:pt x="72" y="152"/>
                    </a:cubicBezTo>
                    <a:cubicBezTo>
                      <a:pt x="172" y="93"/>
                      <a:pt x="172" y="93"/>
                      <a:pt x="172" y="93"/>
                    </a:cubicBezTo>
                    <a:cubicBezTo>
                      <a:pt x="241" y="127"/>
                      <a:pt x="241" y="127"/>
                      <a:pt x="241" y="127"/>
                    </a:cubicBezTo>
                    <a:cubicBezTo>
                      <a:pt x="484" y="307"/>
                      <a:pt x="484" y="307"/>
                      <a:pt x="484" y="307"/>
                    </a:cubicBezTo>
                    <a:cubicBezTo>
                      <a:pt x="524" y="298"/>
                      <a:pt x="524" y="298"/>
                      <a:pt x="524" y="298"/>
                    </a:cubicBezTo>
                    <a:cubicBezTo>
                      <a:pt x="536" y="159"/>
                      <a:pt x="466" y="90"/>
                      <a:pt x="466" y="9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2" name="Freeform 15">
                <a:extLst>
                  <a:ext uri="{FF2B5EF4-FFF2-40B4-BE49-F238E27FC236}">
                    <a16:creationId xmlns="" xmlns:a16="http://schemas.microsoft.com/office/drawing/2014/main" id="{75B9CF6D-A6C8-4E87-9839-250C2F254525}"/>
                  </a:ext>
                </a:extLst>
              </p:cNvPr>
              <p:cNvSpPr>
                <a:spLocks/>
              </p:cNvSpPr>
              <p:nvPr/>
            </p:nvSpPr>
            <p:spPr bwMode="auto">
              <a:xfrm>
                <a:off x="3006" y="2368"/>
                <a:ext cx="1" cy="1"/>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3" name="Freeform 16">
                <a:extLst>
                  <a:ext uri="{FF2B5EF4-FFF2-40B4-BE49-F238E27FC236}">
                    <a16:creationId xmlns="" xmlns:a16="http://schemas.microsoft.com/office/drawing/2014/main" id="{70B59F1C-B2BC-41C0-A8B3-0AF008BB92BD}"/>
                  </a:ext>
                </a:extLst>
              </p:cNvPr>
              <p:cNvSpPr>
                <a:spLocks/>
              </p:cNvSpPr>
              <p:nvPr/>
            </p:nvSpPr>
            <p:spPr bwMode="auto">
              <a:xfrm>
                <a:off x="3122" y="2292"/>
                <a:ext cx="1" cy="3"/>
              </a:xfrm>
              <a:custGeom>
                <a:avLst/>
                <a:gdLst/>
                <a:ahLst/>
                <a:cxnLst>
                  <a:cxn ang="0">
                    <a:pos x="0" y="0"/>
                  </a:cxn>
                  <a:cxn ang="0">
                    <a:pos x="0" y="1"/>
                  </a:cxn>
                  <a:cxn ang="0">
                    <a:pos x="0" y="0"/>
                  </a:cxn>
                </a:cxnLst>
                <a:rect l="0" t="0" r="r" b="b"/>
                <a:pathLst>
                  <a:path h="1">
                    <a:moveTo>
                      <a:pt x="0" y="0"/>
                    </a:moveTo>
                    <a:cubicBezTo>
                      <a:pt x="0" y="1"/>
                      <a:pt x="0" y="1"/>
                      <a:pt x="0" y="1"/>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4" name="Freeform 17">
                <a:extLst>
                  <a:ext uri="{FF2B5EF4-FFF2-40B4-BE49-F238E27FC236}">
                    <a16:creationId xmlns="" xmlns:a16="http://schemas.microsoft.com/office/drawing/2014/main" id="{CFB0AB67-EFE3-4F53-9B38-99C571B74C4C}"/>
                  </a:ext>
                </a:extLst>
              </p:cNvPr>
              <p:cNvSpPr>
                <a:spLocks/>
              </p:cNvSpPr>
              <p:nvPr/>
            </p:nvSpPr>
            <p:spPr bwMode="auto">
              <a:xfrm>
                <a:off x="2936" y="2550"/>
                <a:ext cx="30" cy="23"/>
              </a:xfrm>
              <a:custGeom>
                <a:avLst/>
                <a:gdLst/>
                <a:ahLst/>
                <a:cxnLst>
                  <a:cxn ang="0">
                    <a:pos x="0" y="1"/>
                  </a:cxn>
                  <a:cxn ang="0">
                    <a:pos x="13" y="10"/>
                  </a:cxn>
                  <a:cxn ang="0">
                    <a:pos x="0" y="0"/>
                  </a:cxn>
                  <a:cxn ang="0">
                    <a:pos x="0" y="1"/>
                  </a:cxn>
                </a:cxnLst>
                <a:rect l="0" t="0" r="r" b="b"/>
                <a:pathLst>
                  <a:path w="13" h="10">
                    <a:moveTo>
                      <a:pt x="0" y="1"/>
                    </a:moveTo>
                    <a:cubicBezTo>
                      <a:pt x="13" y="10"/>
                      <a:pt x="13" y="10"/>
                      <a:pt x="13" y="10"/>
                    </a:cubicBezTo>
                    <a:cubicBezTo>
                      <a:pt x="0" y="0"/>
                      <a:pt x="0" y="0"/>
                      <a:pt x="0" y="0"/>
                    </a:cubicBezTo>
                    <a:cubicBezTo>
                      <a:pt x="0" y="0"/>
                      <a:pt x="0" y="1"/>
                      <a:pt x="0" y="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5" name="Freeform 18">
                <a:extLst>
                  <a:ext uri="{FF2B5EF4-FFF2-40B4-BE49-F238E27FC236}">
                    <a16:creationId xmlns="" xmlns:a16="http://schemas.microsoft.com/office/drawing/2014/main" id="{2BBF5431-8875-40A3-BABD-EF7E6F0AE22D}"/>
                  </a:ext>
                </a:extLst>
              </p:cNvPr>
              <p:cNvSpPr>
                <a:spLocks/>
              </p:cNvSpPr>
              <p:nvPr/>
            </p:nvSpPr>
            <p:spPr bwMode="auto">
              <a:xfrm>
                <a:off x="3151" y="2271"/>
                <a:ext cx="139" cy="99"/>
              </a:xfrm>
              <a:custGeom>
                <a:avLst/>
                <a:gdLst/>
                <a:ahLst/>
                <a:cxnLst>
                  <a:cxn ang="0">
                    <a:pos x="59" y="42"/>
                  </a:cxn>
                  <a:cxn ang="0">
                    <a:pos x="0" y="0"/>
                  </a:cxn>
                  <a:cxn ang="0">
                    <a:pos x="0" y="0"/>
                  </a:cxn>
                  <a:cxn ang="0">
                    <a:pos x="0" y="0"/>
                  </a:cxn>
                  <a:cxn ang="0">
                    <a:pos x="59" y="42"/>
                  </a:cxn>
                </a:cxnLst>
                <a:rect l="0" t="0" r="r" b="b"/>
                <a:pathLst>
                  <a:path w="59" h="42">
                    <a:moveTo>
                      <a:pt x="59" y="42"/>
                    </a:moveTo>
                    <a:cubicBezTo>
                      <a:pt x="0" y="0"/>
                      <a:pt x="0" y="0"/>
                      <a:pt x="0" y="0"/>
                    </a:cubicBezTo>
                    <a:cubicBezTo>
                      <a:pt x="0" y="0"/>
                      <a:pt x="0" y="0"/>
                      <a:pt x="0" y="0"/>
                    </a:cubicBezTo>
                    <a:cubicBezTo>
                      <a:pt x="0" y="0"/>
                      <a:pt x="0" y="0"/>
                      <a:pt x="0" y="0"/>
                    </a:cubicBezTo>
                    <a:lnTo>
                      <a:pt x="59" y="42"/>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6" name="Freeform 19">
                <a:extLst>
                  <a:ext uri="{FF2B5EF4-FFF2-40B4-BE49-F238E27FC236}">
                    <a16:creationId xmlns="" xmlns:a16="http://schemas.microsoft.com/office/drawing/2014/main" id="{A18E8D99-A7CE-40EC-A91D-8EF7F3A344DA}"/>
                  </a:ext>
                </a:extLst>
              </p:cNvPr>
              <p:cNvSpPr>
                <a:spLocks/>
              </p:cNvSpPr>
              <p:nvPr/>
            </p:nvSpPr>
            <p:spPr bwMode="auto">
              <a:xfrm>
                <a:off x="2165" y="1735"/>
                <a:ext cx="1359" cy="987"/>
              </a:xfrm>
              <a:custGeom>
                <a:avLst/>
                <a:gdLst/>
                <a:ahLst/>
                <a:cxnLst>
                  <a:cxn ang="0">
                    <a:pos x="451" y="186"/>
                  </a:cxn>
                  <a:cxn ang="0">
                    <a:pos x="265" y="60"/>
                  </a:cxn>
                  <a:cxn ang="0">
                    <a:pos x="188" y="100"/>
                  </a:cxn>
                  <a:cxn ang="0">
                    <a:pos x="96" y="3"/>
                  </a:cxn>
                  <a:cxn ang="0">
                    <a:pos x="94" y="0"/>
                  </a:cxn>
                  <a:cxn ang="0">
                    <a:pos x="3" y="244"/>
                  </a:cxn>
                  <a:cxn ang="0">
                    <a:pos x="13" y="239"/>
                  </a:cxn>
                  <a:cxn ang="0">
                    <a:pos x="54" y="213"/>
                  </a:cxn>
                  <a:cxn ang="0">
                    <a:pos x="93" y="229"/>
                  </a:cxn>
                  <a:cxn ang="0">
                    <a:pos x="165" y="237"/>
                  </a:cxn>
                  <a:cxn ang="0">
                    <a:pos x="206" y="224"/>
                  </a:cxn>
                  <a:cxn ang="0">
                    <a:pos x="252" y="268"/>
                  </a:cxn>
                  <a:cxn ang="0">
                    <a:pos x="300" y="329"/>
                  </a:cxn>
                  <a:cxn ang="0">
                    <a:pos x="300" y="334"/>
                  </a:cxn>
                  <a:cxn ang="0">
                    <a:pos x="340" y="413"/>
                  </a:cxn>
                  <a:cxn ang="0">
                    <a:pos x="373" y="407"/>
                  </a:cxn>
                  <a:cxn ang="0">
                    <a:pos x="339" y="355"/>
                  </a:cxn>
                  <a:cxn ang="0">
                    <a:pos x="326" y="345"/>
                  </a:cxn>
                  <a:cxn ang="0">
                    <a:pos x="324" y="334"/>
                  </a:cxn>
                  <a:cxn ang="0">
                    <a:pos x="338" y="334"/>
                  </a:cxn>
                  <a:cxn ang="0">
                    <a:pos x="408" y="383"/>
                  </a:cxn>
                  <a:cxn ang="0">
                    <a:pos x="441" y="376"/>
                  </a:cxn>
                  <a:cxn ang="0">
                    <a:pos x="426" y="336"/>
                  </a:cxn>
                  <a:cxn ang="0">
                    <a:pos x="349" y="271"/>
                  </a:cxn>
                  <a:cxn ang="0">
                    <a:pos x="356" y="268"/>
                  </a:cxn>
                  <a:cxn ang="0">
                    <a:pos x="361" y="269"/>
                  </a:cxn>
                  <a:cxn ang="0">
                    <a:pos x="477" y="353"/>
                  </a:cxn>
                  <a:cxn ang="0">
                    <a:pos x="515" y="347"/>
                  </a:cxn>
                  <a:cxn ang="0">
                    <a:pos x="483" y="294"/>
                  </a:cxn>
                  <a:cxn ang="0">
                    <a:pos x="405" y="237"/>
                  </a:cxn>
                  <a:cxn ang="0">
                    <a:pos x="405" y="236"/>
                  </a:cxn>
                  <a:cxn ang="0">
                    <a:pos x="417" y="227"/>
                  </a:cxn>
                  <a:cxn ang="0">
                    <a:pos x="476" y="269"/>
                  </a:cxn>
                  <a:cxn ang="0">
                    <a:pos x="544" y="312"/>
                  </a:cxn>
                  <a:cxn ang="0">
                    <a:pos x="560" y="261"/>
                  </a:cxn>
                </a:cxnLst>
                <a:rect l="0" t="0" r="r" b="b"/>
                <a:pathLst>
                  <a:path w="575" h="418">
                    <a:moveTo>
                      <a:pt x="560" y="261"/>
                    </a:moveTo>
                    <a:cubicBezTo>
                      <a:pt x="451" y="186"/>
                      <a:pt x="451" y="186"/>
                      <a:pt x="451" y="186"/>
                    </a:cubicBezTo>
                    <a:cubicBezTo>
                      <a:pt x="320" y="88"/>
                      <a:pt x="320" y="88"/>
                      <a:pt x="320" y="88"/>
                    </a:cubicBezTo>
                    <a:cubicBezTo>
                      <a:pt x="265" y="60"/>
                      <a:pt x="265" y="60"/>
                      <a:pt x="265" y="60"/>
                    </a:cubicBezTo>
                    <a:cubicBezTo>
                      <a:pt x="262" y="58"/>
                      <a:pt x="262" y="58"/>
                      <a:pt x="262" y="58"/>
                    </a:cubicBezTo>
                    <a:cubicBezTo>
                      <a:pt x="188" y="100"/>
                      <a:pt x="188" y="100"/>
                      <a:pt x="188" y="100"/>
                    </a:cubicBezTo>
                    <a:cubicBezTo>
                      <a:pt x="152" y="122"/>
                      <a:pt x="116" y="126"/>
                      <a:pt x="91" y="99"/>
                    </a:cubicBezTo>
                    <a:cubicBezTo>
                      <a:pt x="66" y="72"/>
                      <a:pt x="68" y="29"/>
                      <a:pt x="96" y="3"/>
                    </a:cubicBezTo>
                    <a:cubicBezTo>
                      <a:pt x="99" y="0"/>
                      <a:pt x="99" y="0"/>
                      <a:pt x="99" y="0"/>
                    </a:cubicBezTo>
                    <a:cubicBezTo>
                      <a:pt x="94" y="0"/>
                      <a:pt x="94" y="0"/>
                      <a:pt x="94" y="0"/>
                    </a:cubicBezTo>
                    <a:cubicBezTo>
                      <a:pt x="63" y="0"/>
                      <a:pt x="63" y="0"/>
                      <a:pt x="63" y="0"/>
                    </a:cubicBezTo>
                    <a:cubicBezTo>
                      <a:pt x="0" y="107"/>
                      <a:pt x="3" y="244"/>
                      <a:pt x="3" y="244"/>
                    </a:cubicBezTo>
                    <a:cubicBezTo>
                      <a:pt x="3" y="244"/>
                      <a:pt x="3" y="244"/>
                      <a:pt x="9" y="245"/>
                    </a:cubicBezTo>
                    <a:cubicBezTo>
                      <a:pt x="9" y="242"/>
                      <a:pt x="10" y="241"/>
                      <a:pt x="13" y="239"/>
                    </a:cubicBezTo>
                    <a:cubicBezTo>
                      <a:pt x="14" y="237"/>
                      <a:pt x="15" y="235"/>
                      <a:pt x="16" y="233"/>
                    </a:cubicBezTo>
                    <a:cubicBezTo>
                      <a:pt x="26" y="222"/>
                      <a:pt x="39" y="214"/>
                      <a:pt x="54" y="213"/>
                    </a:cubicBezTo>
                    <a:cubicBezTo>
                      <a:pt x="56" y="212"/>
                      <a:pt x="58" y="212"/>
                      <a:pt x="60" y="212"/>
                    </a:cubicBezTo>
                    <a:cubicBezTo>
                      <a:pt x="72" y="212"/>
                      <a:pt x="84" y="223"/>
                      <a:pt x="93" y="229"/>
                    </a:cubicBezTo>
                    <a:cubicBezTo>
                      <a:pt x="104" y="222"/>
                      <a:pt x="118" y="218"/>
                      <a:pt x="131" y="219"/>
                    </a:cubicBezTo>
                    <a:cubicBezTo>
                      <a:pt x="144" y="221"/>
                      <a:pt x="156" y="227"/>
                      <a:pt x="165" y="237"/>
                    </a:cubicBezTo>
                    <a:cubicBezTo>
                      <a:pt x="173" y="232"/>
                      <a:pt x="183" y="223"/>
                      <a:pt x="193" y="223"/>
                    </a:cubicBezTo>
                    <a:cubicBezTo>
                      <a:pt x="198" y="223"/>
                      <a:pt x="202" y="223"/>
                      <a:pt x="206" y="224"/>
                    </a:cubicBezTo>
                    <a:cubicBezTo>
                      <a:pt x="222" y="228"/>
                      <a:pt x="236" y="237"/>
                      <a:pt x="244" y="250"/>
                    </a:cubicBezTo>
                    <a:cubicBezTo>
                      <a:pt x="248" y="256"/>
                      <a:pt x="250" y="262"/>
                      <a:pt x="252" y="268"/>
                    </a:cubicBezTo>
                    <a:cubicBezTo>
                      <a:pt x="273" y="271"/>
                      <a:pt x="291" y="286"/>
                      <a:pt x="297" y="306"/>
                    </a:cubicBezTo>
                    <a:cubicBezTo>
                      <a:pt x="299" y="311"/>
                      <a:pt x="300" y="318"/>
                      <a:pt x="300" y="329"/>
                    </a:cubicBezTo>
                    <a:cubicBezTo>
                      <a:pt x="300" y="329"/>
                      <a:pt x="300" y="329"/>
                      <a:pt x="300" y="329"/>
                    </a:cubicBezTo>
                    <a:cubicBezTo>
                      <a:pt x="300" y="330"/>
                      <a:pt x="300" y="332"/>
                      <a:pt x="300" y="334"/>
                    </a:cubicBezTo>
                    <a:cubicBezTo>
                      <a:pt x="295" y="382"/>
                      <a:pt x="295" y="382"/>
                      <a:pt x="295" y="382"/>
                    </a:cubicBezTo>
                    <a:cubicBezTo>
                      <a:pt x="340" y="413"/>
                      <a:pt x="340" y="413"/>
                      <a:pt x="340" y="413"/>
                    </a:cubicBezTo>
                    <a:cubicBezTo>
                      <a:pt x="344" y="416"/>
                      <a:pt x="349" y="418"/>
                      <a:pt x="353" y="418"/>
                    </a:cubicBezTo>
                    <a:cubicBezTo>
                      <a:pt x="361" y="418"/>
                      <a:pt x="368" y="414"/>
                      <a:pt x="373" y="407"/>
                    </a:cubicBezTo>
                    <a:cubicBezTo>
                      <a:pt x="380" y="398"/>
                      <a:pt x="379" y="386"/>
                      <a:pt x="372" y="378"/>
                    </a:cubicBezTo>
                    <a:cubicBezTo>
                      <a:pt x="339" y="355"/>
                      <a:pt x="339" y="355"/>
                      <a:pt x="339" y="355"/>
                    </a:cubicBezTo>
                    <a:cubicBezTo>
                      <a:pt x="326" y="346"/>
                      <a:pt x="326" y="346"/>
                      <a:pt x="326" y="346"/>
                    </a:cubicBezTo>
                    <a:cubicBezTo>
                      <a:pt x="326" y="346"/>
                      <a:pt x="326" y="345"/>
                      <a:pt x="326" y="345"/>
                    </a:cubicBezTo>
                    <a:cubicBezTo>
                      <a:pt x="326" y="345"/>
                      <a:pt x="326" y="345"/>
                      <a:pt x="326" y="345"/>
                    </a:cubicBezTo>
                    <a:cubicBezTo>
                      <a:pt x="322" y="342"/>
                      <a:pt x="321" y="337"/>
                      <a:pt x="324" y="334"/>
                    </a:cubicBezTo>
                    <a:cubicBezTo>
                      <a:pt x="326" y="330"/>
                      <a:pt x="331" y="329"/>
                      <a:pt x="335" y="332"/>
                    </a:cubicBezTo>
                    <a:cubicBezTo>
                      <a:pt x="338" y="334"/>
                      <a:pt x="338" y="334"/>
                      <a:pt x="338" y="334"/>
                    </a:cubicBezTo>
                    <a:cubicBezTo>
                      <a:pt x="338" y="334"/>
                      <a:pt x="338" y="334"/>
                      <a:pt x="338" y="334"/>
                    </a:cubicBezTo>
                    <a:cubicBezTo>
                      <a:pt x="408" y="383"/>
                      <a:pt x="408" y="383"/>
                      <a:pt x="408" y="383"/>
                    </a:cubicBezTo>
                    <a:cubicBezTo>
                      <a:pt x="412" y="385"/>
                      <a:pt x="417" y="387"/>
                      <a:pt x="421" y="387"/>
                    </a:cubicBezTo>
                    <a:cubicBezTo>
                      <a:pt x="429" y="387"/>
                      <a:pt x="436" y="383"/>
                      <a:pt x="441" y="376"/>
                    </a:cubicBezTo>
                    <a:cubicBezTo>
                      <a:pt x="449" y="366"/>
                      <a:pt x="446" y="351"/>
                      <a:pt x="435" y="343"/>
                    </a:cubicBezTo>
                    <a:cubicBezTo>
                      <a:pt x="426" y="336"/>
                      <a:pt x="426" y="336"/>
                      <a:pt x="426" y="336"/>
                    </a:cubicBezTo>
                    <a:cubicBezTo>
                      <a:pt x="351" y="282"/>
                      <a:pt x="351" y="282"/>
                      <a:pt x="351" y="282"/>
                    </a:cubicBezTo>
                    <a:cubicBezTo>
                      <a:pt x="348" y="280"/>
                      <a:pt x="347" y="275"/>
                      <a:pt x="349" y="271"/>
                    </a:cubicBezTo>
                    <a:cubicBezTo>
                      <a:pt x="351" y="269"/>
                      <a:pt x="353" y="268"/>
                      <a:pt x="356" y="268"/>
                    </a:cubicBezTo>
                    <a:cubicBezTo>
                      <a:pt x="356" y="268"/>
                      <a:pt x="356" y="268"/>
                      <a:pt x="356" y="268"/>
                    </a:cubicBezTo>
                    <a:cubicBezTo>
                      <a:pt x="356" y="268"/>
                      <a:pt x="356" y="268"/>
                      <a:pt x="356" y="268"/>
                    </a:cubicBezTo>
                    <a:cubicBezTo>
                      <a:pt x="358" y="268"/>
                      <a:pt x="359" y="268"/>
                      <a:pt x="361" y="269"/>
                    </a:cubicBezTo>
                    <a:cubicBezTo>
                      <a:pt x="455" y="337"/>
                      <a:pt x="455" y="337"/>
                      <a:pt x="455" y="337"/>
                    </a:cubicBezTo>
                    <a:cubicBezTo>
                      <a:pt x="477" y="353"/>
                      <a:pt x="477" y="353"/>
                      <a:pt x="477" y="353"/>
                    </a:cubicBezTo>
                    <a:cubicBezTo>
                      <a:pt x="481" y="356"/>
                      <a:pt x="490" y="357"/>
                      <a:pt x="495" y="357"/>
                    </a:cubicBezTo>
                    <a:cubicBezTo>
                      <a:pt x="502" y="357"/>
                      <a:pt x="510" y="353"/>
                      <a:pt x="515" y="347"/>
                    </a:cubicBezTo>
                    <a:cubicBezTo>
                      <a:pt x="522" y="336"/>
                      <a:pt x="519" y="321"/>
                      <a:pt x="509" y="313"/>
                    </a:cubicBezTo>
                    <a:cubicBezTo>
                      <a:pt x="483" y="294"/>
                      <a:pt x="483" y="294"/>
                      <a:pt x="483" y="294"/>
                    </a:cubicBezTo>
                    <a:cubicBezTo>
                      <a:pt x="408" y="240"/>
                      <a:pt x="408" y="240"/>
                      <a:pt x="408" y="240"/>
                    </a:cubicBezTo>
                    <a:cubicBezTo>
                      <a:pt x="407" y="239"/>
                      <a:pt x="406" y="238"/>
                      <a:pt x="405" y="237"/>
                    </a:cubicBezTo>
                    <a:cubicBezTo>
                      <a:pt x="405" y="236"/>
                      <a:pt x="405" y="236"/>
                      <a:pt x="405" y="236"/>
                    </a:cubicBezTo>
                    <a:cubicBezTo>
                      <a:pt x="405" y="236"/>
                      <a:pt x="405" y="236"/>
                      <a:pt x="405" y="236"/>
                    </a:cubicBezTo>
                    <a:cubicBezTo>
                      <a:pt x="404" y="234"/>
                      <a:pt x="405" y="231"/>
                      <a:pt x="406" y="229"/>
                    </a:cubicBezTo>
                    <a:cubicBezTo>
                      <a:pt x="409" y="226"/>
                      <a:pt x="413" y="225"/>
                      <a:pt x="417" y="227"/>
                    </a:cubicBezTo>
                    <a:cubicBezTo>
                      <a:pt x="417" y="227"/>
                      <a:pt x="417" y="227"/>
                      <a:pt x="417" y="227"/>
                    </a:cubicBezTo>
                    <a:cubicBezTo>
                      <a:pt x="476" y="269"/>
                      <a:pt x="476" y="269"/>
                      <a:pt x="476" y="269"/>
                    </a:cubicBezTo>
                    <a:cubicBezTo>
                      <a:pt x="530" y="309"/>
                      <a:pt x="530" y="309"/>
                      <a:pt x="530" y="309"/>
                    </a:cubicBezTo>
                    <a:cubicBezTo>
                      <a:pt x="535" y="311"/>
                      <a:pt x="539" y="312"/>
                      <a:pt x="544" y="312"/>
                    </a:cubicBezTo>
                    <a:cubicBezTo>
                      <a:pt x="552" y="312"/>
                      <a:pt x="561" y="308"/>
                      <a:pt x="567" y="300"/>
                    </a:cubicBezTo>
                    <a:cubicBezTo>
                      <a:pt x="575" y="287"/>
                      <a:pt x="572" y="270"/>
                      <a:pt x="560" y="26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spTree>
    <p:extLst>
      <p:ext uri="{BB962C8B-B14F-4D97-AF65-F5344CB8AC3E}">
        <p14:creationId xmlns:p14="http://schemas.microsoft.com/office/powerpoint/2010/main" val="1390298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Architecture &amp; Implementation</a:t>
            </a:r>
          </a:p>
        </p:txBody>
      </p:sp>
      <p:sp>
        <p:nvSpPr>
          <p:cNvPr id="11" name="Text Placeholder 10"/>
          <p:cNvSpPr>
            <a:spLocks noGrp="1"/>
          </p:cNvSpPr>
          <p:nvPr>
            <p:ph type="body" sz="quarter" idx="12"/>
          </p:nvPr>
        </p:nvSpPr>
        <p:spPr/>
        <p:txBody>
          <a:bodyPr/>
          <a:lstStyle/>
          <a:p>
            <a:r>
              <a:rPr lang="en-US" dirty="0"/>
              <a:t>Azure Security </a:t>
            </a:r>
            <a:r>
              <a:rPr lang="en-US" dirty="0" smtClean="0"/>
              <a:t>Services </a:t>
            </a:r>
            <a:r>
              <a:rPr lang="en-US" dirty="0" smtClean="0">
                <a:solidFill>
                  <a:srgbClr val="FFC000"/>
                </a:solidFill>
              </a:rPr>
              <a:t>[Internal</a:t>
            </a:r>
            <a:r>
              <a:rPr lang="en-US" dirty="0">
                <a:solidFill>
                  <a:srgbClr val="FFC000"/>
                </a:solidFill>
              </a:rPr>
              <a:t>]</a:t>
            </a:r>
          </a:p>
        </p:txBody>
      </p:sp>
      <p:graphicFrame>
        <p:nvGraphicFramePr>
          <p:cNvPr id="71" name="Table 70">
            <a:extLst>
              <a:ext uri="{FF2B5EF4-FFF2-40B4-BE49-F238E27FC236}">
                <a16:creationId xmlns="" xmlns:a16="http://schemas.microsoft.com/office/drawing/2014/main" id="{FDAABD84-9B5D-4795-910F-D5DCD9D0FEF9}"/>
              </a:ext>
            </a:extLst>
          </p:cNvPr>
          <p:cNvGraphicFramePr>
            <a:graphicFrameLocks noGrp="1"/>
          </p:cNvGraphicFramePr>
          <p:nvPr>
            <p:extLst>
              <p:ext uri="{D42A27DB-BD31-4B8C-83A1-F6EECF244321}">
                <p14:modId xmlns:p14="http://schemas.microsoft.com/office/powerpoint/2010/main" val="2775154750"/>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 xmlns:a16="http://schemas.microsoft.com/office/drawing/2014/main" val="20000"/>
                    </a:ext>
                  </a:extLst>
                </a:gridCol>
                <a:gridCol w="1741139">
                  <a:extLst>
                    <a:ext uri="{9D8B030D-6E8A-4147-A177-3AD203B41FA5}">
                      <a16:colId xmlns="" xmlns:a16="http://schemas.microsoft.com/office/drawing/2014/main" val="20001"/>
                    </a:ext>
                  </a:extLst>
                </a:gridCol>
                <a:gridCol w="2372964">
                  <a:extLst>
                    <a:ext uri="{9D8B030D-6E8A-4147-A177-3AD203B41FA5}">
                      <a16:colId xmlns="" xmlns:a16="http://schemas.microsoft.com/office/drawing/2014/main" val="20002"/>
                    </a:ext>
                  </a:extLst>
                </a:gridCol>
                <a:gridCol w="211989">
                  <a:extLst>
                    <a:ext uri="{9D8B030D-6E8A-4147-A177-3AD203B41FA5}">
                      <a16:colId xmlns="" xmlns:a16="http://schemas.microsoft.com/office/drawing/2014/main" val="20003"/>
                    </a:ext>
                  </a:extLst>
                </a:gridCol>
                <a:gridCol w="1943102">
                  <a:extLst>
                    <a:ext uri="{9D8B030D-6E8A-4147-A177-3AD203B41FA5}">
                      <a16:colId xmlns="" xmlns:a16="http://schemas.microsoft.com/office/drawing/2014/main" val="2797946154"/>
                    </a:ext>
                  </a:extLst>
                </a:gridCol>
                <a:gridCol w="2420667">
                  <a:extLst>
                    <a:ext uri="{9D8B030D-6E8A-4147-A177-3AD203B41FA5}">
                      <a16:colId xmlns="" xmlns:a16="http://schemas.microsoft.com/office/drawing/2014/main"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GB"/>
                    </a:p>
                  </a:txBody>
                  <a:tcPr>
                    <a:lnL w="12700" cmpd="sng">
                      <a:noFill/>
                    </a:lnL>
                  </a:tcPr>
                </a:tc>
                <a:extLst>
                  <a:ext uri="{0D108BD9-81ED-4DB2-BD59-A6C34878D82A}">
                    <a16:rowId xmlns="" xmlns:a16="http://schemas.microsoft.com/office/drawing/2014/main" val="10000"/>
                  </a:ext>
                </a:extLst>
              </a:tr>
              <a:tr h="804672">
                <a:tc vMerge="1">
                  <a:txBody>
                    <a:bodyPr/>
                    <a:lstStyle/>
                    <a:p>
                      <a:endParaRPr lang="en-US"/>
                    </a:p>
                  </a:txBody>
                  <a:tcPr/>
                </a:tc>
                <a:tc gridSpan="3">
                  <a:txBody>
                    <a:bodyPr/>
                    <a:lstStyle/>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Security architecture assessment &amp; design</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Secure workload migration</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Cloud-centric Identity and Access Management (IAM)</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Cloud-centric data protection</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Cloud Access Security Broker (CASB) and monitoring</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Secure DevOps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Cloud-centric incident response</a:t>
                      </a:r>
                      <a:endParaRPr lang="en-US"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 xmlns:a16="http://schemas.microsoft.com/office/drawing/2014/main" val="10001"/>
                  </a:ext>
                </a:extLst>
              </a:tr>
              <a:tr h="1280160">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l" defTabSz="914400" rtl="0" eaLnBrk="1" latinLnBrk="0" hangingPunct="1">
                        <a:lnSpc>
                          <a:spcPct val="100000"/>
                        </a:lnSpc>
                        <a:spcBef>
                          <a:spcPts val="0"/>
                        </a:spcBef>
                        <a:spcAft>
                          <a:spcPts val="400"/>
                        </a:spcAft>
                      </a:pPr>
                      <a:r>
                        <a:rPr lang="en-US" sz="900" b="1" kern="1200" dirty="0" smtClean="0">
                          <a:solidFill>
                            <a:schemeClr val="tx2"/>
                          </a:solidFill>
                          <a:latin typeface="+mn-lt"/>
                          <a:ea typeface="+mn-ea"/>
                          <a:cs typeface="+mn-cs"/>
                        </a:rPr>
                        <a:t>Introductory</a:t>
                      </a:r>
                      <a:r>
                        <a:rPr lang="en-US" sz="900" b="1" kern="1200" baseline="0" dirty="0" smtClean="0">
                          <a:solidFill>
                            <a:schemeClr val="tx2"/>
                          </a:solidFill>
                          <a:latin typeface="+mn-lt"/>
                          <a:ea typeface="+mn-ea"/>
                          <a:cs typeface="+mn-cs"/>
                        </a:rPr>
                        <a:t> Question</a:t>
                      </a:r>
                    </a:p>
                    <a:p>
                      <a:pPr marL="219456" indent="-219456">
                        <a:lnSpc>
                          <a:spcPct val="100000"/>
                        </a:lnSpc>
                        <a:spcBef>
                          <a:spcPts val="0"/>
                        </a:spcBef>
                        <a:spcAft>
                          <a:spcPts val="300"/>
                        </a:spcAft>
                        <a:buClr>
                          <a:srgbClr val="00338D"/>
                        </a:buClr>
                        <a:buFont typeface="+mj-lt"/>
                        <a:buAutoNum type="arabicParenR"/>
                      </a:pPr>
                      <a:r>
                        <a:rPr lang="en-US" sz="900" kern="1200" baseline="0" dirty="0" smtClean="0">
                          <a:solidFill>
                            <a:schemeClr val="tx1"/>
                          </a:solidFill>
                          <a:latin typeface="+mn-lt"/>
                          <a:ea typeface="+mn-ea"/>
                          <a:cs typeface="+mn-cs"/>
                        </a:rPr>
                        <a:t>How has the cyber security strategy been aligned to business growth objectives?</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a:tabLst/>
                        <a:defRPr/>
                      </a:pPr>
                      <a:r>
                        <a:rPr lang="en-US" sz="900" dirty="0" smtClean="0">
                          <a:solidFill>
                            <a:schemeClr val="tx1"/>
                          </a:solidFill>
                        </a:rPr>
                        <a:t>How</a:t>
                      </a:r>
                      <a:r>
                        <a:rPr lang="en-US" sz="900" baseline="0" dirty="0" smtClean="0">
                          <a:solidFill>
                            <a:schemeClr val="tx1"/>
                          </a:solidFill>
                        </a:rPr>
                        <a:t> is the cyber security organization modeled to enable and protect the business?</a:t>
                      </a:r>
                    </a:p>
                    <a:p>
                      <a:pPr marL="219456" indent="-219456">
                        <a:lnSpc>
                          <a:spcPct val="100000"/>
                        </a:lnSpc>
                        <a:spcBef>
                          <a:spcPts val="0"/>
                        </a:spcBef>
                        <a:spcAft>
                          <a:spcPts val="300"/>
                        </a:spcAft>
                        <a:buClr>
                          <a:srgbClr val="00338D"/>
                        </a:buClr>
                        <a:buFont typeface="+mj-lt"/>
                        <a:buAutoNum type="arabicParenR"/>
                      </a:pPr>
                      <a:r>
                        <a:rPr lang="en-US" sz="900" kern="1200" baseline="0" dirty="0" smtClean="0">
                          <a:solidFill>
                            <a:schemeClr val="tx1"/>
                          </a:solidFill>
                          <a:latin typeface="+mn-lt"/>
                          <a:ea typeface="+mn-ea"/>
                          <a:cs typeface="+mn-cs"/>
                        </a:rPr>
                        <a:t>Do you have a cyber security governance</a:t>
                      </a:r>
                      <a:br>
                        <a:rPr lang="en-US" sz="900" kern="1200" baseline="0" dirty="0" smtClean="0">
                          <a:solidFill>
                            <a:schemeClr val="tx1"/>
                          </a:solidFill>
                          <a:latin typeface="+mn-lt"/>
                          <a:ea typeface="+mn-ea"/>
                          <a:cs typeface="+mn-cs"/>
                        </a:rPr>
                      </a:br>
                      <a:r>
                        <a:rPr lang="en-US" sz="900" kern="1200" baseline="0" dirty="0" smtClean="0">
                          <a:solidFill>
                            <a:schemeClr val="tx1"/>
                          </a:solidFill>
                          <a:latin typeface="+mn-lt"/>
                          <a:ea typeface="+mn-ea"/>
                          <a:cs typeface="+mn-cs"/>
                        </a:rPr>
                        <a:t>model in place?</a:t>
                      </a:r>
                      <a:endParaRPr lang="en-US" sz="900" kern="1200" dirty="0" smtClean="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gridSpan="2">
                  <a:txBody>
                    <a:bodyPr/>
                    <a:lstStyle/>
                    <a:p>
                      <a:pPr marL="228600" indent="-228600">
                        <a:lnSpc>
                          <a:spcPct val="100000"/>
                        </a:lnSpc>
                        <a:spcBef>
                          <a:spcPts val="0"/>
                        </a:spcBef>
                        <a:spcAft>
                          <a:spcPts val="300"/>
                        </a:spcAft>
                        <a:buClr>
                          <a:srgbClr val="00338D"/>
                        </a:buClr>
                        <a:buFont typeface="+mj-lt"/>
                        <a:buAutoNum type="arabicParenR" startAt="4"/>
                      </a:pPr>
                      <a:r>
                        <a:rPr lang="en-US" sz="900" kern="1200" baseline="0" dirty="0" smtClean="0">
                          <a:solidFill>
                            <a:schemeClr val="tx1"/>
                          </a:solidFill>
                          <a:latin typeface="+mn-lt"/>
                          <a:ea typeface="+mn-ea"/>
                          <a:cs typeface="+mn-cs"/>
                        </a:rPr>
                        <a:t>Do you have the results from the last audit and/or assessment?</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startAt="5"/>
                        <a:tabLst/>
                        <a:defRPr/>
                      </a:pPr>
                      <a:r>
                        <a:rPr lang="en-US" sz="900" kern="1200" baseline="0" dirty="0" smtClean="0">
                          <a:solidFill>
                            <a:schemeClr val="tx1"/>
                          </a:solidFill>
                          <a:latin typeface="+mn-lt"/>
                          <a:ea typeface="+mn-ea"/>
                          <a:cs typeface="+mn-cs"/>
                        </a:rPr>
                        <a:t>Is any health or PII data being stored in the cloud? Is any cloud stored data subject to additional regulations?</a:t>
                      </a:r>
                      <a:r>
                        <a:rPr lang="en-US" sz="900" dirty="0" smtClean="0"/>
                        <a:t>. </a:t>
                      </a:r>
                      <a:endParaRPr lang="en-US" sz="900" kern="1200" dirty="0" smtClean="0">
                        <a:solidFill>
                          <a:schemeClr val="tx1"/>
                        </a:solidFill>
                        <a:latin typeface="+mn-lt"/>
                        <a:ea typeface="+mn-ea"/>
                        <a:cs typeface="+mn-cs"/>
                      </a:endParaRPr>
                    </a:p>
                  </a:txBody>
                  <a:tcPr marL="45720" marR="4572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l" defTabSz="914400" rtl="0" eaLnBrk="1" latinLnBrk="0" hangingPunct="1">
                        <a:lnSpc>
                          <a:spcPct val="100000"/>
                        </a:lnSpc>
                        <a:spcBef>
                          <a:spcPts val="0"/>
                        </a:spcBef>
                        <a:spcAft>
                          <a:spcPts val="400"/>
                        </a:spcAft>
                      </a:pPr>
                      <a:r>
                        <a:rPr lang="en-US" sz="900" b="1" kern="1200" dirty="0">
                          <a:solidFill>
                            <a:schemeClr val="tx2"/>
                          </a:solidFill>
                          <a:latin typeface="+mn-lt"/>
                          <a:ea typeface="+mn-ea"/>
                          <a:cs typeface="+mn-cs"/>
                        </a:rPr>
                        <a:t>Value proposition/How KPMG can help</a:t>
                      </a:r>
                    </a:p>
                    <a:p>
                      <a:pPr marL="0" algn="l" defTabSz="914400" rtl="0" eaLnBrk="1" latinLnBrk="0" hangingPunct="1">
                        <a:lnSpc>
                          <a:spcPct val="100000"/>
                        </a:lnSpc>
                        <a:spcBef>
                          <a:spcPts val="0"/>
                        </a:spcBef>
                        <a:spcAft>
                          <a:spcPts val="400"/>
                        </a:spcAft>
                      </a:pPr>
                      <a:r>
                        <a:rPr lang="en-US" sz="900" kern="1200" dirty="0">
                          <a:solidFill>
                            <a:schemeClr val="tx1"/>
                          </a:solidFill>
                          <a:latin typeface="+mn-lt"/>
                          <a:ea typeface="+mn-ea"/>
                          <a:cs typeface="+mn-cs"/>
                        </a:rPr>
                        <a:t>KPMG’s security architecture and implementation service is focused on delivering a consistent and robust security architecture that aligns with the business and Cyber Strategy. This includes: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 cloud security programs and environments against leading security practices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Identify and prioritize cloud security threats and risks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gridSpan="2">
                  <a:txBody>
                    <a:bodyPr/>
                    <a:lstStyle/>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Define scope of services for architecture controls </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Develop in-depth architecture design focused on cyber strategy and target operating model</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Determine the right security controls to adhere to regulatory requirements</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Deployment of required security controls based on future state architecture and roadmap</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https://assets.</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kpmg/content/dam/</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kpmg/pdf/2016/04/moving-to-cloud-with-confidence.pdf</a:t>
                      </a:r>
                      <a:endParaRPr lang="en-US" sz="900" kern="120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Transformation Plan</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Build and configuration document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Deployment guides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Operational Runbook</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Organizational and operational readiness report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On-boarding automation</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One click deployment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Requirements Traceability Matrix </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Automation testing</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Cybersecurity strategy</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Enterprise IAM</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Application security</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Security architecture</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73" name="TextBox 72">
            <a:extLst>
              <a:ext uri="{FF2B5EF4-FFF2-40B4-BE49-F238E27FC236}">
                <a16:creationId xmlns="" xmlns:a16="http://schemas.microsoft.com/office/drawing/2014/main" id="{11394C8C-C8C0-42A3-8D9B-E6B81FDAFE9A}"/>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b="1" dirty="0">
                <a:solidFill>
                  <a:schemeClr val="bg1"/>
                </a:solidFill>
              </a:rPr>
              <a:t>Background:</a:t>
            </a:r>
          </a:p>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Our team of security architecture professionals bring in-depth knowledge of modelling, creating viewpoints, defining guiding principles, development methods, tools and techniques to design and assist in the implementation of a structured security architecture</a:t>
            </a:r>
          </a:p>
        </p:txBody>
      </p:sp>
      <p:grpSp>
        <p:nvGrpSpPr>
          <p:cNvPr id="74" name="Group 73">
            <a:extLst>
              <a:ext uri="{FF2B5EF4-FFF2-40B4-BE49-F238E27FC236}">
                <a16:creationId xmlns="" xmlns:a16="http://schemas.microsoft.com/office/drawing/2014/main" id="{5AA7E4D8-8F9C-4835-BBB3-B037DBEDA4AB}"/>
              </a:ext>
            </a:extLst>
          </p:cNvPr>
          <p:cNvGrpSpPr/>
          <p:nvPr/>
        </p:nvGrpSpPr>
        <p:grpSpPr>
          <a:xfrm>
            <a:off x="2386620" y="1312988"/>
            <a:ext cx="426224" cy="426224"/>
            <a:chOff x="2386620" y="1322388"/>
            <a:chExt cx="426224" cy="426224"/>
          </a:xfrm>
        </p:grpSpPr>
        <p:sp>
          <p:nvSpPr>
            <p:cNvPr id="75" name="Oval 74">
              <a:extLst>
                <a:ext uri="{FF2B5EF4-FFF2-40B4-BE49-F238E27FC236}">
                  <a16:creationId xmlns="" xmlns:a16="http://schemas.microsoft.com/office/drawing/2014/main" id="{A708D240-15AF-4457-B503-921BCEE88E53}"/>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76" name="Group 6">
              <a:extLst>
                <a:ext uri="{FF2B5EF4-FFF2-40B4-BE49-F238E27FC236}">
                  <a16:creationId xmlns="" xmlns:a16="http://schemas.microsoft.com/office/drawing/2014/main" id="{58259ACF-C13B-4BD5-A2E3-33771E290F58}"/>
                </a:ext>
              </a:extLst>
            </p:cNvPr>
            <p:cNvGrpSpPr>
              <a:grpSpLocks noChangeAspect="1"/>
            </p:cNvGrpSpPr>
            <p:nvPr/>
          </p:nvGrpSpPr>
          <p:grpSpPr bwMode="auto">
            <a:xfrm>
              <a:off x="2459667" y="1406475"/>
              <a:ext cx="280130" cy="258051"/>
              <a:chOff x="348" y="684"/>
              <a:chExt cx="406" cy="374"/>
            </a:xfrm>
          </p:grpSpPr>
          <p:sp>
            <p:nvSpPr>
              <p:cNvPr id="78" name="Freeform 7">
                <a:extLst>
                  <a:ext uri="{FF2B5EF4-FFF2-40B4-BE49-F238E27FC236}">
                    <a16:creationId xmlns="" xmlns:a16="http://schemas.microsoft.com/office/drawing/2014/main" id="{4186EA96-2DDD-4154-8C1F-839FF3E803BC}"/>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9" name="Freeform 8">
                <a:extLst>
                  <a:ext uri="{FF2B5EF4-FFF2-40B4-BE49-F238E27FC236}">
                    <a16:creationId xmlns="" xmlns:a16="http://schemas.microsoft.com/office/drawing/2014/main" id="{CCB9570C-F176-4449-AE61-85B2B1D4789A}"/>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0" name="Freeform 9">
                <a:extLst>
                  <a:ext uri="{FF2B5EF4-FFF2-40B4-BE49-F238E27FC236}">
                    <a16:creationId xmlns="" xmlns:a16="http://schemas.microsoft.com/office/drawing/2014/main" id="{9E79A06E-DD71-40B2-B033-9FB0F2D1367F}"/>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1" name="Freeform 10">
                <a:extLst>
                  <a:ext uri="{FF2B5EF4-FFF2-40B4-BE49-F238E27FC236}">
                    <a16:creationId xmlns="" xmlns:a16="http://schemas.microsoft.com/office/drawing/2014/main" id="{016BCA3C-8CC2-48CF-875A-971190ADF053}"/>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2" name="Freeform 11">
                <a:extLst>
                  <a:ext uri="{FF2B5EF4-FFF2-40B4-BE49-F238E27FC236}">
                    <a16:creationId xmlns="" xmlns:a16="http://schemas.microsoft.com/office/drawing/2014/main" id="{97874AB7-1067-40EF-A46C-FC59824A048B}"/>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3" name="Freeform 12">
                <a:extLst>
                  <a:ext uri="{FF2B5EF4-FFF2-40B4-BE49-F238E27FC236}">
                    <a16:creationId xmlns="" xmlns:a16="http://schemas.microsoft.com/office/drawing/2014/main" id="{64872550-AB43-4E7C-B4E9-A9EB87B19ED1}"/>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4" name="Freeform 13">
                <a:extLst>
                  <a:ext uri="{FF2B5EF4-FFF2-40B4-BE49-F238E27FC236}">
                    <a16:creationId xmlns="" xmlns:a16="http://schemas.microsoft.com/office/drawing/2014/main" id="{813A4047-6582-47EA-8B8F-4F0247325A03}"/>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5" name="Freeform 14">
                <a:extLst>
                  <a:ext uri="{FF2B5EF4-FFF2-40B4-BE49-F238E27FC236}">
                    <a16:creationId xmlns="" xmlns:a16="http://schemas.microsoft.com/office/drawing/2014/main" id="{A6F6E223-29BC-417A-8D78-CA854F9E6DED}"/>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86" name="Group 85">
            <a:extLst>
              <a:ext uri="{FF2B5EF4-FFF2-40B4-BE49-F238E27FC236}">
                <a16:creationId xmlns="" xmlns:a16="http://schemas.microsoft.com/office/drawing/2014/main" id="{204AF04C-C8E8-4896-98A5-6EFA01BD6768}"/>
              </a:ext>
            </a:extLst>
          </p:cNvPr>
          <p:cNvGrpSpPr/>
          <p:nvPr/>
        </p:nvGrpSpPr>
        <p:grpSpPr>
          <a:xfrm>
            <a:off x="2386620" y="3622875"/>
            <a:ext cx="426224" cy="426224"/>
            <a:chOff x="2386620" y="3396554"/>
            <a:chExt cx="426224" cy="426224"/>
          </a:xfrm>
        </p:grpSpPr>
        <p:sp>
          <p:nvSpPr>
            <p:cNvPr id="87" name="Oval 86">
              <a:extLst>
                <a:ext uri="{FF2B5EF4-FFF2-40B4-BE49-F238E27FC236}">
                  <a16:creationId xmlns="" xmlns:a16="http://schemas.microsoft.com/office/drawing/2014/main" id="{10B06DEE-7ED7-4D58-B7DB-00DF2DD21DD4}"/>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88" name="Freeform 61">
              <a:extLst>
                <a:ext uri="{FF2B5EF4-FFF2-40B4-BE49-F238E27FC236}">
                  <a16:creationId xmlns="" xmlns:a16="http://schemas.microsoft.com/office/drawing/2014/main" id="{F879ECDD-E243-48C0-80C8-2A498103C25E}"/>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115" name="Group 114">
            <a:extLst>
              <a:ext uri="{FF2B5EF4-FFF2-40B4-BE49-F238E27FC236}">
                <a16:creationId xmlns="" xmlns:a16="http://schemas.microsoft.com/office/drawing/2014/main" id="{00C89CD2-C3B6-46D1-9E22-D174B08EF11C}"/>
              </a:ext>
            </a:extLst>
          </p:cNvPr>
          <p:cNvGrpSpPr/>
          <p:nvPr/>
        </p:nvGrpSpPr>
        <p:grpSpPr>
          <a:xfrm>
            <a:off x="2386620" y="2337039"/>
            <a:ext cx="426224" cy="426224"/>
            <a:chOff x="2473893" y="2447530"/>
            <a:chExt cx="502670" cy="502670"/>
          </a:xfrm>
        </p:grpSpPr>
        <p:sp>
          <p:nvSpPr>
            <p:cNvPr id="116" name="Oval 115">
              <a:extLst>
                <a:ext uri="{FF2B5EF4-FFF2-40B4-BE49-F238E27FC236}">
                  <a16:creationId xmlns="" xmlns:a16="http://schemas.microsoft.com/office/drawing/2014/main" id="{D3CD99DE-8359-4929-93AD-B8B68C1868AF}"/>
                </a:ext>
              </a:extLst>
            </p:cNvPr>
            <p:cNvSpPr/>
            <p:nvPr/>
          </p:nvSpPr>
          <p:spPr>
            <a:xfrm>
              <a:off x="2473893" y="2447530"/>
              <a:ext cx="502670" cy="502670"/>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a:solidFill>
                  <a:prstClr val="white"/>
                </a:solidFill>
              </a:endParaRPr>
            </a:p>
          </p:txBody>
        </p:sp>
        <p:grpSp>
          <p:nvGrpSpPr>
            <p:cNvPr id="117" name="Group 116">
              <a:extLst>
                <a:ext uri="{FF2B5EF4-FFF2-40B4-BE49-F238E27FC236}">
                  <a16:creationId xmlns="" xmlns:a16="http://schemas.microsoft.com/office/drawing/2014/main" id="{EEEE92D9-46DB-4D1C-891D-45D511DA5C5B}"/>
                </a:ext>
              </a:extLst>
            </p:cNvPr>
            <p:cNvGrpSpPr>
              <a:grpSpLocks noChangeAspect="1"/>
            </p:cNvGrpSpPr>
            <p:nvPr/>
          </p:nvGrpSpPr>
          <p:grpSpPr bwMode="auto">
            <a:xfrm>
              <a:off x="2561587" y="2507456"/>
              <a:ext cx="327282" cy="382818"/>
              <a:chOff x="3415" y="688"/>
              <a:chExt cx="660" cy="772"/>
            </a:xfrm>
            <a:solidFill>
              <a:srgbClr val="00338D"/>
            </a:solidFill>
          </p:grpSpPr>
          <p:sp>
            <p:nvSpPr>
              <p:cNvPr id="118" name="Freeform 109">
                <a:extLst>
                  <a:ext uri="{FF2B5EF4-FFF2-40B4-BE49-F238E27FC236}">
                    <a16:creationId xmlns="" xmlns:a16="http://schemas.microsoft.com/office/drawing/2014/main" id="{9ECD8DFF-B9D1-423F-8B16-C07ABB689D01}"/>
                  </a:ext>
                </a:extLst>
              </p:cNvPr>
              <p:cNvSpPr>
                <a:spLocks/>
              </p:cNvSpPr>
              <p:nvPr/>
            </p:nvSpPr>
            <p:spPr bwMode="auto">
              <a:xfrm>
                <a:off x="3892" y="776"/>
                <a:ext cx="95" cy="95"/>
              </a:xfrm>
              <a:custGeom>
                <a:avLst/>
                <a:gdLst/>
                <a:ahLst/>
                <a:cxnLst>
                  <a:cxn ang="0">
                    <a:pos x="20" y="63"/>
                  </a:cxn>
                  <a:cxn ang="0">
                    <a:pos x="57" y="26"/>
                  </a:cxn>
                  <a:cxn ang="0">
                    <a:pos x="57" y="5"/>
                  </a:cxn>
                  <a:cxn ang="0">
                    <a:pos x="37" y="5"/>
                  </a:cxn>
                  <a:cxn ang="0">
                    <a:pos x="0" y="42"/>
                  </a:cxn>
                  <a:cxn ang="0">
                    <a:pos x="20" y="63"/>
                  </a:cxn>
                </a:cxnLst>
                <a:rect l="0" t="0" r="r" b="b"/>
                <a:pathLst>
                  <a:path w="63" h="63">
                    <a:moveTo>
                      <a:pt x="20" y="63"/>
                    </a:moveTo>
                    <a:cubicBezTo>
                      <a:pt x="57" y="26"/>
                      <a:pt x="57" y="26"/>
                      <a:pt x="57" y="26"/>
                    </a:cubicBezTo>
                    <a:cubicBezTo>
                      <a:pt x="63" y="20"/>
                      <a:pt x="63" y="11"/>
                      <a:pt x="57" y="5"/>
                    </a:cubicBezTo>
                    <a:cubicBezTo>
                      <a:pt x="51" y="0"/>
                      <a:pt x="42" y="0"/>
                      <a:pt x="37" y="5"/>
                    </a:cubicBezTo>
                    <a:cubicBezTo>
                      <a:pt x="0" y="42"/>
                      <a:pt x="0" y="42"/>
                      <a:pt x="0" y="42"/>
                    </a:cubicBezTo>
                    <a:cubicBezTo>
                      <a:pt x="8" y="48"/>
                      <a:pt x="14" y="55"/>
                      <a:pt x="20"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19" name="Freeform 110">
                <a:extLst>
                  <a:ext uri="{FF2B5EF4-FFF2-40B4-BE49-F238E27FC236}">
                    <a16:creationId xmlns="" xmlns:a16="http://schemas.microsoft.com/office/drawing/2014/main" id="{532D0F91-5711-4346-BCD3-BC07E36700FD}"/>
                  </a:ext>
                </a:extLst>
              </p:cNvPr>
              <p:cNvSpPr>
                <a:spLocks/>
              </p:cNvSpPr>
              <p:nvPr/>
            </p:nvSpPr>
            <p:spPr bwMode="auto">
              <a:xfrm>
                <a:off x="3722" y="688"/>
                <a:ext cx="44" cy="96"/>
              </a:xfrm>
              <a:custGeom>
                <a:avLst/>
                <a:gdLst/>
                <a:ahLst/>
                <a:cxnLst>
                  <a:cxn ang="0">
                    <a:pos x="15" y="63"/>
                  </a:cxn>
                  <a:cxn ang="0">
                    <a:pos x="15" y="63"/>
                  </a:cxn>
                  <a:cxn ang="0">
                    <a:pos x="29" y="63"/>
                  </a:cxn>
                  <a:cxn ang="0">
                    <a:pos x="29" y="14"/>
                  </a:cxn>
                  <a:cxn ang="0">
                    <a:pos x="15" y="0"/>
                  </a:cxn>
                  <a:cxn ang="0">
                    <a:pos x="0" y="14"/>
                  </a:cxn>
                  <a:cxn ang="0">
                    <a:pos x="0" y="63"/>
                  </a:cxn>
                  <a:cxn ang="0">
                    <a:pos x="14" y="63"/>
                  </a:cxn>
                  <a:cxn ang="0">
                    <a:pos x="15" y="63"/>
                  </a:cxn>
                </a:cxnLst>
                <a:rect l="0" t="0" r="r" b="b"/>
                <a:pathLst>
                  <a:path w="29" h="63">
                    <a:moveTo>
                      <a:pt x="15" y="63"/>
                    </a:moveTo>
                    <a:cubicBezTo>
                      <a:pt x="15" y="63"/>
                      <a:pt x="15" y="63"/>
                      <a:pt x="15" y="63"/>
                    </a:cubicBezTo>
                    <a:cubicBezTo>
                      <a:pt x="20" y="63"/>
                      <a:pt x="25" y="63"/>
                      <a:pt x="29" y="63"/>
                    </a:cubicBezTo>
                    <a:cubicBezTo>
                      <a:pt x="29" y="14"/>
                      <a:pt x="29" y="14"/>
                      <a:pt x="29" y="14"/>
                    </a:cubicBezTo>
                    <a:cubicBezTo>
                      <a:pt x="29" y="6"/>
                      <a:pt x="23" y="0"/>
                      <a:pt x="15" y="0"/>
                    </a:cubicBezTo>
                    <a:cubicBezTo>
                      <a:pt x="7" y="0"/>
                      <a:pt x="0" y="6"/>
                      <a:pt x="0" y="14"/>
                    </a:cubicBezTo>
                    <a:cubicBezTo>
                      <a:pt x="0" y="63"/>
                      <a:pt x="0" y="63"/>
                      <a:pt x="0" y="63"/>
                    </a:cubicBezTo>
                    <a:cubicBezTo>
                      <a:pt x="5" y="63"/>
                      <a:pt x="10" y="63"/>
                      <a:pt x="14" y="63"/>
                    </a:cubicBezTo>
                    <a:lnTo>
                      <a:pt x="15"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20" name="Freeform 111">
                <a:extLst>
                  <a:ext uri="{FF2B5EF4-FFF2-40B4-BE49-F238E27FC236}">
                    <a16:creationId xmlns="" xmlns:a16="http://schemas.microsoft.com/office/drawing/2014/main" id="{AF570700-ACAE-4B60-B71A-C9A101400ED8}"/>
                  </a:ext>
                </a:extLst>
              </p:cNvPr>
              <p:cNvSpPr>
                <a:spLocks/>
              </p:cNvSpPr>
              <p:nvPr/>
            </p:nvSpPr>
            <p:spPr bwMode="auto">
              <a:xfrm>
                <a:off x="3503" y="776"/>
                <a:ext cx="94" cy="95"/>
              </a:xfrm>
              <a:custGeom>
                <a:avLst/>
                <a:gdLst/>
                <a:ahLst/>
                <a:cxnLst>
                  <a:cxn ang="0">
                    <a:pos x="42" y="63"/>
                  </a:cxn>
                  <a:cxn ang="0">
                    <a:pos x="62" y="42"/>
                  </a:cxn>
                  <a:cxn ang="0">
                    <a:pos x="26" y="5"/>
                  </a:cxn>
                  <a:cxn ang="0">
                    <a:pos x="6" y="5"/>
                  </a:cxn>
                  <a:cxn ang="0">
                    <a:pos x="6" y="26"/>
                  </a:cxn>
                  <a:cxn ang="0">
                    <a:pos x="42" y="63"/>
                  </a:cxn>
                </a:cxnLst>
                <a:rect l="0" t="0" r="r" b="b"/>
                <a:pathLst>
                  <a:path w="62" h="63">
                    <a:moveTo>
                      <a:pt x="42" y="63"/>
                    </a:moveTo>
                    <a:cubicBezTo>
                      <a:pt x="48" y="55"/>
                      <a:pt x="55" y="48"/>
                      <a:pt x="62" y="42"/>
                    </a:cubicBezTo>
                    <a:cubicBezTo>
                      <a:pt x="26" y="5"/>
                      <a:pt x="26" y="5"/>
                      <a:pt x="26" y="5"/>
                    </a:cubicBezTo>
                    <a:cubicBezTo>
                      <a:pt x="21" y="0"/>
                      <a:pt x="11" y="0"/>
                      <a:pt x="6" y="5"/>
                    </a:cubicBezTo>
                    <a:cubicBezTo>
                      <a:pt x="0" y="11"/>
                      <a:pt x="0" y="20"/>
                      <a:pt x="6" y="26"/>
                    </a:cubicBezTo>
                    <a:lnTo>
                      <a:pt x="42"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0" name="Freeform 112">
                <a:extLst>
                  <a:ext uri="{FF2B5EF4-FFF2-40B4-BE49-F238E27FC236}">
                    <a16:creationId xmlns="" xmlns:a16="http://schemas.microsoft.com/office/drawing/2014/main" id="{3F2BC390-F599-4C24-96A5-CE4B5D8E347D}"/>
                  </a:ext>
                </a:extLst>
              </p:cNvPr>
              <p:cNvSpPr>
                <a:spLocks/>
              </p:cNvSpPr>
              <p:nvPr/>
            </p:nvSpPr>
            <p:spPr bwMode="auto">
              <a:xfrm>
                <a:off x="3415" y="995"/>
                <a:ext cx="100" cy="44"/>
              </a:xfrm>
              <a:custGeom>
                <a:avLst/>
                <a:gdLst/>
                <a:ahLst/>
                <a:cxnLst>
                  <a:cxn ang="0">
                    <a:pos x="65" y="21"/>
                  </a:cxn>
                  <a:cxn ang="0">
                    <a:pos x="66" y="0"/>
                  </a:cxn>
                  <a:cxn ang="0">
                    <a:pos x="14" y="0"/>
                  </a:cxn>
                  <a:cxn ang="0">
                    <a:pos x="0" y="15"/>
                  </a:cxn>
                  <a:cxn ang="0">
                    <a:pos x="14" y="29"/>
                  </a:cxn>
                  <a:cxn ang="0">
                    <a:pos x="65" y="29"/>
                  </a:cxn>
                  <a:cxn ang="0">
                    <a:pos x="65" y="21"/>
                  </a:cxn>
                </a:cxnLst>
                <a:rect l="0" t="0" r="r" b="b"/>
                <a:pathLst>
                  <a:path w="66" h="29">
                    <a:moveTo>
                      <a:pt x="65" y="21"/>
                    </a:moveTo>
                    <a:cubicBezTo>
                      <a:pt x="65" y="14"/>
                      <a:pt x="65" y="7"/>
                      <a:pt x="66" y="0"/>
                    </a:cubicBezTo>
                    <a:cubicBezTo>
                      <a:pt x="14" y="0"/>
                      <a:pt x="14" y="0"/>
                      <a:pt x="14" y="0"/>
                    </a:cubicBezTo>
                    <a:cubicBezTo>
                      <a:pt x="6" y="0"/>
                      <a:pt x="0" y="7"/>
                      <a:pt x="0" y="15"/>
                    </a:cubicBezTo>
                    <a:cubicBezTo>
                      <a:pt x="0" y="23"/>
                      <a:pt x="6" y="29"/>
                      <a:pt x="14" y="29"/>
                    </a:cubicBezTo>
                    <a:cubicBezTo>
                      <a:pt x="65" y="29"/>
                      <a:pt x="65" y="29"/>
                      <a:pt x="65" y="29"/>
                    </a:cubicBezTo>
                    <a:cubicBezTo>
                      <a:pt x="65" y="26"/>
                      <a:pt x="65" y="24"/>
                      <a:pt x="65" y="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1" name="Freeform 113">
                <a:extLst>
                  <a:ext uri="{FF2B5EF4-FFF2-40B4-BE49-F238E27FC236}">
                    <a16:creationId xmlns="" xmlns:a16="http://schemas.microsoft.com/office/drawing/2014/main" id="{AE59D62E-544E-4E3A-A860-BA584C11C550}"/>
                  </a:ext>
                </a:extLst>
              </p:cNvPr>
              <p:cNvSpPr>
                <a:spLocks/>
              </p:cNvSpPr>
              <p:nvPr/>
            </p:nvSpPr>
            <p:spPr bwMode="auto">
              <a:xfrm>
                <a:off x="3503" y="1175"/>
                <a:ext cx="80" cy="85"/>
              </a:xfrm>
              <a:custGeom>
                <a:avLst/>
                <a:gdLst/>
                <a:ahLst/>
                <a:cxnLst>
                  <a:cxn ang="0">
                    <a:pos x="6" y="29"/>
                  </a:cxn>
                  <a:cxn ang="0">
                    <a:pos x="6" y="50"/>
                  </a:cxn>
                  <a:cxn ang="0">
                    <a:pos x="26" y="50"/>
                  </a:cxn>
                  <a:cxn ang="0">
                    <a:pos x="53" y="23"/>
                  </a:cxn>
                  <a:cxn ang="0">
                    <a:pos x="35" y="0"/>
                  </a:cxn>
                  <a:cxn ang="0">
                    <a:pos x="6" y="29"/>
                  </a:cxn>
                </a:cxnLst>
                <a:rect l="0" t="0" r="r" b="b"/>
                <a:pathLst>
                  <a:path w="53" h="56">
                    <a:moveTo>
                      <a:pt x="6" y="29"/>
                    </a:moveTo>
                    <a:cubicBezTo>
                      <a:pt x="0" y="35"/>
                      <a:pt x="0" y="44"/>
                      <a:pt x="6" y="50"/>
                    </a:cubicBezTo>
                    <a:cubicBezTo>
                      <a:pt x="11" y="56"/>
                      <a:pt x="21" y="56"/>
                      <a:pt x="26" y="50"/>
                    </a:cubicBezTo>
                    <a:cubicBezTo>
                      <a:pt x="53" y="23"/>
                      <a:pt x="53" y="23"/>
                      <a:pt x="53" y="23"/>
                    </a:cubicBezTo>
                    <a:cubicBezTo>
                      <a:pt x="47" y="16"/>
                      <a:pt x="41" y="9"/>
                      <a:pt x="35" y="0"/>
                    </a:cubicBezTo>
                    <a:lnTo>
                      <a:pt x="6"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2" name="Freeform 114">
                <a:extLst>
                  <a:ext uri="{FF2B5EF4-FFF2-40B4-BE49-F238E27FC236}">
                    <a16:creationId xmlns="" xmlns:a16="http://schemas.microsoft.com/office/drawing/2014/main" id="{9BC3802A-EC1E-4910-B5D4-0B6D40F0B07D}"/>
                  </a:ext>
                </a:extLst>
              </p:cNvPr>
              <p:cNvSpPr>
                <a:spLocks/>
              </p:cNvSpPr>
              <p:nvPr/>
            </p:nvSpPr>
            <p:spPr bwMode="auto">
              <a:xfrm>
                <a:off x="3697" y="1437"/>
                <a:ext cx="96" cy="23"/>
              </a:xfrm>
              <a:custGeom>
                <a:avLst/>
                <a:gdLst/>
                <a:ahLst/>
                <a:cxnLst>
                  <a:cxn ang="0">
                    <a:pos x="38" y="0"/>
                  </a:cxn>
                  <a:cxn ang="0">
                    <a:pos x="25" y="0"/>
                  </a:cxn>
                  <a:cxn ang="0">
                    <a:pos x="0" y="0"/>
                  </a:cxn>
                  <a:cxn ang="0">
                    <a:pos x="0" y="1"/>
                  </a:cxn>
                  <a:cxn ang="0">
                    <a:pos x="23" y="15"/>
                  </a:cxn>
                  <a:cxn ang="0">
                    <a:pos x="25" y="15"/>
                  </a:cxn>
                  <a:cxn ang="0">
                    <a:pos x="39" y="15"/>
                  </a:cxn>
                  <a:cxn ang="0">
                    <a:pos x="41" y="15"/>
                  </a:cxn>
                  <a:cxn ang="0">
                    <a:pos x="64" y="1"/>
                  </a:cxn>
                  <a:cxn ang="0">
                    <a:pos x="64" y="0"/>
                  </a:cxn>
                  <a:cxn ang="0">
                    <a:pos x="38" y="0"/>
                  </a:cxn>
                </a:cxnLst>
                <a:rect l="0" t="0" r="r" b="b"/>
                <a:pathLst>
                  <a:path w="64" h="15">
                    <a:moveTo>
                      <a:pt x="38" y="0"/>
                    </a:moveTo>
                    <a:cubicBezTo>
                      <a:pt x="25" y="0"/>
                      <a:pt x="25" y="0"/>
                      <a:pt x="25" y="0"/>
                    </a:cubicBezTo>
                    <a:cubicBezTo>
                      <a:pt x="0" y="0"/>
                      <a:pt x="0" y="0"/>
                      <a:pt x="0" y="0"/>
                    </a:cubicBezTo>
                    <a:cubicBezTo>
                      <a:pt x="0" y="1"/>
                      <a:pt x="0" y="1"/>
                      <a:pt x="0" y="1"/>
                    </a:cubicBezTo>
                    <a:cubicBezTo>
                      <a:pt x="0" y="9"/>
                      <a:pt x="12" y="15"/>
                      <a:pt x="23" y="15"/>
                    </a:cubicBezTo>
                    <a:cubicBezTo>
                      <a:pt x="25" y="15"/>
                      <a:pt x="25" y="15"/>
                      <a:pt x="25" y="15"/>
                    </a:cubicBezTo>
                    <a:cubicBezTo>
                      <a:pt x="39" y="15"/>
                      <a:pt x="39" y="15"/>
                      <a:pt x="39" y="15"/>
                    </a:cubicBezTo>
                    <a:cubicBezTo>
                      <a:pt x="41" y="15"/>
                      <a:pt x="41" y="15"/>
                      <a:pt x="41" y="15"/>
                    </a:cubicBezTo>
                    <a:cubicBezTo>
                      <a:pt x="52" y="15"/>
                      <a:pt x="64" y="9"/>
                      <a:pt x="64" y="1"/>
                    </a:cubicBezTo>
                    <a:cubicBezTo>
                      <a:pt x="64" y="1"/>
                      <a:pt x="64" y="1"/>
                      <a:pt x="64" y="0"/>
                    </a:cubicBezTo>
                    <a:lnTo>
                      <a:pt x="3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3" name="Freeform 115">
                <a:extLst>
                  <a:ext uri="{FF2B5EF4-FFF2-40B4-BE49-F238E27FC236}">
                    <a16:creationId xmlns="" xmlns:a16="http://schemas.microsoft.com/office/drawing/2014/main" id="{57F55751-0DF6-4FF3-88AC-F846F15DD80D}"/>
                  </a:ext>
                </a:extLst>
              </p:cNvPr>
              <p:cNvSpPr>
                <a:spLocks/>
              </p:cNvSpPr>
              <p:nvPr/>
            </p:nvSpPr>
            <p:spPr bwMode="auto">
              <a:xfrm>
                <a:off x="3668" y="1384"/>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4" name="Freeform 116">
                <a:extLst>
                  <a:ext uri="{FF2B5EF4-FFF2-40B4-BE49-F238E27FC236}">
                    <a16:creationId xmlns="" xmlns:a16="http://schemas.microsoft.com/office/drawing/2014/main" id="{290D657F-26AC-4C59-8E87-2725BC5DCC8B}"/>
                  </a:ext>
                </a:extLst>
              </p:cNvPr>
              <p:cNvSpPr>
                <a:spLocks/>
              </p:cNvSpPr>
              <p:nvPr/>
            </p:nvSpPr>
            <p:spPr bwMode="auto">
              <a:xfrm>
                <a:off x="3668" y="1331"/>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5" name="Freeform 117">
                <a:extLst>
                  <a:ext uri="{FF2B5EF4-FFF2-40B4-BE49-F238E27FC236}">
                    <a16:creationId xmlns="" xmlns:a16="http://schemas.microsoft.com/office/drawing/2014/main" id="{E721021C-7AC1-4484-8373-D5EF15C0F738}"/>
                  </a:ext>
                </a:extLst>
              </p:cNvPr>
              <p:cNvSpPr>
                <a:spLocks noEditPoints="1"/>
              </p:cNvSpPr>
              <p:nvPr/>
            </p:nvSpPr>
            <p:spPr bwMode="auto">
              <a:xfrm>
                <a:off x="3544" y="825"/>
                <a:ext cx="402" cy="492"/>
              </a:xfrm>
              <a:custGeom>
                <a:avLst/>
                <a:gdLst/>
                <a:ahLst/>
                <a:cxnLst>
                  <a:cxn ang="0">
                    <a:pos x="266" y="134"/>
                  </a:cxn>
                  <a:cxn ang="0">
                    <a:pos x="239" y="53"/>
                  </a:cxn>
                  <a:cxn ang="0">
                    <a:pos x="181" y="9"/>
                  </a:cxn>
                  <a:cxn ang="0">
                    <a:pos x="181" y="9"/>
                  </a:cxn>
                  <a:cxn ang="0">
                    <a:pos x="171" y="6"/>
                  </a:cxn>
                  <a:cxn ang="0">
                    <a:pos x="147" y="1"/>
                  </a:cxn>
                  <a:cxn ang="0">
                    <a:pos x="146" y="1"/>
                  </a:cxn>
                  <a:cxn ang="0">
                    <a:pos x="146" y="1"/>
                  </a:cxn>
                  <a:cxn ang="0">
                    <a:pos x="146" y="1"/>
                  </a:cxn>
                  <a:cxn ang="0">
                    <a:pos x="133" y="0"/>
                  </a:cxn>
                  <a:cxn ang="0">
                    <a:pos x="133" y="0"/>
                  </a:cxn>
                  <a:cxn ang="0">
                    <a:pos x="133" y="0"/>
                  </a:cxn>
                  <a:cxn ang="0">
                    <a:pos x="133" y="0"/>
                  </a:cxn>
                  <a:cxn ang="0">
                    <a:pos x="120" y="1"/>
                  </a:cxn>
                  <a:cxn ang="0">
                    <a:pos x="120" y="1"/>
                  </a:cxn>
                  <a:cxn ang="0">
                    <a:pos x="119" y="1"/>
                  </a:cxn>
                  <a:cxn ang="0">
                    <a:pos x="95" y="6"/>
                  </a:cxn>
                  <a:cxn ang="0">
                    <a:pos x="85" y="9"/>
                  </a:cxn>
                  <a:cxn ang="0">
                    <a:pos x="85" y="9"/>
                  </a:cxn>
                  <a:cxn ang="0">
                    <a:pos x="27" y="53"/>
                  </a:cxn>
                  <a:cxn ang="0">
                    <a:pos x="0" y="134"/>
                  </a:cxn>
                  <a:cxn ang="0">
                    <a:pos x="9" y="188"/>
                  </a:cxn>
                  <a:cxn ang="0">
                    <a:pos x="42" y="236"/>
                  </a:cxn>
                  <a:cxn ang="0">
                    <a:pos x="55" y="251"/>
                  </a:cxn>
                  <a:cxn ang="0">
                    <a:pos x="61" y="261"/>
                  </a:cxn>
                  <a:cxn ang="0">
                    <a:pos x="63" y="292"/>
                  </a:cxn>
                  <a:cxn ang="0">
                    <a:pos x="63" y="293"/>
                  </a:cxn>
                  <a:cxn ang="0">
                    <a:pos x="63" y="293"/>
                  </a:cxn>
                  <a:cxn ang="0">
                    <a:pos x="63" y="294"/>
                  </a:cxn>
                  <a:cxn ang="0">
                    <a:pos x="63" y="294"/>
                  </a:cxn>
                  <a:cxn ang="0">
                    <a:pos x="96" y="326"/>
                  </a:cxn>
                  <a:cxn ang="0">
                    <a:pos x="170" y="326"/>
                  </a:cxn>
                  <a:cxn ang="0">
                    <a:pos x="203" y="294"/>
                  </a:cxn>
                  <a:cxn ang="0">
                    <a:pos x="203" y="294"/>
                  </a:cxn>
                  <a:cxn ang="0">
                    <a:pos x="203" y="293"/>
                  </a:cxn>
                  <a:cxn ang="0">
                    <a:pos x="203" y="293"/>
                  </a:cxn>
                  <a:cxn ang="0">
                    <a:pos x="203" y="293"/>
                  </a:cxn>
                  <a:cxn ang="0">
                    <a:pos x="205" y="261"/>
                  </a:cxn>
                  <a:cxn ang="0">
                    <a:pos x="208" y="255"/>
                  </a:cxn>
                  <a:cxn ang="0">
                    <a:pos x="221" y="239"/>
                  </a:cxn>
                  <a:cxn ang="0">
                    <a:pos x="250" y="201"/>
                  </a:cxn>
                  <a:cxn ang="0">
                    <a:pos x="266" y="134"/>
                  </a:cxn>
                  <a:cxn ang="0">
                    <a:pos x="125" y="58"/>
                  </a:cxn>
                  <a:cxn ang="0">
                    <a:pos x="88" y="69"/>
                  </a:cxn>
                  <a:cxn ang="0">
                    <a:pos x="69" y="93"/>
                  </a:cxn>
                  <a:cxn ang="0">
                    <a:pos x="60" y="131"/>
                  </a:cxn>
                  <a:cxn ang="0">
                    <a:pos x="60" y="132"/>
                  </a:cxn>
                  <a:cxn ang="0">
                    <a:pos x="45" y="147"/>
                  </a:cxn>
                  <a:cxn ang="0">
                    <a:pos x="30" y="132"/>
                  </a:cxn>
                  <a:cxn ang="0">
                    <a:pos x="32" y="112"/>
                  </a:cxn>
                  <a:cxn ang="0">
                    <a:pos x="46" y="72"/>
                  </a:cxn>
                  <a:cxn ang="0">
                    <a:pos x="70" y="46"/>
                  </a:cxn>
                  <a:cxn ang="0">
                    <a:pos x="124" y="28"/>
                  </a:cxn>
                  <a:cxn ang="0">
                    <a:pos x="140" y="42"/>
                  </a:cxn>
                  <a:cxn ang="0">
                    <a:pos x="125" y="58"/>
                  </a:cxn>
                </a:cxnLst>
                <a:rect l="0" t="0" r="r" b="b"/>
                <a:pathLst>
                  <a:path w="266" h="326">
                    <a:moveTo>
                      <a:pt x="266" y="134"/>
                    </a:moveTo>
                    <a:cubicBezTo>
                      <a:pt x="266" y="104"/>
                      <a:pt x="256" y="76"/>
                      <a:pt x="239" y="53"/>
                    </a:cubicBezTo>
                    <a:cubicBezTo>
                      <a:pt x="224" y="34"/>
                      <a:pt x="204" y="18"/>
                      <a:pt x="181" y="9"/>
                    </a:cubicBezTo>
                    <a:cubicBezTo>
                      <a:pt x="181" y="9"/>
                      <a:pt x="181" y="9"/>
                      <a:pt x="181" y="9"/>
                    </a:cubicBezTo>
                    <a:cubicBezTo>
                      <a:pt x="171" y="6"/>
                      <a:pt x="171" y="6"/>
                      <a:pt x="171" y="6"/>
                    </a:cubicBezTo>
                    <a:cubicBezTo>
                      <a:pt x="163" y="4"/>
                      <a:pt x="155" y="2"/>
                      <a:pt x="147" y="1"/>
                    </a:cubicBezTo>
                    <a:cubicBezTo>
                      <a:pt x="146" y="1"/>
                      <a:pt x="146" y="1"/>
                      <a:pt x="146" y="1"/>
                    </a:cubicBezTo>
                    <a:cubicBezTo>
                      <a:pt x="146" y="1"/>
                      <a:pt x="146" y="1"/>
                      <a:pt x="146" y="1"/>
                    </a:cubicBezTo>
                    <a:cubicBezTo>
                      <a:pt x="146" y="1"/>
                      <a:pt x="146" y="1"/>
                      <a:pt x="146" y="1"/>
                    </a:cubicBezTo>
                    <a:cubicBezTo>
                      <a:pt x="142" y="1"/>
                      <a:pt x="138" y="0"/>
                      <a:pt x="133" y="0"/>
                    </a:cubicBezTo>
                    <a:cubicBezTo>
                      <a:pt x="133" y="0"/>
                      <a:pt x="133" y="0"/>
                      <a:pt x="133" y="0"/>
                    </a:cubicBezTo>
                    <a:cubicBezTo>
                      <a:pt x="133" y="0"/>
                      <a:pt x="133" y="0"/>
                      <a:pt x="133" y="0"/>
                    </a:cubicBezTo>
                    <a:cubicBezTo>
                      <a:pt x="133" y="0"/>
                      <a:pt x="133" y="0"/>
                      <a:pt x="133" y="0"/>
                    </a:cubicBezTo>
                    <a:cubicBezTo>
                      <a:pt x="128" y="0"/>
                      <a:pt x="124" y="1"/>
                      <a:pt x="120" y="1"/>
                    </a:cubicBezTo>
                    <a:cubicBezTo>
                      <a:pt x="120" y="1"/>
                      <a:pt x="120" y="1"/>
                      <a:pt x="120" y="1"/>
                    </a:cubicBezTo>
                    <a:cubicBezTo>
                      <a:pt x="119" y="1"/>
                      <a:pt x="119" y="1"/>
                      <a:pt x="119" y="1"/>
                    </a:cubicBezTo>
                    <a:cubicBezTo>
                      <a:pt x="111" y="2"/>
                      <a:pt x="103" y="4"/>
                      <a:pt x="95" y="6"/>
                    </a:cubicBezTo>
                    <a:cubicBezTo>
                      <a:pt x="85" y="9"/>
                      <a:pt x="85" y="9"/>
                      <a:pt x="85" y="9"/>
                    </a:cubicBezTo>
                    <a:cubicBezTo>
                      <a:pt x="85" y="9"/>
                      <a:pt x="85" y="9"/>
                      <a:pt x="85" y="9"/>
                    </a:cubicBezTo>
                    <a:cubicBezTo>
                      <a:pt x="62" y="18"/>
                      <a:pt x="42" y="34"/>
                      <a:pt x="27" y="53"/>
                    </a:cubicBezTo>
                    <a:cubicBezTo>
                      <a:pt x="10" y="76"/>
                      <a:pt x="0" y="104"/>
                      <a:pt x="0" y="134"/>
                    </a:cubicBezTo>
                    <a:cubicBezTo>
                      <a:pt x="0" y="155"/>
                      <a:pt x="4" y="173"/>
                      <a:pt x="9" y="188"/>
                    </a:cubicBezTo>
                    <a:cubicBezTo>
                      <a:pt x="18" y="210"/>
                      <a:pt x="31" y="225"/>
                      <a:pt x="42" y="236"/>
                    </a:cubicBezTo>
                    <a:cubicBezTo>
                      <a:pt x="47" y="242"/>
                      <a:pt x="52" y="247"/>
                      <a:pt x="55" y="251"/>
                    </a:cubicBezTo>
                    <a:cubicBezTo>
                      <a:pt x="59" y="255"/>
                      <a:pt x="60" y="258"/>
                      <a:pt x="61" y="261"/>
                    </a:cubicBezTo>
                    <a:cubicBezTo>
                      <a:pt x="63" y="273"/>
                      <a:pt x="63" y="289"/>
                      <a:pt x="63" y="292"/>
                    </a:cubicBezTo>
                    <a:cubicBezTo>
                      <a:pt x="63" y="293"/>
                      <a:pt x="63" y="293"/>
                      <a:pt x="63" y="293"/>
                    </a:cubicBezTo>
                    <a:cubicBezTo>
                      <a:pt x="63" y="293"/>
                      <a:pt x="63" y="293"/>
                      <a:pt x="63" y="293"/>
                    </a:cubicBezTo>
                    <a:cubicBezTo>
                      <a:pt x="63" y="294"/>
                      <a:pt x="63" y="294"/>
                      <a:pt x="63" y="294"/>
                    </a:cubicBezTo>
                    <a:cubicBezTo>
                      <a:pt x="63" y="294"/>
                      <a:pt x="63" y="294"/>
                      <a:pt x="63" y="294"/>
                    </a:cubicBezTo>
                    <a:cubicBezTo>
                      <a:pt x="63" y="311"/>
                      <a:pt x="78" y="326"/>
                      <a:pt x="96" y="326"/>
                    </a:cubicBezTo>
                    <a:cubicBezTo>
                      <a:pt x="170" y="326"/>
                      <a:pt x="170" y="326"/>
                      <a:pt x="170" y="326"/>
                    </a:cubicBezTo>
                    <a:cubicBezTo>
                      <a:pt x="188" y="326"/>
                      <a:pt x="203" y="311"/>
                      <a:pt x="203" y="294"/>
                    </a:cubicBezTo>
                    <a:cubicBezTo>
                      <a:pt x="203" y="294"/>
                      <a:pt x="203" y="294"/>
                      <a:pt x="203" y="294"/>
                    </a:cubicBezTo>
                    <a:cubicBezTo>
                      <a:pt x="203" y="293"/>
                      <a:pt x="203" y="293"/>
                      <a:pt x="203" y="293"/>
                    </a:cubicBezTo>
                    <a:cubicBezTo>
                      <a:pt x="203" y="293"/>
                      <a:pt x="203" y="293"/>
                      <a:pt x="203" y="293"/>
                    </a:cubicBezTo>
                    <a:cubicBezTo>
                      <a:pt x="203" y="293"/>
                      <a:pt x="203" y="293"/>
                      <a:pt x="203" y="293"/>
                    </a:cubicBezTo>
                    <a:cubicBezTo>
                      <a:pt x="203" y="289"/>
                      <a:pt x="203" y="273"/>
                      <a:pt x="205" y="261"/>
                    </a:cubicBezTo>
                    <a:cubicBezTo>
                      <a:pt x="205" y="259"/>
                      <a:pt x="206" y="257"/>
                      <a:pt x="208" y="255"/>
                    </a:cubicBezTo>
                    <a:cubicBezTo>
                      <a:pt x="210" y="250"/>
                      <a:pt x="215" y="245"/>
                      <a:pt x="221" y="239"/>
                    </a:cubicBezTo>
                    <a:cubicBezTo>
                      <a:pt x="230" y="230"/>
                      <a:pt x="241" y="218"/>
                      <a:pt x="250" y="201"/>
                    </a:cubicBezTo>
                    <a:cubicBezTo>
                      <a:pt x="260" y="184"/>
                      <a:pt x="266" y="162"/>
                      <a:pt x="266" y="134"/>
                    </a:cubicBezTo>
                    <a:moveTo>
                      <a:pt x="125" y="58"/>
                    </a:moveTo>
                    <a:cubicBezTo>
                      <a:pt x="109" y="59"/>
                      <a:pt x="97" y="63"/>
                      <a:pt x="88" y="69"/>
                    </a:cubicBezTo>
                    <a:cubicBezTo>
                      <a:pt x="80" y="76"/>
                      <a:pt x="74" y="84"/>
                      <a:pt x="69" y="93"/>
                    </a:cubicBezTo>
                    <a:cubicBezTo>
                      <a:pt x="61" y="111"/>
                      <a:pt x="60" y="130"/>
                      <a:pt x="60" y="131"/>
                    </a:cubicBezTo>
                    <a:cubicBezTo>
                      <a:pt x="60" y="132"/>
                      <a:pt x="60" y="132"/>
                      <a:pt x="60" y="132"/>
                    </a:cubicBezTo>
                    <a:cubicBezTo>
                      <a:pt x="60" y="140"/>
                      <a:pt x="53" y="147"/>
                      <a:pt x="45" y="147"/>
                    </a:cubicBezTo>
                    <a:cubicBezTo>
                      <a:pt x="37" y="147"/>
                      <a:pt x="30" y="140"/>
                      <a:pt x="30" y="132"/>
                    </a:cubicBezTo>
                    <a:cubicBezTo>
                      <a:pt x="30" y="131"/>
                      <a:pt x="30" y="123"/>
                      <a:pt x="32" y="112"/>
                    </a:cubicBezTo>
                    <a:cubicBezTo>
                      <a:pt x="34" y="101"/>
                      <a:pt x="38" y="87"/>
                      <a:pt x="46" y="72"/>
                    </a:cubicBezTo>
                    <a:cubicBezTo>
                      <a:pt x="52" y="63"/>
                      <a:pt x="59" y="54"/>
                      <a:pt x="70" y="46"/>
                    </a:cubicBezTo>
                    <a:cubicBezTo>
                      <a:pt x="83" y="36"/>
                      <a:pt x="102" y="29"/>
                      <a:pt x="124" y="28"/>
                    </a:cubicBezTo>
                    <a:cubicBezTo>
                      <a:pt x="133" y="28"/>
                      <a:pt x="140" y="34"/>
                      <a:pt x="140" y="42"/>
                    </a:cubicBezTo>
                    <a:cubicBezTo>
                      <a:pt x="140" y="51"/>
                      <a:pt x="134" y="58"/>
                      <a:pt x="125" y="5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6" name="Freeform 118">
                <a:extLst>
                  <a:ext uri="{FF2B5EF4-FFF2-40B4-BE49-F238E27FC236}">
                    <a16:creationId xmlns="" xmlns:a16="http://schemas.microsoft.com/office/drawing/2014/main" id="{506FC1C7-ED1A-4BC6-8EC9-E7CBE684070B}"/>
                  </a:ext>
                </a:extLst>
              </p:cNvPr>
              <p:cNvSpPr>
                <a:spLocks/>
              </p:cNvSpPr>
              <p:nvPr/>
            </p:nvSpPr>
            <p:spPr bwMode="auto">
              <a:xfrm>
                <a:off x="3907" y="1175"/>
                <a:ext cx="80" cy="85"/>
              </a:xfrm>
              <a:custGeom>
                <a:avLst/>
                <a:gdLst/>
                <a:ahLst/>
                <a:cxnLst>
                  <a:cxn ang="0">
                    <a:pos x="18" y="0"/>
                  </a:cxn>
                  <a:cxn ang="0">
                    <a:pos x="0" y="23"/>
                  </a:cxn>
                  <a:cxn ang="0">
                    <a:pos x="27" y="50"/>
                  </a:cxn>
                  <a:cxn ang="0">
                    <a:pos x="47" y="50"/>
                  </a:cxn>
                  <a:cxn ang="0">
                    <a:pos x="47" y="29"/>
                  </a:cxn>
                  <a:cxn ang="0">
                    <a:pos x="18" y="0"/>
                  </a:cxn>
                </a:cxnLst>
                <a:rect l="0" t="0" r="r" b="b"/>
                <a:pathLst>
                  <a:path w="53" h="56">
                    <a:moveTo>
                      <a:pt x="18" y="0"/>
                    </a:moveTo>
                    <a:cubicBezTo>
                      <a:pt x="12" y="9"/>
                      <a:pt x="6" y="16"/>
                      <a:pt x="0" y="23"/>
                    </a:cubicBezTo>
                    <a:cubicBezTo>
                      <a:pt x="27" y="50"/>
                      <a:pt x="27" y="50"/>
                      <a:pt x="27" y="50"/>
                    </a:cubicBezTo>
                    <a:cubicBezTo>
                      <a:pt x="32" y="56"/>
                      <a:pt x="41" y="56"/>
                      <a:pt x="47" y="50"/>
                    </a:cubicBezTo>
                    <a:cubicBezTo>
                      <a:pt x="53" y="44"/>
                      <a:pt x="53" y="35"/>
                      <a:pt x="47" y="29"/>
                    </a:cubicBez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7" name="Freeform 119">
                <a:extLst>
                  <a:ext uri="{FF2B5EF4-FFF2-40B4-BE49-F238E27FC236}">
                    <a16:creationId xmlns="" xmlns:a16="http://schemas.microsoft.com/office/drawing/2014/main" id="{571D7608-66BF-4354-988B-B2A8C2F3D224}"/>
                  </a:ext>
                </a:extLst>
              </p:cNvPr>
              <p:cNvSpPr>
                <a:spLocks/>
              </p:cNvSpPr>
              <p:nvPr/>
            </p:nvSpPr>
            <p:spPr bwMode="auto">
              <a:xfrm>
                <a:off x="3975" y="995"/>
                <a:ext cx="100" cy="44"/>
              </a:xfrm>
              <a:custGeom>
                <a:avLst/>
                <a:gdLst/>
                <a:ahLst/>
                <a:cxnLst>
                  <a:cxn ang="0">
                    <a:pos x="51" y="0"/>
                  </a:cxn>
                  <a:cxn ang="0">
                    <a:pos x="0" y="0"/>
                  </a:cxn>
                  <a:cxn ang="0">
                    <a:pos x="1" y="21"/>
                  </a:cxn>
                  <a:cxn ang="0">
                    <a:pos x="1" y="29"/>
                  </a:cxn>
                  <a:cxn ang="0">
                    <a:pos x="51" y="29"/>
                  </a:cxn>
                  <a:cxn ang="0">
                    <a:pos x="66" y="15"/>
                  </a:cxn>
                  <a:cxn ang="0">
                    <a:pos x="51" y="0"/>
                  </a:cxn>
                </a:cxnLst>
                <a:rect l="0" t="0" r="r" b="b"/>
                <a:pathLst>
                  <a:path w="66" h="29">
                    <a:moveTo>
                      <a:pt x="51" y="0"/>
                    </a:moveTo>
                    <a:cubicBezTo>
                      <a:pt x="0" y="0"/>
                      <a:pt x="0" y="0"/>
                      <a:pt x="0" y="0"/>
                    </a:cubicBezTo>
                    <a:cubicBezTo>
                      <a:pt x="1" y="7"/>
                      <a:pt x="1" y="14"/>
                      <a:pt x="1" y="21"/>
                    </a:cubicBezTo>
                    <a:cubicBezTo>
                      <a:pt x="1" y="24"/>
                      <a:pt x="1" y="26"/>
                      <a:pt x="1" y="29"/>
                    </a:cubicBezTo>
                    <a:cubicBezTo>
                      <a:pt x="51" y="29"/>
                      <a:pt x="51" y="29"/>
                      <a:pt x="51" y="29"/>
                    </a:cubicBezTo>
                    <a:cubicBezTo>
                      <a:pt x="60" y="29"/>
                      <a:pt x="66" y="23"/>
                      <a:pt x="66" y="15"/>
                    </a:cubicBezTo>
                    <a:cubicBezTo>
                      <a:pt x="66" y="7"/>
                      <a:pt x="60" y="0"/>
                      <a:pt x="5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grpSp>
        <p:nvGrpSpPr>
          <p:cNvPr id="158" name="Group 157">
            <a:extLst>
              <a:ext uri="{FF2B5EF4-FFF2-40B4-BE49-F238E27FC236}">
                <a16:creationId xmlns="" xmlns:a16="http://schemas.microsoft.com/office/drawing/2014/main" id="{BC3A08D8-2846-4F49-8ABA-F05E7957AC40}"/>
              </a:ext>
            </a:extLst>
          </p:cNvPr>
          <p:cNvGrpSpPr/>
          <p:nvPr/>
        </p:nvGrpSpPr>
        <p:grpSpPr>
          <a:xfrm>
            <a:off x="4134535" y="4853505"/>
            <a:ext cx="426224" cy="426224"/>
            <a:chOff x="4075160" y="4550984"/>
            <a:chExt cx="426224" cy="426224"/>
          </a:xfrm>
        </p:grpSpPr>
        <p:sp>
          <p:nvSpPr>
            <p:cNvPr id="159" name="Oval 158">
              <a:extLst>
                <a:ext uri="{FF2B5EF4-FFF2-40B4-BE49-F238E27FC236}">
                  <a16:creationId xmlns="" xmlns:a16="http://schemas.microsoft.com/office/drawing/2014/main" id="{9912B3C3-D836-4D43-811D-F3940520C49D}"/>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60" name="Freeform 62">
              <a:extLst>
                <a:ext uri="{FF2B5EF4-FFF2-40B4-BE49-F238E27FC236}">
                  <a16:creationId xmlns="" xmlns:a16="http://schemas.microsoft.com/office/drawing/2014/main" id="{AF2201E8-2B5C-4A8D-9EBD-7D178D94BDB0}"/>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161" name="Group 160">
            <a:extLst>
              <a:ext uri="{FF2B5EF4-FFF2-40B4-BE49-F238E27FC236}">
                <a16:creationId xmlns="" xmlns:a16="http://schemas.microsoft.com/office/drawing/2014/main" id="{58170F71-C4BF-48FB-9F3B-13D63A383E52}"/>
              </a:ext>
            </a:extLst>
          </p:cNvPr>
          <p:cNvGrpSpPr/>
          <p:nvPr/>
        </p:nvGrpSpPr>
        <p:grpSpPr>
          <a:xfrm>
            <a:off x="6538938" y="4853505"/>
            <a:ext cx="426224" cy="426224"/>
            <a:chOff x="6224738" y="4550984"/>
            <a:chExt cx="426224" cy="426224"/>
          </a:xfrm>
        </p:grpSpPr>
        <p:sp>
          <p:nvSpPr>
            <p:cNvPr id="162" name="Oval 161">
              <a:extLst>
                <a:ext uri="{FF2B5EF4-FFF2-40B4-BE49-F238E27FC236}">
                  <a16:creationId xmlns="" xmlns:a16="http://schemas.microsoft.com/office/drawing/2014/main" id="{8DEA9019-0210-474F-8F94-F5259E30A1FC}"/>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63" name="Freeform 63">
              <a:extLst>
                <a:ext uri="{FF2B5EF4-FFF2-40B4-BE49-F238E27FC236}">
                  <a16:creationId xmlns="" xmlns:a16="http://schemas.microsoft.com/office/drawing/2014/main" id="{DB24DFE8-46C7-4B16-AEAA-BF7B3103D84B}"/>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164" name="Group 163">
            <a:extLst>
              <a:ext uri="{FF2B5EF4-FFF2-40B4-BE49-F238E27FC236}">
                <a16:creationId xmlns="" xmlns:a16="http://schemas.microsoft.com/office/drawing/2014/main" id="{87B09F00-7A45-44A2-A9FF-C805D8E95980}"/>
              </a:ext>
            </a:extLst>
          </p:cNvPr>
          <p:cNvGrpSpPr/>
          <p:nvPr/>
        </p:nvGrpSpPr>
        <p:grpSpPr>
          <a:xfrm>
            <a:off x="8666179" y="4853505"/>
            <a:ext cx="426224" cy="426224"/>
            <a:chOff x="8204404" y="4550984"/>
            <a:chExt cx="426224" cy="426224"/>
          </a:xfrm>
        </p:grpSpPr>
        <p:sp>
          <p:nvSpPr>
            <p:cNvPr id="165" name="Oval 164">
              <a:extLst>
                <a:ext uri="{FF2B5EF4-FFF2-40B4-BE49-F238E27FC236}">
                  <a16:creationId xmlns="" xmlns:a16="http://schemas.microsoft.com/office/drawing/2014/main" id="{5A0E7045-FFFD-4937-A61D-97D035715976}"/>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166" name="Group 165">
              <a:extLst>
                <a:ext uri="{FF2B5EF4-FFF2-40B4-BE49-F238E27FC236}">
                  <a16:creationId xmlns="" xmlns:a16="http://schemas.microsoft.com/office/drawing/2014/main" id="{680ECF8C-0D3B-45BC-ABD6-947DDA074F91}"/>
                </a:ext>
              </a:extLst>
            </p:cNvPr>
            <p:cNvGrpSpPr/>
            <p:nvPr/>
          </p:nvGrpSpPr>
          <p:grpSpPr>
            <a:xfrm>
              <a:off x="8272409" y="4618989"/>
              <a:ext cx="290215" cy="290215"/>
              <a:chOff x="8891885" y="9926541"/>
              <a:chExt cx="290215" cy="290215"/>
            </a:xfrm>
          </p:grpSpPr>
          <p:sp>
            <p:nvSpPr>
              <p:cNvPr id="167" name="Freeform 65">
                <a:extLst>
                  <a:ext uri="{FF2B5EF4-FFF2-40B4-BE49-F238E27FC236}">
                    <a16:creationId xmlns="" xmlns:a16="http://schemas.microsoft.com/office/drawing/2014/main" id="{89026C6A-F258-4B6F-9DFE-E9C12E756496}"/>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168" name="Freeform 66">
                <a:extLst>
                  <a:ext uri="{FF2B5EF4-FFF2-40B4-BE49-F238E27FC236}">
                    <a16:creationId xmlns="" xmlns:a16="http://schemas.microsoft.com/office/drawing/2014/main" id="{828EA976-2C25-4AF1-9019-A1F782B44983}"/>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169" name="Group 168">
            <a:extLst>
              <a:ext uri="{FF2B5EF4-FFF2-40B4-BE49-F238E27FC236}">
                <a16:creationId xmlns="" xmlns:a16="http://schemas.microsoft.com/office/drawing/2014/main" id="{03F8630E-7B24-4D70-9B94-A174335E30FB}"/>
              </a:ext>
            </a:extLst>
          </p:cNvPr>
          <p:cNvGrpSpPr/>
          <p:nvPr/>
        </p:nvGrpSpPr>
        <p:grpSpPr>
          <a:xfrm>
            <a:off x="2386620" y="4853505"/>
            <a:ext cx="426224" cy="426224"/>
            <a:chOff x="2386620" y="4550984"/>
            <a:chExt cx="426224" cy="426224"/>
          </a:xfrm>
        </p:grpSpPr>
        <p:sp>
          <p:nvSpPr>
            <p:cNvPr id="170" name="Oval 169">
              <a:extLst>
                <a:ext uri="{FF2B5EF4-FFF2-40B4-BE49-F238E27FC236}">
                  <a16:creationId xmlns="" xmlns:a16="http://schemas.microsoft.com/office/drawing/2014/main" id="{47046872-FD6A-439A-A693-AA71A71B67EF}"/>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171" name="Group 97">
              <a:extLst>
                <a:ext uri="{FF2B5EF4-FFF2-40B4-BE49-F238E27FC236}">
                  <a16:creationId xmlns="" xmlns:a16="http://schemas.microsoft.com/office/drawing/2014/main" id="{9E4F35FB-38B9-4F24-A6DC-453FEB8C0C90}"/>
                </a:ext>
              </a:extLst>
            </p:cNvPr>
            <p:cNvGrpSpPr/>
            <p:nvPr/>
          </p:nvGrpSpPr>
          <p:grpSpPr>
            <a:xfrm>
              <a:off x="2469230" y="4609885"/>
              <a:ext cx="261005" cy="308422"/>
              <a:chOff x="6836371" y="2915174"/>
              <a:chExt cx="2307629" cy="2726855"/>
            </a:xfrm>
          </p:grpSpPr>
          <p:sp>
            <p:nvSpPr>
              <p:cNvPr id="172" name="Freeform 145">
                <a:extLst>
                  <a:ext uri="{FF2B5EF4-FFF2-40B4-BE49-F238E27FC236}">
                    <a16:creationId xmlns="" xmlns:a16="http://schemas.microsoft.com/office/drawing/2014/main" id="{1D33FEC9-1DEC-430B-B489-8A15E048D346}"/>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3" name="Rectangle 146">
                <a:extLst>
                  <a:ext uri="{FF2B5EF4-FFF2-40B4-BE49-F238E27FC236}">
                    <a16:creationId xmlns="" xmlns:a16="http://schemas.microsoft.com/office/drawing/2014/main" id="{204B8270-256C-43B2-B440-8650CAB52FE5}"/>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4" name="Freeform 147">
                <a:extLst>
                  <a:ext uri="{FF2B5EF4-FFF2-40B4-BE49-F238E27FC236}">
                    <a16:creationId xmlns="" xmlns:a16="http://schemas.microsoft.com/office/drawing/2014/main" id="{3A73ADCD-76FD-4EC8-A7DF-B007A8DC4C5B}"/>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5" name="Rectangle 148">
                <a:extLst>
                  <a:ext uri="{FF2B5EF4-FFF2-40B4-BE49-F238E27FC236}">
                    <a16:creationId xmlns="" xmlns:a16="http://schemas.microsoft.com/office/drawing/2014/main" id="{6C5BBBDC-BA67-4891-90DF-7F58C50C9579}"/>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6" name="Rectangle 149">
                <a:extLst>
                  <a:ext uri="{FF2B5EF4-FFF2-40B4-BE49-F238E27FC236}">
                    <a16:creationId xmlns="" xmlns:a16="http://schemas.microsoft.com/office/drawing/2014/main" id="{319D291D-8070-44CA-860D-97839F42CAD4}"/>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7" name="Freeform 150">
                <a:extLst>
                  <a:ext uri="{FF2B5EF4-FFF2-40B4-BE49-F238E27FC236}">
                    <a16:creationId xmlns="" xmlns:a16="http://schemas.microsoft.com/office/drawing/2014/main" id="{5712059D-C87D-40E4-A3B0-CEA0FFB292AD}"/>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8" name="Freeform 151">
                <a:extLst>
                  <a:ext uri="{FF2B5EF4-FFF2-40B4-BE49-F238E27FC236}">
                    <a16:creationId xmlns="" xmlns:a16="http://schemas.microsoft.com/office/drawing/2014/main" id="{73D85F21-73B6-495D-BF21-997ACA521571}"/>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spTree>
    <p:extLst>
      <p:ext uri="{BB962C8B-B14F-4D97-AF65-F5344CB8AC3E}">
        <p14:creationId xmlns:p14="http://schemas.microsoft.com/office/powerpoint/2010/main" val="645485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Compliance</a:t>
            </a:r>
          </a:p>
        </p:txBody>
      </p:sp>
      <p:sp>
        <p:nvSpPr>
          <p:cNvPr id="11" name="Text Placeholder 10"/>
          <p:cNvSpPr>
            <a:spLocks noGrp="1"/>
          </p:cNvSpPr>
          <p:nvPr>
            <p:ph type="body" sz="quarter" idx="12"/>
          </p:nvPr>
        </p:nvSpPr>
        <p:spPr/>
        <p:txBody>
          <a:bodyPr/>
          <a:lstStyle/>
          <a:p>
            <a:r>
              <a:rPr lang="en-US" dirty="0"/>
              <a:t>Azure Security Services</a:t>
            </a:r>
          </a:p>
        </p:txBody>
      </p:sp>
      <p:sp>
        <p:nvSpPr>
          <p:cNvPr id="46" name="TextBox 45">
            <a:extLst>
              <a:ext uri="{FF2B5EF4-FFF2-40B4-BE49-F238E27FC236}">
                <a16:creationId xmlns="" xmlns:a16="http://schemas.microsoft.com/office/drawing/2014/main" id="{7ACEE5FF-B3F7-4439-BD3E-7BEDD598D28E}"/>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With experience across industries and increasingly complex compliance requirements, KPMG aids clients in understanding where a client is in their compliance process and where they need to be. KPMG can help clients improve their approach through various means including compliance assessments combined with individualized policy and procedure development.</a:t>
            </a:r>
          </a:p>
          <a:p>
            <a:pPr>
              <a:lnSpc>
                <a:spcPct val="100000"/>
              </a:lnSpc>
              <a:spcBef>
                <a:spcPts val="0"/>
              </a:spcBef>
              <a:spcAft>
                <a:spcPts val="600"/>
              </a:spcAft>
            </a:pPr>
            <a:endParaRPr lang="en-US" sz="1200" dirty="0">
              <a:solidFill>
                <a:schemeClr val="bg1"/>
              </a:solidFill>
            </a:endParaRPr>
          </a:p>
        </p:txBody>
      </p:sp>
      <p:grpSp>
        <p:nvGrpSpPr>
          <p:cNvPr id="47" name="Group 46">
            <a:extLst>
              <a:ext uri="{FF2B5EF4-FFF2-40B4-BE49-F238E27FC236}">
                <a16:creationId xmlns="" xmlns:a16="http://schemas.microsoft.com/office/drawing/2014/main" id="{C27B03DE-71C5-440F-96CD-A37443B5EE0B}"/>
              </a:ext>
            </a:extLst>
          </p:cNvPr>
          <p:cNvGrpSpPr/>
          <p:nvPr/>
        </p:nvGrpSpPr>
        <p:grpSpPr>
          <a:xfrm>
            <a:off x="2386620" y="1312988"/>
            <a:ext cx="426224" cy="426224"/>
            <a:chOff x="2386620" y="1322388"/>
            <a:chExt cx="426224" cy="426224"/>
          </a:xfrm>
        </p:grpSpPr>
        <p:sp>
          <p:nvSpPr>
            <p:cNvPr id="48" name="Oval 47">
              <a:extLst>
                <a:ext uri="{FF2B5EF4-FFF2-40B4-BE49-F238E27FC236}">
                  <a16:creationId xmlns="" xmlns:a16="http://schemas.microsoft.com/office/drawing/2014/main" id="{57768664-689B-4D01-8C6A-07B22909ABE1}"/>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49" name="Group 6">
              <a:extLst>
                <a:ext uri="{FF2B5EF4-FFF2-40B4-BE49-F238E27FC236}">
                  <a16:creationId xmlns="" xmlns:a16="http://schemas.microsoft.com/office/drawing/2014/main" id="{D685AB93-B144-4D2A-BFAE-66D79B9137B0}"/>
                </a:ext>
              </a:extLst>
            </p:cNvPr>
            <p:cNvGrpSpPr>
              <a:grpSpLocks noChangeAspect="1"/>
            </p:cNvGrpSpPr>
            <p:nvPr/>
          </p:nvGrpSpPr>
          <p:grpSpPr bwMode="auto">
            <a:xfrm>
              <a:off x="2459667" y="1406475"/>
              <a:ext cx="280130" cy="258051"/>
              <a:chOff x="348" y="684"/>
              <a:chExt cx="406" cy="374"/>
            </a:xfrm>
          </p:grpSpPr>
          <p:sp>
            <p:nvSpPr>
              <p:cNvPr id="50" name="Freeform 7">
                <a:extLst>
                  <a:ext uri="{FF2B5EF4-FFF2-40B4-BE49-F238E27FC236}">
                    <a16:creationId xmlns="" xmlns:a16="http://schemas.microsoft.com/office/drawing/2014/main" id="{81FA0811-98F4-466C-8FD0-58742B2807A8}"/>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51" name="Freeform 8">
                <a:extLst>
                  <a:ext uri="{FF2B5EF4-FFF2-40B4-BE49-F238E27FC236}">
                    <a16:creationId xmlns="" xmlns:a16="http://schemas.microsoft.com/office/drawing/2014/main" id="{898678DA-4E20-4183-96B2-739B284FE0A3}"/>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52" name="Freeform 9">
                <a:extLst>
                  <a:ext uri="{FF2B5EF4-FFF2-40B4-BE49-F238E27FC236}">
                    <a16:creationId xmlns="" xmlns:a16="http://schemas.microsoft.com/office/drawing/2014/main" id="{B9B3B4B8-0E71-406E-927D-C582FA463CE3}"/>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8" name="Freeform 10">
                <a:extLst>
                  <a:ext uri="{FF2B5EF4-FFF2-40B4-BE49-F238E27FC236}">
                    <a16:creationId xmlns="" xmlns:a16="http://schemas.microsoft.com/office/drawing/2014/main" id="{99737DBE-AC04-48C4-AA0C-7DEBEC44C52C}"/>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9" name="Freeform 11">
                <a:extLst>
                  <a:ext uri="{FF2B5EF4-FFF2-40B4-BE49-F238E27FC236}">
                    <a16:creationId xmlns="" xmlns:a16="http://schemas.microsoft.com/office/drawing/2014/main" id="{143A736E-952C-47D7-BD3E-286F982623B3}"/>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0" name="Freeform 12">
                <a:extLst>
                  <a:ext uri="{FF2B5EF4-FFF2-40B4-BE49-F238E27FC236}">
                    <a16:creationId xmlns="" xmlns:a16="http://schemas.microsoft.com/office/drawing/2014/main" id="{19A0B939-202F-41E0-B4F3-7CAD293C1504}"/>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1" name="Freeform 13">
                <a:extLst>
                  <a:ext uri="{FF2B5EF4-FFF2-40B4-BE49-F238E27FC236}">
                    <a16:creationId xmlns="" xmlns:a16="http://schemas.microsoft.com/office/drawing/2014/main" id="{24D36A87-A3FA-4BC9-870E-4262D59C2431}"/>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2" name="Freeform 14">
                <a:extLst>
                  <a:ext uri="{FF2B5EF4-FFF2-40B4-BE49-F238E27FC236}">
                    <a16:creationId xmlns="" xmlns:a16="http://schemas.microsoft.com/office/drawing/2014/main" id="{CD647D02-27A7-4B66-BF70-51182A9B18DC}"/>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73" name="Group 72">
            <a:extLst>
              <a:ext uri="{FF2B5EF4-FFF2-40B4-BE49-F238E27FC236}">
                <a16:creationId xmlns="" xmlns:a16="http://schemas.microsoft.com/office/drawing/2014/main" id="{2EDE4863-3753-429F-A47B-F6045D1B4985}"/>
              </a:ext>
            </a:extLst>
          </p:cNvPr>
          <p:cNvGrpSpPr/>
          <p:nvPr/>
        </p:nvGrpSpPr>
        <p:grpSpPr>
          <a:xfrm>
            <a:off x="2386620" y="3622875"/>
            <a:ext cx="426224" cy="426224"/>
            <a:chOff x="2386620" y="3396554"/>
            <a:chExt cx="426224" cy="426224"/>
          </a:xfrm>
        </p:grpSpPr>
        <p:sp>
          <p:nvSpPr>
            <p:cNvPr id="74" name="Oval 73">
              <a:extLst>
                <a:ext uri="{FF2B5EF4-FFF2-40B4-BE49-F238E27FC236}">
                  <a16:creationId xmlns="" xmlns:a16="http://schemas.microsoft.com/office/drawing/2014/main" id="{BE49DED6-CFB9-4CE9-8A23-54E301AF3B26}"/>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75" name="Freeform 61">
              <a:extLst>
                <a:ext uri="{FF2B5EF4-FFF2-40B4-BE49-F238E27FC236}">
                  <a16:creationId xmlns="" xmlns:a16="http://schemas.microsoft.com/office/drawing/2014/main" id="{182EFE58-F163-4955-955F-E42F490004DD}"/>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76" name="Group 75">
            <a:extLst>
              <a:ext uri="{FF2B5EF4-FFF2-40B4-BE49-F238E27FC236}">
                <a16:creationId xmlns="" xmlns:a16="http://schemas.microsoft.com/office/drawing/2014/main" id="{2607C213-DF55-4701-BDD9-82948E7BABDE}"/>
              </a:ext>
            </a:extLst>
          </p:cNvPr>
          <p:cNvGrpSpPr/>
          <p:nvPr/>
        </p:nvGrpSpPr>
        <p:grpSpPr>
          <a:xfrm>
            <a:off x="4134535" y="4853505"/>
            <a:ext cx="426224" cy="426224"/>
            <a:chOff x="4075160" y="4550984"/>
            <a:chExt cx="426224" cy="426224"/>
          </a:xfrm>
        </p:grpSpPr>
        <p:sp>
          <p:nvSpPr>
            <p:cNvPr id="77" name="Oval 76">
              <a:extLst>
                <a:ext uri="{FF2B5EF4-FFF2-40B4-BE49-F238E27FC236}">
                  <a16:creationId xmlns="" xmlns:a16="http://schemas.microsoft.com/office/drawing/2014/main" id="{CD53BCE1-11C5-41A4-B174-058F71AFD778}"/>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78" name="Freeform 62">
              <a:extLst>
                <a:ext uri="{FF2B5EF4-FFF2-40B4-BE49-F238E27FC236}">
                  <a16:creationId xmlns="" xmlns:a16="http://schemas.microsoft.com/office/drawing/2014/main" id="{2D8F6BDA-3AFC-40E7-9623-548AD4D1574C}"/>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79" name="Group 78">
            <a:extLst>
              <a:ext uri="{FF2B5EF4-FFF2-40B4-BE49-F238E27FC236}">
                <a16:creationId xmlns="" xmlns:a16="http://schemas.microsoft.com/office/drawing/2014/main" id="{5ED01B6E-0A67-4B37-9FB7-2C2A169BCD18}"/>
              </a:ext>
            </a:extLst>
          </p:cNvPr>
          <p:cNvGrpSpPr/>
          <p:nvPr/>
        </p:nvGrpSpPr>
        <p:grpSpPr>
          <a:xfrm>
            <a:off x="6538938" y="4853505"/>
            <a:ext cx="426224" cy="426224"/>
            <a:chOff x="6224738" y="4550984"/>
            <a:chExt cx="426224" cy="426224"/>
          </a:xfrm>
        </p:grpSpPr>
        <p:sp>
          <p:nvSpPr>
            <p:cNvPr id="80" name="Oval 79">
              <a:extLst>
                <a:ext uri="{FF2B5EF4-FFF2-40B4-BE49-F238E27FC236}">
                  <a16:creationId xmlns="" xmlns:a16="http://schemas.microsoft.com/office/drawing/2014/main" id="{36196FD5-F6AC-41EF-A1C1-660D119D8C98}"/>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81" name="Freeform 63">
              <a:extLst>
                <a:ext uri="{FF2B5EF4-FFF2-40B4-BE49-F238E27FC236}">
                  <a16:creationId xmlns="" xmlns:a16="http://schemas.microsoft.com/office/drawing/2014/main" id="{5A1F8110-FA5B-4930-A088-5316D1D7BBB8}"/>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82" name="Group 81">
            <a:extLst>
              <a:ext uri="{FF2B5EF4-FFF2-40B4-BE49-F238E27FC236}">
                <a16:creationId xmlns="" xmlns:a16="http://schemas.microsoft.com/office/drawing/2014/main" id="{8B5CAF08-0632-4180-AA2C-412247F45FD7}"/>
              </a:ext>
            </a:extLst>
          </p:cNvPr>
          <p:cNvGrpSpPr/>
          <p:nvPr/>
        </p:nvGrpSpPr>
        <p:grpSpPr>
          <a:xfrm>
            <a:off x="8666179" y="4853505"/>
            <a:ext cx="426224" cy="426224"/>
            <a:chOff x="8204404" y="4550984"/>
            <a:chExt cx="426224" cy="426224"/>
          </a:xfrm>
        </p:grpSpPr>
        <p:sp>
          <p:nvSpPr>
            <p:cNvPr id="83" name="Oval 82">
              <a:extLst>
                <a:ext uri="{FF2B5EF4-FFF2-40B4-BE49-F238E27FC236}">
                  <a16:creationId xmlns="" xmlns:a16="http://schemas.microsoft.com/office/drawing/2014/main" id="{BFBE0A82-D585-449B-A633-BF631CACB505}"/>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84" name="Group 83">
              <a:extLst>
                <a:ext uri="{FF2B5EF4-FFF2-40B4-BE49-F238E27FC236}">
                  <a16:creationId xmlns="" xmlns:a16="http://schemas.microsoft.com/office/drawing/2014/main" id="{95035211-3272-4F6E-95CC-9919F0CAA7A8}"/>
                </a:ext>
              </a:extLst>
            </p:cNvPr>
            <p:cNvGrpSpPr/>
            <p:nvPr/>
          </p:nvGrpSpPr>
          <p:grpSpPr>
            <a:xfrm>
              <a:off x="8272409" y="4618989"/>
              <a:ext cx="290215" cy="290215"/>
              <a:chOff x="8891885" y="9926541"/>
              <a:chExt cx="290215" cy="290215"/>
            </a:xfrm>
          </p:grpSpPr>
          <p:sp>
            <p:nvSpPr>
              <p:cNvPr id="85" name="Freeform 65">
                <a:extLst>
                  <a:ext uri="{FF2B5EF4-FFF2-40B4-BE49-F238E27FC236}">
                    <a16:creationId xmlns="" xmlns:a16="http://schemas.microsoft.com/office/drawing/2014/main" id="{DACB21FC-6E04-4DF5-8B8F-AA1BC554D6DD}"/>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89" name="Freeform 66">
                <a:extLst>
                  <a:ext uri="{FF2B5EF4-FFF2-40B4-BE49-F238E27FC236}">
                    <a16:creationId xmlns="" xmlns:a16="http://schemas.microsoft.com/office/drawing/2014/main" id="{2FE9C20B-2F43-401E-B13E-124111C6DE45}"/>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90" name="Group 89">
            <a:extLst>
              <a:ext uri="{FF2B5EF4-FFF2-40B4-BE49-F238E27FC236}">
                <a16:creationId xmlns="" xmlns:a16="http://schemas.microsoft.com/office/drawing/2014/main" id="{BB646BD4-DCC6-4ABF-9FB0-38F58ED9B363}"/>
              </a:ext>
            </a:extLst>
          </p:cNvPr>
          <p:cNvGrpSpPr/>
          <p:nvPr/>
        </p:nvGrpSpPr>
        <p:grpSpPr>
          <a:xfrm>
            <a:off x="2386620" y="4853505"/>
            <a:ext cx="426224" cy="426224"/>
            <a:chOff x="2386620" y="4550984"/>
            <a:chExt cx="426224" cy="426224"/>
          </a:xfrm>
        </p:grpSpPr>
        <p:sp>
          <p:nvSpPr>
            <p:cNvPr id="91" name="Oval 90">
              <a:extLst>
                <a:ext uri="{FF2B5EF4-FFF2-40B4-BE49-F238E27FC236}">
                  <a16:creationId xmlns="" xmlns:a16="http://schemas.microsoft.com/office/drawing/2014/main" id="{39002B1F-3D28-4499-AEBD-F7AAD54D23A6}"/>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92" name="Group 97">
              <a:extLst>
                <a:ext uri="{FF2B5EF4-FFF2-40B4-BE49-F238E27FC236}">
                  <a16:creationId xmlns="" xmlns:a16="http://schemas.microsoft.com/office/drawing/2014/main" id="{4333CA30-9050-4F9E-962B-8C6E9E9DC885}"/>
                </a:ext>
              </a:extLst>
            </p:cNvPr>
            <p:cNvGrpSpPr/>
            <p:nvPr/>
          </p:nvGrpSpPr>
          <p:grpSpPr>
            <a:xfrm>
              <a:off x="2469230" y="4609885"/>
              <a:ext cx="261005" cy="308422"/>
              <a:chOff x="6836371" y="2915174"/>
              <a:chExt cx="2307629" cy="2726855"/>
            </a:xfrm>
          </p:grpSpPr>
          <p:sp>
            <p:nvSpPr>
              <p:cNvPr id="93" name="Freeform 145">
                <a:extLst>
                  <a:ext uri="{FF2B5EF4-FFF2-40B4-BE49-F238E27FC236}">
                    <a16:creationId xmlns="" xmlns:a16="http://schemas.microsoft.com/office/drawing/2014/main" id="{327C4422-B35A-4C7E-AC06-73A5ADA031A6}"/>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8" name="Rectangle 146">
                <a:extLst>
                  <a:ext uri="{FF2B5EF4-FFF2-40B4-BE49-F238E27FC236}">
                    <a16:creationId xmlns="" xmlns:a16="http://schemas.microsoft.com/office/drawing/2014/main" id="{1D32D5A2-E9D2-417A-BA1E-147E07FD4F75}"/>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9" name="Freeform 147">
                <a:extLst>
                  <a:ext uri="{FF2B5EF4-FFF2-40B4-BE49-F238E27FC236}">
                    <a16:creationId xmlns="" xmlns:a16="http://schemas.microsoft.com/office/drawing/2014/main" id="{7348A975-A0AE-491A-B914-3339C2D5A074}"/>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20" name="Rectangle 148">
                <a:extLst>
                  <a:ext uri="{FF2B5EF4-FFF2-40B4-BE49-F238E27FC236}">
                    <a16:creationId xmlns="" xmlns:a16="http://schemas.microsoft.com/office/drawing/2014/main" id="{D0E7A29D-B1D2-4084-B687-75D21BD8098E}"/>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21" name="Rectangle 149">
                <a:extLst>
                  <a:ext uri="{FF2B5EF4-FFF2-40B4-BE49-F238E27FC236}">
                    <a16:creationId xmlns="" xmlns:a16="http://schemas.microsoft.com/office/drawing/2014/main" id="{A1EE55D8-A1FA-406D-92BB-8CFB513AD56F}"/>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22" name="Freeform 150">
                <a:extLst>
                  <a:ext uri="{FF2B5EF4-FFF2-40B4-BE49-F238E27FC236}">
                    <a16:creationId xmlns="" xmlns:a16="http://schemas.microsoft.com/office/drawing/2014/main" id="{0BE2B80A-8600-445B-935E-BBCFF9D6828A}"/>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23" name="Freeform 151">
                <a:extLst>
                  <a:ext uri="{FF2B5EF4-FFF2-40B4-BE49-F238E27FC236}">
                    <a16:creationId xmlns="" xmlns:a16="http://schemas.microsoft.com/office/drawing/2014/main" id="{032DE77D-626A-4AB2-9AD0-7FB527210EC9}"/>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aphicFrame>
        <p:nvGraphicFramePr>
          <p:cNvPr id="129" name="Table 128">
            <a:extLst>
              <a:ext uri="{FF2B5EF4-FFF2-40B4-BE49-F238E27FC236}">
                <a16:creationId xmlns="" xmlns:a16="http://schemas.microsoft.com/office/drawing/2014/main" id="{95188A70-8B19-4FC6-823D-3E2BA0AF15DB}"/>
              </a:ext>
            </a:extLst>
          </p:cNvPr>
          <p:cNvGraphicFramePr>
            <a:graphicFrameLocks noGrp="1"/>
          </p:cNvGraphicFramePr>
          <p:nvPr>
            <p:extLst>
              <p:ext uri="{D42A27DB-BD31-4B8C-83A1-F6EECF244321}">
                <p14:modId xmlns:p14="http://schemas.microsoft.com/office/powerpoint/2010/main" val="668055664"/>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 xmlns:a16="http://schemas.microsoft.com/office/drawing/2014/main" val="20000"/>
                    </a:ext>
                  </a:extLst>
                </a:gridCol>
                <a:gridCol w="1741139">
                  <a:extLst>
                    <a:ext uri="{9D8B030D-6E8A-4147-A177-3AD203B41FA5}">
                      <a16:colId xmlns="" xmlns:a16="http://schemas.microsoft.com/office/drawing/2014/main" val="20001"/>
                    </a:ext>
                  </a:extLst>
                </a:gridCol>
                <a:gridCol w="2372964">
                  <a:extLst>
                    <a:ext uri="{9D8B030D-6E8A-4147-A177-3AD203B41FA5}">
                      <a16:colId xmlns="" xmlns:a16="http://schemas.microsoft.com/office/drawing/2014/main" val="20002"/>
                    </a:ext>
                  </a:extLst>
                </a:gridCol>
                <a:gridCol w="211989">
                  <a:extLst>
                    <a:ext uri="{9D8B030D-6E8A-4147-A177-3AD203B41FA5}">
                      <a16:colId xmlns="" xmlns:a16="http://schemas.microsoft.com/office/drawing/2014/main" val="20003"/>
                    </a:ext>
                  </a:extLst>
                </a:gridCol>
                <a:gridCol w="1943102">
                  <a:extLst>
                    <a:ext uri="{9D8B030D-6E8A-4147-A177-3AD203B41FA5}">
                      <a16:colId xmlns="" xmlns:a16="http://schemas.microsoft.com/office/drawing/2014/main" val="2797946154"/>
                    </a:ext>
                  </a:extLst>
                </a:gridCol>
                <a:gridCol w="2420667">
                  <a:extLst>
                    <a:ext uri="{9D8B030D-6E8A-4147-A177-3AD203B41FA5}">
                      <a16:colId xmlns="" xmlns:a16="http://schemas.microsoft.com/office/drawing/2014/main"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1000" dirty="0"/>
                    </a:p>
                  </a:txBody>
                  <a:tcPr marL="36000" marR="36000" marT="36000" marB="36000"/>
                </a:tc>
                <a:tc hMerge="1">
                  <a:txBody>
                    <a:bodyPr/>
                    <a:lstStyle/>
                    <a:p>
                      <a:endParaRPr lang="en-GB"/>
                    </a:p>
                  </a:txBody>
                  <a:tcPr>
                    <a:lnL w="12700" cmpd="sng">
                      <a:noFill/>
                    </a:lnL>
                  </a:tcPr>
                </a:tc>
                <a:extLst>
                  <a:ext uri="{0D108BD9-81ED-4DB2-BD59-A6C34878D82A}">
                    <a16:rowId xmlns="" xmlns:a16="http://schemas.microsoft.com/office/drawing/2014/main" val="10000"/>
                  </a:ext>
                </a:extLst>
              </a:tr>
              <a:tr h="804672">
                <a:tc vMerge="1">
                  <a:txBody>
                    <a:bodyPr/>
                    <a:lstStyle/>
                    <a:p>
                      <a:endParaRPr lang="en-US"/>
                    </a:p>
                  </a:txBody>
                  <a:tcPr/>
                </a:tc>
                <a:tc gridSpan="3">
                  <a:txBody>
                    <a:bodyPr/>
                    <a:lstStyle/>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Policy and procedure development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Audit pretesting/preparation support and continuous monitoring</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Compliance assessment </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Compliance documentation package development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dirty="0">
                          <a:solidFill>
                            <a:schemeClr val="tx1"/>
                          </a:solidFill>
                        </a:rPr>
                        <a:t>Technical remediation</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PMO and program enablement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Key stakeholder management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Market access planning and strategy</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 xmlns:a16="http://schemas.microsoft.com/office/drawing/2014/main" val="10001"/>
                  </a:ext>
                </a:extLst>
              </a:tr>
              <a:tr h="1280160">
                <a:tc>
                  <a:txBody>
                    <a:bodyPr/>
                    <a:lstStyle/>
                    <a:p>
                      <a:pPr marL="174625" indent="-174625" algn="ctr">
                        <a:lnSpc>
                          <a:spcPct val="100000"/>
                        </a:lnSpc>
                        <a:spcBef>
                          <a:spcPts val="0"/>
                        </a:spcBef>
                        <a:spcAft>
                          <a:spcPts val="300"/>
                        </a:spcAft>
                        <a:buFont typeface="+mj-lt"/>
                        <a:buAutoNum type="arabicParenR"/>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Approach</a:t>
                      </a:r>
                    </a:p>
                    <a:p>
                      <a:pPr marL="0" marR="0" lvl="0" indent="0" algn="l" defTabSz="914400" rtl="0" eaLnBrk="1" fontAlgn="auto" latinLnBrk="0" hangingPunct="1">
                        <a:lnSpc>
                          <a:spcPct val="100000"/>
                        </a:lnSpc>
                        <a:spcBef>
                          <a:spcPts val="0"/>
                        </a:spcBef>
                        <a:spcAft>
                          <a:spcPts val="300"/>
                        </a:spcAft>
                        <a:buClr>
                          <a:srgbClr val="00338D"/>
                        </a:buClr>
                        <a:buSzTx/>
                        <a:buFont typeface="+mj-lt"/>
                        <a:buNone/>
                        <a:tabLst/>
                        <a:defRPr/>
                      </a:pPr>
                      <a:r>
                        <a:rPr lang="en-US" sz="900" kern="1200" dirty="0">
                          <a:solidFill>
                            <a:schemeClr val="tx1"/>
                          </a:solidFill>
                          <a:latin typeface="+mn-lt"/>
                          <a:ea typeface="+mn-ea"/>
                          <a:cs typeface="+mn-cs"/>
                        </a:rPr>
                        <a:t>KPMG member firms help our clients modernize and secure critical platforms to transform IT. We believe data is a key driver, hybrid models are accelerators, and secure networks are well integrated. We begin by evaluating your current security environment based on best practices, as well as how it aligns with your business needs and objectives. Using</a:t>
                      </a:r>
                      <a:r>
                        <a:rPr lang="en-US" sz="900" kern="1200" baseline="0" dirty="0">
                          <a:solidFill>
                            <a:schemeClr val="tx1"/>
                          </a:solidFill>
                          <a:latin typeface="+mn-lt"/>
                          <a:ea typeface="+mn-ea"/>
                          <a:cs typeface="+mn-cs"/>
                        </a:rPr>
                        <a:t> this foundation,</a:t>
                      </a:r>
                      <a:r>
                        <a:rPr lang="en-US" sz="900" kern="1200" dirty="0">
                          <a:solidFill>
                            <a:schemeClr val="tx1"/>
                          </a:solidFill>
                          <a:latin typeface="+mn-lt"/>
                          <a:ea typeface="+mn-ea"/>
                          <a:cs typeface="+mn-cs"/>
                        </a:rPr>
                        <a:t> we develop plans for deploying compliance services, such as Azure Sentinel, considering cost, sizing, and other factors. Clients walk away with a detailed roadmap ready to execute. Our deep technical experience with Microsoft Azure enables fast track deployment</a:t>
                      </a:r>
                      <a:r>
                        <a:rPr lang="en-US" sz="900" kern="1200" baseline="0" dirty="0">
                          <a:solidFill>
                            <a:schemeClr val="tx1"/>
                          </a:solidFill>
                          <a:latin typeface="+mn-lt"/>
                          <a:ea typeface="+mn-ea"/>
                          <a:cs typeface="+mn-cs"/>
                        </a:rPr>
                        <a:t> </a:t>
                      </a:r>
                      <a:r>
                        <a:rPr lang="en-US" sz="900" kern="1200" dirty="0">
                          <a:solidFill>
                            <a:schemeClr val="tx1"/>
                          </a:solidFill>
                          <a:latin typeface="+mn-lt"/>
                          <a:ea typeface="+mn-ea"/>
                          <a:cs typeface="+mn-cs"/>
                        </a:rPr>
                        <a:t>and expert-level resources to assist you with detection, investigation and response to threats.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pPr marL="0" indent="0">
                        <a:lnSpc>
                          <a:spcPct val="100000"/>
                        </a:lnSpc>
                        <a:spcBef>
                          <a:spcPts val="0"/>
                        </a:spcBef>
                        <a:spcAft>
                          <a:spcPts val="200"/>
                        </a:spcAft>
                        <a:buFont typeface="+mj-lt"/>
                        <a:buNone/>
                      </a:pPr>
                      <a:endParaRPr lang="en-US" sz="1000" dirty="0"/>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Value proposition/How KPMG can help</a:t>
                      </a:r>
                    </a:p>
                    <a:p>
                      <a:pPr marL="0" algn="l" defTabSz="914400" rtl="0" eaLnBrk="1" latinLnBrk="0" hangingPunct="1">
                        <a:lnSpc>
                          <a:spcPct val="100000"/>
                        </a:lnSpc>
                        <a:spcBef>
                          <a:spcPts val="0"/>
                        </a:spcBef>
                        <a:spcAft>
                          <a:spcPts val="200"/>
                        </a:spcAft>
                      </a:pPr>
                      <a:r>
                        <a:rPr lang="en-US" sz="900" kern="1200" dirty="0">
                          <a:solidFill>
                            <a:schemeClr val="tx1"/>
                          </a:solidFill>
                          <a:latin typeface="+mn-lt"/>
                          <a:ea typeface="+mn-ea"/>
                          <a:cs typeface="+mn-cs"/>
                        </a:rPr>
                        <a:t>KPMG leverages our extensive cyber and regulatory compliance expertise to offer clients end-to-end support through their cloud compliance journey. KPMG has worked with leaders across industries</a:t>
                      </a:r>
                      <a:r>
                        <a:rPr lang="en-US" sz="900" kern="1200" baseline="0" dirty="0">
                          <a:solidFill>
                            <a:schemeClr val="tx1"/>
                          </a:solidFill>
                          <a:latin typeface="+mn-lt"/>
                          <a:ea typeface="+mn-ea"/>
                          <a:cs typeface="+mn-cs"/>
                        </a:rPr>
                        <a:t> and as such is versed in complex compliance issues. </a:t>
                      </a:r>
                      <a:r>
                        <a:rPr lang="en-US" sz="900" kern="1200" dirty="0">
                          <a:solidFill>
                            <a:schemeClr val="tx1"/>
                          </a:solidFill>
                          <a:latin typeface="+mn-lt"/>
                          <a:ea typeface="+mn-ea"/>
                          <a:cs typeface="+mn-cs"/>
                        </a:rPr>
                        <a:t>We help clients identify the frameworks and standards that they are required to meet.</a:t>
                      </a:r>
                      <a:r>
                        <a:rPr lang="en-US" sz="900" kern="1200" baseline="0" dirty="0">
                          <a:solidFill>
                            <a:schemeClr val="tx1"/>
                          </a:solidFill>
                          <a:latin typeface="+mn-lt"/>
                          <a:ea typeface="+mn-ea"/>
                          <a:cs typeface="+mn-cs"/>
                        </a:rPr>
                        <a:t> This includes: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Developing approach to compliance governance</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Assessments and identifying compliance gaps </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Perform technical remediation to improve the client's compliance posture</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Cloud Security</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and Compliance</a:t>
                      </a:r>
                      <a:endParaRPr lang="en-US" sz="900" kern="1200" noProof="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Integration Documentation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Transformation Plan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Playbooks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Connectors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Requirements Traceability</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Matrix </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Ready-to-go playbooks</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for common use cases (O365, Phishing, Defender)</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00" kern="1200" noProof="0" dirty="0">
                        <a:solidFill>
                          <a:schemeClr val="tx1"/>
                        </a:solidFill>
                        <a:latin typeface="+mn-lt"/>
                        <a:ea typeface="+mn-ea"/>
                        <a:cs typeface="+mn-cs"/>
                      </a:endParaRPr>
                    </a:p>
                  </a:txBody>
                  <a:tcPr marL="45720" marR="45720"/>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Integrate into legacy SOC processes and procedures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Integrate with ticketing systems and other solutions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Controls assessment and design</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grpSp>
        <p:nvGrpSpPr>
          <p:cNvPr id="130" name="Group 129">
            <a:extLst>
              <a:ext uri="{FF2B5EF4-FFF2-40B4-BE49-F238E27FC236}">
                <a16:creationId xmlns="" xmlns:a16="http://schemas.microsoft.com/office/drawing/2014/main" id="{CACE6C8A-1230-40E6-A39F-F2C826690599}"/>
              </a:ext>
            </a:extLst>
          </p:cNvPr>
          <p:cNvGrpSpPr/>
          <p:nvPr/>
        </p:nvGrpSpPr>
        <p:grpSpPr>
          <a:xfrm>
            <a:off x="2386620" y="2337039"/>
            <a:ext cx="426224" cy="426224"/>
            <a:chOff x="2386620" y="2059244"/>
            <a:chExt cx="426224" cy="426224"/>
          </a:xfrm>
        </p:grpSpPr>
        <p:sp>
          <p:nvSpPr>
            <p:cNvPr id="131" name="Oval 130">
              <a:extLst>
                <a:ext uri="{FF2B5EF4-FFF2-40B4-BE49-F238E27FC236}">
                  <a16:creationId xmlns="" xmlns:a16="http://schemas.microsoft.com/office/drawing/2014/main" id="{B0802D67-251C-4F9A-B67B-FEA6E058FF16}"/>
                </a:ext>
              </a:extLst>
            </p:cNvPr>
            <p:cNvSpPr/>
            <p:nvPr/>
          </p:nvSpPr>
          <p:spPr>
            <a:xfrm>
              <a:off x="2386620" y="205924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132" name="Group 10">
              <a:extLst>
                <a:ext uri="{FF2B5EF4-FFF2-40B4-BE49-F238E27FC236}">
                  <a16:creationId xmlns="" xmlns:a16="http://schemas.microsoft.com/office/drawing/2014/main" id="{A5D03294-B3F2-4EB5-8D4D-602B3011787F}"/>
                </a:ext>
              </a:extLst>
            </p:cNvPr>
            <p:cNvGrpSpPr>
              <a:grpSpLocks noChangeAspect="1"/>
            </p:cNvGrpSpPr>
            <p:nvPr/>
          </p:nvGrpSpPr>
          <p:grpSpPr bwMode="auto">
            <a:xfrm>
              <a:off x="2428987" y="2168119"/>
              <a:ext cx="341490" cy="208475"/>
              <a:chOff x="1934" y="1588"/>
              <a:chExt cx="1869" cy="1141"/>
            </a:xfrm>
          </p:grpSpPr>
          <p:sp>
            <p:nvSpPr>
              <p:cNvPr id="133" name="Freeform 11">
                <a:extLst>
                  <a:ext uri="{FF2B5EF4-FFF2-40B4-BE49-F238E27FC236}">
                    <a16:creationId xmlns="" xmlns:a16="http://schemas.microsoft.com/office/drawing/2014/main" id="{6D717B0A-A425-4851-B1D6-DACF9D58A2EF}"/>
                  </a:ext>
                </a:extLst>
              </p:cNvPr>
              <p:cNvSpPr>
                <a:spLocks/>
              </p:cNvSpPr>
              <p:nvPr/>
            </p:nvSpPr>
            <p:spPr bwMode="auto">
              <a:xfrm>
                <a:off x="1934" y="1631"/>
                <a:ext cx="349" cy="682"/>
              </a:xfrm>
              <a:custGeom>
                <a:avLst/>
                <a:gdLst/>
                <a:ahLst/>
                <a:cxnLst>
                  <a:cxn ang="0">
                    <a:pos x="10" y="243"/>
                  </a:cxn>
                  <a:cxn ang="0">
                    <a:pos x="75" y="30"/>
                  </a:cxn>
                  <a:cxn ang="0">
                    <a:pos x="112" y="13"/>
                  </a:cxn>
                  <a:cxn ang="0">
                    <a:pos x="148" y="32"/>
                  </a:cxn>
                  <a:cxn ang="0">
                    <a:pos x="79" y="289"/>
                  </a:cxn>
                  <a:cxn ang="0">
                    <a:pos x="28" y="279"/>
                  </a:cxn>
                  <a:cxn ang="0">
                    <a:pos x="10" y="243"/>
                  </a:cxn>
                </a:cxnLst>
                <a:rect l="0" t="0" r="r" b="b"/>
                <a:pathLst>
                  <a:path w="148" h="289">
                    <a:moveTo>
                      <a:pt x="10" y="243"/>
                    </a:moveTo>
                    <a:cubicBezTo>
                      <a:pt x="75" y="30"/>
                      <a:pt x="75" y="30"/>
                      <a:pt x="75" y="30"/>
                    </a:cubicBezTo>
                    <a:cubicBezTo>
                      <a:pt x="75" y="30"/>
                      <a:pt x="87" y="0"/>
                      <a:pt x="112" y="13"/>
                    </a:cubicBezTo>
                    <a:cubicBezTo>
                      <a:pt x="137" y="25"/>
                      <a:pt x="148" y="32"/>
                      <a:pt x="148" y="32"/>
                    </a:cubicBezTo>
                    <a:cubicBezTo>
                      <a:pt x="148" y="32"/>
                      <a:pt x="76" y="144"/>
                      <a:pt x="79" y="289"/>
                    </a:cubicBezTo>
                    <a:cubicBezTo>
                      <a:pt x="28" y="279"/>
                      <a:pt x="28" y="279"/>
                      <a:pt x="28" y="279"/>
                    </a:cubicBezTo>
                    <a:cubicBezTo>
                      <a:pt x="28" y="279"/>
                      <a:pt x="0" y="275"/>
                      <a:pt x="10" y="24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4" name="Freeform 12">
                <a:extLst>
                  <a:ext uri="{FF2B5EF4-FFF2-40B4-BE49-F238E27FC236}">
                    <a16:creationId xmlns="" xmlns:a16="http://schemas.microsoft.com/office/drawing/2014/main" id="{EB50DEDC-B30C-4AE7-80C9-37D73941BE3D}"/>
                  </a:ext>
                </a:extLst>
              </p:cNvPr>
              <p:cNvSpPr>
                <a:spLocks/>
              </p:cNvSpPr>
              <p:nvPr/>
            </p:nvSpPr>
            <p:spPr bwMode="auto">
              <a:xfrm>
                <a:off x="3519" y="1685"/>
                <a:ext cx="284" cy="633"/>
              </a:xfrm>
              <a:custGeom>
                <a:avLst/>
                <a:gdLst/>
                <a:ahLst/>
                <a:cxnLst>
                  <a:cxn ang="0">
                    <a:pos x="0" y="28"/>
                  </a:cxn>
                  <a:cxn ang="0">
                    <a:pos x="66" y="10"/>
                  </a:cxn>
                  <a:cxn ang="0">
                    <a:pos x="96" y="43"/>
                  </a:cxn>
                  <a:cxn ang="0">
                    <a:pos x="120" y="244"/>
                  </a:cxn>
                  <a:cxn ang="0">
                    <a:pos x="99" y="268"/>
                  </a:cxn>
                  <a:cxn ang="0">
                    <a:pos x="60" y="268"/>
                  </a:cxn>
                  <a:cxn ang="0">
                    <a:pos x="0" y="28"/>
                  </a:cxn>
                </a:cxnLst>
                <a:rect l="0" t="0" r="r" b="b"/>
                <a:pathLst>
                  <a:path w="120" h="268">
                    <a:moveTo>
                      <a:pt x="0" y="28"/>
                    </a:moveTo>
                    <a:cubicBezTo>
                      <a:pt x="66" y="10"/>
                      <a:pt x="66" y="10"/>
                      <a:pt x="66" y="10"/>
                    </a:cubicBezTo>
                    <a:cubicBezTo>
                      <a:pt x="66" y="10"/>
                      <a:pt x="96" y="0"/>
                      <a:pt x="96" y="43"/>
                    </a:cubicBezTo>
                    <a:cubicBezTo>
                      <a:pt x="100" y="87"/>
                      <a:pt x="120" y="244"/>
                      <a:pt x="120" y="244"/>
                    </a:cubicBezTo>
                    <a:cubicBezTo>
                      <a:pt x="120" y="244"/>
                      <a:pt x="114" y="268"/>
                      <a:pt x="99" y="268"/>
                    </a:cubicBezTo>
                    <a:cubicBezTo>
                      <a:pt x="84" y="268"/>
                      <a:pt x="60" y="268"/>
                      <a:pt x="60" y="268"/>
                    </a:cubicBezTo>
                    <a:cubicBezTo>
                      <a:pt x="60" y="268"/>
                      <a:pt x="88" y="123"/>
                      <a:pt x="0" y="28"/>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5" name="Freeform 13">
                <a:extLst>
                  <a:ext uri="{FF2B5EF4-FFF2-40B4-BE49-F238E27FC236}">
                    <a16:creationId xmlns="" xmlns:a16="http://schemas.microsoft.com/office/drawing/2014/main" id="{D027A631-FAE9-4A13-ABBB-D5C54EA86CBF}"/>
                  </a:ext>
                </a:extLst>
              </p:cNvPr>
              <p:cNvSpPr>
                <a:spLocks/>
              </p:cNvSpPr>
              <p:nvPr/>
            </p:nvSpPr>
            <p:spPr bwMode="auto">
              <a:xfrm>
                <a:off x="2227" y="2290"/>
                <a:ext cx="595" cy="439"/>
              </a:xfrm>
              <a:custGeom>
                <a:avLst/>
                <a:gdLst/>
                <a:ahLst/>
                <a:cxnLst>
                  <a:cxn ang="0">
                    <a:pos x="222" y="57"/>
                  </a:cxn>
                  <a:cxn ang="0">
                    <a:pos x="200" y="63"/>
                  </a:cxn>
                  <a:cxn ang="0">
                    <a:pos x="202" y="53"/>
                  </a:cxn>
                  <a:cxn ang="0">
                    <a:pos x="175" y="13"/>
                  </a:cxn>
                  <a:cxn ang="0">
                    <a:pos x="133" y="39"/>
                  </a:cxn>
                  <a:cxn ang="0">
                    <a:pos x="132" y="41"/>
                  </a:cxn>
                  <a:cxn ang="0">
                    <a:pos x="132" y="41"/>
                  </a:cxn>
                  <a:cxn ang="0">
                    <a:pos x="103" y="2"/>
                  </a:cxn>
                  <a:cxn ang="0">
                    <a:pos x="66" y="28"/>
                  </a:cxn>
                  <a:cxn ang="0">
                    <a:pos x="31" y="1"/>
                  </a:cxn>
                  <a:cxn ang="0">
                    <a:pos x="2" y="37"/>
                  </a:cxn>
                  <a:cxn ang="0">
                    <a:pos x="7" y="80"/>
                  </a:cxn>
                  <a:cxn ang="0">
                    <a:pos x="39" y="108"/>
                  </a:cxn>
                  <a:cxn ang="0">
                    <a:pos x="42" y="108"/>
                  </a:cxn>
                  <a:cxn ang="0">
                    <a:pos x="59" y="101"/>
                  </a:cxn>
                  <a:cxn ang="0">
                    <a:pos x="87" y="130"/>
                  </a:cxn>
                  <a:cxn ang="0">
                    <a:pos x="91" y="131"/>
                  </a:cxn>
                  <a:cxn ang="0">
                    <a:pos x="114" y="120"/>
                  </a:cxn>
                  <a:cxn ang="0">
                    <a:pos x="142" y="155"/>
                  </a:cxn>
                  <a:cxn ang="0">
                    <a:pos x="150" y="155"/>
                  </a:cxn>
                  <a:cxn ang="0">
                    <a:pos x="180" y="140"/>
                  </a:cxn>
                  <a:cxn ang="0">
                    <a:pos x="179" y="150"/>
                  </a:cxn>
                  <a:cxn ang="0">
                    <a:pos x="207" y="186"/>
                  </a:cxn>
                  <a:cxn ang="0">
                    <a:pos x="211" y="186"/>
                  </a:cxn>
                  <a:cxn ang="0">
                    <a:pos x="242" y="158"/>
                  </a:cxn>
                  <a:cxn ang="0">
                    <a:pos x="250" y="93"/>
                  </a:cxn>
                  <a:cxn ang="0">
                    <a:pos x="222" y="57"/>
                  </a:cxn>
                </a:cxnLst>
                <a:rect l="0" t="0" r="r" b="b"/>
                <a:pathLst>
                  <a:path w="252" h="186">
                    <a:moveTo>
                      <a:pt x="222" y="57"/>
                    </a:moveTo>
                    <a:cubicBezTo>
                      <a:pt x="214" y="56"/>
                      <a:pt x="206" y="58"/>
                      <a:pt x="200" y="63"/>
                    </a:cubicBezTo>
                    <a:cubicBezTo>
                      <a:pt x="202" y="53"/>
                      <a:pt x="202" y="53"/>
                      <a:pt x="202" y="53"/>
                    </a:cubicBezTo>
                    <a:cubicBezTo>
                      <a:pt x="207" y="35"/>
                      <a:pt x="194" y="17"/>
                      <a:pt x="175" y="13"/>
                    </a:cubicBezTo>
                    <a:cubicBezTo>
                      <a:pt x="156" y="9"/>
                      <a:pt x="137" y="20"/>
                      <a:pt x="133" y="39"/>
                    </a:cubicBezTo>
                    <a:cubicBezTo>
                      <a:pt x="132" y="41"/>
                      <a:pt x="132" y="41"/>
                      <a:pt x="132" y="41"/>
                    </a:cubicBezTo>
                    <a:cubicBezTo>
                      <a:pt x="132" y="41"/>
                      <a:pt x="132" y="41"/>
                      <a:pt x="132" y="41"/>
                    </a:cubicBezTo>
                    <a:cubicBezTo>
                      <a:pt x="134" y="23"/>
                      <a:pt x="120" y="4"/>
                      <a:pt x="103" y="2"/>
                    </a:cubicBezTo>
                    <a:cubicBezTo>
                      <a:pt x="86" y="0"/>
                      <a:pt x="70" y="12"/>
                      <a:pt x="66" y="28"/>
                    </a:cubicBezTo>
                    <a:cubicBezTo>
                      <a:pt x="63" y="12"/>
                      <a:pt x="48" y="0"/>
                      <a:pt x="31" y="1"/>
                    </a:cubicBezTo>
                    <a:cubicBezTo>
                      <a:pt x="13" y="3"/>
                      <a:pt x="0" y="19"/>
                      <a:pt x="2" y="37"/>
                    </a:cubicBezTo>
                    <a:cubicBezTo>
                      <a:pt x="7" y="80"/>
                      <a:pt x="7" y="80"/>
                      <a:pt x="7" y="80"/>
                    </a:cubicBezTo>
                    <a:cubicBezTo>
                      <a:pt x="9" y="96"/>
                      <a:pt x="23" y="108"/>
                      <a:pt x="39" y="108"/>
                    </a:cubicBezTo>
                    <a:cubicBezTo>
                      <a:pt x="40" y="108"/>
                      <a:pt x="41" y="108"/>
                      <a:pt x="42" y="108"/>
                    </a:cubicBezTo>
                    <a:cubicBezTo>
                      <a:pt x="49" y="108"/>
                      <a:pt x="54" y="105"/>
                      <a:pt x="59" y="101"/>
                    </a:cubicBezTo>
                    <a:cubicBezTo>
                      <a:pt x="60" y="116"/>
                      <a:pt x="71" y="129"/>
                      <a:pt x="87" y="130"/>
                    </a:cubicBezTo>
                    <a:cubicBezTo>
                      <a:pt x="88" y="131"/>
                      <a:pt x="89" y="131"/>
                      <a:pt x="91" y="131"/>
                    </a:cubicBezTo>
                    <a:cubicBezTo>
                      <a:pt x="100" y="131"/>
                      <a:pt x="108" y="127"/>
                      <a:pt x="114" y="120"/>
                    </a:cubicBezTo>
                    <a:cubicBezTo>
                      <a:pt x="114" y="136"/>
                      <a:pt x="125" y="151"/>
                      <a:pt x="142" y="155"/>
                    </a:cubicBezTo>
                    <a:cubicBezTo>
                      <a:pt x="145" y="155"/>
                      <a:pt x="147" y="155"/>
                      <a:pt x="150" y="155"/>
                    </a:cubicBezTo>
                    <a:cubicBezTo>
                      <a:pt x="162" y="155"/>
                      <a:pt x="174" y="149"/>
                      <a:pt x="180" y="140"/>
                    </a:cubicBezTo>
                    <a:cubicBezTo>
                      <a:pt x="179" y="150"/>
                      <a:pt x="179" y="150"/>
                      <a:pt x="179" y="150"/>
                    </a:cubicBezTo>
                    <a:cubicBezTo>
                      <a:pt x="177" y="168"/>
                      <a:pt x="189" y="184"/>
                      <a:pt x="207" y="186"/>
                    </a:cubicBezTo>
                    <a:cubicBezTo>
                      <a:pt x="208" y="186"/>
                      <a:pt x="209" y="186"/>
                      <a:pt x="211" y="186"/>
                    </a:cubicBezTo>
                    <a:cubicBezTo>
                      <a:pt x="226" y="186"/>
                      <a:pt x="240" y="174"/>
                      <a:pt x="242" y="158"/>
                    </a:cubicBezTo>
                    <a:cubicBezTo>
                      <a:pt x="250" y="93"/>
                      <a:pt x="250" y="93"/>
                      <a:pt x="250" y="93"/>
                    </a:cubicBezTo>
                    <a:cubicBezTo>
                      <a:pt x="252" y="75"/>
                      <a:pt x="240" y="59"/>
                      <a:pt x="222" y="57"/>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6" name="Freeform 14">
                <a:extLst>
                  <a:ext uri="{FF2B5EF4-FFF2-40B4-BE49-F238E27FC236}">
                    <a16:creationId xmlns="" xmlns:a16="http://schemas.microsoft.com/office/drawing/2014/main" id="{7C43D4A7-1CBE-4C7C-A4FF-D9AD9B92A3FA}"/>
                  </a:ext>
                </a:extLst>
              </p:cNvPr>
              <p:cNvSpPr>
                <a:spLocks/>
              </p:cNvSpPr>
              <p:nvPr/>
            </p:nvSpPr>
            <p:spPr bwMode="auto">
              <a:xfrm>
                <a:off x="2373" y="1588"/>
                <a:ext cx="1267" cy="725"/>
              </a:xfrm>
              <a:custGeom>
                <a:avLst/>
                <a:gdLst/>
                <a:ahLst/>
                <a:cxnLst>
                  <a:cxn ang="0">
                    <a:pos x="466" y="90"/>
                  </a:cxn>
                  <a:cxn ang="0">
                    <a:pos x="374" y="95"/>
                  </a:cxn>
                  <a:cxn ang="0">
                    <a:pos x="193" y="6"/>
                  </a:cxn>
                  <a:cxn ang="0">
                    <a:pos x="153" y="7"/>
                  </a:cxn>
                  <a:cxn ang="0">
                    <a:pos x="20" y="80"/>
                  </a:cxn>
                  <a:cxn ang="0">
                    <a:pos x="15" y="138"/>
                  </a:cxn>
                  <a:cxn ang="0">
                    <a:pos x="72" y="152"/>
                  </a:cxn>
                  <a:cxn ang="0">
                    <a:pos x="172" y="93"/>
                  </a:cxn>
                  <a:cxn ang="0">
                    <a:pos x="241" y="127"/>
                  </a:cxn>
                  <a:cxn ang="0">
                    <a:pos x="484" y="307"/>
                  </a:cxn>
                  <a:cxn ang="0">
                    <a:pos x="524" y="298"/>
                  </a:cxn>
                  <a:cxn ang="0">
                    <a:pos x="466" y="90"/>
                  </a:cxn>
                </a:cxnLst>
                <a:rect l="0" t="0" r="r" b="b"/>
                <a:pathLst>
                  <a:path w="536" h="307">
                    <a:moveTo>
                      <a:pt x="466" y="90"/>
                    </a:moveTo>
                    <a:cubicBezTo>
                      <a:pt x="374" y="95"/>
                      <a:pt x="374" y="95"/>
                      <a:pt x="374" y="95"/>
                    </a:cubicBezTo>
                    <a:cubicBezTo>
                      <a:pt x="193" y="6"/>
                      <a:pt x="193" y="6"/>
                      <a:pt x="193" y="6"/>
                    </a:cubicBezTo>
                    <a:cubicBezTo>
                      <a:pt x="180" y="0"/>
                      <a:pt x="165" y="0"/>
                      <a:pt x="153" y="7"/>
                    </a:cubicBezTo>
                    <a:cubicBezTo>
                      <a:pt x="20" y="80"/>
                      <a:pt x="20" y="80"/>
                      <a:pt x="20" y="80"/>
                    </a:cubicBezTo>
                    <a:cubicBezTo>
                      <a:pt x="0" y="92"/>
                      <a:pt x="3" y="118"/>
                      <a:pt x="15" y="138"/>
                    </a:cubicBezTo>
                    <a:cubicBezTo>
                      <a:pt x="26" y="158"/>
                      <a:pt x="52" y="164"/>
                      <a:pt x="72" y="152"/>
                    </a:cubicBezTo>
                    <a:cubicBezTo>
                      <a:pt x="172" y="93"/>
                      <a:pt x="172" y="93"/>
                      <a:pt x="172" y="93"/>
                    </a:cubicBezTo>
                    <a:cubicBezTo>
                      <a:pt x="241" y="127"/>
                      <a:pt x="241" y="127"/>
                      <a:pt x="241" y="127"/>
                    </a:cubicBezTo>
                    <a:cubicBezTo>
                      <a:pt x="484" y="307"/>
                      <a:pt x="484" y="307"/>
                      <a:pt x="484" y="307"/>
                    </a:cubicBezTo>
                    <a:cubicBezTo>
                      <a:pt x="524" y="298"/>
                      <a:pt x="524" y="298"/>
                      <a:pt x="524" y="298"/>
                    </a:cubicBezTo>
                    <a:cubicBezTo>
                      <a:pt x="536" y="159"/>
                      <a:pt x="466" y="90"/>
                      <a:pt x="466" y="9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7" name="Freeform 15">
                <a:extLst>
                  <a:ext uri="{FF2B5EF4-FFF2-40B4-BE49-F238E27FC236}">
                    <a16:creationId xmlns="" xmlns:a16="http://schemas.microsoft.com/office/drawing/2014/main" id="{0E83842D-3FB1-4621-ADE7-37343BE08F85}"/>
                  </a:ext>
                </a:extLst>
              </p:cNvPr>
              <p:cNvSpPr>
                <a:spLocks/>
              </p:cNvSpPr>
              <p:nvPr/>
            </p:nvSpPr>
            <p:spPr bwMode="auto">
              <a:xfrm>
                <a:off x="3006" y="2368"/>
                <a:ext cx="1" cy="1"/>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8" name="Freeform 16">
                <a:extLst>
                  <a:ext uri="{FF2B5EF4-FFF2-40B4-BE49-F238E27FC236}">
                    <a16:creationId xmlns="" xmlns:a16="http://schemas.microsoft.com/office/drawing/2014/main" id="{A7F4CCE0-5F43-41DF-AC0D-46E003FD93D6}"/>
                  </a:ext>
                </a:extLst>
              </p:cNvPr>
              <p:cNvSpPr>
                <a:spLocks/>
              </p:cNvSpPr>
              <p:nvPr/>
            </p:nvSpPr>
            <p:spPr bwMode="auto">
              <a:xfrm>
                <a:off x="3122" y="2292"/>
                <a:ext cx="1" cy="3"/>
              </a:xfrm>
              <a:custGeom>
                <a:avLst/>
                <a:gdLst/>
                <a:ahLst/>
                <a:cxnLst>
                  <a:cxn ang="0">
                    <a:pos x="0" y="0"/>
                  </a:cxn>
                  <a:cxn ang="0">
                    <a:pos x="0" y="1"/>
                  </a:cxn>
                  <a:cxn ang="0">
                    <a:pos x="0" y="0"/>
                  </a:cxn>
                </a:cxnLst>
                <a:rect l="0" t="0" r="r" b="b"/>
                <a:pathLst>
                  <a:path h="1">
                    <a:moveTo>
                      <a:pt x="0" y="0"/>
                    </a:moveTo>
                    <a:cubicBezTo>
                      <a:pt x="0" y="1"/>
                      <a:pt x="0" y="1"/>
                      <a:pt x="0" y="1"/>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9" name="Freeform 17">
                <a:extLst>
                  <a:ext uri="{FF2B5EF4-FFF2-40B4-BE49-F238E27FC236}">
                    <a16:creationId xmlns="" xmlns:a16="http://schemas.microsoft.com/office/drawing/2014/main" id="{98553537-CA1B-4679-B69C-2BDB3024D019}"/>
                  </a:ext>
                </a:extLst>
              </p:cNvPr>
              <p:cNvSpPr>
                <a:spLocks/>
              </p:cNvSpPr>
              <p:nvPr/>
            </p:nvSpPr>
            <p:spPr bwMode="auto">
              <a:xfrm>
                <a:off x="2936" y="2550"/>
                <a:ext cx="30" cy="23"/>
              </a:xfrm>
              <a:custGeom>
                <a:avLst/>
                <a:gdLst/>
                <a:ahLst/>
                <a:cxnLst>
                  <a:cxn ang="0">
                    <a:pos x="0" y="1"/>
                  </a:cxn>
                  <a:cxn ang="0">
                    <a:pos x="13" y="10"/>
                  </a:cxn>
                  <a:cxn ang="0">
                    <a:pos x="0" y="0"/>
                  </a:cxn>
                  <a:cxn ang="0">
                    <a:pos x="0" y="1"/>
                  </a:cxn>
                </a:cxnLst>
                <a:rect l="0" t="0" r="r" b="b"/>
                <a:pathLst>
                  <a:path w="13" h="10">
                    <a:moveTo>
                      <a:pt x="0" y="1"/>
                    </a:moveTo>
                    <a:cubicBezTo>
                      <a:pt x="13" y="10"/>
                      <a:pt x="13" y="10"/>
                      <a:pt x="13" y="10"/>
                    </a:cubicBezTo>
                    <a:cubicBezTo>
                      <a:pt x="0" y="0"/>
                      <a:pt x="0" y="0"/>
                      <a:pt x="0" y="0"/>
                    </a:cubicBezTo>
                    <a:cubicBezTo>
                      <a:pt x="0" y="0"/>
                      <a:pt x="0" y="1"/>
                      <a:pt x="0" y="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40" name="Freeform 18">
                <a:extLst>
                  <a:ext uri="{FF2B5EF4-FFF2-40B4-BE49-F238E27FC236}">
                    <a16:creationId xmlns="" xmlns:a16="http://schemas.microsoft.com/office/drawing/2014/main" id="{0DADD823-1551-4479-943D-705DC4D8B551}"/>
                  </a:ext>
                </a:extLst>
              </p:cNvPr>
              <p:cNvSpPr>
                <a:spLocks/>
              </p:cNvSpPr>
              <p:nvPr/>
            </p:nvSpPr>
            <p:spPr bwMode="auto">
              <a:xfrm>
                <a:off x="3151" y="2271"/>
                <a:ext cx="139" cy="99"/>
              </a:xfrm>
              <a:custGeom>
                <a:avLst/>
                <a:gdLst/>
                <a:ahLst/>
                <a:cxnLst>
                  <a:cxn ang="0">
                    <a:pos x="59" y="42"/>
                  </a:cxn>
                  <a:cxn ang="0">
                    <a:pos x="0" y="0"/>
                  </a:cxn>
                  <a:cxn ang="0">
                    <a:pos x="0" y="0"/>
                  </a:cxn>
                  <a:cxn ang="0">
                    <a:pos x="0" y="0"/>
                  </a:cxn>
                  <a:cxn ang="0">
                    <a:pos x="59" y="42"/>
                  </a:cxn>
                </a:cxnLst>
                <a:rect l="0" t="0" r="r" b="b"/>
                <a:pathLst>
                  <a:path w="59" h="42">
                    <a:moveTo>
                      <a:pt x="59" y="42"/>
                    </a:moveTo>
                    <a:cubicBezTo>
                      <a:pt x="0" y="0"/>
                      <a:pt x="0" y="0"/>
                      <a:pt x="0" y="0"/>
                    </a:cubicBezTo>
                    <a:cubicBezTo>
                      <a:pt x="0" y="0"/>
                      <a:pt x="0" y="0"/>
                      <a:pt x="0" y="0"/>
                    </a:cubicBezTo>
                    <a:cubicBezTo>
                      <a:pt x="0" y="0"/>
                      <a:pt x="0" y="0"/>
                      <a:pt x="0" y="0"/>
                    </a:cubicBezTo>
                    <a:lnTo>
                      <a:pt x="59" y="42"/>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41" name="Freeform 19">
                <a:extLst>
                  <a:ext uri="{FF2B5EF4-FFF2-40B4-BE49-F238E27FC236}">
                    <a16:creationId xmlns="" xmlns:a16="http://schemas.microsoft.com/office/drawing/2014/main" id="{698507E4-9410-46CE-A861-04CB5E55E07D}"/>
                  </a:ext>
                </a:extLst>
              </p:cNvPr>
              <p:cNvSpPr>
                <a:spLocks/>
              </p:cNvSpPr>
              <p:nvPr/>
            </p:nvSpPr>
            <p:spPr bwMode="auto">
              <a:xfrm>
                <a:off x="2165" y="1735"/>
                <a:ext cx="1359" cy="987"/>
              </a:xfrm>
              <a:custGeom>
                <a:avLst/>
                <a:gdLst/>
                <a:ahLst/>
                <a:cxnLst>
                  <a:cxn ang="0">
                    <a:pos x="451" y="186"/>
                  </a:cxn>
                  <a:cxn ang="0">
                    <a:pos x="265" y="60"/>
                  </a:cxn>
                  <a:cxn ang="0">
                    <a:pos x="188" y="100"/>
                  </a:cxn>
                  <a:cxn ang="0">
                    <a:pos x="96" y="3"/>
                  </a:cxn>
                  <a:cxn ang="0">
                    <a:pos x="94" y="0"/>
                  </a:cxn>
                  <a:cxn ang="0">
                    <a:pos x="3" y="244"/>
                  </a:cxn>
                  <a:cxn ang="0">
                    <a:pos x="13" y="239"/>
                  </a:cxn>
                  <a:cxn ang="0">
                    <a:pos x="54" y="213"/>
                  </a:cxn>
                  <a:cxn ang="0">
                    <a:pos x="93" y="229"/>
                  </a:cxn>
                  <a:cxn ang="0">
                    <a:pos x="165" y="237"/>
                  </a:cxn>
                  <a:cxn ang="0">
                    <a:pos x="206" y="224"/>
                  </a:cxn>
                  <a:cxn ang="0">
                    <a:pos x="252" y="268"/>
                  </a:cxn>
                  <a:cxn ang="0">
                    <a:pos x="300" y="329"/>
                  </a:cxn>
                  <a:cxn ang="0">
                    <a:pos x="300" y="334"/>
                  </a:cxn>
                  <a:cxn ang="0">
                    <a:pos x="340" y="413"/>
                  </a:cxn>
                  <a:cxn ang="0">
                    <a:pos x="373" y="407"/>
                  </a:cxn>
                  <a:cxn ang="0">
                    <a:pos x="339" y="355"/>
                  </a:cxn>
                  <a:cxn ang="0">
                    <a:pos x="326" y="345"/>
                  </a:cxn>
                  <a:cxn ang="0">
                    <a:pos x="324" y="334"/>
                  </a:cxn>
                  <a:cxn ang="0">
                    <a:pos x="338" y="334"/>
                  </a:cxn>
                  <a:cxn ang="0">
                    <a:pos x="408" y="383"/>
                  </a:cxn>
                  <a:cxn ang="0">
                    <a:pos x="441" y="376"/>
                  </a:cxn>
                  <a:cxn ang="0">
                    <a:pos x="426" y="336"/>
                  </a:cxn>
                  <a:cxn ang="0">
                    <a:pos x="349" y="271"/>
                  </a:cxn>
                  <a:cxn ang="0">
                    <a:pos x="356" y="268"/>
                  </a:cxn>
                  <a:cxn ang="0">
                    <a:pos x="361" y="269"/>
                  </a:cxn>
                  <a:cxn ang="0">
                    <a:pos x="477" y="353"/>
                  </a:cxn>
                  <a:cxn ang="0">
                    <a:pos x="515" y="347"/>
                  </a:cxn>
                  <a:cxn ang="0">
                    <a:pos x="483" y="294"/>
                  </a:cxn>
                  <a:cxn ang="0">
                    <a:pos x="405" y="237"/>
                  </a:cxn>
                  <a:cxn ang="0">
                    <a:pos x="405" y="236"/>
                  </a:cxn>
                  <a:cxn ang="0">
                    <a:pos x="417" y="227"/>
                  </a:cxn>
                  <a:cxn ang="0">
                    <a:pos x="476" y="269"/>
                  </a:cxn>
                  <a:cxn ang="0">
                    <a:pos x="544" y="312"/>
                  </a:cxn>
                  <a:cxn ang="0">
                    <a:pos x="560" y="261"/>
                  </a:cxn>
                </a:cxnLst>
                <a:rect l="0" t="0" r="r" b="b"/>
                <a:pathLst>
                  <a:path w="575" h="418">
                    <a:moveTo>
                      <a:pt x="560" y="261"/>
                    </a:moveTo>
                    <a:cubicBezTo>
                      <a:pt x="451" y="186"/>
                      <a:pt x="451" y="186"/>
                      <a:pt x="451" y="186"/>
                    </a:cubicBezTo>
                    <a:cubicBezTo>
                      <a:pt x="320" y="88"/>
                      <a:pt x="320" y="88"/>
                      <a:pt x="320" y="88"/>
                    </a:cubicBezTo>
                    <a:cubicBezTo>
                      <a:pt x="265" y="60"/>
                      <a:pt x="265" y="60"/>
                      <a:pt x="265" y="60"/>
                    </a:cubicBezTo>
                    <a:cubicBezTo>
                      <a:pt x="262" y="58"/>
                      <a:pt x="262" y="58"/>
                      <a:pt x="262" y="58"/>
                    </a:cubicBezTo>
                    <a:cubicBezTo>
                      <a:pt x="188" y="100"/>
                      <a:pt x="188" y="100"/>
                      <a:pt x="188" y="100"/>
                    </a:cubicBezTo>
                    <a:cubicBezTo>
                      <a:pt x="152" y="122"/>
                      <a:pt x="116" y="126"/>
                      <a:pt x="91" y="99"/>
                    </a:cubicBezTo>
                    <a:cubicBezTo>
                      <a:pt x="66" y="72"/>
                      <a:pt x="68" y="29"/>
                      <a:pt x="96" y="3"/>
                    </a:cubicBezTo>
                    <a:cubicBezTo>
                      <a:pt x="99" y="0"/>
                      <a:pt x="99" y="0"/>
                      <a:pt x="99" y="0"/>
                    </a:cubicBezTo>
                    <a:cubicBezTo>
                      <a:pt x="94" y="0"/>
                      <a:pt x="94" y="0"/>
                      <a:pt x="94" y="0"/>
                    </a:cubicBezTo>
                    <a:cubicBezTo>
                      <a:pt x="63" y="0"/>
                      <a:pt x="63" y="0"/>
                      <a:pt x="63" y="0"/>
                    </a:cubicBezTo>
                    <a:cubicBezTo>
                      <a:pt x="0" y="107"/>
                      <a:pt x="3" y="244"/>
                      <a:pt x="3" y="244"/>
                    </a:cubicBezTo>
                    <a:cubicBezTo>
                      <a:pt x="3" y="244"/>
                      <a:pt x="3" y="244"/>
                      <a:pt x="9" y="245"/>
                    </a:cubicBezTo>
                    <a:cubicBezTo>
                      <a:pt x="9" y="242"/>
                      <a:pt x="10" y="241"/>
                      <a:pt x="13" y="239"/>
                    </a:cubicBezTo>
                    <a:cubicBezTo>
                      <a:pt x="14" y="237"/>
                      <a:pt x="15" y="235"/>
                      <a:pt x="16" y="233"/>
                    </a:cubicBezTo>
                    <a:cubicBezTo>
                      <a:pt x="26" y="222"/>
                      <a:pt x="39" y="214"/>
                      <a:pt x="54" y="213"/>
                    </a:cubicBezTo>
                    <a:cubicBezTo>
                      <a:pt x="56" y="212"/>
                      <a:pt x="58" y="212"/>
                      <a:pt x="60" y="212"/>
                    </a:cubicBezTo>
                    <a:cubicBezTo>
                      <a:pt x="72" y="212"/>
                      <a:pt x="84" y="223"/>
                      <a:pt x="93" y="229"/>
                    </a:cubicBezTo>
                    <a:cubicBezTo>
                      <a:pt x="104" y="222"/>
                      <a:pt x="118" y="218"/>
                      <a:pt x="131" y="219"/>
                    </a:cubicBezTo>
                    <a:cubicBezTo>
                      <a:pt x="144" y="221"/>
                      <a:pt x="156" y="227"/>
                      <a:pt x="165" y="237"/>
                    </a:cubicBezTo>
                    <a:cubicBezTo>
                      <a:pt x="173" y="232"/>
                      <a:pt x="183" y="223"/>
                      <a:pt x="193" y="223"/>
                    </a:cubicBezTo>
                    <a:cubicBezTo>
                      <a:pt x="198" y="223"/>
                      <a:pt x="202" y="223"/>
                      <a:pt x="206" y="224"/>
                    </a:cubicBezTo>
                    <a:cubicBezTo>
                      <a:pt x="222" y="228"/>
                      <a:pt x="236" y="237"/>
                      <a:pt x="244" y="250"/>
                    </a:cubicBezTo>
                    <a:cubicBezTo>
                      <a:pt x="248" y="256"/>
                      <a:pt x="250" y="262"/>
                      <a:pt x="252" y="268"/>
                    </a:cubicBezTo>
                    <a:cubicBezTo>
                      <a:pt x="273" y="271"/>
                      <a:pt x="291" y="286"/>
                      <a:pt x="297" y="306"/>
                    </a:cubicBezTo>
                    <a:cubicBezTo>
                      <a:pt x="299" y="311"/>
                      <a:pt x="300" y="318"/>
                      <a:pt x="300" y="329"/>
                    </a:cubicBezTo>
                    <a:cubicBezTo>
                      <a:pt x="300" y="329"/>
                      <a:pt x="300" y="329"/>
                      <a:pt x="300" y="329"/>
                    </a:cubicBezTo>
                    <a:cubicBezTo>
                      <a:pt x="300" y="330"/>
                      <a:pt x="300" y="332"/>
                      <a:pt x="300" y="334"/>
                    </a:cubicBezTo>
                    <a:cubicBezTo>
                      <a:pt x="295" y="382"/>
                      <a:pt x="295" y="382"/>
                      <a:pt x="295" y="382"/>
                    </a:cubicBezTo>
                    <a:cubicBezTo>
                      <a:pt x="340" y="413"/>
                      <a:pt x="340" y="413"/>
                      <a:pt x="340" y="413"/>
                    </a:cubicBezTo>
                    <a:cubicBezTo>
                      <a:pt x="344" y="416"/>
                      <a:pt x="349" y="418"/>
                      <a:pt x="353" y="418"/>
                    </a:cubicBezTo>
                    <a:cubicBezTo>
                      <a:pt x="361" y="418"/>
                      <a:pt x="368" y="414"/>
                      <a:pt x="373" y="407"/>
                    </a:cubicBezTo>
                    <a:cubicBezTo>
                      <a:pt x="380" y="398"/>
                      <a:pt x="379" y="386"/>
                      <a:pt x="372" y="378"/>
                    </a:cubicBezTo>
                    <a:cubicBezTo>
                      <a:pt x="339" y="355"/>
                      <a:pt x="339" y="355"/>
                      <a:pt x="339" y="355"/>
                    </a:cubicBezTo>
                    <a:cubicBezTo>
                      <a:pt x="326" y="346"/>
                      <a:pt x="326" y="346"/>
                      <a:pt x="326" y="346"/>
                    </a:cubicBezTo>
                    <a:cubicBezTo>
                      <a:pt x="326" y="346"/>
                      <a:pt x="326" y="345"/>
                      <a:pt x="326" y="345"/>
                    </a:cubicBezTo>
                    <a:cubicBezTo>
                      <a:pt x="326" y="345"/>
                      <a:pt x="326" y="345"/>
                      <a:pt x="326" y="345"/>
                    </a:cubicBezTo>
                    <a:cubicBezTo>
                      <a:pt x="322" y="342"/>
                      <a:pt x="321" y="337"/>
                      <a:pt x="324" y="334"/>
                    </a:cubicBezTo>
                    <a:cubicBezTo>
                      <a:pt x="326" y="330"/>
                      <a:pt x="331" y="329"/>
                      <a:pt x="335" y="332"/>
                    </a:cubicBezTo>
                    <a:cubicBezTo>
                      <a:pt x="338" y="334"/>
                      <a:pt x="338" y="334"/>
                      <a:pt x="338" y="334"/>
                    </a:cubicBezTo>
                    <a:cubicBezTo>
                      <a:pt x="338" y="334"/>
                      <a:pt x="338" y="334"/>
                      <a:pt x="338" y="334"/>
                    </a:cubicBezTo>
                    <a:cubicBezTo>
                      <a:pt x="408" y="383"/>
                      <a:pt x="408" y="383"/>
                      <a:pt x="408" y="383"/>
                    </a:cubicBezTo>
                    <a:cubicBezTo>
                      <a:pt x="412" y="385"/>
                      <a:pt x="417" y="387"/>
                      <a:pt x="421" y="387"/>
                    </a:cubicBezTo>
                    <a:cubicBezTo>
                      <a:pt x="429" y="387"/>
                      <a:pt x="436" y="383"/>
                      <a:pt x="441" y="376"/>
                    </a:cubicBezTo>
                    <a:cubicBezTo>
                      <a:pt x="449" y="366"/>
                      <a:pt x="446" y="351"/>
                      <a:pt x="435" y="343"/>
                    </a:cubicBezTo>
                    <a:cubicBezTo>
                      <a:pt x="426" y="336"/>
                      <a:pt x="426" y="336"/>
                      <a:pt x="426" y="336"/>
                    </a:cubicBezTo>
                    <a:cubicBezTo>
                      <a:pt x="351" y="282"/>
                      <a:pt x="351" y="282"/>
                      <a:pt x="351" y="282"/>
                    </a:cubicBezTo>
                    <a:cubicBezTo>
                      <a:pt x="348" y="280"/>
                      <a:pt x="347" y="275"/>
                      <a:pt x="349" y="271"/>
                    </a:cubicBezTo>
                    <a:cubicBezTo>
                      <a:pt x="351" y="269"/>
                      <a:pt x="353" y="268"/>
                      <a:pt x="356" y="268"/>
                    </a:cubicBezTo>
                    <a:cubicBezTo>
                      <a:pt x="356" y="268"/>
                      <a:pt x="356" y="268"/>
                      <a:pt x="356" y="268"/>
                    </a:cubicBezTo>
                    <a:cubicBezTo>
                      <a:pt x="356" y="268"/>
                      <a:pt x="356" y="268"/>
                      <a:pt x="356" y="268"/>
                    </a:cubicBezTo>
                    <a:cubicBezTo>
                      <a:pt x="358" y="268"/>
                      <a:pt x="359" y="268"/>
                      <a:pt x="361" y="269"/>
                    </a:cubicBezTo>
                    <a:cubicBezTo>
                      <a:pt x="455" y="337"/>
                      <a:pt x="455" y="337"/>
                      <a:pt x="455" y="337"/>
                    </a:cubicBezTo>
                    <a:cubicBezTo>
                      <a:pt x="477" y="353"/>
                      <a:pt x="477" y="353"/>
                      <a:pt x="477" y="353"/>
                    </a:cubicBezTo>
                    <a:cubicBezTo>
                      <a:pt x="481" y="356"/>
                      <a:pt x="490" y="357"/>
                      <a:pt x="495" y="357"/>
                    </a:cubicBezTo>
                    <a:cubicBezTo>
                      <a:pt x="502" y="357"/>
                      <a:pt x="510" y="353"/>
                      <a:pt x="515" y="347"/>
                    </a:cubicBezTo>
                    <a:cubicBezTo>
                      <a:pt x="522" y="336"/>
                      <a:pt x="519" y="321"/>
                      <a:pt x="509" y="313"/>
                    </a:cubicBezTo>
                    <a:cubicBezTo>
                      <a:pt x="483" y="294"/>
                      <a:pt x="483" y="294"/>
                      <a:pt x="483" y="294"/>
                    </a:cubicBezTo>
                    <a:cubicBezTo>
                      <a:pt x="408" y="240"/>
                      <a:pt x="408" y="240"/>
                      <a:pt x="408" y="240"/>
                    </a:cubicBezTo>
                    <a:cubicBezTo>
                      <a:pt x="407" y="239"/>
                      <a:pt x="406" y="238"/>
                      <a:pt x="405" y="237"/>
                    </a:cubicBezTo>
                    <a:cubicBezTo>
                      <a:pt x="405" y="236"/>
                      <a:pt x="405" y="236"/>
                      <a:pt x="405" y="236"/>
                    </a:cubicBezTo>
                    <a:cubicBezTo>
                      <a:pt x="405" y="236"/>
                      <a:pt x="405" y="236"/>
                      <a:pt x="405" y="236"/>
                    </a:cubicBezTo>
                    <a:cubicBezTo>
                      <a:pt x="404" y="234"/>
                      <a:pt x="405" y="231"/>
                      <a:pt x="406" y="229"/>
                    </a:cubicBezTo>
                    <a:cubicBezTo>
                      <a:pt x="409" y="226"/>
                      <a:pt x="413" y="225"/>
                      <a:pt x="417" y="227"/>
                    </a:cubicBezTo>
                    <a:cubicBezTo>
                      <a:pt x="417" y="227"/>
                      <a:pt x="417" y="227"/>
                      <a:pt x="417" y="227"/>
                    </a:cubicBezTo>
                    <a:cubicBezTo>
                      <a:pt x="476" y="269"/>
                      <a:pt x="476" y="269"/>
                      <a:pt x="476" y="269"/>
                    </a:cubicBezTo>
                    <a:cubicBezTo>
                      <a:pt x="530" y="309"/>
                      <a:pt x="530" y="309"/>
                      <a:pt x="530" y="309"/>
                    </a:cubicBezTo>
                    <a:cubicBezTo>
                      <a:pt x="535" y="311"/>
                      <a:pt x="539" y="312"/>
                      <a:pt x="544" y="312"/>
                    </a:cubicBezTo>
                    <a:cubicBezTo>
                      <a:pt x="552" y="312"/>
                      <a:pt x="561" y="308"/>
                      <a:pt x="567" y="300"/>
                    </a:cubicBezTo>
                    <a:cubicBezTo>
                      <a:pt x="575" y="287"/>
                      <a:pt x="572" y="270"/>
                      <a:pt x="560" y="26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spTree>
    <p:extLst>
      <p:ext uri="{BB962C8B-B14F-4D97-AF65-F5344CB8AC3E}">
        <p14:creationId xmlns:p14="http://schemas.microsoft.com/office/powerpoint/2010/main" val="15716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 name="Table 111">
            <a:extLst>
              <a:ext uri="{FF2B5EF4-FFF2-40B4-BE49-F238E27FC236}">
                <a16:creationId xmlns="" xmlns:a16="http://schemas.microsoft.com/office/drawing/2014/main" id="{889D0E64-1472-4A1C-8239-5BD7AD9EE659}"/>
              </a:ext>
            </a:extLst>
          </p:cNvPr>
          <p:cNvGraphicFramePr>
            <a:graphicFrameLocks noGrp="1"/>
          </p:cNvGraphicFramePr>
          <p:nvPr>
            <p:extLst>
              <p:ext uri="{D42A27DB-BD31-4B8C-83A1-F6EECF244321}">
                <p14:modId xmlns:p14="http://schemas.microsoft.com/office/powerpoint/2010/main" val="2429783538"/>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 xmlns:a16="http://schemas.microsoft.com/office/drawing/2014/main" val="20000"/>
                    </a:ext>
                  </a:extLst>
                </a:gridCol>
                <a:gridCol w="1741139">
                  <a:extLst>
                    <a:ext uri="{9D8B030D-6E8A-4147-A177-3AD203B41FA5}">
                      <a16:colId xmlns="" xmlns:a16="http://schemas.microsoft.com/office/drawing/2014/main" val="20001"/>
                    </a:ext>
                  </a:extLst>
                </a:gridCol>
                <a:gridCol w="2372964">
                  <a:extLst>
                    <a:ext uri="{9D8B030D-6E8A-4147-A177-3AD203B41FA5}">
                      <a16:colId xmlns="" xmlns:a16="http://schemas.microsoft.com/office/drawing/2014/main" val="20002"/>
                    </a:ext>
                  </a:extLst>
                </a:gridCol>
                <a:gridCol w="211989">
                  <a:extLst>
                    <a:ext uri="{9D8B030D-6E8A-4147-A177-3AD203B41FA5}">
                      <a16:colId xmlns="" xmlns:a16="http://schemas.microsoft.com/office/drawing/2014/main" val="20003"/>
                    </a:ext>
                  </a:extLst>
                </a:gridCol>
                <a:gridCol w="1943102">
                  <a:extLst>
                    <a:ext uri="{9D8B030D-6E8A-4147-A177-3AD203B41FA5}">
                      <a16:colId xmlns="" xmlns:a16="http://schemas.microsoft.com/office/drawing/2014/main" val="2797946154"/>
                    </a:ext>
                  </a:extLst>
                </a:gridCol>
                <a:gridCol w="2420667">
                  <a:extLst>
                    <a:ext uri="{9D8B030D-6E8A-4147-A177-3AD203B41FA5}">
                      <a16:colId xmlns="" xmlns:a16="http://schemas.microsoft.com/office/drawing/2014/main"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1000" dirty="0"/>
                    </a:p>
                  </a:txBody>
                  <a:tcPr marL="36000" marR="36000" marT="36000" marB="36000"/>
                </a:tc>
                <a:tc hMerge="1">
                  <a:txBody>
                    <a:bodyPr/>
                    <a:lstStyle/>
                    <a:p>
                      <a:endParaRPr lang="en-GB"/>
                    </a:p>
                  </a:txBody>
                  <a:tcPr>
                    <a:lnL w="12700" cmpd="sng">
                      <a:noFill/>
                    </a:lnL>
                  </a:tcPr>
                </a:tc>
                <a:extLst>
                  <a:ext uri="{0D108BD9-81ED-4DB2-BD59-A6C34878D82A}">
                    <a16:rowId xmlns="" xmlns:a16="http://schemas.microsoft.com/office/drawing/2014/main" val="10000"/>
                  </a:ext>
                </a:extLst>
              </a:tr>
              <a:tr h="804672">
                <a:tc vMerge="1">
                  <a:txBody>
                    <a:bodyPr/>
                    <a:lstStyle/>
                    <a:p>
                      <a:endParaRPr lang="en-US"/>
                    </a:p>
                  </a:txBody>
                  <a:tcPr/>
                </a:tc>
                <a:tc gridSpan="3">
                  <a:txBody>
                    <a:bodyPr/>
                    <a:lstStyle/>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Policy and procedure development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Audit pretesting/preparation support and continuous monitoring</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Compliance assessment </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Compliance documentation package development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dirty="0">
                          <a:solidFill>
                            <a:schemeClr val="tx1"/>
                          </a:solidFill>
                        </a:rPr>
                        <a:t>Technical remediation</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PMO and program enablement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Key stakeholder management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Market access planning and strategy</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 xmlns:a16="http://schemas.microsoft.com/office/drawing/2014/main" val="10001"/>
                  </a:ext>
                </a:extLst>
              </a:tr>
              <a:tr h="1280160">
                <a:tc>
                  <a:txBody>
                    <a:bodyPr/>
                    <a:lstStyle/>
                    <a:p>
                      <a:pPr marL="174625" indent="-174625" algn="ctr">
                        <a:lnSpc>
                          <a:spcPct val="100000"/>
                        </a:lnSpc>
                        <a:spcBef>
                          <a:spcPts val="0"/>
                        </a:spcBef>
                        <a:spcAft>
                          <a:spcPts val="300"/>
                        </a:spcAft>
                        <a:buFont typeface="+mj-lt"/>
                        <a:buAutoNum type="arabicParenR"/>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Introductory</a:t>
                      </a:r>
                      <a:r>
                        <a:rPr lang="en-US" sz="900" b="1" kern="1200" baseline="0" dirty="0">
                          <a:solidFill>
                            <a:schemeClr val="tx2"/>
                          </a:solidFill>
                        </a:rPr>
                        <a:t> Question</a:t>
                      </a:r>
                      <a:endParaRPr lang="en-US" sz="900" b="1" kern="1200" dirty="0">
                        <a:solidFill>
                          <a:schemeClr val="tx2"/>
                        </a:solidFill>
                      </a:endParaRP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Is compliance a business priority and do all teams know what is needed to meet compliance policies?</a:t>
                      </a: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What were the main focal areas were identified in the last assessment? </a:t>
                      </a: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Do current policies and procedures meet the external and business compliance standards? </a:t>
                      </a:r>
                    </a:p>
                    <a:p>
                      <a:pPr marL="219456" indent="-219456">
                        <a:lnSpc>
                          <a:spcPct val="100000"/>
                        </a:lnSpc>
                        <a:spcBef>
                          <a:spcPts val="0"/>
                        </a:spcBef>
                        <a:spcAft>
                          <a:spcPts val="300"/>
                        </a:spcAft>
                        <a:buClr>
                          <a:srgbClr val="00338D"/>
                        </a:buClr>
                        <a:buFont typeface="+mj-lt"/>
                        <a:buAutoNum type="arabicParenR"/>
                      </a:pPr>
                      <a:r>
                        <a:rPr lang="en-US" sz="900" kern="1200" dirty="0">
                          <a:solidFill>
                            <a:schemeClr val="tx1"/>
                          </a:solidFill>
                          <a:latin typeface="+mn-lt"/>
                          <a:ea typeface="+mn-ea"/>
                          <a:cs typeface="+mn-cs"/>
                        </a:rPr>
                        <a:t>How are you monitoring and maintaining security and compliance across hybrid cloud environments?</a:t>
                      </a:r>
                    </a:p>
                    <a:p>
                      <a:pPr marL="219456" indent="-219456">
                        <a:lnSpc>
                          <a:spcPct val="100000"/>
                        </a:lnSpc>
                        <a:spcBef>
                          <a:spcPts val="0"/>
                        </a:spcBef>
                        <a:spcAft>
                          <a:spcPts val="300"/>
                        </a:spcAft>
                        <a:buClr>
                          <a:srgbClr val="00338D"/>
                        </a:buClr>
                        <a:buFont typeface="+mj-lt"/>
                        <a:buAutoNum type="arabicParenR"/>
                      </a:pPr>
                      <a:r>
                        <a:rPr lang="en-US" sz="900" kern="1200" dirty="0">
                          <a:solidFill>
                            <a:schemeClr val="tx1"/>
                          </a:solidFill>
                          <a:latin typeface="+mn-lt"/>
                          <a:ea typeface="+mn-ea"/>
                          <a:cs typeface="+mn-cs"/>
                        </a:rPr>
                        <a:t>How quickly are incidents responded to?</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a:tabLst/>
                        <a:defRPr/>
                      </a:pPr>
                      <a:r>
                        <a:rPr lang="en-US" sz="900" kern="1200" dirty="0">
                          <a:solidFill>
                            <a:schemeClr val="tx1"/>
                          </a:solidFill>
                          <a:latin typeface="+mn-lt"/>
                          <a:ea typeface="+mn-ea"/>
                          <a:cs typeface="+mn-cs"/>
                        </a:rPr>
                        <a:t>How does data for all users, devices, applications, and infrastructure get collected?</a:t>
                      </a:r>
                      <a:endParaRPr lang="en-US" sz="900" kern="1200" baseline="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pPr marL="0" indent="0">
                        <a:lnSpc>
                          <a:spcPct val="100000"/>
                        </a:lnSpc>
                        <a:spcBef>
                          <a:spcPts val="0"/>
                        </a:spcBef>
                        <a:spcAft>
                          <a:spcPts val="200"/>
                        </a:spcAft>
                        <a:buFont typeface="+mj-lt"/>
                        <a:buNone/>
                      </a:pPr>
                      <a:endParaRPr lang="en-US" sz="1000" dirty="0"/>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Value proposition/How KPMG can help</a:t>
                      </a:r>
                    </a:p>
                    <a:p>
                      <a:pPr marL="0" algn="l" defTabSz="914400" rtl="0" eaLnBrk="1" latinLnBrk="0" hangingPunct="1">
                        <a:lnSpc>
                          <a:spcPct val="100000"/>
                        </a:lnSpc>
                        <a:spcBef>
                          <a:spcPts val="0"/>
                        </a:spcBef>
                        <a:spcAft>
                          <a:spcPts val="200"/>
                        </a:spcAft>
                      </a:pPr>
                      <a:r>
                        <a:rPr lang="en-US" sz="900" kern="1200" dirty="0">
                          <a:solidFill>
                            <a:schemeClr val="tx1"/>
                          </a:solidFill>
                          <a:latin typeface="+mn-lt"/>
                          <a:ea typeface="+mn-ea"/>
                          <a:cs typeface="+mn-cs"/>
                        </a:rPr>
                        <a:t>KPMG leverages our extensive cyber and regulatory compliance expertise to offer clients end-to-end support through their cloud compliance journey. KPMG has worked with leaders across industries</a:t>
                      </a:r>
                      <a:r>
                        <a:rPr lang="en-US" sz="900" kern="1200" baseline="0" dirty="0">
                          <a:solidFill>
                            <a:schemeClr val="tx1"/>
                          </a:solidFill>
                          <a:latin typeface="+mn-lt"/>
                          <a:ea typeface="+mn-ea"/>
                          <a:cs typeface="+mn-cs"/>
                        </a:rPr>
                        <a:t> and as such is versed in complex compliance issues. </a:t>
                      </a:r>
                      <a:r>
                        <a:rPr lang="en-US" sz="900" kern="1200" dirty="0">
                          <a:solidFill>
                            <a:schemeClr val="tx1"/>
                          </a:solidFill>
                          <a:latin typeface="+mn-lt"/>
                          <a:ea typeface="+mn-ea"/>
                          <a:cs typeface="+mn-cs"/>
                        </a:rPr>
                        <a:t>We help clients identify the frameworks and standards that they are required to meet.</a:t>
                      </a:r>
                      <a:r>
                        <a:rPr lang="en-US" sz="900" kern="1200" baseline="0" dirty="0">
                          <a:solidFill>
                            <a:schemeClr val="tx1"/>
                          </a:solidFill>
                          <a:latin typeface="+mn-lt"/>
                          <a:ea typeface="+mn-ea"/>
                          <a:cs typeface="+mn-cs"/>
                        </a:rPr>
                        <a:t> This includes: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Developing approach to compliance governance</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Assessments and identifying compliance gaps </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Perform technical remediation to improve the client's compliance posture</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 xmlns:a16="http://schemas.microsoft.com/office/drawing/2014/main"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Cloud Security</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and Compliance</a:t>
                      </a:r>
                      <a:endParaRPr lang="en-US" sz="900" kern="1200" noProof="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Integration Documentation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Transformation Plan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Playbooks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Connectors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Requirements Traceability</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Matrix </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Ready-to-go playbooks</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for common use cases (O365, Phishing, Defender)</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00" kern="1200" noProof="0" dirty="0">
                        <a:solidFill>
                          <a:schemeClr val="tx1"/>
                        </a:solidFill>
                        <a:latin typeface="+mn-lt"/>
                        <a:ea typeface="+mn-ea"/>
                        <a:cs typeface="+mn-cs"/>
                      </a:endParaRPr>
                    </a:p>
                  </a:txBody>
                  <a:tcPr marL="45720" marR="45720"/>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Integrate into legacy SOC processes and procedures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Integrate with ticketing systems and other solutions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Controls assessment and design</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a:t>Azure Security Compliance</a:t>
            </a:r>
          </a:p>
        </p:txBody>
      </p:sp>
      <p:sp>
        <p:nvSpPr>
          <p:cNvPr id="11" name="Text Placeholder 10"/>
          <p:cNvSpPr>
            <a:spLocks noGrp="1"/>
          </p:cNvSpPr>
          <p:nvPr>
            <p:ph type="body" sz="quarter" idx="12"/>
          </p:nvPr>
        </p:nvSpPr>
        <p:spPr/>
        <p:txBody>
          <a:bodyPr/>
          <a:lstStyle/>
          <a:p>
            <a:r>
              <a:rPr lang="en-US" dirty="0"/>
              <a:t>Azure Security </a:t>
            </a:r>
            <a:r>
              <a:rPr lang="en-US" dirty="0" smtClean="0"/>
              <a:t>Services </a:t>
            </a:r>
            <a:r>
              <a:rPr lang="en-US" dirty="0">
                <a:solidFill>
                  <a:srgbClr val="FFC000"/>
                </a:solidFill>
              </a:rPr>
              <a:t>[Internal]</a:t>
            </a:r>
          </a:p>
        </p:txBody>
      </p:sp>
      <p:sp>
        <p:nvSpPr>
          <p:cNvPr id="39" name="TextBox 38">
            <a:extLst>
              <a:ext uri="{FF2B5EF4-FFF2-40B4-BE49-F238E27FC236}">
                <a16:creationId xmlns="" xmlns:a16="http://schemas.microsoft.com/office/drawing/2014/main" id="{AADCBD11-C75D-4559-AB64-3BCB61BBA7F2}"/>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With experience across industries and increasingly complex compliance requirements, KPMG aids clients in understanding where a client is in their compliance process and where they need to be. KPMG can help clients improve their approach through various means including compliance assessments combined with individualized policy and procedure development.</a:t>
            </a:r>
          </a:p>
        </p:txBody>
      </p:sp>
      <p:grpSp>
        <p:nvGrpSpPr>
          <p:cNvPr id="40" name="Group 39">
            <a:extLst>
              <a:ext uri="{FF2B5EF4-FFF2-40B4-BE49-F238E27FC236}">
                <a16:creationId xmlns="" xmlns:a16="http://schemas.microsoft.com/office/drawing/2014/main" id="{817BD08E-36E9-404E-A85F-70B66B1F3722}"/>
              </a:ext>
            </a:extLst>
          </p:cNvPr>
          <p:cNvGrpSpPr/>
          <p:nvPr/>
        </p:nvGrpSpPr>
        <p:grpSpPr>
          <a:xfrm>
            <a:off x="2386620" y="1312988"/>
            <a:ext cx="426224" cy="426224"/>
            <a:chOff x="2386620" y="1322388"/>
            <a:chExt cx="426224" cy="426224"/>
          </a:xfrm>
        </p:grpSpPr>
        <p:sp>
          <p:nvSpPr>
            <p:cNvPr id="41" name="Oval 40">
              <a:extLst>
                <a:ext uri="{FF2B5EF4-FFF2-40B4-BE49-F238E27FC236}">
                  <a16:creationId xmlns="" xmlns:a16="http://schemas.microsoft.com/office/drawing/2014/main" id="{8A7F383D-FB33-4D0B-B6C9-60E45AA9450D}"/>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42" name="Group 6">
              <a:extLst>
                <a:ext uri="{FF2B5EF4-FFF2-40B4-BE49-F238E27FC236}">
                  <a16:creationId xmlns="" xmlns:a16="http://schemas.microsoft.com/office/drawing/2014/main" id="{49E8BC5E-C415-4819-8C6C-418DA3377DBB}"/>
                </a:ext>
              </a:extLst>
            </p:cNvPr>
            <p:cNvGrpSpPr>
              <a:grpSpLocks noChangeAspect="1"/>
            </p:cNvGrpSpPr>
            <p:nvPr/>
          </p:nvGrpSpPr>
          <p:grpSpPr bwMode="auto">
            <a:xfrm>
              <a:off x="2459667" y="1406475"/>
              <a:ext cx="280130" cy="258051"/>
              <a:chOff x="348" y="684"/>
              <a:chExt cx="406" cy="374"/>
            </a:xfrm>
          </p:grpSpPr>
          <p:sp>
            <p:nvSpPr>
              <p:cNvPr id="43" name="Freeform 7">
                <a:extLst>
                  <a:ext uri="{FF2B5EF4-FFF2-40B4-BE49-F238E27FC236}">
                    <a16:creationId xmlns="" xmlns:a16="http://schemas.microsoft.com/office/drawing/2014/main" id="{887728CC-7CC8-4F31-810D-F626D4D2545F}"/>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4" name="Freeform 8">
                <a:extLst>
                  <a:ext uri="{FF2B5EF4-FFF2-40B4-BE49-F238E27FC236}">
                    <a16:creationId xmlns="" xmlns:a16="http://schemas.microsoft.com/office/drawing/2014/main" id="{7C9E877C-46C3-4BF2-B70A-45D6FEDCAE8A}"/>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5" name="Freeform 9">
                <a:extLst>
                  <a:ext uri="{FF2B5EF4-FFF2-40B4-BE49-F238E27FC236}">
                    <a16:creationId xmlns="" xmlns:a16="http://schemas.microsoft.com/office/drawing/2014/main" id="{BE2F1140-3544-4627-AD53-6A9078786975}"/>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6" name="Freeform 10">
                <a:extLst>
                  <a:ext uri="{FF2B5EF4-FFF2-40B4-BE49-F238E27FC236}">
                    <a16:creationId xmlns="" xmlns:a16="http://schemas.microsoft.com/office/drawing/2014/main" id="{AE2D970B-55E1-41A6-A39B-DB1412CE1226}"/>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7" name="Freeform 11">
                <a:extLst>
                  <a:ext uri="{FF2B5EF4-FFF2-40B4-BE49-F238E27FC236}">
                    <a16:creationId xmlns="" xmlns:a16="http://schemas.microsoft.com/office/drawing/2014/main" id="{93E0AAD7-4B6C-4843-9D30-68BFAD51F62E}"/>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8" name="Freeform 12">
                <a:extLst>
                  <a:ext uri="{FF2B5EF4-FFF2-40B4-BE49-F238E27FC236}">
                    <a16:creationId xmlns="" xmlns:a16="http://schemas.microsoft.com/office/drawing/2014/main" id="{B822FF03-E19E-4D8A-B998-A48B3CDF0556}"/>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9" name="Freeform 13">
                <a:extLst>
                  <a:ext uri="{FF2B5EF4-FFF2-40B4-BE49-F238E27FC236}">
                    <a16:creationId xmlns="" xmlns:a16="http://schemas.microsoft.com/office/drawing/2014/main" id="{FD9AE07E-1FDB-44B0-B427-78F3B9FE6675}"/>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50" name="Freeform 14">
                <a:extLst>
                  <a:ext uri="{FF2B5EF4-FFF2-40B4-BE49-F238E27FC236}">
                    <a16:creationId xmlns="" xmlns:a16="http://schemas.microsoft.com/office/drawing/2014/main" id="{03F5782D-362F-4FCE-BE75-1DE925072BF9}"/>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51" name="Group 50">
            <a:extLst>
              <a:ext uri="{FF2B5EF4-FFF2-40B4-BE49-F238E27FC236}">
                <a16:creationId xmlns="" xmlns:a16="http://schemas.microsoft.com/office/drawing/2014/main" id="{D605B01C-C831-447F-8DD3-55E73ECE5E87}"/>
              </a:ext>
            </a:extLst>
          </p:cNvPr>
          <p:cNvGrpSpPr/>
          <p:nvPr/>
        </p:nvGrpSpPr>
        <p:grpSpPr>
          <a:xfrm>
            <a:off x="2386620" y="3622875"/>
            <a:ext cx="426224" cy="426224"/>
            <a:chOff x="2386620" y="3396554"/>
            <a:chExt cx="426224" cy="426224"/>
          </a:xfrm>
        </p:grpSpPr>
        <p:sp>
          <p:nvSpPr>
            <p:cNvPr id="52" name="Oval 51">
              <a:extLst>
                <a:ext uri="{FF2B5EF4-FFF2-40B4-BE49-F238E27FC236}">
                  <a16:creationId xmlns="" xmlns:a16="http://schemas.microsoft.com/office/drawing/2014/main" id="{42BDF859-D174-4295-9A04-EAE3658FD4A3}"/>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57" name="Freeform 61">
              <a:extLst>
                <a:ext uri="{FF2B5EF4-FFF2-40B4-BE49-F238E27FC236}">
                  <a16:creationId xmlns="" xmlns:a16="http://schemas.microsoft.com/office/drawing/2014/main" id="{3BD84F8B-F7EE-4D9E-BA94-5A3204D3240D}"/>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58" name="Group 57">
            <a:extLst>
              <a:ext uri="{FF2B5EF4-FFF2-40B4-BE49-F238E27FC236}">
                <a16:creationId xmlns="" xmlns:a16="http://schemas.microsoft.com/office/drawing/2014/main" id="{1734E4EC-03C1-4857-9E64-85EDBA0C0F3D}"/>
              </a:ext>
            </a:extLst>
          </p:cNvPr>
          <p:cNvGrpSpPr/>
          <p:nvPr/>
        </p:nvGrpSpPr>
        <p:grpSpPr>
          <a:xfrm>
            <a:off x="4134535" y="4853505"/>
            <a:ext cx="426224" cy="426224"/>
            <a:chOff x="4075160" y="4550984"/>
            <a:chExt cx="426224" cy="426224"/>
          </a:xfrm>
        </p:grpSpPr>
        <p:sp>
          <p:nvSpPr>
            <p:cNvPr id="62" name="Oval 61">
              <a:extLst>
                <a:ext uri="{FF2B5EF4-FFF2-40B4-BE49-F238E27FC236}">
                  <a16:creationId xmlns="" xmlns:a16="http://schemas.microsoft.com/office/drawing/2014/main" id="{0DE6223B-0BCE-4973-8DAE-53B1F69AC116}"/>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78" name="Freeform 62">
              <a:extLst>
                <a:ext uri="{FF2B5EF4-FFF2-40B4-BE49-F238E27FC236}">
                  <a16:creationId xmlns="" xmlns:a16="http://schemas.microsoft.com/office/drawing/2014/main" id="{9ADFB211-FB72-4045-83B7-D7635B5DE23D}"/>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79" name="Group 78">
            <a:extLst>
              <a:ext uri="{FF2B5EF4-FFF2-40B4-BE49-F238E27FC236}">
                <a16:creationId xmlns="" xmlns:a16="http://schemas.microsoft.com/office/drawing/2014/main" id="{4C6F1353-CE7A-4C7A-9400-95A41C766CCF}"/>
              </a:ext>
            </a:extLst>
          </p:cNvPr>
          <p:cNvGrpSpPr/>
          <p:nvPr/>
        </p:nvGrpSpPr>
        <p:grpSpPr>
          <a:xfrm>
            <a:off x="6538938" y="4853505"/>
            <a:ext cx="426224" cy="426224"/>
            <a:chOff x="6224738" y="4550984"/>
            <a:chExt cx="426224" cy="426224"/>
          </a:xfrm>
        </p:grpSpPr>
        <p:sp>
          <p:nvSpPr>
            <p:cNvPr id="80" name="Oval 79">
              <a:extLst>
                <a:ext uri="{FF2B5EF4-FFF2-40B4-BE49-F238E27FC236}">
                  <a16:creationId xmlns="" xmlns:a16="http://schemas.microsoft.com/office/drawing/2014/main" id="{A931E8D7-2655-4B9E-9A87-2CA363540993}"/>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81" name="Freeform 63">
              <a:extLst>
                <a:ext uri="{FF2B5EF4-FFF2-40B4-BE49-F238E27FC236}">
                  <a16:creationId xmlns="" xmlns:a16="http://schemas.microsoft.com/office/drawing/2014/main" id="{F4046F85-7990-4A4E-AFB2-168554A8967D}"/>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82" name="Group 81">
            <a:extLst>
              <a:ext uri="{FF2B5EF4-FFF2-40B4-BE49-F238E27FC236}">
                <a16:creationId xmlns="" xmlns:a16="http://schemas.microsoft.com/office/drawing/2014/main" id="{EF67AB14-1994-4145-8AF7-4B69D2BEABBC}"/>
              </a:ext>
            </a:extLst>
          </p:cNvPr>
          <p:cNvGrpSpPr/>
          <p:nvPr/>
        </p:nvGrpSpPr>
        <p:grpSpPr>
          <a:xfrm>
            <a:off x="8666179" y="4853505"/>
            <a:ext cx="426224" cy="426224"/>
            <a:chOff x="8204404" y="4550984"/>
            <a:chExt cx="426224" cy="426224"/>
          </a:xfrm>
        </p:grpSpPr>
        <p:sp>
          <p:nvSpPr>
            <p:cNvPr id="83" name="Oval 82">
              <a:extLst>
                <a:ext uri="{FF2B5EF4-FFF2-40B4-BE49-F238E27FC236}">
                  <a16:creationId xmlns="" xmlns:a16="http://schemas.microsoft.com/office/drawing/2014/main" id="{F4A635FA-9843-4FFF-8AE5-CE96C8778EBC}"/>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84" name="Group 83">
              <a:extLst>
                <a:ext uri="{FF2B5EF4-FFF2-40B4-BE49-F238E27FC236}">
                  <a16:creationId xmlns="" xmlns:a16="http://schemas.microsoft.com/office/drawing/2014/main" id="{56FBA548-9891-4DDA-86B2-6FA28A2F551E}"/>
                </a:ext>
              </a:extLst>
            </p:cNvPr>
            <p:cNvGrpSpPr/>
            <p:nvPr/>
          </p:nvGrpSpPr>
          <p:grpSpPr>
            <a:xfrm>
              <a:off x="8272409" y="4618989"/>
              <a:ext cx="290215" cy="290215"/>
              <a:chOff x="8891885" y="9926541"/>
              <a:chExt cx="290215" cy="290215"/>
            </a:xfrm>
          </p:grpSpPr>
          <p:sp>
            <p:nvSpPr>
              <p:cNvPr id="91" name="Freeform 65">
                <a:extLst>
                  <a:ext uri="{FF2B5EF4-FFF2-40B4-BE49-F238E27FC236}">
                    <a16:creationId xmlns="" xmlns:a16="http://schemas.microsoft.com/office/drawing/2014/main" id="{97FE1CA3-4A0D-476D-8B3A-77CF36B42BBE}"/>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96" name="Freeform 66">
                <a:extLst>
                  <a:ext uri="{FF2B5EF4-FFF2-40B4-BE49-F238E27FC236}">
                    <a16:creationId xmlns="" xmlns:a16="http://schemas.microsoft.com/office/drawing/2014/main" id="{BE70CF5D-062E-4023-8151-2472B6DE39DA}"/>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97" name="Group 96">
            <a:extLst>
              <a:ext uri="{FF2B5EF4-FFF2-40B4-BE49-F238E27FC236}">
                <a16:creationId xmlns="" xmlns:a16="http://schemas.microsoft.com/office/drawing/2014/main" id="{C1BA45A0-9454-4A4B-A098-056D2C4D8D0A}"/>
              </a:ext>
            </a:extLst>
          </p:cNvPr>
          <p:cNvGrpSpPr/>
          <p:nvPr/>
        </p:nvGrpSpPr>
        <p:grpSpPr>
          <a:xfrm>
            <a:off x="2386620" y="4853505"/>
            <a:ext cx="426224" cy="426224"/>
            <a:chOff x="2386620" y="4550984"/>
            <a:chExt cx="426224" cy="426224"/>
          </a:xfrm>
        </p:grpSpPr>
        <p:sp>
          <p:nvSpPr>
            <p:cNvPr id="98" name="Oval 97">
              <a:extLst>
                <a:ext uri="{FF2B5EF4-FFF2-40B4-BE49-F238E27FC236}">
                  <a16:creationId xmlns="" xmlns:a16="http://schemas.microsoft.com/office/drawing/2014/main" id="{F6C5B6E0-F65D-4DE5-A773-E2D113CAAC97}"/>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99" name="Group 97">
              <a:extLst>
                <a:ext uri="{FF2B5EF4-FFF2-40B4-BE49-F238E27FC236}">
                  <a16:creationId xmlns="" xmlns:a16="http://schemas.microsoft.com/office/drawing/2014/main" id="{7B02B124-6FBE-4F00-A580-5A9049942ED1}"/>
                </a:ext>
              </a:extLst>
            </p:cNvPr>
            <p:cNvGrpSpPr/>
            <p:nvPr/>
          </p:nvGrpSpPr>
          <p:grpSpPr>
            <a:xfrm>
              <a:off x="2469230" y="4609885"/>
              <a:ext cx="261005" cy="308422"/>
              <a:chOff x="6836371" y="2915174"/>
              <a:chExt cx="2307629" cy="2726855"/>
            </a:xfrm>
          </p:grpSpPr>
          <p:sp>
            <p:nvSpPr>
              <p:cNvPr id="100" name="Freeform 145">
                <a:extLst>
                  <a:ext uri="{FF2B5EF4-FFF2-40B4-BE49-F238E27FC236}">
                    <a16:creationId xmlns="" xmlns:a16="http://schemas.microsoft.com/office/drawing/2014/main" id="{08147759-B79F-486D-B4FB-358D7532B33D}"/>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1" name="Rectangle 146">
                <a:extLst>
                  <a:ext uri="{FF2B5EF4-FFF2-40B4-BE49-F238E27FC236}">
                    <a16:creationId xmlns="" xmlns:a16="http://schemas.microsoft.com/office/drawing/2014/main" id="{FB2F213C-B486-4288-80BB-8A55FF48B6A4}"/>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2" name="Freeform 147">
                <a:extLst>
                  <a:ext uri="{FF2B5EF4-FFF2-40B4-BE49-F238E27FC236}">
                    <a16:creationId xmlns="" xmlns:a16="http://schemas.microsoft.com/office/drawing/2014/main" id="{4E89D428-69D1-4119-9CA2-9B1E1E47D3BE}"/>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3" name="Rectangle 148">
                <a:extLst>
                  <a:ext uri="{FF2B5EF4-FFF2-40B4-BE49-F238E27FC236}">
                    <a16:creationId xmlns="" xmlns:a16="http://schemas.microsoft.com/office/drawing/2014/main" id="{1295F838-F21F-4515-A344-FC0998E0038C}"/>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4" name="Rectangle 149">
                <a:extLst>
                  <a:ext uri="{FF2B5EF4-FFF2-40B4-BE49-F238E27FC236}">
                    <a16:creationId xmlns="" xmlns:a16="http://schemas.microsoft.com/office/drawing/2014/main" id="{7A31BB9F-66CB-4C99-AF22-95D593A977FE}"/>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5" name="Freeform 150">
                <a:extLst>
                  <a:ext uri="{FF2B5EF4-FFF2-40B4-BE49-F238E27FC236}">
                    <a16:creationId xmlns="" xmlns:a16="http://schemas.microsoft.com/office/drawing/2014/main" id="{860BD122-27EE-43F3-8FB8-732BFD4ACB5C}"/>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6" name="Freeform 151">
                <a:extLst>
                  <a:ext uri="{FF2B5EF4-FFF2-40B4-BE49-F238E27FC236}">
                    <a16:creationId xmlns="" xmlns:a16="http://schemas.microsoft.com/office/drawing/2014/main" id="{911B1404-7143-4600-831B-00EB39CD93C9}"/>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53" name="Group 52">
            <a:extLst>
              <a:ext uri="{FF2B5EF4-FFF2-40B4-BE49-F238E27FC236}">
                <a16:creationId xmlns="" xmlns:a16="http://schemas.microsoft.com/office/drawing/2014/main" id="{00C89CD2-C3B6-46D1-9E22-D174B08EF11C}"/>
              </a:ext>
            </a:extLst>
          </p:cNvPr>
          <p:cNvGrpSpPr/>
          <p:nvPr/>
        </p:nvGrpSpPr>
        <p:grpSpPr>
          <a:xfrm>
            <a:off x="2382480" y="2392245"/>
            <a:ext cx="426224" cy="426224"/>
            <a:chOff x="2473893" y="2447530"/>
            <a:chExt cx="502670" cy="502670"/>
          </a:xfrm>
        </p:grpSpPr>
        <p:sp>
          <p:nvSpPr>
            <p:cNvPr id="54" name="Oval 53">
              <a:extLst>
                <a:ext uri="{FF2B5EF4-FFF2-40B4-BE49-F238E27FC236}">
                  <a16:creationId xmlns="" xmlns:a16="http://schemas.microsoft.com/office/drawing/2014/main" id="{D3CD99DE-8359-4929-93AD-B8B68C1868AF}"/>
                </a:ext>
              </a:extLst>
            </p:cNvPr>
            <p:cNvSpPr/>
            <p:nvPr/>
          </p:nvSpPr>
          <p:spPr>
            <a:xfrm>
              <a:off x="2473893" y="2447530"/>
              <a:ext cx="502670" cy="502670"/>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a:solidFill>
                  <a:prstClr val="white"/>
                </a:solidFill>
              </a:endParaRPr>
            </a:p>
          </p:txBody>
        </p:sp>
        <p:grpSp>
          <p:nvGrpSpPr>
            <p:cNvPr id="55" name="Group 54">
              <a:extLst>
                <a:ext uri="{FF2B5EF4-FFF2-40B4-BE49-F238E27FC236}">
                  <a16:creationId xmlns="" xmlns:a16="http://schemas.microsoft.com/office/drawing/2014/main" id="{EEEE92D9-46DB-4D1C-891D-45D511DA5C5B}"/>
                </a:ext>
              </a:extLst>
            </p:cNvPr>
            <p:cNvGrpSpPr>
              <a:grpSpLocks noChangeAspect="1"/>
            </p:cNvGrpSpPr>
            <p:nvPr/>
          </p:nvGrpSpPr>
          <p:grpSpPr bwMode="auto">
            <a:xfrm>
              <a:off x="2561587" y="2507456"/>
              <a:ext cx="327282" cy="382818"/>
              <a:chOff x="3415" y="688"/>
              <a:chExt cx="660" cy="772"/>
            </a:xfrm>
            <a:solidFill>
              <a:srgbClr val="00338D"/>
            </a:solidFill>
          </p:grpSpPr>
          <p:sp>
            <p:nvSpPr>
              <p:cNvPr id="56" name="Freeform 109">
                <a:extLst>
                  <a:ext uri="{FF2B5EF4-FFF2-40B4-BE49-F238E27FC236}">
                    <a16:creationId xmlns="" xmlns:a16="http://schemas.microsoft.com/office/drawing/2014/main" id="{9ECD8DFF-B9D1-423F-8B16-C07ABB689D01}"/>
                  </a:ext>
                </a:extLst>
              </p:cNvPr>
              <p:cNvSpPr>
                <a:spLocks/>
              </p:cNvSpPr>
              <p:nvPr/>
            </p:nvSpPr>
            <p:spPr bwMode="auto">
              <a:xfrm>
                <a:off x="3892" y="776"/>
                <a:ext cx="95" cy="95"/>
              </a:xfrm>
              <a:custGeom>
                <a:avLst/>
                <a:gdLst/>
                <a:ahLst/>
                <a:cxnLst>
                  <a:cxn ang="0">
                    <a:pos x="20" y="63"/>
                  </a:cxn>
                  <a:cxn ang="0">
                    <a:pos x="57" y="26"/>
                  </a:cxn>
                  <a:cxn ang="0">
                    <a:pos x="57" y="5"/>
                  </a:cxn>
                  <a:cxn ang="0">
                    <a:pos x="37" y="5"/>
                  </a:cxn>
                  <a:cxn ang="0">
                    <a:pos x="0" y="42"/>
                  </a:cxn>
                  <a:cxn ang="0">
                    <a:pos x="20" y="63"/>
                  </a:cxn>
                </a:cxnLst>
                <a:rect l="0" t="0" r="r" b="b"/>
                <a:pathLst>
                  <a:path w="63" h="63">
                    <a:moveTo>
                      <a:pt x="20" y="63"/>
                    </a:moveTo>
                    <a:cubicBezTo>
                      <a:pt x="57" y="26"/>
                      <a:pt x="57" y="26"/>
                      <a:pt x="57" y="26"/>
                    </a:cubicBezTo>
                    <a:cubicBezTo>
                      <a:pt x="63" y="20"/>
                      <a:pt x="63" y="11"/>
                      <a:pt x="57" y="5"/>
                    </a:cubicBezTo>
                    <a:cubicBezTo>
                      <a:pt x="51" y="0"/>
                      <a:pt x="42" y="0"/>
                      <a:pt x="37" y="5"/>
                    </a:cubicBezTo>
                    <a:cubicBezTo>
                      <a:pt x="0" y="42"/>
                      <a:pt x="0" y="42"/>
                      <a:pt x="0" y="42"/>
                    </a:cubicBezTo>
                    <a:cubicBezTo>
                      <a:pt x="8" y="48"/>
                      <a:pt x="14" y="55"/>
                      <a:pt x="20"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9" name="Freeform 110">
                <a:extLst>
                  <a:ext uri="{FF2B5EF4-FFF2-40B4-BE49-F238E27FC236}">
                    <a16:creationId xmlns="" xmlns:a16="http://schemas.microsoft.com/office/drawing/2014/main" id="{532D0F91-5711-4346-BCD3-BC07E36700FD}"/>
                  </a:ext>
                </a:extLst>
              </p:cNvPr>
              <p:cNvSpPr>
                <a:spLocks/>
              </p:cNvSpPr>
              <p:nvPr/>
            </p:nvSpPr>
            <p:spPr bwMode="auto">
              <a:xfrm>
                <a:off x="3722" y="688"/>
                <a:ext cx="44" cy="96"/>
              </a:xfrm>
              <a:custGeom>
                <a:avLst/>
                <a:gdLst/>
                <a:ahLst/>
                <a:cxnLst>
                  <a:cxn ang="0">
                    <a:pos x="15" y="63"/>
                  </a:cxn>
                  <a:cxn ang="0">
                    <a:pos x="15" y="63"/>
                  </a:cxn>
                  <a:cxn ang="0">
                    <a:pos x="29" y="63"/>
                  </a:cxn>
                  <a:cxn ang="0">
                    <a:pos x="29" y="14"/>
                  </a:cxn>
                  <a:cxn ang="0">
                    <a:pos x="15" y="0"/>
                  </a:cxn>
                  <a:cxn ang="0">
                    <a:pos x="0" y="14"/>
                  </a:cxn>
                  <a:cxn ang="0">
                    <a:pos x="0" y="63"/>
                  </a:cxn>
                  <a:cxn ang="0">
                    <a:pos x="14" y="63"/>
                  </a:cxn>
                  <a:cxn ang="0">
                    <a:pos x="15" y="63"/>
                  </a:cxn>
                </a:cxnLst>
                <a:rect l="0" t="0" r="r" b="b"/>
                <a:pathLst>
                  <a:path w="29" h="63">
                    <a:moveTo>
                      <a:pt x="15" y="63"/>
                    </a:moveTo>
                    <a:cubicBezTo>
                      <a:pt x="15" y="63"/>
                      <a:pt x="15" y="63"/>
                      <a:pt x="15" y="63"/>
                    </a:cubicBezTo>
                    <a:cubicBezTo>
                      <a:pt x="20" y="63"/>
                      <a:pt x="25" y="63"/>
                      <a:pt x="29" y="63"/>
                    </a:cubicBezTo>
                    <a:cubicBezTo>
                      <a:pt x="29" y="14"/>
                      <a:pt x="29" y="14"/>
                      <a:pt x="29" y="14"/>
                    </a:cubicBezTo>
                    <a:cubicBezTo>
                      <a:pt x="29" y="6"/>
                      <a:pt x="23" y="0"/>
                      <a:pt x="15" y="0"/>
                    </a:cubicBezTo>
                    <a:cubicBezTo>
                      <a:pt x="7" y="0"/>
                      <a:pt x="0" y="6"/>
                      <a:pt x="0" y="14"/>
                    </a:cubicBezTo>
                    <a:cubicBezTo>
                      <a:pt x="0" y="63"/>
                      <a:pt x="0" y="63"/>
                      <a:pt x="0" y="63"/>
                    </a:cubicBezTo>
                    <a:cubicBezTo>
                      <a:pt x="5" y="63"/>
                      <a:pt x="10" y="63"/>
                      <a:pt x="14" y="63"/>
                    </a:cubicBezTo>
                    <a:lnTo>
                      <a:pt x="15"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0" name="Freeform 111">
                <a:extLst>
                  <a:ext uri="{FF2B5EF4-FFF2-40B4-BE49-F238E27FC236}">
                    <a16:creationId xmlns="" xmlns:a16="http://schemas.microsoft.com/office/drawing/2014/main" id="{AF570700-ACAE-4B60-B71A-C9A101400ED8}"/>
                  </a:ext>
                </a:extLst>
              </p:cNvPr>
              <p:cNvSpPr>
                <a:spLocks/>
              </p:cNvSpPr>
              <p:nvPr/>
            </p:nvSpPr>
            <p:spPr bwMode="auto">
              <a:xfrm>
                <a:off x="3503" y="776"/>
                <a:ext cx="94" cy="95"/>
              </a:xfrm>
              <a:custGeom>
                <a:avLst/>
                <a:gdLst/>
                <a:ahLst/>
                <a:cxnLst>
                  <a:cxn ang="0">
                    <a:pos x="42" y="63"/>
                  </a:cxn>
                  <a:cxn ang="0">
                    <a:pos x="62" y="42"/>
                  </a:cxn>
                  <a:cxn ang="0">
                    <a:pos x="26" y="5"/>
                  </a:cxn>
                  <a:cxn ang="0">
                    <a:pos x="6" y="5"/>
                  </a:cxn>
                  <a:cxn ang="0">
                    <a:pos x="6" y="26"/>
                  </a:cxn>
                  <a:cxn ang="0">
                    <a:pos x="42" y="63"/>
                  </a:cxn>
                </a:cxnLst>
                <a:rect l="0" t="0" r="r" b="b"/>
                <a:pathLst>
                  <a:path w="62" h="63">
                    <a:moveTo>
                      <a:pt x="42" y="63"/>
                    </a:moveTo>
                    <a:cubicBezTo>
                      <a:pt x="48" y="55"/>
                      <a:pt x="55" y="48"/>
                      <a:pt x="62" y="42"/>
                    </a:cubicBezTo>
                    <a:cubicBezTo>
                      <a:pt x="26" y="5"/>
                      <a:pt x="26" y="5"/>
                      <a:pt x="26" y="5"/>
                    </a:cubicBezTo>
                    <a:cubicBezTo>
                      <a:pt x="21" y="0"/>
                      <a:pt x="11" y="0"/>
                      <a:pt x="6" y="5"/>
                    </a:cubicBezTo>
                    <a:cubicBezTo>
                      <a:pt x="0" y="11"/>
                      <a:pt x="0" y="20"/>
                      <a:pt x="6" y="26"/>
                    </a:cubicBezTo>
                    <a:lnTo>
                      <a:pt x="42"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1" name="Freeform 112">
                <a:extLst>
                  <a:ext uri="{FF2B5EF4-FFF2-40B4-BE49-F238E27FC236}">
                    <a16:creationId xmlns="" xmlns:a16="http://schemas.microsoft.com/office/drawing/2014/main" id="{3F2BC390-F599-4C24-96A5-CE4B5D8E347D}"/>
                  </a:ext>
                </a:extLst>
              </p:cNvPr>
              <p:cNvSpPr>
                <a:spLocks/>
              </p:cNvSpPr>
              <p:nvPr/>
            </p:nvSpPr>
            <p:spPr bwMode="auto">
              <a:xfrm>
                <a:off x="3415" y="995"/>
                <a:ext cx="100" cy="44"/>
              </a:xfrm>
              <a:custGeom>
                <a:avLst/>
                <a:gdLst/>
                <a:ahLst/>
                <a:cxnLst>
                  <a:cxn ang="0">
                    <a:pos x="65" y="21"/>
                  </a:cxn>
                  <a:cxn ang="0">
                    <a:pos x="66" y="0"/>
                  </a:cxn>
                  <a:cxn ang="0">
                    <a:pos x="14" y="0"/>
                  </a:cxn>
                  <a:cxn ang="0">
                    <a:pos x="0" y="15"/>
                  </a:cxn>
                  <a:cxn ang="0">
                    <a:pos x="14" y="29"/>
                  </a:cxn>
                  <a:cxn ang="0">
                    <a:pos x="65" y="29"/>
                  </a:cxn>
                  <a:cxn ang="0">
                    <a:pos x="65" y="21"/>
                  </a:cxn>
                </a:cxnLst>
                <a:rect l="0" t="0" r="r" b="b"/>
                <a:pathLst>
                  <a:path w="66" h="29">
                    <a:moveTo>
                      <a:pt x="65" y="21"/>
                    </a:moveTo>
                    <a:cubicBezTo>
                      <a:pt x="65" y="14"/>
                      <a:pt x="65" y="7"/>
                      <a:pt x="66" y="0"/>
                    </a:cubicBezTo>
                    <a:cubicBezTo>
                      <a:pt x="14" y="0"/>
                      <a:pt x="14" y="0"/>
                      <a:pt x="14" y="0"/>
                    </a:cubicBezTo>
                    <a:cubicBezTo>
                      <a:pt x="6" y="0"/>
                      <a:pt x="0" y="7"/>
                      <a:pt x="0" y="15"/>
                    </a:cubicBezTo>
                    <a:cubicBezTo>
                      <a:pt x="0" y="23"/>
                      <a:pt x="6" y="29"/>
                      <a:pt x="14" y="29"/>
                    </a:cubicBezTo>
                    <a:cubicBezTo>
                      <a:pt x="65" y="29"/>
                      <a:pt x="65" y="29"/>
                      <a:pt x="65" y="29"/>
                    </a:cubicBezTo>
                    <a:cubicBezTo>
                      <a:pt x="65" y="26"/>
                      <a:pt x="65" y="24"/>
                      <a:pt x="65" y="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3" name="Freeform 113">
                <a:extLst>
                  <a:ext uri="{FF2B5EF4-FFF2-40B4-BE49-F238E27FC236}">
                    <a16:creationId xmlns="" xmlns:a16="http://schemas.microsoft.com/office/drawing/2014/main" id="{AE59D62E-544E-4E3A-A860-BA584C11C550}"/>
                  </a:ext>
                </a:extLst>
              </p:cNvPr>
              <p:cNvSpPr>
                <a:spLocks/>
              </p:cNvSpPr>
              <p:nvPr/>
            </p:nvSpPr>
            <p:spPr bwMode="auto">
              <a:xfrm>
                <a:off x="3503" y="1175"/>
                <a:ext cx="80" cy="85"/>
              </a:xfrm>
              <a:custGeom>
                <a:avLst/>
                <a:gdLst/>
                <a:ahLst/>
                <a:cxnLst>
                  <a:cxn ang="0">
                    <a:pos x="6" y="29"/>
                  </a:cxn>
                  <a:cxn ang="0">
                    <a:pos x="6" y="50"/>
                  </a:cxn>
                  <a:cxn ang="0">
                    <a:pos x="26" y="50"/>
                  </a:cxn>
                  <a:cxn ang="0">
                    <a:pos x="53" y="23"/>
                  </a:cxn>
                  <a:cxn ang="0">
                    <a:pos x="35" y="0"/>
                  </a:cxn>
                  <a:cxn ang="0">
                    <a:pos x="6" y="29"/>
                  </a:cxn>
                </a:cxnLst>
                <a:rect l="0" t="0" r="r" b="b"/>
                <a:pathLst>
                  <a:path w="53" h="56">
                    <a:moveTo>
                      <a:pt x="6" y="29"/>
                    </a:moveTo>
                    <a:cubicBezTo>
                      <a:pt x="0" y="35"/>
                      <a:pt x="0" y="44"/>
                      <a:pt x="6" y="50"/>
                    </a:cubicBezTo>
                    <a:cubicBezTo>
                      <a:pt x="11" y="56"/>
                      <a:pt x="21" y="56"/>
                      <a:pt x="26" y="50"/>
                    </a:cubicBezTo>
                    <a:cubicBezTo>
                      <a:pt x="53" y="23"/>
                      <a:pt x="53" y="23"/>
                      <a:pt x="53" y="23"/>
                    </a:cubicBezTo>
                    <a:cubicBezTo>
                      <a:pt x="47" y="16"/>
                      <a:pt x="41" y="9"/>
                      <a:pt x="35" y="0"/>
                    </a:cubicBezTo>
                    <a:lnTo>
                      <a:pt x="6"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4" name="Freeform 114">
                <a:extLst>
                  <a:ext uri="{FF2B5EF4-FFF2-40B4-BE49-F238E27FC236}">
                    <a16:creationId xmlns="" xmlns:a16="http://schemas.microsoft.com/office/drawing/2014/main" id="{9BC3802A-EC1E-4910-B5D4-0B6D40F0B07D}"/>
                  </a:ext>
                </a:extLst>
              </p:cNvPr>
              <p:cNvSpPr>
                <a:spLocks/>
              </p:cNvSpPr>
              <p:nvPr/>
            </p:nvSpPr>
            <p:spPr bwMode="auto">
              <a:xfrm>
                <a:off x="3697" y="1437"/>
                <a:ext cx="96" cy="23"/>
              </a:xfrm>
              <a:custGeom>
                <a:avLst/>
                <a:gdLst/>
                <a:ahLst/>
                <a:cxnLst>
                  <a:cxn ang="0">
                    <a:pos x="38" y="0"/>
                  </a:cxn>
                  <a:cxn ang="0">
                    <a:pos x="25" y="0"/>
                  </a:cxn>
                  <a:cxn ang="0">
                    <a:pos x="0" y="0"/>
                  </a:cxn>
                  <a:cxn ang="0">
                    <a:pos x="0" y="1"/>
                  </a:cxn>
                  <a:cxn ang="0">
                    <a:pos x="23" y="15"/>
                  </a:cxn>
                  <a:cxn ang="0">
                    <a:pos x="25" y="15"/>
                  </a:cxn>
                  <a:cxn ang="0">
                    <a:pos x="39" y="15"/>
                  </a:cxn>
                  <a:cxn ang="0">
                    <a:pos x="41" y="15"/>
                  </a:cxn>
                  <a:cxn ang="0">
                    <a:pos x="64" y="1"/>
                  </a:cxn>
                  <a:cxn ang="0">
                    <a:pos x="64" y="0"/>
                  </a:cxn>
                  <a:cxn ang="0">
                    <a:pos x="38" y="0"/>
                  </a:cxn>
                </a:cxnLst>
                <a:rect l="0" t="0" r="r" b="b"/>
                <a:pathLst>
                  <a:path w="64" h="15">
                    <a:moveTo>
                      <a:pt x="38" y="0"/>
                    </a:moveTo>
                    <a:cubicBezTo>
                      <a:pt x="25" y="0"/>
                      <a:pt x="25" y="0"/>
                      <a:pt x="25" y="0"/>
                    </a:cubicBezTo>
                    <a:cubicBezTo>
                      <a:pt x="0" y="0"/>
                      <a:pt x="0" y="0"/>
                      <a:pt x="0" y="0"/>
                    </a:cubicBezTo>
                    <a:cubicBezTo>
                      <a:pt x="0" y="1"/>
                      <a:pt x="0" y="1"/>
                      <a:pt x="0" y="1"/>
                    </a:cubicBezTo>
                    <a:cubicBezTo>
                      <a:pt x="0" y="9"/>
                      <a:pt x="12" y="15"/>
                      <a:pt x="23" y="15"/>
                    </a:cubicBezTo>
                    <a:cubicBezTo>
                      <a:pt x="25" y="15"/>
                      <a:pt x="25" y="15"/>
                      <a:pt x="25" y="15"/>
                    </a:cubicBezTo>
                    <a:cubicBezTo>
                      <a:pt x="39" y="15"/>
                      <a:pt x="39" y="15"/>
                      <a:pt x="39" y="15"/>
                    </a:cubicBezTo>
                    <a:cubicBezTo>
                      <a:pt x="41" y="15"/>
                      <a:pt x="41" y="15"/>
                      <a:pt x="41" y="15"/>
                    </a:cubicBezTo>
                    <a:cubicBezTo>
                      <a:pt x="52" y="15"/>
                      <a:pt x="64" y="9"/>
                      <a:pt x="64" y="1"/>
                    </a:cubicBezTo>
                    <a:cubicBezTo>
                      <a:pt x="64" y="1"/>
                      <a:pt x="64" y="1"/>
                      <a:pt x="64" y="0"/>
                    </a:cubicBezTo>
                    <a:lnTo>
                      <a:pt x="3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5" name="Freeform 115">
                <a:extLst>
                  <a:ext uri="{FF2B5EF4-FFF2-40B4-BE49-F238E27FC236}">
                    <a16:creationId xmlns="" xmlns:a16="http://schemas.microsoft.com/office/drawing/2014/main" id="{57F55751-0DF6-4FF3-88AC-F846F15DD80D}"/>
                  </a:ext>
                </a:extLst>
              </p:cNvPr>
              <p:cNvSpPr>
                <a:spLocks/>
              </p:cNvSpPr>
              <p:nvPr/>
            </p:nvSpPr>
            <p:spPr bwMode="auto">
              <a:xfrm>
                <a:off x="3668" y="1384"/>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6" name="Freeform 116">
                <a:extLst>
                  <a:ext uri="{FF2B5EF4-FFF2-40B4-BE49-F238E27FC236}">
                    <a16:creationId xmlns="" xmlns:a16="http://schemas.microsoft.com/office/drawing/2014/main" id="{290D657F-26AC-4C59-8E87-2725BC5DCC8B}"/>
                  </a:ext>
                </a:extLst>
              </p:cNvPr>
              <p:cNvSpPr>
                <a:spLocks/>
              </p:cNvSpPr>
              <p:nvPr/>
            </p:nvSpPr>
            <p:spPr bwMode="auto">
              <a:xfrm>
                <a:off x="3668" y="1331"/>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7" name="Freeform 117">
                <a:extLst>
                  <a:ext uri="{FF2B5EF4-FFF2-40B4-BE49-F238E27FC236}">
                    <a16:creationId xmlns="" xmlns:a16="http://schemas.microsoft.com/office/drawing/2014/main" id="{E721021C-7AC1-4484-8373-D5EF15C0F738}"/>
                  </a:ext>
                </a:extLst>
              </p:cNvPr>
              <p:cNvSpPr>
                <a:spLocks noEditPoints="1"/>
              </p:cNvSpPr>
              <p:nvPr/>
            </p:nvSpPr>
            <p:spPr bwMode="auto">
              <a:xfrm>
                <a:off x="3544" y="825"/>
                <a:ext cx="402" cy="492"/>
              </a:xfrm>
              <a:custGeom>
                <a:avLst/>
                <a:gdLst/>
                <a:ahLst/>
                <a:cxnLst>
                  <a:cxn ang="0">
                    <a:pos x="266" y="134"/>
                  </a:cxn>
                  <a:cxn ang="0">
                    <a:pos x="239" y="53"/>
                  </a:cxn>
                  <a:cxn ang="0">
                    <a:pos x="181" y="9"/>
                  </a:cxn>
                  <a:cxn ang="0">
                    <a:pos x="181" y="9"/>
                  </a:cxn>
                  <a:cxn ang="0">
                    <a:pos x="171" y="6"/>
                  </a:cxn>
                  <a:cxn ang="0">
                    <a:pos x="147" y="1"/>
                  </a:cxn>
                  <a:cxn ang="0">
                    <a:pos x="146" y="1"/>
                  </a:cxn>
                  <a:cxn ang="0">
                    <a:pos x="146" y="1"/>
                  </a:cxn>
                  <a:cxn ang="0">
                    <a:pos x="146" y="1"/>
                  </a:cxn>
                  <a:cxn ang="0">
                    <a:pos x="133" y="0"/>
                  </a:cxn>
                  <a:cxn ang="0">
                    <a:pos x="133" y="0"/>
                  </a:cxn>
                  <a:cxn ang="0">
                    <a:pos x="133" y="0"/>
                  </a:cxn>
                  <a:cxn ang="0">
                    <a:pos x="133" y="0"/>
                  </a:cxn>
                  <a:cxn ang="0">
                    <a:pos x="120" y="1"/>
                  </a:cxn>
                  <a:cxn ang="0">
                    <a:pos x="120" y="1"/>
                  </a:cxn>
                  <a:cxn ang="0">
                    <a:pos x="119" y="1"/>
                  </a:cxn>
                  <a:cxn ang="0">
                    <a:pos x="95" y="6"/>
                  </a:cxn>
                  <a:cxn ang="0">
                    <a:pos x="85" y="9"/>
                  </a:cxn>
                  <a:cxn ang="0">
                    <a:pos x="85" y="9"/>
                  </a:cxn>
                  <a:cxn ang="0">
                    <a:pos x="27" y="53"/>
                  </a:cxn>
                  <a:cxn ang="0">
                    <a:pos x="0" y="134"/>
                  </a:cxn>
                  <a:cxn ang="0">
                    <a:pos x="9" y="188"/>
                  </a:cxn>
                  <a:cxn ang="0">
                    <a:pos x="42" y="236"/>
                  </a:cxn>
                  <a:cxn ang="0">
                    <a:pos x="55" y="251"/>
                  </a:cxn>
                  <a:cxn ang="0">
                    <a:pos x="61" y="261"/>
                  </a:cxn>
                  <a:cxn ang="0">
                    <a:pos x="63" y="292"/>
                  </a:cxn>
                  <a:cxn ang="0">
                    <a:pos x="63" y="293"/>
                  </a:cxn>
                  <a:cxn ang="0">
                    <a:pos x="63" y="293"/>
                  </a:cxn>
                  <a:cxn ang="0">
                    <a:pos x="63" y="294"/>
                  </a:cxn>
                  <a:cxn ang="0">
                    <a:pos x="63" y="294"/>
                  </a:cxn>
                  <a:cxn ang="0">
                    <a:pos x="96" y="326"/>
                  </a:cxn>
                  <a:cxn ang="0">
                    <a:pos x="170" y="326"/>
                  </a:cxn>
                  <a:cxn ang="0">
                    <a:pos x="203" y="294"/>
                  </a:cxn>
                  <a:cxn ang="0">
                    <a:pos x="203" y="294"/>
                  </a:cxn>
                  <a:cxn ang="0">
                    <a:pos x="203" y="293"/>
                  </a:cxn>
                  <a:cxn ang="0">
                    <a:pos x="203" y="293"/>
                  </a:cxn>
                  <a:cxn ang="0">
                    <a:pos x="203" y="293"/>
                  </a:cxn>
                  <a:cxn ang="0">
                    <a:pos x="205" y="261"/>
                  </a:cxn>
                  <a:cxn ang="0">
                    <a:pos x="208" y="255"/>
                  </a:cxn>
                  <a:cxn ang="0">
                    <a:pos x="221" y="239"/>
                  </a:cxn>
                  <a:cxn ang="0">
                    <a:pos x="250" y="201"/>
                  </a:cxn>
                  <a:cxn ang="0">
                    <a:pos x="266" y="134"/>
                  </a:cxn>
                  <a:cxn ang="0">
                    <a:pos x="125" y="58"/>
                  </a:cxn>
                  <a:cxn ang="0">
                    <a:pos x="88" y="69"/>
                  </a:cxn>
                  <a:cxn ang="0">
                    <a:pos x="69" y="93"/>
                  </a:cxn>
                  <a:cxn ang="0">
                    <a:pos x="60" y="131"/>
                  </a:cxn>
                  <a:cxn ang="0">
                    <a:pos x="60" y="132"/>
                  </a:cxn>
                  <a:cxn ang="0">
                    <a:pos x="45" y="147"/>
                  </a:cxn>
                  <a:cxn ang="0">
                    <a:pos x="30" y="132"/>
                  </a:cxn>
                  <a:cxn ang="0">
                    <a:pos x="32" y="112"/>
                  </a:cxn>
                  <a:cxn ang="0">
                    <a:pos x="46" y="72"/>
                  </a:cxn>
                  <a:cxn ang="0">
                    <a:pos x="70" y="46"/>
                  </a:cxn>
                  <a:cxn ang="0">
                    <a:pos x="124" y="28"/>
                  </a:cxn>
                  <a:cxn ang="0">
                    <a:pos x="140" y="42"/>
                  </a:cxn>
                  <a:cxn ang="0">
                    <a:pos x="125" y="58"/>
                  </a:cxn>
                </a:cxnLst>
                <a:rect l="0" t="0" r="r" b="b"/>
                <a:pathLst>
                  <a:path w="266" h="326">
                    <a:moveTo>
                      <a:pt x="266" y="134"/>
                    </a:moveTo>
                    <a:cubicBezTo>
                      <a:pt x="266" y="104"/>
                      <a:pt x="256" y="76"/>
                      <a:pt x="239" y="53"/>
                    </a:cubicBezTo>
                    <a:cubicBezTo>
                      <a:pt x="224" y="34"/>
                      <a:pt x="204" y="18"/>
                      <a:pt x="181" y="9"/>
                    </a:cubicBezTo>
                    <a:cubicBezTo>
                      <a:pt x="181" y="9"/>
                      <a:pt x="181" y="9"/>
                      <a:pt x="181" y="9"/>
                    </a:cubicBezTo>
                    <a:cubicBezTo>
                      <a:pt x="171" y="6"/>
                      <a:pt x="171" y="6"/>
                      <a:pt x="171" y="6"/>
                    </a:cubicBezTo>
                    <a:cubicBezTo>
                      <a:pt x="163" y="4"/>
                      <a:pt x="155" y="2"/>
                      <a:pt x="147" y="1"/>
                    </a:cubicBezTo>
                    <a:cubicBezTo>
                      <a:pt x="146" y="1"/>
                      <a:pt x="146" y="1"/>
                      <a:pt x="146" y="1"/>
                    </a:cubicBezTo>
                    <a:cubicBezTo>
                      <a:pt x="146" y="1"/>
                      <a:pt x="146" y="1"/>
                      <a:pt x="146" y="1"/>
                    </a:cubicBezTo>
                    <a:cubicBezTo>
                      <a:pt x="146" y="1"/>
                      <a:pt x="146" y="1"/>
                      <a:pt x="146" y="1"/>
                    </a:cubicBezTo>
                    <a:cubicBezTo>
                      <a:pt x="142" y="1"/>
                      <a:pt x="138" y="0"/>
                      <a:pt x="133" y="0"/>
                    </a:cubicBezTo>
                    <a:cubicBezTo>
                      <a:pt x="133" y="0"/>
                      <a:pt x="133" y="0"/>
                      <a:pt x="133" y="0"/>
                    </a:cubicBezTo>
                    <a:cubicBezTo>
                      <a:pt x="133" y="0"/>
                      <a:pt x="133" y="0"/>
                      <a:pt x="133" y="0"/>
                    </a:cubicBezTo>
                    <a:cubicBezTo>
                      <a:pt x="133" y="0"/>
                      <a:pt x="133" y="0"/>
                      <a:pt x="133" y="0"/>
                    </a:cubicBezTo>
                    <a:cubicBezTo>
                      <a:pt x="128" y="0"/>
                      <a:pt x="124" y="1"/>
                      <a:pt x="120" y="1"/>
                    </a:cubicBezTo>
                    <a:cubicBezTo>
                      <a:pt x="120" y="1"/>
                      <a:pt x="120" y="1"/>
                      <a:pt x="120" y="1"/>
                    </a:cubicBezTo>
                    <a:cubicBezTo>
                      <a:pt x="119" y="1"/>
                      <a:pt x="119" y="1"/>
                      <a:pt x="119" y="1"/>
                    </a:cubicBezTo>
                    <a:cubicBezTo>
                      <a:pt x="111" y="2"/>
                      <a:pt x="103" y="4"/>
                      <a:pt x="95" y="6"/>
                    </a:cubicBezTo>
                    <a:cubicBezTo>
                      <a:pt x="85" y="9"/>
                      <a:pt x="85" y="9"/>
                      <a:pt x="85" y="9"/>
                    </a:cubicBezTo>
                    <a:cubicBezTo>
                      <a:pt x="85" y="9"/>
                      <a:pt x="85" y="9"/>
                      <a:pt x="85" y="9"/>
                    </a:cubicBezTo>
                    <a:cubicBezTo>
                      <a:pt x="62" y="18"/>
                      <a:pt x="42" y="34"/>
                      <a:pt x="27" y="53"/>
                    </a:cubicBezTo>
                    <a:cubicBezTo>
                      <a:pt x="10" y="76"/>
                      <a:pt x="0" y="104"/>
                      <a:pt x="0" y="134"/>
                    </a:cubicBezTo>
                    <a:cubicBezTo>
                      <a:pt x="0" y="155"/>
                      <a:pt x="4" y="173"/>
                      <a:pt x="9" y="188"/>
                    </a:cubicBezTo>
                    <a:cubicBezTo>
                      <a:pt x="18" y="210"/>
                      <a:pt x="31" y="225"/>
                      <a:pt x="42" y="236"/>
                    </a:cubicBezTo>
                    <a:cubicBezTo>
                      <a:pt x="47" y="242"/>
                      <a:pt x="52" y="247"/>
                      <a:pt x="55" y="251"/>
                    </a:cubicBezTo>
                    <a:cubicBezTo>
                      <a:pt x="59" y="255"/>
                      <a:pt x="60" y="258"/>
                      <a:pt x="61" y="261"/>
                    </a:cubicBezTo>
                    <a:cubicBezTo>
                      <a:pt x="63" y="273"/>
                      <a:pt x="63" y="289"/>
                      <a:pt x="63" y="292"/>
                    </a:cubicBezTo>
                    <a:cubicBezTo>
                      <a:pt x="63" y="293"/>
                      <a:pt x="63" y="293"/>
                      <a:pt x="63" y="293"/>
                    </a:cubicBezTo>
                    <a:cubicBezTo>
                      <a:pt x="63" y="293"/>
                      <a:pt x="63" y="293"/>
                      <a:pt x="63" y="293"/>
                    </a:cubicBezTo>
                    <a:cubicBezTo>
                      <a:pt x="63" y="294"/>
                      <a:pt x="63" y="294"/>
                      <a:pt x="63" y="294"/>
                    </a:cubicBezTo>
                    <a:cubicBezTo>
                      <a:pt x="63" y="294"/>
                      <a:pt x="63" y="294"/>
                      <a:pt x="63" y="294"/>
                    </a:cubicBezTo>
                    <a:cubicBezTo>
                      <a:pt x="63" y="311"/>
                      <a:pt x="78" y="326"/>
                      <a:pt x="96" y="326"/>
                    </a:cubicBezTo>
                    <a:cubicBezTo>
                      <a:pt x="170" y="326"/>
                      <a:pt x="170" y="326"/>
                      <a:pt x="170" y="326"/>
                    </a:cubicBezTo>
                    <a:cubicBezTo>
                      <a:pt x="188" y="326"/>
                      <a:pt x="203" y="311"/>
                      <a:pt x="203" y="294"/>
                    </a:cubicBezTo>
                    <a:cubicBezTo>
                      <a:pt x="203" y="294"/>
                      <a:pt x="203" y="294"/>
                      <a:pt x="203" y="294"/>
                    </a:cubicBezTo>
                    <a:cubicBezTo>
                      <a:pt x="203" y="293"/>
                      <a:pt x="203" y="293"/>
                      <a:pt x="203" y="293"/>
                    </a:cubicBezTo>
                    <a:cubicBezTo>
                      <a:pt x="203" y="293"/>
                      <a:pt x="203" y="293"/>
                      <a:pt x="203" y="293"/>
                    </a:cubicBezTo>
                    <a:cubicBezTo>
                      <a:pt x="203" y="293"/>
                      <a:pt x="203" y="293"/>
                      <a:pt x="203" y="293"/>
                    </a:cubicBezTo>
                    <a:cubicBezTo>
                      <a:pt x="203" y="289"/>
                      <a:pt x="203" y="273"/>
                      <a:pt x="205" y="261"/>
                    </a:cubicBezTo>
                    <a:cubicBezTo>
                      <a:pt x="205" y="259"/>
                      <a:pt x="206" y="257"/>
                      <a:pt x="208" y="255"/>
                    </a:cubicBezTo>
                    <a:cubicBezTo>
                      <a:pt x="210" y="250"/>
                      <a:pt x="215" y="245"/>
                      <a:pt x="221" y="239"/>
                    </a:cubicBezTo>
                    <a:cubicBezTo>
                      <a:pt x="230" y="230"/>
                      <a:pt x="241" y="218"/>
                      <a:pt x="250" y="201"/>
                    </a:cubicBezTo>
                    <a:cubicBezTo>
                      <a:pt x="260" y="184"/>
                      <a:pt x="266" y="162"/>
                      <a:pt x="266" y="134"/>
                    </a:cubicBezTo>
                    <a:moveTo>
                      <a:pt x="125" y="58"/>
                    </a:moveTo>
                    <a:cubicBezTo>
                      <a:pt x="109" y="59"/>
                      <a:pt x="97" y="63"/>
                      <a:pt x="88" y="69"/>
                    </a:cubicBezTo>
                    <a:cubicBezTo>
                      <a:pt x="80" y="76"/>
                      <a:pt x="74" y="84"/>
                      <a:pt x="69" y="93"/>
                    </a:cubicBezTo>
                    <a:cubicBezTo>
                      <a:pt x="61" y="111"/>
                      <a:pt x="60" y="130"/>
                      <a:pt x="60" y="131"/>
                    </a:cubicBezTo>
                    <a:cubicBezTo>
                      <a:pt x="60" y="132"/>
                      <a:pt x="60" y="132"/>
                      <a:pt x="60" y="132"/>
                    </a:cubicBezTo>
                    <a:cubicBezTo>
                      <a:pt x="60" y="140"/>
                      <a:pt x="53" y="147"/>
                      <a:pt x="45" y="147"/>
                    </a:cubicBezTo>
                    <a:cubicBezTo>
                      <a:pt x="37" y="147"/>
                      <a:pt x="30" y="140"/>
                      <a:pt x="30" y="132"/>
                    </a:cubicBezTo>
                    <a:cubicBezTo>
                      <a:pt x="30" y="131"/>
                      <a:pt x="30" y="123"/>
                      <a:pt x="32" y="112"/>
                    </a:cubicBezTo>
                    <a:cubicBezTo>
                      <a:pt x="34" y="101"/>
                      <a:pt x="38" y="87"/>
                      <a:pt x="46" y="72"/>
                    </a:cubicBezTo>
                    <a:cubicBezTo>
                      <a:pt x="52" y="63"/>
                      <a:pt x="59" y="54"/>
                      <a:pt x="70" y="46"/>
                    </a:cubicBezTo>
                    <a:cubicBezTo>
                      <a:pt x="83" y="36"/>
                      <a:pt x="102" y="29"/>
                      <a:pt x="124" y="28"/>
                    </a:cubicBezTo>
                    <a:cubicBezTo>
                      <a:pt x="133" y="28"/>
                      <a:pt x="140" y="34"/>
                      <a:pt x="140" y="42"/>
                    </a:cubicBezTo>
                    <a:cubicBezTo>
                      <a:pt x="140" y="51"/>
                      <a:pt x="134" y="58"/>
                      <a:pt x="125" y="5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8" name="Freeform 118">
                <a:extLst>
                  <a:ext uri="{FF2B5EF4-FFF2-40B4-BE49-F238E27FC236}">
                    <a16:creationId xmlns="" xmlns:a16="http://schemas.microsoft.com/office/drawing/2014/main" id="{506FC1C7-ED1A-4BC6-8EC9-E7CBE684070B}"/>
                  </a:ext>
                </a:extLst>
              </p:cNvPr>
              <p:cNvSpPr>
                <a:spLocks/>
              </p:cNvSpPr>
              <p:nvPr/>
            </p:nvSpPr>
            <p:spPr bwMode="auto">
              <a:xfrm>
                <a:off x="3907" y="1175"/>
                <a:ext cx="80" cy="85"/>
              </a:xfrm>
              <a:custGeom>
                <a:avLst/>
                <a:gdLst/>
                <a:ahLst/>
                <a:cxnLst>
                  <a:cxn ang="0">
                    <a:pos x="18" y="0"/>
                  </a:cxn>
                  <a:cxn ang="0">
                    <a:pos x="0" y="23"/>
                  </a:cxn>
                  <a:cxn ang="0">
                    <a:pos x="27" y="50"/>
                  </a:cxn>
                  <a:cxn ang="0">
                    <a:pos x="47" y="50"/>
                  </a:cxn>
                  <a:cxn ang="0">
                    <a:pos x="47" y="29"/>
                  </a:cxn>
                  <a:cxn ang="0">
                    <a:pos x="18" y="0"/>
                  </a:cxn>
                </a:cxnLst>
                <a:rect l="0" t="0" r="r" b="b"/>
                <a:pathLst>
                  <a:path w="53" h="56">
                    <a:moveTo>
                      <a:pt x="18" y="0"/>
                    </a:moveTo>
                    <a:cubicBezTo>
                      <a:pt x="12" y="9"/>
                      <a:pt x="6" y="16"/>
                      <a:pt x="0" y="23"/>
                    </a:cubicBezTo>
                    <a:cubicBezTo>
                      <a:pt x="27" y="50"/>
                      <a:pt x="27" y="50"/>
                      <a:pt x="27" y="50"/>
                    </a:cubicBezTo>
                    <a:cubicBezTo>
                      <a:pt x="32" y="56"/>
                      <a:pt x="41" y="56"/>
                      <a:pt x="47" y="50"/>
                    </a:cubicBezTo>
                    <a:cubicBezTo>
                      <a:pt x="53" y="44"/>
                      <a:pt x="53" y="35"/>
                      <a:pt x="47" y="29"/>
                    </a:cubicBez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9" name="Freeform 119">
                <a:extLst>
                  <a:ext uri="{FF2B5EF4-FFF2-40B4-BE49-F238E27FC236}">
                    <a16:creationId xmlns="" xmlns:a16="http://schemas.microsoft.com/office/drawing/2014/main" id="{571D7608-66BF-4354-988B-B2A8C2F3D224}"/>
                  </a:ext>
                </a:extLst>
              </p:cNvPr>
              <p:cNvSpPr>
                <a:spLocks/>
              </p:cNvSpPr>
              <p:nvPr/>
            </p:nvSpPr>
            <p:spPr bwMode="auto">
              <a:xfrm>
                <a:off x="3975" y="995"/>
                <a:ext cx="100" cy="44"/>
              </a:xfrm>
              <a:custGeom>
                <a:avLst/>
                <a:gdLst/>
                <a:ahLst/>
                <a:cxnLst>
                  <a:cxn ang="0">
                    <a:pos x="51" y="0"/>
                  </a:cxn>
                  <a:cxn ang="0">
                    <a:pos x="0" y="0"/>
                  </a:cxn>
                  <a:cxn ang="0">
                    <a:pos x="1" y="21"/>
                  </a:cxn>
                  <a:cxn ang="0">
                    <a:pos x="1" y="29"/>
                  </a:cxn>
                  <a:cxn ang="0">
                    <a:pos x="51" y="29"/>
                  </a:cxn>
                  <a:cxn ang="0">
                    <a:pos x="66" y="15"/>
                  </a:cxn>
                  <a:cxn ang="0">
                    <a:pos x="51" y="0"/>
                  </a:cxn>
                </a:cxnLst>
                <a:rect l="0" t="0" r="r" b="b"/>
                <a:pathLst>
                  <a:path w="66" h="29">
                    <a:moveTo>
                      <a:pt x="51" y="0"/>
                    </a:moveTo>
                    <a:cubicBezTo>
                      <a:pt x="0" y="0"/>
                      <a:pt x="0" y="0"/>
                      <a:pt x="0" y="0"/>
                    </a:cubicBezTo>
                    <a:cubicBezTo>
                      <a:pt x="1" y="7"/>
                      <a:pt x="1" y="14"/>
                      <a:pt x="1" y="21"/>
                    </a:cubicBezTo>
                    <a:cubicBezTo>
                      <a:pt x="1" y="24"/>
                      <a:pt x="1" y="26"/>
                      <a:pt x="1" y="29"/>
                    </a:cubicBezTo>
                    <a:cubicBezTo>
                      <a:pt x="51" y="29"/>
                      <a:pt x="51" y="29"/>
                      <a:pt x="51" y="29"/>
                    </a:cubicBezTo>
                    <a:cubicBezTo>
                      <a:pt x="60" y="29"/>
                      <a:pt x="66" y="23"/>
                      <a:pt x="66" y="15"/>
                    </a:cubicBezTo>
                    <a:cubicBezTo>
                      <a:pt x="66" y="7"/>
                      <a:pt x="60" y="0"/>
                      <a:pt x="5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spTree>
    <p:extLst>
      <p:ext uri="{BB962C8B-B14F-4D97-AF65-F5344CB8AC3E}">
        <p14:creationId xmlns:p14="http://schemas.microsoft.com/office/powerpoint/2010/main" val="218789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Capability framework</a:t>
            </a:r>
          </a:p>
        </p:txBody>
      </p:sp>
      <p:sp>
        <p:nvSpPr>
          <p:cNvPr id="5" name="Text Placeholder 4">
            <a:extLst>
              <a:ext uri="{FF2B5EF4-FFF2-40B4-BE49-F238E27FC236}">
                <a16:creationId xmlns="" xmlns:a16="http://schemas.microsoft.com/office/drawing/2014/main" id="{8332D83F-3628-4139-9AE3-3E316149E6F4}"/>
              </a:ext>
            </a:extLst>
          </p:cNvPr>
          <p:cNvSpPr>
            <a:spLocks noGrp="1"/>
          </p:cNvSpPr>
          <p:nvPr>
            <p:ph type="body" sz="quarter" idx="11"/>
          </p:nvPr>
        </p:nvSpPr>
        <p:spPr/>
        <p:txBody>
          <a:bodyPr/>
          <a:lstStyle/>
          <a:p>
            <a:r>
              <a:rPr lang="en-US" dirty="0" smtClean="0"/>
              <a:t>Azure Capability mapping</a:t>
            </a:r>
            <a:endParaRPr lang="en-US" dirty="0"/>
          </a:p>
        </p:txBody>
      </p:sp>
    </p:spTree>
    <p:extLst>
      <p:ext uri="{BB962C8B-B14F-4D97-AF65-F5344CB8AC3E}">
        <p14:creationId xmlns:p14="http://schemas.microsoft.com/office/powerpoint/2010/main" val="650343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365903" y="1239140"/>
            <a:ext cx="5761290" cy="4331294"/>
            <a:chOff x="1365903" y="1239140"/>
            <a:chExt cx="5640224" cy="4331294"/>
          </a:xfrm>
        </p:grpSpPr>
        <p:sp>
          <p:nvSpPr>
            <p:cNvPr id="15" name="Rectangle 14"/>
            <p:cNvSpPr/>
            <p:nvPr/>
          </p:nvSpPr>
          <p:spPr>
            <a:xfrm>
              <a:off x="1365903" y="1239140"/>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6" name="Rectangle 15"/>
            <p:cNvSpPr/>
            <p:nvPr/>
          </p:nvSpPr>
          <p:spPr>
            <a:xfrm>
              <a:off x="1365903" y="1881262"/>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7" name="Rectangle 16"/>
            <p:cNvSpPr/>
            <p:nvPr/>
          </p:nvSpPr>
          <p:spPr>
            <a:xfrm>
              <a:off x="1365903" y="2523383"/>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8" name="Rectangle 17"/>
            <p:cNvSpPr/>
            <p:nvPr/>
          </p:nvSpPr>
          <p:spPr>
            <a:xfrm>
              <a:off x="1365903" y="3165504"/>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9" name="Rectangle 18"/>
            <p:cNvSpPr/>
            <p:nvPr/>
          </p:nvSpPr>
          <p:spPr>
            <a:xfrm>
              <a:off x="1365903" y="3807626"/>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20" name="Rectangle 19"/>
            <p:cNvSpPr/>
            <p:nvPr/>
          </p:nvSpPr>
          <p:spPr>
            <a:xfrm>
              <a:off x="1365903" y="4449748"/>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21" name="Rectangle 20"/>
            <p:cNvSpPr/>
            <p:nvPr/>
          </p:nvSpPr>
          <p:spPr>
            <a:xfrm>
              <a:off x="1365903" y="5091869"/>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grpSp>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4294967295"/>
          </p:nvPr>
        </p:nvSpPr>
        <p:spPr>
          <a:xfrm>
            <a:off x="1411059" y="1085850"/>
            <a:ext cx="9572625" cy="4545013"/>
          </a:xfrm>
        </p:spPr>
        <p:txBody>
          <a:bodyPr/>
          <a:lstStyle/>
          <a:p>
            <a:pPr marL="285750" lvl="1" indent="-285750">
              <a:lnSpc>
                <a:spcPct val="250000"/>
              </a:lnSpc>
              <a:buClr>
                <a:schemeClr val="bg1"/>
              </a:buClr>
              <a:buFont typeface="+mj-lt"/>
              <a:buAutoNum type="romanUcPeriod"/>
            </a:pPr>
            <a:r>
              <a:rPr lang="en-US" dirty="0" smtClean="0">
                <a:solidFill>
                  <a:schemeClr val="tx1"/>
                </a:solidFill>
              </a:rPr>
              <a:t>Introduction</a:t>
            </a:r>
          </a:p>
          <a:p>
            <a:pPr marL="285750" lvl="1" indent="-285750">
              <a:lnSpc>
                <a:spcPct val="250000"/>
              </a:lnSpc>
              <a:buClr>
                <a:schemeClr val="bg1"/>
              </a:buClr>
              <a:buFont typeface="+mj-lt"/>
              <a:buAutoNum type="romanUcPeriod"/>
            </a:pPr>
            <a:r>
              <a:rPr lang="en-US" dirty="0">
                <a:solidFill>
                  <a:schemeClr val="tx1"/>
                </a:solidFill>
              </a:rPr>
              <a:t>Azure products</a:t>
            </a:r>
          </a:p>
          <a:p>
            <a:pPr marL="285750" lvl="1" indent="-285750">
              <a:lnSpc>
                <a:spcPct val="250000"/>
              </a:lnSpc>
              <a:buClr>
                <a:schemeClr val="bg1"/>
              </a:buClr>
              <a:buFont typeface="+mj-lt"/>
              <a:buAutoNum type="romanUcPeriod"/>
            </a:pPr>
            <a:r>
              <a:rPr lang="en-US" dirty="0">
                <a:solidFill>
                  <a:schemeClr val="tx1"/>
                </a:solidFill>
              </a:rPr>
              <a:t>Service catalog</a:t>
            </a:r>
          </a:p>
          <a:p>
            <a:pPr marL="285750" lvl="1" indent="-285750">
              <a:lnSpc>
                <a:spcPct val="250000"/>
              </a:lnSpc>
              <a:buClr>
                <a:schemeClr val="bg1"/>
              </a:buClr>
              <a:buFont typeface="+mj-lt"/>
              <a:buAutoNum type="romanUcPeriod"/>
            </a:pPr>
            <a:r>
              <a:rPr lang="en-US" dirty="0">
                <a:solidFill>
                  <a:schemeClr val="tx1"/>
                </a:solidFill>
              </a:rPr>
              <a:t>Capability framework</a:t>
            </a:r>
          </a:p>
          <a:p>
            <a:pPr marL="285750" lvl="1" indent="-285750">
              <a:lnSpc>
                <a:spcPct val="250000"/>
              </a:lnSpc>
              <a:buClr>
                <a:schemeClr val="bg1"/>
              </a:buClr>
              <a:buFont typeface="+mj-lt"/>
              <a:buAutoNum type="romanUcPeriod"/>
            </a:pPr>
            <a:r>
              <a:rPr lang="en-US" dirty="0">
                <a:solidFill>
                  <a:schemeClr val="tx1"/>
                </a:solidFill>
              </a:rPr>
              <a:t>Reference architecture</a:t>
            </a:r>
          </a:p>
          <a:p>
            <a:pPr marL="285750" lvl="1" indent="-285750">
              <a:lnSpc>
                <a:spcPct val="250000"/>
              </a:lnSpc>
              <a:buClr>
                <a:schemeClr val="bg1"/>
              </a:buClr>
              <a:buFont typeface="+mj-lt"/>
              <a:buAutoNum type="romanUcPeriod"/>
            </a:pPr>
            <a:r>
              <a:rPr lang="en-US" dirty="0">
                <a:solidFill>
                  <a:schemeClr val="tx1"/>
                </a:solidFill>
              </a:rPr>
              <a:t>Our perspective</a:t>
            </a:r>
          </a:p>
          <a:p>
            <a:pPr marL="285750" lvl="1" indent="-285750">
              <a:lnSpc>
                <a:spcPct val="250000"/>
              </a:lnSpc>
              <a:buClr>
                <a:schemeClr val="bg1"/>
              </a:buClr>
              <a:buFont typeface="+mj-lt"/>
              <a:buAutoNum type="romanUcPeriod"/>
            </a:pPr>
            <a:r>
              <a:rPr lang="en-US" dirty="0" smtClean="0">
                <a:solidFill>
                  <a:schemeClr val="tx1"/>
                </a:solidFill>
              </a:rPr>
              <a:t>Case studies</a:t>
            </a:r>
            <a:endParaRPr lang="en-US" dirty="0">
              <a:solidFill>
                <a:schemeClr val="tx1"/>
              </a:solidFill>
            </a:endParaRP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56367" y="998891"/>
            <a:ext cx="5035633" cy="4851781"/>
          </a:xfrm>
          <a:prstGeom prst="rect">
            <a:avLst/>
          </a:prstGeom>
        </p:spPr>
      </p:pic>
      <p:sp>
        <p:nvSpPr>
          <p:cNvPr id="6" name="Oval 5"/>
          <p:cNvSpPr/>
          <p:nvPr/>
        </p:nvSpPr>
        <p:spPr>
          <a:xfrm>
            <a:off x="1036646" y="1175777"/>
            <a:ext cx="565690" cy="5656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a:t>
            </a:r>
          </a:p>
        </p:txBody>
      </p:sp>
      <p:sp>
        <p:nvSpPr>
          <p:cNvPr id="8" name="Oval 7"/>
          <p:cNvSpPr/>
          <p:nvPr/>
        </p:nvSpPr>
        <p:spPr>
          <a:xfrm>
            <a:off x="1036646" y="1820431"/>
            <a:ext cx="565690" cy="5656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II</a:t>
            </a:r>
          </a:p>
        </p:txBody>
      </p:sp>
      <p:sp>
        <p:nvSpPr>
          <p:cNvPr id="9" name="Oval 8"/>
          <p:cNvSpPr/>
          <p:nvPr/>
        </p:nvSpPr>
        <p:spPr>
          <a:xfrm>
            <a:off x="1036646" y="2465085"/>
            <a:ext cx="565690" cy="5656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III</a:t>
            </a:r>
          </a:p>
        </p:txBody>
      </p:sp>
      <p:sp>
        <p:nvSpPr>
          <p:cNvPr id="10" name="Oval 9"/>
          <p:cNvSpPr/>
          <p:nvPr/>
        </p:nvSpPr>
        <p:spPr>
          <a:xfrm>
            <a:off x="1036646" y="3109739"/>
            <a:ext cx="565690" cy="565690"/>
          </a:xfrm>
          <a:prstGeom prst="ellipse">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IV</a:t>
            </a:r>
          </a:p>
        </p:txBody>
      </p:sp>
      <p:sp>
        <p:nvSpPr>
          <p:cNvPr id="11" name="Oval 10"/>
          <p:cNvSpPr/>
          <p:nvPr/>
        </p:nvSpPr>
        <p:spPr>
          <a:xfrm>
            <a:off x="1036646" y="3754393"/>
            <a:ext cx="565690" cy="5656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V</a:t>
            </a:r>
          </a:p>
        </p:txBody>
      </p:sp>
      <p:sp>
        <p:nvSpPr>
          <p:cNvPr id="12" name="Oval 11"/>
          <p:cNvSpPr/>
          <p:nvPr/>
        </p:nvSpPr>
        <p:spPr>
          <a:xfrm>
            <a:off x="1036646" y="4399047"/>
            <a:ext cx="565690" cy="5656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VI</a:t>
            </a:r>
          </a:p>
        </p:txBody>
      </p:sp>
      <p:sp>
        <p:nvSpPr>
          <p:cNvPr id="13" name="Oval 12"/>
          <p:cNvSpPr/>
          <p:nvPr/>
        </p:nvSpPr>
        <p:spPr>
          <a:xfrm>
            <a:off x="1036646" y="5043699"/>
            <a:ext cx="565690" cy="565690"/>
          </a:xfrm>
          <a:prstGeom prst="ellipse">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VII</a:t>
            </a:r>
          </a:p>
        </p:txBody>
      </p:sp>
    </p:spTree>
    <p:extLst>
      <p:ext uri="{BB962C8B-B14F-4D97-AF65-F5344CB8AC3E}">
        <p14:creationId xmlns:p14="http://schemas.microsoft.com/office/powerpoint/2010/main" val="11617447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5707751"/>
              </p:ext>
            </p:extLst>
          </p:nvPr>
        </p:nvGraphicFramePr>
        <p:xfrm>
          <a:off x="998400" y="1322388"/>
          <a:ext cx="10195560" cy="3383280"/>
        </p:xfrm>
        <a:graphic>
          <a:graphicData uri="http://schemas.openxmlformats.org/drawingml/2006/table">
            <a:tbl>
              <a:tblPr firstRow="1" bandRow="1">
                <a:tableStyleId>{1FECB4D8-DB02-4DC6-A0A2-4F2EBAE1DC90}</a:tableStyleId>
              </a:tblPr>
              <a:tblGrid>
                <a:gridCol w="1259938">
                  <a:extLst>
                    <a:ext uri="{9D8B030D-6E8A-4147-A177-3AD203B41FA5}">
                      <a16:colId xmlns="" xmlns:a16="http://schemas.microsoft.com/office/drawing/2014/main" val="20001"/>
                    </a:ext>
                  </a:extLst>
                </a:gridCol>
                <a:gridCol w="2403973">
                  <a:extLst>
                    <a:ext uri="{9D8B030D-6E8A-4147-A177-3AD203B41FA5}">
                      <a16:colId xmlns="" xmlns:a16="http://schemas.microsoft.com/office/drawing/2014/main" val="20002"/>
                    </a:ext>
                  </a:extLst>
                </a:gridCol>
                <a:gridCol w="6531649">
                  <a:extLst>
                    <a:ext uri="{9D8B030D-6E8A-4147-A177-3AD203B41FA5}">
                      <a16:colId xmlns="" xmlns:a16="http://schemas.microsoft.com/office/drawing/2014/main" val="1189527883"/>
                    </a:ext>
                  </a:extLst>
                </a:gridCol>
              </a:tblGrid>
              <a:tr h="0">
                <a:tc>
                  <a:txBody>
                    <a:bodyPr/>
                    <a:lstStyle/>
                    <a:p>
                      <a:pPr algn="l">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l">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 xmlns:a16="http://schemas.microsoft.com/office/drawing/2014/main" val="10000"/>
                  </a:ext>
                </a:extLst>
              </a:tr>
              <a:tr h="0">
                <a:tc rowSpan="3">
                  <a:txBody>
                    <a:bodyPr/>
                    <a:lstStyle/>
                    <a:p>
                      <a:pPr marL="0" indent="0" algn="l" defTabSz="914400" rtl="0" eaLnBrk="1" fontAlgn="t" latinLnBrk="0" hangingPunct="1">
                        <a:spcAft>
                          <a:spcPts val="300"/>
                        </a:spcAft>
                      </a:pPr>
                      <a:r>
                        <a:rPr lang="en-US" sz="1400" b="1" kern="1200" dirty="0">
                          <a:solidFill>
                            <a:schemeClr val="bg1"/>
                          </a:solidFill>
                          <a:latin typeface="+mn-lt"/>
                          <a:ea typeface="+mn-ea"/>
                          <a:cs typeface="+mn-cs"/>
                        </a:rPr>
                        <a:t>Engineering</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marL="0" indent="0" algn="l">
                        <a:lnSpc>
                          <a:spcPct val="100000"/>
                        </a:lnSpc>
                        <a:spcBef>
                          <a:spcPts val="0"/>
                        </a:spcBef>
                        <a:spcAft>
                          <a:spcPts val="300"/>
                        </a:spcAft>
                      </a:pPr>
                      <a:r>
                        <a:rPr lang="en-US" sz="1400" b="0" dirty="0">
                          <a:solidFill>
                            <a:srgbClr val="005EB8"/>
                          </a:solidFill>
                        </a:rPr>
                        <a:t>Code Repository &amp; Integrity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5EB8"/>
                          </a:solidFill>
                          <a:latin typeface="+mn-lt"/>
                          <a:ea typeface="+mn-ea"/>
                          <a:cs typeface="+mn-cs"/>
                        </a:rPr>
                        <a:t>Azure Repos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1"/>
                  </a:ext>
                </a:extLst>
              </a:tr>
              <a:tr h="0">
                <a:tc vMerge="1">
                  <a:txBody>
                    <a:bodyPr/>
                    <a:lstStyle/>
                    <a:p>
                      <a:endParaRPr lang="en-US"/>
                    </a:p>
                  </a:txBody>
                  <a:tcP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005EB8"/>
                          </a:solidFill>
                        </a:rPr>
                        <a:t>Secure SDK’s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r>
                        <a:rPr lang="en-US" sz="1400" dirty="0">
                          <a:solidFill>
                            <a:srgbClr val="005EB8"/>
                          </a:solidFill>
                        </a:rPr>
                        <a:t>Azure Identity SDK’s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2"/>
                  </a:ext>
                </a:extLst>
              </a:tr>
              <a:tr h="0">
                <a:tc vMerge="1">
                  <a:txBody>
                    <a:bodyPr/>
                    <a:lstStyle/>
                    <a:p>
                      <a:pPr marL="53975" indent="0" algn="l" defTabSz="914400" rtl="0" eaLnBrk="1" fontAlgn="t" latinLnBrk="0" hangingPunct="1"/>
                      <a:endParaRPr lang="en-US" sz="1000" b="1" kern="1200" dirty="0">
                        <a:solidFill>
                          <a:srgbClr val="00338D"/>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005EB8"/>
                          </a:solidFill>
                        </a:rPr>
                        <a:t>Threat Modeling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r>
                        <a:rPr lang="en-US" sz="1400" dirty="0">
                          <a:solidFill>
                            <a:srgbClr val="005EB8"/>
                          </a:solidFill>
                        </a:rPr>
                        <a:t>Azure advanced threat protection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3"/>
                  </a:ext>
                </a:extLst>
              </a:tr>
              <a:tr h="0">
                <a:tc rowSpan="2">
                  <a:txBody>
                    <a:bodyPr/>
                    <a:lstStyle/>
                    <a:p>
                      <a:pPr marL="0" indent="0">
                        <a:spcAft>
                          <a:spcPts val="300"/>
                        </a:spcAft>
                      </a:pPr>
                      <a:r>
                        <a:rPr lang="en-US" sz="1400" b="1" dirty="0">
                          <a:solidFill>
                            <a:schemeClr val="bg1"/>
                          </a:solidFill>
                        </a:rPr>
                        <a:t>Testing</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91DA"/>
                    </a:solidFill>
                  </a:tcP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1DA"/>
                          </a:solidFill>
                          <a:latin typeface="+mn-lt"/>
                          <a:ea typeface="+mn-ea"/>
                          <a:cs typeface="+mn-cs"/>
                        </a:rPr>
                        <a:t>SAST &amp; DAST Analysis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1DA"/>
                          </a:solidFill>
                          <a:latin typeface="+mn-lt"/>
                          <a:ea typeface="+mn-ea"/>
                          <a:cs typeface="+mn-cs"/>
                        </a:rPr>
                        <a:t>Azure DevOps, Integration with third party solutions like CheckMarx, Binskim, Integration with external third party tools like Rapid7</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4"/>
                  </a:ext>
                </a:extLst>
              </a:tr>
              <a:tr h="0">
                <a:tc vMerge="1">
                  <a:txBody>
                    <a:bodyPr/>
                    <a:lstStyle/>
                    <a:p>
                      <a:endParaRPr lang="en-US" sz="1200" b="1" dirty="0">
                        <a:solidFill>
                          <a:schemeClr val="tx1"/>
                        </a:solidFill>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1DA"/>
                          </a:solidFill>
                          <a:latin typeface="+mn-lt"/>
                          <a:ea typeface="+mn-ea"/>
                          <a:cs typeface="+mn-cs"/>
                        </a:rPr>
                        <a:t>Penetration testing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endParaRPr lang="en-US" sz="1400" dirty="0">
                        <a:solidFill>
                          <a:srgbClr val="0091DA"/>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4155520089"/>
                  </a:ext>
                </a:extLst>
              </a:tr>
              <a:tr h="0">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dirty="0">
                          <a:solidFill>
                            <a:schemeClr val="bg1"/>
                          </a:solidFill>
                          <a:latin typeface="+mn-lt"/>
                          <a:ea typeface="+mn-ea"/>
                          <a:cs typeface="+mn-cs"/>
                        </a:rPr>
                        <a:t>Deployment</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dirty="0">
                          <a:solidFill>
                            <a:srgbClr val="483698"/>
                          </a:solidFill>
                        </a:rPr>
                        <a:t>Automated release &amp; builds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83698"/>
                          </a:solidFill>
                          <a:latin typeface="+mn-lt"/>
                          <a:ea typeface="+mn-ea"/>
                          <a:cs typeface="+mn-cs"/>
                        </a:rPr>
                        <a:t>Azure devops services, Azure pipelines, API Management Services, DevOps Projects, DevTest Labs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5"/>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000" b="1" kern="1200" dirty="0">
                        <a:solidFill>
                          <a:srgbClr val="00338D"/>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483698"/>
                          </a:solidFill>
                        </a:rPr>
                        <a:t>Asset Inventory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83698"/>
                          </a:solidFill>
                          <a:latin typeface="+mn-lt"/>
                          <a:ea typeface="+mn-ea"/>
                          <a:cs typeface="+mn-cs"/>
                        </a:rPr>
                        <a:t>Azure automation, Azure resource manager, Azure managed applications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6"/>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483698"/>
                          </a:solidFill>
                        </a:rPr>
                        <a:t>Automated Resource Provisioning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tabLst>
                          <a:tab pos="57150" algn="l"/>
                          <a:tab pos="114300" algn="l"/>
                        </a:tabLst>
                      </a:pPr>
                      <a:r>
                        <a:rPr lang="en-US" sz="1400" dirty="0">
                          <a:solidFill>
                            <a:srgbClr val="483698"/>
                          </a:solidFill>
                        </a:rPr>
                        <a:t>Azure Resource Manager</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8"/>
                  </a:ext>
                </a:extLst>
              </a:tr>
            </a:tbl>
          </a:graphicData>
        </a:graphic>
      </p:graphicFrame>
      <p:sp>
        <p:nvSpPr>
          <p:cNvPr id="7" name="Title 1">
            <a:extLst>
              <a:ext uri="{FF2B5EF4-FFF2-40B4-BE49-F238E27FC236}">
                <a16:creationId xmlns="" xmlns:a16="http://schemas.microsoft.com/office/drawing/2014/main" id="{25CBA5E1-018F-054E-B4A9-723DE8A52B98}"/>
              </a:ext>
            </a:extLst>
          </p:cNvPr>
          <p:cNvSpPr>
            <a:spLocks noGrp="1"/>
          </p:cNvSpPr>
          <p:nvPr>
            <p:ph type="title"/>
          </p:nvPr>
        </p:nvSpPr>
        <p:spPr>
          <a:xfrm>
            <a:off x="998400" y="431800"/>
            <a:ext cx="10195200" cy="533400"/>
          </a:xfrm>
        </p:spPr>
        <p:txBody>
          <a:bodyPr/>
          <a:lstStyle/>
          <a:p>
            <a:r>
              <a:rPr lang="en-US" dirty="0"/>
              <a:t>Azure capability mapping</a:t>
            </a:r>
          </a:p>
        </p:txBody>
      </p:sp>
      <p:sp>
        <p:nvSpPr>
          <p:cNvPr id="5" name="Text Placeholder 4"/>
          <p:cNvSpPr>
            <a:spLocks noGrp="1"/>
          </p:cNvSpPr>
          <p:nvPr>
            <p:ph type="body" sz="quarter" idx="12"/>
          </p:nvPr>
        </p:nvSpPr>
        <p:spPr/>
        <p:txBody>
          <a:bodyPr/>
          <a:lstStyle/>
          <a:p>
            <a:r>
              <a:rPr lang="en-US" dirty="0"/>
              <a:t>Capability framework</a:t>
            </a:r>
          </a:p>
        </p:txBody>
      </p:sp>
      <p:grpSp>
        <p:nvGrpSpPr>
          <p:cNvPr id="28" name="Group 27">
            <a:extLst>
              <a:ext uri="{FF2B5EF4-FFF2-40B4-BE49-F238E27FC236}">
                <a16:creationId xmlns="" xmlns:a16="http://schemas.microsoft.com/office/drawing/2014/main" id="{184351E9-FA40-42CA-8382-2F0E116E687C}"/>
              </a:ext>
            </a:extLst>
          </p:cNvPr>
          <p:cNvGrpSpPr>
            <a:grpSpLocks noChangeAspect="1"/>
          </p:cNvGrpSpPr>
          <p:nvPr/>
        </p:nvGrpSpPr>
        <p:grpSpPr bwMode="auto">
          <a:xfrm>
            <a:off x="1058907" y="1923809"/>
            <a:ext cx="482790" cy="477635"/>
            <a:chOff x="1896" y="1187"/>
            <a:chExt cx="1967" cy="1946"/>
          </a:xfrm>
          <a:solidFill>
            <a:srgbClr val="FFFFFF"/>
          </a:solidFill>
        </p:grpSpPr>
        <p:sp>
          <p:nvSpPr>
            <p:cNvPr id="29" name="Freeform 8">
              <a:extLst>
                <a:ext uri="{FF2B5EF4-FFF2-40B4-BE49-F238E27FC236}">
                  <a16:creationId xmlns="" xmlns:a16="http://schemas.microsoft.com/office/drawing/2014/main" id="{B538F455-AACD-47E3-A772-223112EA1F46}"/>
                </a:ext>
              </a:extLst>
            </p:cNvPr>
            <p:cNvSpPr>
              <a:spLocks/>
            </p:cNvSpPr>
            <p:nvPr/>
          </p:nvSpPr>
          <p:spPr bwMode="auto">
            <a:xfrm>
              <a:off x="2127" y="2373"/>
              <a:ext cx="1505" cy="760"/>
            </a:xfrm>
            <a:custGeom>
              <a:avLst/>
              <a:gdLst/>
              <a:ahLst/>
              <a:cxnLst>
                <a:cxn ang="0">
                  <a:pos x="637" y="0"/>
                </a:cxn>
                <a:cxn ang="0">
                  <a:pos x="319" y="322"/>
                </a:cxn>
                <a:cxn ang="0">
                  <a:pos x="0" y="0"/>
                </a:cxn>
                <a:cxn ang="0">
                  <a:pos x="637" y="0"/>
                </a:cxn>
              </a:cxnLst>
              <a:rect l="0" t="0" r="r" b="b"/>
              <a:pathLst>
                <a:path w="637" h="322">
                  <a:moveTo>
                    <a:pt x="637" y="0"/>
                  </a:moveTo>
                  <a:cubicBezTo>
                    <a:pt x="637" y="178"/>
                    <a:pt x="495" y="322"/>
                    <a:pt x="319" y="322"/>
                  </a:cubicBezTo>
                  <a:cubicBezTo>
                    <a:pt x="143" y="322"/>
                    <a:pt x="0" y="178"/>
                    <a:pt x="0" y="0"/>
                  </a:cubicBezTo>
                  <a:lnTo>
                    <a:pt x="63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 name="Freeform 9">
              <a:extLst>
                <a:ext uri="{FF2B5EF4-FFF2-40B4-BE49-F238E27FC236}">
                  <a16:creationId xmlns="" xmlns:a16="http://schemas.microsoft.com/office/drawing/2014/main" id="{69D649C5-6EB2-4F08-AF13-3B1D849C48C6}"/>
                </a:ext>
              </a:extLst>
            </p:cNvPr>
            <p:cNvSpPr>
              <a:spLocks/>
            </p:cNvSpPr>
            <p:nvPr/>
          </p:nvSpPr>
          <p:spPr bwMode="auto">
            <a:xfrm>
              <a:off x="1896" y="1187"/>
              <a:ext cx="1967" cy="1120"/>
            </a:xfrm>
            <a:custGeom>
              <a:avLst/>
              <a:gdLst/>
              <a:ahLst/>
              <a:cxnLst>
                <a:cxn ang="0">
                  <a:pos x="460" y="0"/>
                </a:cxn>
                <a:cxn ang="0">
                  <a:pos x="509" y="10"/>
                </a:cxn>
                <a:cxn ang="0">
                  <a:pos x="509" y="155"/>
                </a:cxn>
                <a:cxn ang="0">
                  <a:pos x="552" y="199"/>
                </a:cxn>
                <a:cxn ang="0">
                  <a:pos x="596" y="155"/>
                </a:cxn>
                <a:cxn ang="0">
                  <a:pos x="596" y="47"/>
                </a:cxn>
                <a:cxn ang="0">
                  <a:pos x="764" y="333"/>
                </a:cxn>
                <a:cxn ang="0">
                  <a:pos x="764" y="403"/>
                </a:cxn>
                <a:cxn ang="0">
                  <a:pos x="798" y="403"/>
                </a:cxn>
                <a:cxn ang="0">
                  <a:pos x="833" y="439"/>
                </a:cxn>
                <a:cxn ang="0">
                  <a:pos x="798" y="474"/>
                </a:cxn>
                <a:cxn ang="0">
                  <a:pos x="35" y="474"/>
                </a:cxn>
                <a:cxn ang="0">
                  <a:pos x="0" y="439"/>
                </a:cxn>
                <a:cxn ang="0">
                  <a:pos x="35" y="403"/>
                </a:cxn>
                <a:cxn ang="0">
                  <a:pos x="69" y="403"/>
                </a:cxn>
                <a:cxn ang="0">
                  <a:pos x="70" y="333"/>
                </a:cxn>
                <a:cxn ang="0">
                  <a:pos x="238" y="47"/>
                </a:cxn>
                <a:cxn ang="0">
                  <a:pos x="238" y="155"/>
                </a:cxn>
                <a:cxn ang="0">
                  <a:pos x="281" y="199"/>
                </a:cxn>
                <a:cxn ang="0">
                  <a:pos x="325" y="155"/>
                </a:cxn>
                <a:cxn ang="0">
                  <a:pos x="325" y="10"/>
                </a:cxn>
                <a:cxn ang="0">
                  <a:pos x="373" y="0"/>
                </a:cxn>
                <a:cxn ang="0">
                  <a:pos x="373" y="155"/>
                </a:cxn>
                <a:cxn ang="0">
                  <a:pos x="417" y="199"/>
                </a:cxn>
                <a:cxn ang="0">
                  <a:pos x="460" y="155"/>
                </a:cxn>
                <a:cxn ang="0">
                  <a:pos x="460" y="0"/>
                </a:cxn>
              </a:cxnLst>
              <a:rect l="0" t="0" r="r" b="b"/>
              <a:pathLst>
                <a:path w="833" h="474">
                  <a:moveTo>
                    <a:pt x="460" y="0"/>
                  </a:moveTo>
                  <a:cubicBezTo>
                    <a:pt x="477" y="2"/>
                    <a:pt x="493" y="5"/>
                    <a:pt x="509" y="10"/>
                  </a:cubicBezTo>
                  <a:cubicBezTo>
                    <a:pt x="509" y="155"/>
                    <a:pt x="509" y="155"/>
                    <a:pt x="509" y="155"/>
                  </a:cubicBezTo>
                  <a:cubicBezTo>
                    <a:pt x="509" y="179"/>
                    <a:pt x="528" y="199"/>
                    <a:pt x="552" y="199"/>
                  </a:cubicBezTo>
                  <a:cubicBezTo>
                    <a:pt x="576" y="199"/>
                    <a:pt x="596" y="179"/>
                    <a:pt x="596" y="155"/>
                  </a:cubicBezTo>
                  <a:cubicBezTo>
                    <a:pt x="596" y="47"/>
                    <a:pt x="596" y="47"/>
                    <a:pt x="596" y="47"/>
                  </a:cubicBezTo>
                  <a:cubicBezTo>
                    <a:pt x="692" y="106"/>
                    <a:pt x="759" y="212"/>
                    <a:pt x="764" y="333"/>
                  </a:cubicBezTo>
                  <a:cubicBezTo>
                    <a:pt x="765" y="333"/>
                    <a:pt x="764" y="398"/>
                    <a:pt x="764" y="403"/>
                  </a:cubicBezTo>
                  <a:cubicBezTo>
                    <a:pt x="798" y="403"/>
                    <a:pt x="798" y="403"/>
                    <a:pt x="798" y="403"/>
                  </a:cubicBezTo>
                  <a:cubicBezTo>
                    <a:pt x="818" y="403"/>
                    <a:pt x="833" y="419"/>
                    <a:pt x="833" y="439"/>
                  </a:cubicBezTo>
                  <a:cubicBezTo>
                    <a:pt x="833" y="458"/>
                    <a:pt x="818" y="474"/>
                    <a:pt x="798" y="474"/>
                  </a:cubicBezTo>
                  <a:cubicBezTo>
                    <a:pt x="35" y="474"/>
                    <a:pt x="35" y="474"/>
                    <a:pt x="35" y="474"/>
                  </a:cubicBezTo>
                  <a:cubicBezTo>
                    <a:pt x="16" y="474"/>
                    <a:pt x="0" y="458"/>
                    <a:pt x="0" y="439"/>
                  </a:cubicBezTo>
                  <a:cubicBezTo>
                    <a:pt x="0" y="419"/>
                    <a:pt x="16" y="403"/>
                    <a:pt x="35" y="403"/>
                  </a:cubicBezTo>
                  <a:cubicBezTo>
                    <a:pt x="69" y="403"/>
                    <a:pt x="69" y="403"/>
                    <a:pt x="69" y="403"/>
                  </a:cubicBezTo>
                  <a:cubicBezTo>
                    <a:pt x="69" y="398"/>
                    <a:pt x="68" y="333"/>
                    <a:pt x="70" y="333"/>
                  </a:cubicBezTo>
                  <a:cubicBezTo>
                    <a:pt x="75" y="212"/>
                    <a:pt x="141" y="106"/>
                    <a:pt x="238" y="47"/>
                  </a:cubicBezTo>
                  <a:cubicBezTo>
                    <a:pt x="238" y="155"/>
                    <a:pt x="238" y="155"/>
                    <a:pt x="238" y="155"/>
                  </a:cubicBezTo>
                  <a:cubicBezTo>
                    <a:pt x="238" y="179"/>
                    <a:pt x="257" y="199"/>
                    <a:pt x="281" y="199"/>
                  </a:cubicBezTo>
                  <a:cubicBezTo>
                    <a:pt x="305" y="199"/>
                    <a:pt x="325" y="179"/>
                    <a:pt x="325" y="155"/>
                  </a:cubicBezTo>
                  <a:cubicBezTo>
                    <a:pt x="325" y="10"/>
                    <a:pt x="325" y="10"/>
                    <a:pt x="325" y="10"/>
                  </a:cubicBezTo>
                  <a:cubicBezTo>
                    <a:pt x="340" y="5"/>
                    <a:pt x="357" y="2"/>
                    <a:pt x="373" y="0"/>
                  </a:cubicBezTo>
                  <a:cubicBezTo>
                    <a:pt x="373" y="155"/>
                    <a:pt x="373" y="155"/>
                    <a:pt x="373" y="155"/>
                  </a:cubicBezTo>
                  <a:cubicBezTo>
                    <a:pt x="373" y="179"/>
                    <a:pt x="393" y="199"/>
                    <a:pt x="417" y="199"/>
                  </a:cubicBezTo>
                  <a:cubicBezTo>
                    <a:pt x="441" y="199"/>
                    <a:pt x="460" y="179"/>
                    <a:pt x="460" y="155"/>
                  </a:cubicBezTo>
                  <a:lnTo>
                    <a:pt x="46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31" name="Group 30">
            <a:extLst>
              <a:ext uri="{FF2B5EF4-FFF2-40B4-BE49-F238E27FC236}">
                <a16:creationId xmlns="" xmlns:a16="http://schemas.microsoft.com/office/drawing/2014/main" id="{24A5D96E-C032-4F9C-97DD-63AA3303F685}"/>
              </a:ext>
            </a:extLst>
          </p:cNvPr>
          <p:cNvGrpSpPr>
            <a:grpSpLocks noChangeAspect="1"/>
          </p:cNvGrpSpPr>
          <p:nvPr/>
        </p:nvGrpSpPr>
        <p:grpSpPr bwMode="auto">
          <a:xfrm>
            <a:off x="1080333" y="2823596"/>
            <a:ext cx="398417" cy="484124"/>
            <a:chOff x="2294" y="1446"/>
            <a:chExt cx="1176" cy="1429"/>
          </a:xfrm>
          <a:solidFill>
            <a:srgbClr val="FFFFFF"/>
          </a:solidFill>
        </p:grpSpPr>
        <p:sp>
          <p:nvSpPr>
            <p:cNvPr id="32" name="Rectangle 31">
              <a:extLst>
                <a:ext uri="{FF2B5EF4-FFF2-40B4-BE49-F238E27FC236}">
                  <a16:creationId xmlns="" xmlns:a16="http://schemas.microsoft.com/office/drawing/2014/main" id="{8A8C35C4-B2FA-4472-B507-A59221F647B0}"/>
                </a:ext>
              </a:extLst>
            </p:cNvPr>
            <p:cNvSpPr>
              <a:spLocks noChangeArrowheads="1"/>
            </p:cNvSpPr>
            <p:nvPr/>
          </p:nvSpPr>
          <p:spPr bwMode="auto">
            <a:xfrm>
              <a:off x="2667" y="2039"/>
              <a:ext cx="388" cy="5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Rectangle 32">
              <a:extLst>
                <a:ext uri="{FF2B5EF4-FFF2-40B4-BE49-F238E27FC236}">
                  <a16:creationId xmlns="" xmlns:a16="http://schemas.microsoft.com/office/drawing/2014/main" id="{0155211D-304B-45E6-A99F-46F91248B7D5}"/>
                </a:ext>
              </a:extLst>
            </p:cNvPr>
            <p:cNvSpPr>
              <a:spLocks noChangeArrowheads="1"/>
            </p:cNvSpPr>
            <p:nvPr/>
          </p:nvSpPr>
          <p:spPr bwMode="auto">
            <a:xfrm>
              <a:off x="2474" y="2008"/>
              <a:ext cx="104" cy="1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 name="Rectangle 33">
              <a:extLst>
                <a:ext uri="{FF2B5EF4-FFF2-40B4-BE49-F238E27FC236}">
                  <a16:creationId xmlns="" xmlns:a16="http://schemas.microsoft.com/office/drawing/2014/main" id="{43620486-B406-4E9C-81D5-5C017E30FDBF}"/>
                </a:ext>
              </a:extLst>
            </p:cNvPr>
            <p:cNvSpPr>
              <a:spLocks noChangeArrowheads="1"/>
            </p:cNvSpPr>
            <p:nvPr/>
          </p:nvSpPr>
          <p:spPr bwMode="auto">
            <a:xfrm>
              <a:off x="2667" y="1834"/>
              <a:ext cx="388" cy="5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 name="Rectangle 34">
              <a:extLst>
                <a:ext uri="{FF2B5EF4-FFF2-40B4-BE49-F238E27FC236}">
                  <a16:creationId xmlns="" xmlns:a16="http://schemas.microsoft.com/office/drawing/2014/main" id="{6A2CC20B-5F1C-4104-B398-24D697621A76}"/>
                </a:ext>
              </a:extLst>
            </p:cNvPr>
            <p:cNvSpPr>
              <a:spLocks noChangeArrowheads="1"/>
            </p:cNvSpPr>
            <p:nvPr/>
          </p:nvSpPr>
          <p:spPr bwMode="auto">
            <a:xfrm>
              <a:off x="2474" y="1803"/>
              <a:ext cx="104" cy="1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6" name="Freeform 15">
              <a:extLst>
                <a:ext uri="{FF2B5EF4-FFF2-40B4-BE49-F238E27FC236}">
                  <a16:creationId xmlns="" xmlns:a16="http://schemas.microsoft.com/office/drawing/2014/main" id="{997F8248-6FC3-4931-94F0-055DF55E5CA5}"/>
                </a:ext>
              </a:extLst>
            </p:cNvPr>
            <p:cNvSpPr>
              <a:spLocks noEditPoints="1"/>
            </p:cNvSpPr>
            <p:nvPr/>
          </p:nvSpPr>
          <p:spPr bwMode="auto">
            <a:xfrm>
              <a:off x="2528" y="1446"/>
              <a:ext cx="461" cy="220"/>
            </a:xfrm>
            <a:custGeom>
              <a:avLst/>
              <a:gdLst/>
              <a:ahLst/>
              <a:cxnLst>
                <a:cxn ang="0">
                  <a:pos x="173" y="26"/>
                </a:cxn>
                <a:cxn ang="0">
                  <a:pos x="136" y="26"/>
                </a:cxn>
                <a:cxn ang="0">
                  <a:pos x="97" y="0"/>
                </a:cxn>
                <a:cxn ang="0">
                  <a:pos x="59" y="26"/>
                </a:cxn>
                <a:cxn ang="0">
                  <a:pos x="22" y="26"/>
                </a:cxn>
                <a:cxn ang="0">
                  <a:pos x="0" y="48"/>
                </a:cxn>
                <a:cxn ang="0">
                  <a:pos x="0" y="56"/>
                </a:cxn>
                <a:cxn ang="0">
                  <a:pos x="0" y="93"/>
                </a:cxn>
                <a:cxn ang="0">
                  <a:pos x="195" y="93"/>
                </a:cxn>
                <a:cxn ang="0">
                  <a:pos x="195" y="56"/>
                </a:cxn>
                <a:cxn ang="0">
                  <a:pos x="195" y="48"/>
                </a:cxn>
                <a:cxn ang="0">
                  <a:pos x="173" y="26"/>
                </a:cxn>
                <a:cxn ang="0">
                  <a:pos x="97" y="46"/>
                </a:cxn>
                <a:cxn ang="0">
                  <a:pos x="81" y="30"/>
                </a:cxn>
                <a:cxn ang="0">
                  <a:pos x="97" y="14"/>
                </a:cxn>
                <a:cxn ang="0">
                  <a:pos x="113" y="30"/>
                </a:cxn>
                <a:cxn ang="0">
                  <a:pos x="97" y="46"/>
                </a:cxn>
              </a:cxnLst>
              <a:rect l="0" t="0" r="r" b="b"/>
              <a:pathLst>
                <a:path w="195" h="93">
                  <a:moveTo>
                    <a:pt x="173" y="26"/>
                  </a:moveTo>
                  <a:cubicBezTo>
                    <a:pt x="136" y="26"/>
                    <a:pt x="136" y="26"/>
                    <a:pt x="136" y="26"/>
                  </a:cubicBezTo>
                  <a:cubicBezTo>
                    <a:pt x="135" y="11"/>
                    <a:pt x="113" y="0"/>
                    <a:pt x="97" y="0"/>
                  </a:cubicBezTo>
                  <a:cubicBezTo>
                    <a:pt x="82" y="0"/>
                    <a:pt x="60" y="11"/>
                    <a:pt x="59" y="26"/>
                  </a:cubicBezTo>
                  <a:cubicBezTo>
                    <a:pt x="22" y="26"/>
                    <a:pt x="22" y="26"/>
                    <a:pt x="22" y="26"/>
                  </a:cubicBezTo>
                  <a:cubicBezTo>
                    <a:pt x="10" y="26"/>
                    <a:pt x="0" y="36"/>
                    <a:pt x="0" y="48"/>
                  </a:cubicBezTo>
                  <a:cubicBezTo>
                    <a:pt x="0" y="56"/>
                    <a:pt x="0" y="56"/>
                    <a:pt x="0" y="56"/>
                  </a:cubicBezTo>
                  <a:cubicBezTo>
                    <a:pt x="0" y="93"/>
                    <a:pt x="0" y="93"/>
                    <a:pt x="0" y="93"/>
                  </a:cubicBezTo>
                  <a:cubicBezTo>
                    <a:pt x="195" y="93"/>
                    <a:pt x="195" y="93"/>
                    <a:pt x="195" y="93"/>
                  </a:cubicBezTo>
                  <a:cubicBezTo>
                    <a:pt x="195" y="56"/>
                    <a:pt x="195" y="56"/>
                    <a:pt x="195" y="56"/>
                  </a:cubicBezTo>
                  <a:cubicBezTo>
                    <a:pt x="195" y="48"/>
                    <a:pt x="195" y="48"/>
                    <a:pt x="195" y="48"/>
                  </a:cubicBezTo>
                  <a:cubicBezTo>
                    <a:pt x="195" y="36"/>
                    <a:pt x="185" y="26"/>
                    <a:pt x="173" y="26"/>
                  </a:cubicBezTo>
                  <a:moveTo>
                    <a:pt x="97" y="46"/>
                  </a:moveTo>
                  <a:cubicBezTo>
                    <a:pt x="88" y="46"/>
                    <a:pt x="81" y="39"/>
                    <a:pt x="81" y="30"/>
                  </a:cubicBezTo>
                  <a:cubicBezTo>
                    <a:pt x="81" y="21"/>
                    <a:pt x="88" y="14"/>
                    <a:pt x="97" y="14"/>
                  </a:cubicBezTo>
                  <a:cubicBezTo>
                    <a:pt x="106" y="14"/>
                    <a:pt x="113" y="21"/>
                    <a:pt x="113" y="30"/>
                  </a:cubicBezTo>
                  <a:cubicBezTo>
                    <a:pt x="113" y="39"/>
                    <a:pt x="106" y="46"/>
                    <a:pt x="97" y="4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7" name="Freeform 16">
              <a:extLst>
                <a:ext uri="{FF2B5EF4-FFF2-40B4-BE49-F238E27FC236}">
                  <a16:creationId xmlns="" xmlns:a16="http://schemas.microsoft.com/office/drawing/2014/main" id="{26A94CE0-84D0-4149-B9FE-CDCF6EA0B769}"/>
                </a:ext>
              </a:extLst>
            </p:cNvPr>
            <p:cNvSpPr>
              <a:spLocks/>
            </p:cNvSpPr>
            <p:nvPr/>
          </p:nvSpPr>
          <p:spPr bwMode="auto">
            <a:xfrm>
              <a:off x="3052" y="1564"/>
              <a:ext cx="189" cy="640"/>
            </a:xfrm>
            <a:custGeom>
              <a:avLst/>
              <a:gdLst/>
              <a:ahLst/>
              <a:cxnLst>
                <a:cxn ang="0">
                  <a:pos x="80" y="271"/>
                </a:cxn>
                <a:cxn ang="0">
                  <a:pos x="80" y="44"/>
                </a:cxn>
                <a:cxn ang="0">
                  <a:pos x="34" y="0"/>
                </a:cxn>
                <a:cxn ang="0">
                  <a:pos x="0" y="0"/>
                </a:cxn>
                <a:cxn ang="0">
                  <a:pos x="0" y="13"/>
                </a:cxn>
                <a:cxn ang="0">
                  <a:pos x="0" y="23"/>
                </a:cxn>
                <a:cxn ang="0">
                  <a:pos x="10" y="23"/>
                </a:cxn>
                <a:cxn ang="0">
                  <a:pos x="44" y="56"/>
                </a:cxn>
                <a:cxn ang="0">
                  <a:pos x="44" y="268"/>
                </a:cxn>
                <a:cxn ang="0">
                  <a:pos x="47" y="267"/>
                </a:cxn>
                <a:cxn ang="0">
                  <a:pos x="80" y="271"/>
                </a:cxn>
              </a:cxnLst>
              <a:rect l="0" t="0" r="r" b="b"/>
              <a:pathLst>
                <a:path w="80" h="271">
                  <a:moveTo>
                    <a:pt x="80" y="271"/>
                  </a:moveTo>
                  <a:cubicBezTo>
                    <a:pt x="80" y="44"/>
                    <a:pt x="80" y="44"/>
                    <a:pt x="80" y="44"/>
                  </a:cubicBezTo>
                  <a:cubicBezTo>
                    <a:pt x="80" y="20"/>
                    <a:pt x="59" y="0"/>
                    <a:pt x="34" y="0"/>
                  </a:cubicBezTo>
                  <a:cubicBezTo>
                    <a:pt x="0" y="0"/>
                    <a:pt x="0" y="0"/>
                    <a:pt x="0" y="0"/>
                  </a:cubicBezTo>
                  <a:cubicBezTo>
                    <a:pt x="0" y="13"/>
                    <a:pt x="0" y="13"/>
                    <a:pt x="0" y="13"/>
                  </a:cubicBezTo>
                  <a:cubicBezTo>
                    <a:pt x="0" y="23"/>
                    <a:pt x="0" y="23"/>
                    <a:pt x="0" y="23"/>
                  </a:cubicBezTo>
                  <a:cubicBezTo>
                    <a:pt x="10" y="23"/>
                    <a:pt x="10" y="23"/>
                    <a:pt x="10" y="23"/>
                  </a:cubicBezTo>
                  <a:cubicBezTo>
                    <a:pt x="29" y="23"/>
                    <a:pt x="44" y="38"/>
                    <a:pt x="44" y="56"/>
                  </a:cubicBezTo>
                  <a:cubicBezTo>
                    <a:pt x="44" y="268"/>
                    <a:pt x="44" y="268"/>
                    <a:pt x="44" y="268"/>
                  </a:cubicBezTo>
                  <a:cubicBezTo>
                    <a:pt x="45" y="268"/>
                    <a:pt x="46" y="267"/>
                    <a:pt x="47" y="267"/>
                  </a:cubicBezTo>
                  <a:cubicBezTo>
                    <a:pt x="58" y="267"/>
                    <a:pt x="69" y="269"/>
                    <a:pt x="80" y="27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8" name="Freeform 17">
              <a:extLst>
                <a:ext uri="{FF2B5EF4-FFF2-40B4-BE49-F238E27FC236}">
                  <a16:creationId xmlns="" xmlns:a16="http://schemas.microsoft.com/office/drawing/2014/main" id="{9C6813E6-DE86-48C8-ADDC-5500FEAD9117}"/>
                </a:ext>
              </a:extLst>
            </p:cNvPr>
            <p:cNvSpPr>
              <a:spLocks noEditPoints="1"/>
            </p:cNvSpPr>
            <p:nvPr/>
          </p:nvSpPr>
          <p:spPr bwMode="auto">
            <a:xfrm>
              <a:off x="2294" y="1564"/>
              <a:ext cx="508" cy="1087"/>
            </a:xfrm>
            <a:custGeom>
              <a:avLst/>
              <a:gdLst/>
              <a:ahLst/>
              <a:cxnLst>
                <a:cxn ang="0">
                  <a:pos x="211" y="417"/>
                </a:cxn>
                <a:cxn ang="0">
                  <a:pos x="156" y="417"/>
                </a:cxn>
                <a:cxn ang="0">
                  <a:pos x="156" y="294"/>
                </a:cxn>
                <a:cxn ang="0">
                  <a:pos x="35" y="294"/>
                </a:cxn>
                <a:cxn ang="0">
                  <a:pos x="35" y="56"/>
                </a:cxn>
                <a:cxn ang="0">
                  <a:pos x="68" y="23"/>
                </a:cxn>
                <a:cxn ang="0">
                  <a:pos x="71" y="23"/>
                </a:cxn>
                <a:cxn ang="0">
                  <a:pos x="71" y="0"/>
                </a:cxn>
                <a:cxn ang="0">
                  <a:pos x="45" y="0"/>
                </a:cxn>
                <a:cxn ang="0">
                  <a:pos x="0" y="44"/>
                </a:cxn>
                <a:cxn ang="0">
                  <a:pos x="0" y="415"/>
                </a:cxn>
                <a:cxn ang="0">
                  <a:pos x="45" y="460"/>
                </a:cxn>
                <a:cxn ang="0">
                  <a:pos x="215" y="460"/>
                </a:cxn>
                <a:cxn ang="0">
                  <a:pos x="211" y="425"/>
                </a:cxn>
                <a:cxn ang="0">
                  <a:pos x="211" y="417"/>
                </a:cxn>
                <a:cxn ang="0">
                  <a:pos x="130" y="414"/>
                </a:cxn>
                <a:cxn ang="0">
                  <a:pos x="37" y="320"/>
                </a:cxn>
                <a:cxn ang="0">
                  <a:pos x="130" y="320"/>
                </a:cxn>
                <a:cxn ang="0">
                  <a:pos x="130" y="414"/>
                </a:cxn>
              </a:cxnLst>
              <a:rect l="0" t="0" r="r" b="b"/>
              <a:pathLst>
                <a:path w="215" h="460">
                  <a:moveTo>
                    <a:pt x="211" y="417"/>
                  </a:moveTo>
                  <a:cubicBezTo>
                    <a:pt x="156" y="417"/>
                    <a:pt x="156" y="417"/>
                    <a:pt x="156" y="417"/>
                  </a:cubicBezTo>
                  <a:cubicBezTo>
                    <a:pt x="156" y="294"/>
                    <a:pt x="156" y="294"/>
                    <a:pt x="156" y="294"/>
                  </a:cubicBezTo>
                  <a:cubicBezTo>
                    <a:pt x="35" y="294"/>
                    <a:pt x="35" y="294"/>
                    <a:pt x="35" y="294"/>
                  </a:cubicBezTo>
                  <a:cubicBezTo>
                    <a:pt x="35" y="56"/>
                    <a:pt x="35" y="56"/>
                    <a:pt x="35" y="56"/>
                  </a:cubicBezTo>
                  <a:cubicBezTo>
                    <a:pt x="35" y="38"/>
                    <a:pt x="50" y="23"/>
                    <a:pt x="68" y="23"/>
                  </a:cubicBezTo>
                  <a:cubicBezTo>
                    <a:pt x="71" y="23"/>
                    <a:pt x="71" y="23"/>
                    <a:pt x="71" y="23"/>
                  </a:cubicBezTo>
                  <a:cubicBezTo>
                    <a:pt x="71" y="0"/>
                    <a:pt x="71" y="0"/>
                    <a:pt x="71" y="0"/>
                  </a:cubicBezTo>
                  <a:cubicBezTo>
                    <a:pt x="45" y="0"/>
                    <a:pt x="45" y="0"/>
                    <a:pt x="45" y="0"/>
                  </a:cubicBezTo>
                  <a:cubicBezTo>
                    <a:pt x="20" y="0"/>
                    <a:pt x="0" y="20"/>
                    <a:pt x="0" y="44"/>
                  </a:cubicBezTo>
                  <a:cubicBezTo>
                    <a:pt x="0" y="415"/>
                    <a:pt x="0" y="415"/>
                    <a:pt x="0" y="415"/>
                  </a:cubicBezTo>
                  <a:cubicBezTo>
                    <a:pt x="0" y="440"/>
                    <a:pt x="20" y="460"/>
                    <a:pt x="45" y="460"/>
                  </a:cubicBezTo>
                  <a:cubicBezTo>
                    <a:pt x="215" y="460"/>
                    <a:pt x="215" y="460"/>
                    <a:pt x="215" y="460"/>
                  </a:cubicBezTo>
                  <a:cubicBezTo>
                    <a:pt x="212" y="448"/>
                    <a:pt x="211" y="437"/>
                    <a:pt x="211" y="425"/>
                  </a:cubicBezTo>
                  <a:cubicBezTo>
                    <a:pt x="211" y="422"/>
                    <a:pt x="211" y="420"/>
                    <a:pt x="211" y="417"/>
                  </a:cubicBezTo>
                  <a:moveTo>
                    <a:pt x="130" y="414"/>
                  </a:moveTo>
                  <a:cubicBezTo>
                    <a:pt x="37" y="320"/>
                    <a:pt x="37" y="320"/>
                    <a:pt x="37" y="320"/>
                  </a:cubicBezTo>
                  <a:cubicBezTo>
                    <a:pt x="130" y="320"/>
                    <a:pt x="130" y="320"/>
                    <a:pt x="130" y="320"/>
                  </a:cubicBezTo>
                  <a:lnTo>
                    <a:pt x="130"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Freeform 18">
              <a:extLst>
                <a:ext uri="{FF2B5EF4-FFF2-40B4-BE49-F238E27FC236}">
                  <a16:creationId xmlns="" xmlns:a16="http://schemas.microsoft.com/office/drawing/2014/main" id="{9B99DC3A-CAAC-4C30-A238-ABAB5F5C1591}"/>
                </a:ext>
              </a:extLst>
            </p:cNvPr>
            <p:cNvSpPr>
              <a:spLocks noEditPoints="1"/>
            </p:cNvSpPr>
            <p:nvPr/>
          </p:nvSpPr>
          <p:spPr bwMode="auto">
            <a:xfrm>
              <a:off x="2856" y="2261"/>
              <a:ext cx="614" cy="614"/>
            </a:xfrm>
            <a:custGeom>
              <a:avLst/>
              <a:gdLst/>
              <a:ahLst/>
              <a:cxnLst>
                <a:cxn ang="0">
                  <a:pos x="130" y="0"/>
                </a:cxn>
                <a:cxn ang="0">
                  <a:pos x="0" y="130"/>
                </a:cxn>
                <a:cxn ang="0">
                  <a:pos x="130" y="260"/>
                </a:cxn>
                <a:cxn ang="0">
                  <a:pos x="260" y="130"/>
                </a:cxn>
                <a:cxn ang="0">
                  <a:pos x="130" y="0"/>
                </a:cxn>
                <a:cxn ang="0">
                  <a:pos x="122" y="206"/>
                </a:cxn>
                <a:cxn ang="0">
                  <a:pos x="54" y="139"/>
                </a:cxn>
                <a:cxn ang="0">
                  <a:pos x="77" y="115"/>
                </a:cxn>
                <a:cxn ang="0">
                  <a:pos x="118" y="156"/>
                </a:cxn>
                <a:cxn ang="0">
                  <a:pos x="188" y="69"/>
                </a:cxn>
                <a:cxn ang="0">
                  <a:pos x="213" y="89"/>
                </a:cxn>
                <a:cxn ang="0">
                  <a:pos x="122" y="206"/>
                </a:cxn>
              </a:cxnLst>
              <a:rect l="0" t="0" r="r" b="b"/>
              <a:pathLst>
                <a:path w="260" h="260">
                  <a:moveTo>
                    <a:pt x="130" y="0"/>
                  </a:moveTo>
                  <a:cubicBezTo>
                    <a:pt x="58" y="0"/>
                    <a:pt x="0" y="58"/>
                    <a:pt x="0" y="130"/>
                  </a:cubicBezTo>
                  <a:cubicBezTo>
                    <a:pt x="0" y="201"/>
                    <a:pt x="58" y="260"/>
                    <a:pt x="130" y="260"/>
                  </a:cubicBezTo>
                  <a:cubicBezTo>
                    <a:pt x="202" y="260"/>
                    <a:pt x="260" y="201"/>
                    <a:pt x="260" y="130"/>
                  </a:cubicBezTo>
                  <a:cubicBezTo>
                    <a:pt x="260" y="58"/>
                    <a:pt x="202" y="0"/>
                    <a:pt x="130" y="0"/>
                  </a:cubicBezTo>
                  <a:moveTo>
                    <a:pt x="122" y="206"/>
                  </a:moveTo>
                  <a:cubicBezTo>
                    <a:pt x="54" y="139"/>
                    <a:pt x="54" y="139"/>
                    <a:pt x="54" y="139"/>
                  </a:cubicBezTo>
                  <a:cubicBezTo>
                    <a:pt x="77" y="115"/>
                    <a:pt x="77" y="115"/>
                    <a:pt x="77" y="115"/>
                  </a:cubicBezTo>
                  <a:cubicBezTo>
                    <a:pt x="118" y="156"/>
                    <a:pt x="118" y="156"/>
                    <a:pt x="118" y="156"/>
                  </a:cubicBezTo>
                  <a:cubicBezTo>
                    <a:pt x="188" y="69"/>
                    <a:pt x="188" y="69"/>
                    <a:pt x="188" y="69"/>
                  </a:cubicBezTo>
                  <a:cubicBezTo>
                    <a:pt x="213" y="89"/>
                    <a:pt x="213" y="89"/>
                    <a:pt x="213" y="89"/>
                  </a:cubicBezTo>
                  <a:lnTo>
                    <a:pt x="122" y="2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40" name="Group 39">
            <a:extLst>
              <a:ext uri="{FF2B5EF4-FFF2-40B4-BE49-F238E27FC236}">
                <a16:creationId xmlns="" xmlns:a16="http://schemas.microsoft.com/office/drawing/2014/main" id="{0C7F7432-865C-4FD9-98E7-A38FDC43D001}"/>
              </a:ext>
            </a:extLst>
          </p:cNvPr>
          <p:cNvGrpSpPr>
            <a:grpSpLocks noChangeAspect="1"/>
          </p:cNvGrpSpPr>
          <p:nvPr/>
        </p:nvGrpSpPr>
        <p:grpSpPr bwMode="auto">
          <a:xfrm>
            <a:off x="1062082" y="3669847"/>
            <a:ext cx="476439" cy="476439"/>
            <a:chOff x="571" y="2899"/>
            <a:chExt cx="1164" cy="1164"/>
          </a:xfrm>
          <a:solidFill>
            <a:srgbClr val="FFFFFF"/>
          </a:solidFill>
        </p:grpSpPr>
        <p:sp>
          <p:nvSpPr>
            <p:cNvPr id="41" name="Freeform 20">
              <a:extLst>
                <a:ext uri="{FF2B5EF4-FFF2-40B4-BE49-F238E27FC236}">
                  <a16:creationId xmlns="" xmlns:a16="http://schemas.microsoft.com/office/drawing/2014/main" id="{04A10FAD-C1A2-4D83-995C-B0875424DEEA}"/>
                </a:ext>
              </a:extLst>
            </p:cNvPr>
            <p:cNvSpPr>
              <a:spLocks noEditPoints="1"/>
            </p:cNvSpPr>
            <p:nvPr/>
          </p:nvSpPr>
          <p:spPr bwMode="auto">
            <a:xfrm>
              <a:off x="583" y="2899"/>
              <a:ext cx="1025" cy="515"/>
            </a:xfrm>
            <a:custGeom>
              <a:avLst/>
              <a:gdLst/>
              <a:ahLst/>
              <a:cxnLst>
                <a:cxn ang="0">
                  <a:pos x="26" y="218"/>
                </a:cxn>
                <a:cxn ang="0">
                  <a:pos x="49" y="144"/>
                </a:cxn>
                <a:cxn ang="0">
                  <a:pos x="118" y="144"/>
                </a:cxn>
                <a:cxn ang="0">
                  <a:pos x="110" y="180"/>
                </a:cxn>
                <a:cxn ang="0">
                  <a:pos x="135" y="163"/>
                </a:cxn>
                <a:cxn ang="0">
                  <a:pos x="139" y="144"/>
                </a:cxn>
                <a:cxn ang="0">
                  <a:pos x="164" y="144"/>
                </a:cxn>
                <a:cxn ang="0">
                  <a:pos x="180" y="135"/>
                </a:cxn>
                <a:cxn ang="0">
                  <a:pos x="201" y="123"/>
                </a:cxn>
                <a:cxn ang="0">
                  <a:pos x="145" y="123"/>
                </a:cxn>
                <a:cxn ang="0">
                  <a:pos x="207" y="31"/>
                </a:cxn>
                <a:cxn ang="0">
                  <a:pos x="231" y="29"/>
                </a:cxn>
                <a:cxn ang="0">
                  <a:pos x="231" y="110"/>
                </a:cxn>
                <a:cxn ang="0">
                  <a:pos x="252" y="102"/>
                </a:cxn>
                <a:cxn ang="0">
                  <a:pos x="252" y="29"/>
                </a:cxn>
                <a:cxn ang="0">
                  <a:pos x="276" y="31"/>
                </a:cxn>
                <a:cxn ang="0">
                  <a:pos x="321" y="84"/>
                </a:cxn>
                <a:cxn ang="0">
                  <a:pos x="343" y="81"/>
                </a:cxn>
                <a:cxn ang="0">
                  <a:pos x="319" y="43"/>
                </a:cxn>
                <a:cxn ang="0">
                  <a:pos x="383" y="81"/>
                </a:cxn>
                <a:cxn ang="0">
                  <a:pos x="434" y="92"/>
                </a:cxn>
                <a:cxn ang="0">
                  <a:pos x="242" y="0"/>
                </a:cxn>
                <a:cxn ang="0">
                  <a:pos x="0" y="196"/>
                </a:cxn>
                <a:cxn ang="0">
                  <a:pos x="26" y="218"/>
                </a:cxn>
                <a:cxn ang="0">
                  <a:pos x="164" y="43"/>
                </a:cxn>
                <a:cxn ang="0">
                  <a:pos x="123" y="123"/>
                </a:cxn>
                <a:cxn ang="0">
                  <a:pos x="62" y="123"/>
                </a:cxn>
                <a:cxn ang="0">
                  <a:pos x="164" y="43"/>
                </a:cxn>
              </a:cxnLst>
              <a:rect l="0" t="0" r="r" b="b"/>
              <a:pathLst>
                <a:path w="434" h="218">
                  <a:moveTo>
                    <a:pt x="26" y="218"/>
                  </a:moveTo>
                  <a:cubicBezTo>
                    <a:pt x="29" y="192"/>
                    <a:pt x="37" y="166"/>
                    <a:pt x="49" y="144"/>
                  </a:cubicBezTo>
                  <a:cubicBezTo>
                    <a:pt x="118" y="144"/>
                    <a:pt x="118" y="144"/>
                    <a:pt x="118" y="144"/>
                  </a:cubicBezTo>
                  <a:cubicBezTo>
                    <a:pt x="115" y="155"/>
                    <a:pt x="112" y="168"/>
                    <a:pt x="110" y="180"/>
                  </a:cubicBezTo>
                  <a:cubicBezTo>
                    <a:pt x="118" y="174"/>
                    <a:pt x="126" y="169"/>
                    <a:pt x="135" y="163"/>
                  </a:cubicBezTo>
                  <a:cubicBezTo>
                    <a:pt x="136" y="156"/>
                    <a:pt x="138" y="150"/>
                    <a:pt x="139" y="144"/>
                  </a:cubicBezTo>
                  <a:cubicBezTo>
                    <a:pt x="164" y="144"/>
                    <a:pt x="164" y="144"/>
                    <a:pt x="164" y="144"/>
                  </a:cubicBezTo>
                  <a:cubicBezTo>
                    <a:pt x="169" y="141"/>
                    <a:pt x="174" y="138"/>
                    <a:pt x="180" y="135"/>
                  </a:cubicBezTo>
                  <a:cubicBezTo>
                    <a:pt x="187" y="131"/>
                    <a:pt x="194" y="127"/>
                    <a:pt x="201" y="123"/>
                  </a:cubicBezTo>
                  <a:cubicBezTo>
                    <a:pt x="145" y="123"/>
                    <a:pt x="145" y="123"/>
                    <a:pt x="145" y="123"/>
                  </a:cubicBezTo>
                  <a:cubicBezTo>
                    <a:pt x="160" y="80"/>
                    <a:pt x="182" y="47"/>
                    <a:pt x="207" y="31"/>
                  </a:cubicBezTo>
                  <a:cubicBezTo>
                    <a:pt x="215" y="30"/>
                    <a:pt x="223" y="29"/>
                    <a:pt x="231" y="29"/>
                  </a:cubicBezTo>
                  <a:cubicBezTo>
                    <a:pt x="231" y="110"/>
                    <a:pt x="231" y="110"/>
                    <a:pt x="231" y="110"/>
                  </a:cubicBezTo>
                  <a:cubicBezTo>
                    <a:pt x="238" y="107"/>
                    <a:pt x="245" y="104"/>
                    <a:pt x="252" y="102"/>
                  </a:cubicBezTo>
                  <a:cubicBezTo>
                    <a:pt x="252" y="29"/>
                    <a:pt x="252" y="29"/>
                    <a:pt x="252" y="29"/>
                  </a:cubicBezTo>
                  <a:cubicBezTo>
                    <a:pt x="260" y="29"/>
                    <a:pt x="268" y="30"/>
                    <a:pt x="276" y="31"/>
                  </a:cubicBezTo>
                  <a:cubicBezTo>
                    <a:pt x="293" y="42"/>
                    <a:pt x="308" y="60"/>
                    <a:pt x="321" y="84"/>
                  </a:cubicBezTo>
                  <a:cubicBezTo>
                    <a:pt x="328" y="83"/>
                    <a:pt x="336" y="82"/>
                    <a:pt x="343" y="81"/>
                  </a:cubicBezTo>
                  <a:cubicBezTo>
                    <a:pt x="336" y="67"/>
                    <a:pt x="328" y="54"/>
                    <a:pt x="319" y="43"/>
                  </a:cubicBezTo>
                  <a:cubicBezTo>
                    <a:pt x="343" y="52"/>
                    <a:pt x="364" y="65"/>
                    <a:pt x="383" y="81"/>
                  </a:cubicBezTo>
                  <a:cubicBezTo>
                    <a:pt x="401" y="82"/>
                    <a:pt x="418" y="86"/>
                    <a:pt x="434" y="92"/>
                  </a:cubicBezTo>
                  <a:cubicBezTo>
                    <a:pt x="388" y="36"/>
                    <a:pt x="319" y="0"/>
                    <a:pt x="242" y="0"/>
                  </a:cubicBezTo>
                  <a:cubicBezTo>
                    <a:pt x="123" y="0"/>
                    <a:pt x="24" y="84"/>
                    <a:pt x="0" y="196"/>
                  </a:cubicBezTo>
                  <a:lnTo>
                    <a:pt x="26" y="218"/>
                  </a:lnTo>
                  <a:close/>
                  <a:moveTo>
                    <a:pt x="164" y="43"/>
                  </a:moveTo>
                  <a:cubicBezTo>
                    <a:pt x="147" y="63"/>
                    <a:pt x="133" y="91"/>
                    <a:pt x="123" y="123"/>
                  </a:cubicBezTo>
                  <a:cubicBezTo>
                    <a:pt x="62" y="123"/>
                    <a:pt x="62" y="123"/>
                    <a:pt x="62" y="123"/>
                  </a:cubicBezTo>
                  <a:cubicBezTo>
                    <a:pt x="87" y="87"/>
                    <a:pt x="122" y="59"/>
                    <a:pt x="164" y="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2" name="Freeform 21">
              <a:extLst>
                <a:ext uri="{FF2B5EF4-FFF2-40B4-BE49-F238E27FC236}">
                  <a16:creationId xmlns="" xmlns:a16="http://schemas.microsoft.com/office/drawing/2014/main" id="{E58A7B2E-3C3C-42BC-A6E0-2F74A75D77C5}"/>
                </a:ext>
              </a:extLst>
            </p:cNvPr>
            <p:cNvSpPr>
              <a:spLocks noEditPoints="1"/>
            </p:cNvSpPr>
            <p:nvPr/>
          </p:nvSpPr>
          <p:spPr bwMode="auto">
            <a:xfrm>
              <a:off x="727" y="3282"/>
              <a:ext cx="1008" cy="781"/>
            </a:xfrm>
            <a:custGeom>
              <a:avLst/>
              <a:gdLst/>
              <a:ahLst/>
              <a:cxnLst>
                <a:cxn ang="0">
                  <a:pos x="0" y="252"/>
                </a:cxn>
                <a:cxn ang="0">
                  <a:pos x="181" y="331"/>
                </a:cxn>
                <a:cxn ang="0">
                  <a:pos x="427" y="84"/>
                </a:cxn>
                <a:cxn ang="0">
                  <a:pos x="427" y="72"/>
                </a:cxn>
                <a:cxn ang="0">
                  <a:pos x="407" y="42"/>
                </a:cxn>
                <a:cxn ang="0">
                  <a:pos x="390" y="24"/>
                </a:cxn>
                <a:cxn ang="0">
                  <a:pos x="398" y="74"/>
                </a:cxn>
                <a:cxn ang="0">
                  <a:pos x="316" y="74"/>
                </a:cxn>
                <a:cxn ang="0">
                  <a:pos x="309" y="0"/>
                </a:cxn>
                <a:cxn ang="0">
                  <a:pos x="288" y="5"/>
                </a:cxn>
                <a:cxn ang="0">
                  <a:pos x="296" y="74"/>
                </a:cxn>
                <a:cxn ang="0">
                  <a:pos x="191" y="74"/>
                </a:cxn>
                <a:cxn ang="0">
                  <a:pos x="191" y="57"/>
                </a:cxn>
                <a:cxn ang="0">
                  <a:pos x="180" y="64"/>
                </a:cxn>
                <a:cxn ang="0">
                  <a:pos x="175" y="68"/>
                </a:cxn>
                <a:cxn ang="0">
                  <a:pos x="170" y="71"/>
                </a:cxn>
                <a:cxn ang="0">
                  <a:pos x="170" y="74"/>
                </a:cxn>
                <a:cxn ang="0">
                  <a:pos x="166" y="74"/>
                </a:cxn>
                <a:cxn ang="0">
                  <a:pos x="139" y="95"/>
                </a:cxn>
                <a:cxn ang="0">
                  <a:pos x="170" y="95"/>
                </a:cxn>
                <a:cxn ang="0">
                  <a:pos x="170" y="187"/>
                </a:cxn>
                <a:cxn ang="0">
                  <a:pos x="151" y="187"/>
                </a:cxn>
                <a:cxn ang="0">
                  <a:pos x="151" y="196"/>
                </a:cxn>
                <a:cxn ang="0">
                  <a:pos x="118" y="208"/>
                </a:cxn>
                <a:cxn ang="0">
                  <a:pos x="170" y="208"/>
                </a:cxn>
                <a:cxn ang="0">
                  <a:pos x="170" y="302"/>
                </a:cxn>
                <a:cxn ang="0">
                  <a:pos x="146" y="300"/>
                </a:cxn>
                <a:cxn ang="0">
                  <a:pos x="89" y="219"/>
                </a:cxn>
                <a:cxn ang="0">
                  <a:pos x="69" y="226"/>
                </a:cxn>
                <a:cxn ang="0">
                  <a:pos x="103" y="288"/>
                </a:cxn>
                <a:cxn ang="0">
                  <a:pos x="29" y="241"/>
                </a:cxn>
                <a:cxn ang="0">
                  <a:pos x="0" y="252"/>
                </a:cxn>
                <a:cxn ang="0">
                  <a:pos x="316" y="95"/>
                </a:cxn>
                <a:cxn ang="0">
                  <a:pos x="398" y="95"/>
                </a:cxn>
                <a:cxn ang="0">
                  <a:pos x="373" y="187"/>
                </a:cxn>
                <a:cxn ang="0">
                  <a:pos x="305" y="187"/>
                </a:cxn>
                <a:cxn ang="0">
                  <a:pos x="316" y="95"/>
                </a:cxn>
                <a:cxn ang="0">
                  <a:pos x="299" y="208"/>
                </a:cxn>
                <a:cxn ang="0">
                  <a:pos x="361" y="208"/>
                </a:cxn>
                <a:cxn ang="0">
                  <a:pos x="258" y="288"/>
                </a:cxn>
                <a:cxn ang="0">
                  <a:pos x="299" y="208"/>
                </a:cxn>
                <a:cxn ang="0">
                  <a:pos x="191" y="95"/>
                </a:cxn>
                <a:cxn ang="0">
                  <a:pos x="296" y="95"/>
                </a:cxn>
                <a:cxn ang="0">
                  <a:pos x="283" y="187"/>
                </a:cxn>
                <a:cxn ang="0">
                  <a:pos x="191" y="187"/>
                </a:cxn>
                <a:cxn ang="0">
                  <a:pos x="191" y="95"/>
                </a:cxn>
                <a:cxn ang="0">
                  <a:pos x="191" y="208"/>
                </a:cxn>
                <a:cxn ang="0">
                  <a:pos x="277" y="208"/>
                </a:cxn>
                <a:cxn ang="0">
                  <a:pos x="215" y="300"/>
                </a:cxn>
                <a:cxn ang="0">
                  <a:pos x="191" y="302"/>
                </a:cxn>
                <a:cxn ang="0">
                  <a:pos x="191" y="208"/>
                </a:cxn>
              </a:cxnLst>
              <a:rect l="0" t="0" r="r" b="b"/>
              <a:pathLst>
                <a:path w="427" h="331">
                  <a:moveTo>
                    <a:pt x="0" y="252"/>
                  </a:moveTo>
                  <a:cubicBezTo>
                    <a:pt x="45" y="300"/>
                    <a:pt x="109" y="331"/>
                    <a:pt x="181" y="331"/>
                  </a:cubicBezTo>
                  <a:cubicBezTo>
                    <a:pt x="317" y="331"/>
                    <a:pt x="427" y="221"/>
                    <a:pt x="427" y="84"/>
                  </a:cubicBezTo>
                  <a:cubicBezTo>
                    <a:pt x="427" y="80"/>
                    <a:pt x="427" y="76"/>
                    <a:pt x="427" y="72"/>
                  </a:cubicBezTo>
                  <a:cubicBezTo>
                    <a:pt x="407" y="42"/>
                    <a:pt x="407" y="42"/>
                    <a:pt x="407" y="42"/>
                  </a:cubicBezTo>
                  <a:cubicBezTo>
                    <a:pt x="401" y="35"/>
                    <a:pt x="396" y="29"/>
                    <a:pt x="390" y="24"/>
                  </a:cubicBezTo>
                  <a:cubicBezTo>
                    <a:pt x="395" y="40"/>
                    <a:pt x="397" y="57"/>
                    <a:pt x="398" y="74"/>
                  </a:cubicBezTo>
                  <a:cubicBezTo>
                    <a:pt x="316" y="74"/>
                    <a:pt x="316" y="74"/>
                    <a:pt x="316" y="74"/>
                  </a:cubicBezTo>
                  <a:cubicBezTo>
                    <a:pt x="316" y="48"/>
                    <a:pt x="313" y="23"/>
                    <a:pt x="309" y="0"/>
                  </a:cubicBezTo>
                  <a:cubicBezTo>
                    <a:pt x="302" y="2"/>
                    <a:pt x="295" y="3"/>
                    <a:pt x="288" y="5"/>
                  </a:cubicBezTo>
                  <a:cubicBezTo>
                    <a:pt x="293" y="27"/>
                    <a:pt x="295" y="50"/>
                    <a:pt x="296" y="74"/>
                  </a:cubicBezTo>
                  <a:cubicBezTo>
                    <a:pt x="191" y="74"/>
                    <a:pt x="191" y="74"/>
                    <a:pt x="191" y="74"/>
                  </a:cubicBezTo>
                  <a:cubicBezTo>
                    <a:pt x="191" y="57"/>
                    <a:pt x="191" y="57"/>
                    <a:pt x="191" y="57"/>
                  </a:cubicBezTo>
                  <a:cubicBezTo>
                    <a:pt x="187" y="59"/>
                    <a:pt x="184" y="62"/>
                    <a:pt x="180" y="64"/>
                  </a:cubicBezTo>
                  <a:cubicBezTo>
                    <a:pt x="175" y="68"/>
                    <a:pt x="175" y="68"/>
                    <a:pt x="175" y="68"/>
                  </a:cubicBezTo>
                  <a:cubicBezTo>
                    <a:pt x="173" y="69"/>
                    <a:pt x="172" y="70"/>
                    <a:pt x="170" y="71"/>
                  </a:cubicBezTo>
                  <a:cubicBezTo>
                    <a:pt x="170" y="74"/>
                    <a:pt x="170" y="74"/>
                    <a:pt x="170" y="74"/>
                  </a:cubicBezTo>
                  <a:cubicBezTo>
                    <a:pt x="166" y="74"/>
                    <a:pt x="166" y="74"/>
                    <a:pt x="166" y="74"/>
                  </a:cubicBezTo>
                  <a:cubicBezTo>
                    <a:pt x="157" y="81"/>
                    <a:pt x="148" y="88"/>
                    <a:pt x="139" y="95"/>
                  </a:cubicBezTo>
                  <a:cubicBezTo>
                    <a:pt x="170" y="95"/>
                    <a:pt x="170" y="95"/>
                    <a:pt x="170" y="95"/>
                  </a:cubicBezTo>
                  <a:cubicBezTo>
                    <a:pt x="170" y="187"/>
                    <a:pt x="170" y="187"/>
                    <a:pt x="170" y="187"/>
                  </a:cubicBezTo>
                  <a:cubicBezTo>
                    <a:pt x="151" y="187"/>
                    <a:pt x="151" y="187"/>
                    <a:pt x="151" y="187"/>
                  </a:cubicBezTo>
                  <a:cubicBezTo>
                    <a:pt x="151" y="196"/>
                    <a:pt x="151" y="196"/>
                    <a:pt x="151" y="196"/>
                  </a:cubicBezTo>
                  <a:cubicBezTo>
                    <a:pt x="118" y="208"/>
                    <a:pt x="118" y="208"/>
                    <a:pt x="118" y="208"/>
                  </a:cubicBezTo>
                  <a:cubicBezTo>
                    <a:pt x="170" y="208"/>
                    <a:pt x="170" y="208"/>
                    <a:pt x="170" y="208"/>
                  </a:cubicBezTo>
                  <a:cubicBezTo>
                    <a:pt x="170" y="302"/>
                    <a:pt x="170" y="302"/>
                    <a:pt x="170" y="302"/>
                  </a:cubicBezTo>
                  <a:cubicBezTo>
                    <a:pt x="162" y="302"/>
                    <a:pt x="154" y="301"/>
                    <a:pt x="146" y="300"/>
                  </a:cubicBezTo>
                  <a:cubicBezTo>
                    <a:pt x="123" y="285"/>
                    <a:pt x="103" y="256"/>
                    <a:pt x="89" y="219"/>
                  </a:cubicBezTo>
                  <a:cubicBezTo>
                    <a:pt x="69" y="226"/>
                    <a:pt x="69" y="226"/>
                    <a:pt x="69" y="226"/>
                  </a:cubicBezTo>
                  <a:cubicBezTo>
                    <a:pt x="78" y="250"/>
                    <a:pt x="90" y="272"/>
                    <a:pt x="103" y="288"/>
                  </a:cubicBezTo>
                  <a:cubicBezTo>
                    <a:pt x="75" y="278"/>
                    <a:pt x="50" y="261"/>
                    <a:pt x="29" y="241"/>
                  </a:cubicBezTo>
                  <a:lnTo>
                    <a:pt x="0" y="252"/>
                  </a:lnTo>
                  <a:close/>
                  <a:moveTo>
                    <a:pt x="316" y="95"/>
                  </a:moveTo>
                  <a:cubicBezTo>
                    <a:pt x="398" y="95"/>
                    <a:pt x="398" y="95"/>
                    <a:pt x="398" y="95"/>
                  </a:cubicBezTo>
                  <a:cubicBezTo>
                    <a:pt x="397" y="128"/>
                    <a:pt x="388" y="160"/>
                    <a:pt x="373" y="187"/>
                  </a:cubicBezTo>
                  <a:cubicBezTo>
                    <a:pt x="305" y="187"/>
                    <a:pt x="305" y="187"/>
                    <a:pt x="305" y="187"/>
                  </a:cubicBezTo>
                  <a:cubicBezTo>
                    <a:pt x="312" y="159"/>
                    <a:pt x="316" y="128"/>
                    <a:pt x="316" y="95"/>
                  </a:cubicBezTo>
                  <a:moveTo>
                    <a:pt x="299" y="208"/>
                  </a:moveTo>
                  <a:cubicBezTo>
                    <a:pt x="361" y="208"/>
                    <a:pt x="361" y="208"/>
                    <a:pt x="361" y="208"/>
                  </a:cubicBezTo>
                  <a:cubicBezTo>
                    <a:pt x="336" y="244"/>
                    <a:pt x="300" y="272"/>
                    <a:pt x="258" y="288"/>
                  </a:cubicBezTo>
                  <a:cubicBezTo>
                    <a:pt x="275" y="268"/>
                    <a:pt x="289" y="240"/>
                    <a:pt x="299" y="208"/>
                  </a:cubicBezTo>
                  <a:moveTo>
                    <a:pt x="191" y="95"/>
                  </a:moveTo>
                  <a:cubicBezTo>
                    <a:pt x="296" y="95"/>
                    <a:pt x="296" y="95"/>
                    <a:pt x="296" y="95"/>
                  </a:cubicBezTo>
                  <a:cubicBezTo>
                    <a:pt x="295" y="128"/>
                    <a:pt x="291" y="159"/>
                    <a:pt x="283" y="187"/>
                  </a:cubicBezTo>
                  <a:cubicBezTo>
                    <a:pt x="191" y="187"/>
                    <a:pt x="191" y="187"/>
                    <a:pt x="191" y="187"/>
                  </a:cubicBezTo>
                  <a:lnTo>
                    <a:pt x="191" y="95"/>
                  </a:lnTo>
                  <a:close/>
                  <a:moveTo>
                    <a:pt x="191" y="208"/>
                  </a:moveTo>
                  <a:cubicBezTo>
                    <a:pt x="277" y="208"/>
                    <a:pt x="277" y="208"/>
                    <a:pt x="277" y="208"/>
                  </a:cubicBezTo>
                  <a:cubicBezTo>
                    <a:pt x="262" y="251"/>
                    <a:pt x="240" y="284"/>
                    <a:pt x="215" y="300"/>
                  </a:cubicBezTo>
                  <a:cubicBezTo>
                    <a:pt x="207" y="301"/>
                    <a:pt x="199" y="302"/>
                    <a:pt x="191" y="302"/>
                  </a:cubicBezTo>
                  <a:lnTo>
                    <a:pt x="191" y="2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3" name="Freeform 22">
              <a:extLst>
                <a:ext uri="{FF2B5EF4-FFF2-40B4-BE49-F238E27FC236}">
                  <a16:creationId xmlns="" xmlns:a16="http://schemas.microsoft.com/office/drawing/2014/main" id="{5303C77A-165F-4A09-B0E2-3A279D171E36}"/>
                </a:ext>
              </a:extLst>
            </p:cNvPr>
            <p:cNvSpPr>
              <a:spLocks/>
            </p:cNvSpPr>
            <p:nvPr/>
          </p:nvSpPr>
          <p:spPr bwMode="auto">
            <a:xfrm>
              <a:off x="571" y="3045"/>
              <a:ext cx="1164" cy="825"/>
            </a:xfrm>
            <a:custGeom>
              <a:avLst/>
              <a:gdLst/>
              <a:ahLst/>
              <a:cxnLst>
                <a:cxn ang="0">
                  <a:pos x="158" y="290"/>
                </a:cxn>
                <a:cxn ang="0">
                  <a:pos x="103" y="256"/>
                </a:cxn>
                <a:cxn ang="0">
                  <a:pos x="227" y="147"/>
                </a:cxn>
                <a:cxn ang="0">
                  <a:pos x="493" y="127"/>
                </a:cxn>
                <a:cxn ang="0">
                  <a:pos x="197" y="95"/>
                </a:cxn>
                <a:cxn ang="0">
                  <a:pos x="46" y="214"/>
                </a:cxn>
                <a:cxn ang="0">
                  <a:pos x="0" y="168"/>
                </a:cxn>
                <a:cxn ang="0">
                  <a:pos x="0" y="349"/>
                </a:cxn>
                <a:cxn ang="0">
                  <a:pos x="158" y="290"/>
                </a:cxn>
              </a:cxnLst>
              <a:rect l="0" t="0" r="r" b="b"/>
              <a:pathLst>
                <a:path w="493" h="349">
                  <a:moveTo>
                    <a:pt x="158" y="290"/>
                  </a:moveTo>
                  <a:cubicBezTo>
                    <a:pt x="103" y="256"/>
                    <a:pt x="103" y="256"/>
                    <a:pt x="103" y="256"/>
                  </a:cubicBezTo>
                  <a:cubicBezTo>
                    <a:pt x="103" y="256"/>
                    <a:pt x="161" y="191"/>
                    <a:pt x="227" y="147"/>
                  </a:cubicBezTo>
                  <a:cubicBezTo>
                    <a:pt x="291" y="102"/>
                    <a:pt x="410" y="17"/>
                    <a:pt x="493" y="127"/>
                  </a:cubicBezTo>
                  <a:cubicBezTo>
                    <a:pt x="455" y="0"/>
                    <a:pt x="293" y="42"/>
                    <a:pt x="197" y="95"/>
                  </a:cubicBezTo>
                  <a:cubicBezTo>
                    <a:pt x="117" y="140"/>
                    <a:pt x="46" y="214"/>
                    <a:pt x="46" y="214"/>
                  </a:cubicBezTo>
                  <a:cubicBezTo>
                    <a:pt x="0" y="168"/>
                    <a:pt x="0" y="168"/>
                    <a:pt x="0" y="168"/>
                  </a:cubicBezTo>
                  <a:cubicBezTo>
                    <a:pt x="0" y="349"/>
                    <a:pt x="0" y="349"/>
                    <a:pt x="0" y="349"/>
                  </a:cubicBezTo>
                  <a:lnTo>
                    <a:pt x="158" y="2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285262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97509732"/>
              </p:ext>
            </p:extLst>
          </p:nvPr>
        </p:nvGraphicFramePr>
        <p:xfrm>
          <a:off x="998400" y="1322388"/>
          <a:ext cx="10195559" cy="4297680"/>
        </p:xfrm>
        <a:graphic>
          <a:graphicData uri="http://schemas.openxmlformats.org/drawingml/2006/table">
            <a:tbl>
              <a:tblPr firstRow="1" bandRow="1">
                <a:tableStyleId>{1FECB4D8-DB02-4DC6-A0A2-4F2EBAE1DC90}</a:tableStyleId>
              </a:tblPr>
              <a:tblGrid>
                <a:gridCol w="1259938">
                  <a:extLst>
                    <a:ext uri="{9D8B030D-6E8A-4147-A177-3AD203B41FA5}">
                      <a16:colId xmlns="" xmlns:a16="http://schemas.microsoft.com/office/drawing/2014/main" val="20001"/>
                    </a:ext>
                  </a:extLst>
                </a:gridCol>
                <a:gridCol w="2403972">
                  <a:extLst>
                    <a:ext uri="{9D8B030D-6E8A-4147-A177-3AD203B41FA5}">
                      <a16:colId xmlns="" xmlns:a16="http://schemas.microsoft.com/office/drawing/2014/main" val="20002"/>
                    </a:ext>
                  </a:extLst>
                </a:gridCol>
                <a:gridCol w="6531649">
                  <a:extLst>
                    <a:ext uri="{9D8B030D-6E8A-4147-A177-3AD203B41FA5}">
                      <a16:colId xmlns="" xmlns:a16="http://schemas.microsoft.com/office/drawing/2014/main" val="1189527883"/>
                    </a:ext>
                  </a:extLst>
                </a:gridCol>
              </a:tblGrid>
              <a:tr h="0">
                <a:tc>
                  <a:txBody>
                    <a:bodyPr/>
                    <a:lstStyle/>
                    <a:p>
                      <a:pPr algn="l">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l">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 xmlns:a16="http://schemas.microsoft.com/office/drawing/2014/main" val="10000"/>
                  </a:ext>
                </a:extLst>
              </a:tr>
              <a:tr h="0">
                <a:tc rowSpan="4">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dirty="0">
                          <a:solidFill>
                            <a:schemeClr val="bg1"/>
                          </a:solidFill>
                          <a:latin typeface="+mn-lt"/>
                          <a:ea typeface="+mn-ea"/>
                          <a:cs typeface="+mn-cs"/>
                        </a:rPr>
                        <a:t>Data</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70A68"/>
                    </a:solid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dirty="0">
                          <a:solidFill>
                            <a:srgbClr val="470A68"/>
                          </a:solidFill>
                        </a:rPr>
                        <a:t>Encryption &amp; Obfuscation: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Data at Rest Encryption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Data in Transit Encryption</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400" b="0" dirty="0">
                        <a:solidFill>
                          <a:srgbClr val="470A68"/>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Integration with third party tools/CASB</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Azure Disk Encryption, Windows Bitlocker, Linux DM-Crypt, Azure Storage Service encryption, Azure SQL database encryption, Azure COSMOS DB encryption, Azure data lake encryption, TDE, Always Encrypted feature</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TLS/SSL encryption in Azure, SMB encryption over Azure virtual networks, In-transit encryption in VMs, Azure VPN encryption, In transit encryption in data lake</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9"/>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470A68"/>
                          </a:solidFill>
                        </a:rPr>
                        <a:t>Secrets &amp; Key Management:</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Key Lifecycle Management</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Credentials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Azure Key vault, Azure dedicated HSM</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Git Credentials Managers</a:t>
                      </a:r>
                      <a:endParaRPr lang="en-US" sz="1400" dirty="0">
                        <a:solidFill>
                          <a:srgbClr val="470A68"/>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10"/>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470A68"/>
                          </a:solidFill>
                        </a:rPr>
                        <a:t>Data Lifecycle</a:t>
                      </a:r>
                      <a:r>
                        <a:rPr lang="en-US" sz="1400" b="0" baseline="0" dirty="0">
                          <a:solidFill>
                            <a:srgbClr val="470A68"/>
                          </a:solidFill>
                        </a:rPr>
                        <a:t>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r>
                        <a:rPr lang="en-US" sz="1400" dirty="0">
                          <a:solidFill>
                            <a:srgbClr val="470A68"/>
                          </a:solidFill>
                        </a:rPr>
                        <a:t>Azure</a:t>
                      </a:r>
                      <a:r>
                        <a:rPr lang="en-US" sz="1400" baseline="0" dirty="0">
                          <a:solidFill>
                            <a:srgbClr val="470A68"/>
                          </a:solidFill>
                        </a:rPr>
                        <a:t> Application Insights, Azure Retention Policy</a:t>
                      </a:r>
                      <a:endParaRPr lang="en-US" sz="1400" dirty="0">
                        <a:solidFill>
                          <a:srgbClr val="470A68"/>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11"/>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470A68"/>
                          </a:solidFill>
                        </a:rPr>
                        <a:t>Data Discovery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400" b="0" i="0" u="none" strike="noStrike" kern="1200" baseline="0" dirty="0">
                        <a:solidFill>
                          <a:srgbClr val="470A68"/>
                        </a:solidFill>
                        <a:latin typeface="+mn-lt"/>
                        <a:ea typeface="+mn-ea"/>
                        <a:cs typeface="+mn-cs"/>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12"/>
                  </a:ext>
                </a:extLst>
              </a:tr>
              <a:tr h="0">
                <a:tc rowSpan="3">
                  <a:txBody>
                    <a:bodyPr/>
                    <a:lstStyle/>
                    <a:p>
                      <a:pPr marL="0" indent="0" algn="l" defTabSz="914400" rtl="0" eaLnBrk="1" fontAlgn="t" latinLnBrk="0" hangingPunct="1">
                        <a:lnSpc>
                          <a:spcPct val="100000"/>
                        </a:lnSpc>
                        <a:spcBef>
                          <a:spcPts val="0"/>
                        </a:spcBef>
                        <a:spcAft>
                          <a:spcPts val="300"/>
                        </a:spcAft>
                      </a:pPr>
                      <a:r>
                        <a:rPr lang="en-US" sz="1400" b="1" kern="1200" baseline="0" dirty="0">
                          <a:solidFill>
                            <a:schemeClr val="bg1"/>
                          </a:solidFill>
                          <a:latin typeface="+mn-lt"/>
                          <a:ea typeface="+mn-ea"/>
                          <a:cs typeface="+mn-cs"/>
                        </a:rPr>
                        <a:t>Application</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6D2077"/>
                    </a:solidFill>
                  </a:tcPr>
                </a:tc>
                <a:tc>
                  <a:txBody>
                    <a:bodyPr/>
                    <a:lstStyle/>
                    <a:p>
                      <a:pPr marL="0" indent="0" algn="l">
                        <a:lnSpc>
                          <a:spcPct val="100000"/>
                        </a:lnSpc>
                        <a:spcBef>
                          <a:spcPts val="0"/>
                        </a:spcBef>
                        <a:spcAft>
                          <a:spcPts val="300"/>
                        </a:spcAft>
                      </a:pPr>
                      <a:r>
                        <a:rPr lang="en-US" sz="1400" b="0" dirty="0">
                          <a:solidFill>
                            <a:srgbClr val="6D2077"/>
                          </a:solidFill>
                        </a:rPr>
                        <a:t>Certificate Lifecycle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6D2077"/>
                          </a:solidFill>
                          <a:latin typeface="+mn-lt"/>
                          <a:ea typeface="+mn-ea"/>
                          <a:cs typeface="+mn-cs"/>
                        </a:rPr>
                        <a:t>Azure app service managed certificate, Integration with external PKI tools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834716556"/>
                  </a:ext>
                </a:extLst>
              </a:tr>
              <a:tr h="0">
                <a:tc vMerge="1">
                  <a:txBody>
                    <a:bodyPr/>
                    <a:lstStyle/>
                    <a:p>
                      <a:endParaRPr lang="en-US"/>
                    </a:p>
                  </a:txBody>
                  <a:tcP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70A68"/>
                    </a:solidFill>
                  </a:tcPr>
                </a:tc>
                <a:tc>
                  <a:txBody>
                    <a:bodyPr/>
                    <a:lstStyle/>
                    <a:p>
                      <a:pPr marL="0" indent="0" algn="l">
                        <a:lnSpc>
                          <a:spcPct val="100000"/>
                        </a:lnSpc>
                        <a:spcBef>
                          <a:spcPts val="0"/>
                        </a:spcBef>
                        <a:spcAft>
                          <a:spcPts val="300"/>
                        </a:spcAft>
                      </a:pPr>
                      <a:r>
                        <a:rPr lang="en-US" sz="1400" b="0" dirty="0">
                          <a:solidFill>
                            <a:srgbClr val="6D2077"/>
                          </a:solidFill>
                        </a:rPr>
                        <a:t>API</a:t>
                      </a:r>
                      <a:r>
                        <a:rPr lang="en-US" sz="1400" b="0" baseline="0" dirty="0">
                          <a:solidFill>
                            <a:srgbClr val="6D2077"/>
                          </a:solidFill>
                        </a:rPr>
                        <a:t> Security</a:t>
                      </a:r>
                      <a:endParaRPr lang="en-US" sz="1400" b="0" dirty="0">
                        <a:solidFill>
                          <a:srgbClr val="6D2077"/>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6D2077"/>
                          </a:solidFill>
                          <a:latin typeface="+mn-lt"/>
                          <a:ea typeface="+mn-ea"/>
                          <a:cs typeface="+mn-cs"/>
                        </a:rPr>
                        <a:t>Azure API management, Azure API gateway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3878001660"/>
                  </a:ext>
                </a:extLst>
              </a:tr>
              <a:tr h="0">
                <a:tc vMerge="1">
                  <a:txBody>
                    <a:bodyPr/>
                    <a:lstStyle/>
                    <a:p>
                      <a:pPr marL="53975" indent="0" algn="l" defTabSz="914400" rtl="0" eaLnBrk="1" fontAlgn="t" latinLnBrk="0" hangingPunct="1"/>
                      <a:endParaRPr lang="en-US" sz="1000" b="1" kern="1200" dirty="0">
                        <a:solidFill>
                          <a:srgbClr val="00338D"/>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70A68"/>
                    </a:solidFill>
                  </a:tcPr>
                </a:tc>
                <a:tc>
                  <a:txBody>
                    <a:bodyPr/>
                    <a:lstStyle/>
                    <a:p>
                      <a:pPr marL="0" indent="0" algn="l">
                        <a:lnSpc>
                          <a:spcPct val="100000"/>
                        </a:lnSpc>
                        <a:spcBef>
                          <a:spcPts val="0"/>
                        </a:spcBef>
                        <a:spcAft>
                          <a:spcPts val="300"/>
                        </a:spcAft>
                      </a:pPr>
                      <a:r>
                        <a:rPr lang="en-US" sz="1400" b="0" dirty="0">
                          <a:solidFill>
                            <a:srgbClr val="6D2077"/>
                          </a:solidFill>
                        </a:rPr>
                        <a:t>Web Application Firewall</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dirty="0">
                          <a:solidFill>
                            <a:srgbClr val="6D2077"/>
                          </a:solidFill>
                        </a:rPr>
                        <a:t>Azure application gateways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480502416"/>
                  </a:ext>
                </a:extLst>
              </a:tr>
            </a:tbl>
          </a:graphicData>
        </a:graphic>
      </p:graphicFrame>
      <p:sp>
        <p:nvSpPr>
          <p:cNvPr id="7" name="Title 1">
            <a:extLst>
              <a:ext uri="{FF2B5EF4-FFF2-40B4-BE49-F238E27FC236}">
                <a16:creationId xmlns="" xmlns:a16="http://schemas.microsoft.com/office/drawing/2014/main" id="{25CBA5E1-018F-054E-B4A9-723DE8A52B98}"/>
              </a:ext>
            </a:extLst>
          </p:cNvPr>
          <p:cNvSpPr>
            <a:spLocks noGrp="1"/>
          </p:cNvSpPr>
          <p:nvPr>
            <p:ph type="title"/>
          </p:nvPr>
        </p:nvSpPr>
        <p:spPr>
          <a:xfrm>
            <a:off x="998400" y="431800"/>
            <a:ext cx="10195200" cy="533400"/>
          </a:xfrm>
        </p:spPr>
        <p:txBody>
          <a:bodyPr/>
          <a:lstStyle/>
          <a:p>
            <a:r>
              <a:rPr lang="en-US" dirty="0"/>
              <a:t>Azure capability mapping</a:t>
            </a:r>
          </a:p>
        </p:txBody>
      </p:sp>
      <p:sp>
        <p:nvSpPr>
          <p:cNvPr id="5" name="Text Placeholder 4"/>
          <p:cNvSpPr>
            <a:spLocks noGrp="1"/>
          </p:cNvSpPr>
          <p:nvPr>
            <p:ph type="body" sz="quarter" idx="12"/>
          </p:nvPr>
        </p:nvSpPr>
        <p:spPr/>
        <p:txBody>
          <a:bodyPr/>
          <a:lstStyle/>
          <a:p>
            <a:r>
              <a:rPr lang="en-US" dirty="0"/>
              <a:t>Capability framework</a:t>
            </a:r>
          </a:p>
        </p:txBody>
      </p:sp>
      <p:grpSp>
        <p:nvGrpSpPr>
          <p:cNvPr id="8" name="Group 7">
            <a:extLst>
              <a:ext uri="{FF2B5EF4-FFF2-40B4-BE49-F238E27FC236}">
                <a16:creationId xmlns="" xmlns:a16="http://schemas.microsoft.com/office/drawing/2014/main" id="{B4AA0D59-FC42-459E-911B-028AC405A02E}"/>
              </a:ext>
            </a:extLst>
          </p:cNvPr>
          <p:cNvGrpSpPr/>
          <p:nvPr/>
        </p:nvGrpSpPr>
        <p:grpSpPr>
          <a:xfrm>
            <a:off x="1058907" y="1923809"/>
            <a:ext cx="398418" cy="453673"/>
            <a:chOff x="469356" y="3434398"/>
            <a:chExt cx="217488" cy="247650"/>
          </a:xfrm>
          <a:solidFill>
            <a:srgbClr val="FFFFFF"/>
          </a:solidFill>
        </p:grpSpPr>
        <p:sp>
          <p:nvSpPr>
            <p:cNvPr id="9" name="Freeform 24">
              <a:extLst>
                <a:ext uri="{FF2B5EF4-FFF2-40B4-BE49-F238E27FC236}">
                  <a16:creationId xmlns="" xmlns:a16="http://schemas.microsoft.com/office/drawing/2014/main" id="{CC6B765C-4057-4419-8ABF-3001F69EA6EC}"/>
                </a:ext>
              </a:extLst>
            </p:cNvPr>
            <p:cNvSpPr>
              <a:spLocks/>
            </p:cNvSpPr>
            <p:nvPr/>
          </p:nvSpPr>
          <p:spPr bwMode="auto">
            <a:xfrm>
              <a:off x="469356" y="3599498"/>
              <a:ext cx="217488" cy="82550"/>
            </a:xfrm>
            <a:custGeom>
              <a:avLst/>
              <a:gdLst/>
              <a:ahLst/>
              <a:cxnLst>
                <a:cxn ang="0">
                  <a:pos x="29" y="11"/>
                </a:cxn>
                <a:cxn ang="0">
                  <a:pos x="0" y="0"/>
                </a:cxn>
                <a:cxn ang="0">
                  <a:pos x="0" y="2"/>
                </a:cxn>
                <a:cxn ang="0">
                  <a:pos x="0" y="9"/>
                </a:cxn>
                <a:cxn ang="0">
                  <a:pos x="29" y="22"/>
                </a:cxn>
                <a:cxn ang="0">
                  <a:pos x="58" y="9"/>
                </a:cxn>
                <a:cxn ang="0">
                  <a:pos x="58" y="2"/>
                </a:cxn>
                <a:cxn ang="0">
                  <a:pos x="58" y="0"/>
                </a:cxn>
                <a:cxn ang="0">
                  <a:pos x="29" y="11"/>
                </a:cxn>
              </a:cxnLst>
              <a:rect l="0" t="0" r="r" b="b"/>
              <a:pathLst>
                <a:path w="58" h="22">
                  <a:moveTo>
                    <a:pt x="29" y="11"/>
                  </a:moveTo>
                  <a:cubicBezTo>
                    <a:pt x="13" y="11"/>
                    <a:pt x="2" y="6"/>
                    <a:pt x="0" y="0"/>
                  </a:cubicBezTo>
                  <a:cubicBezTo>
                    <a:pt x="0" y="1"/>
                    <a:pt x="0" y="1"/>
                    <a:pt x="0" y="2"/>
                  </a:cubicBezTo>
                  <a:cubicBezTo>
                    <a:pt x="0" y="2"/>
                    <a:pt x="0" y="9"/>
                    <a:pt x="0" y="9"/>
                  </a:cubicBezTo>
                  <a:cubicBezTo>
                    <a:pt x="0" y="16"/>
                    <a:pt x="12" y="22"/>
                    <a:pt x="29" y="22"/>
                  </a:cubicBezTo>
                  <a:cubicBezTo>
                    <a:pt x="46" y="22"/>
                    <a:pt x="58" y="16"/>
                    <a:pt x="58" y="9"/>
                  </a:cubicBezTo>
                  <a:cubicBezTo>
                    <a:pt x="58" y="9"/>
                    <a:pt x="58" y="2"/>
                    <a:pt x="58" y="2"/>
                  </a:cubicBezTo>
                  <a:cubicBezTo>
                    <a:pt x="58" y="1"/>
                    <a:pt x="58" y="1"/>
                    <a:pt x="58" y="0"/>
                  </a:cubicBezTo>
                  <a:cubicBezTo>
                    <a:pt x="56" y="6"/>
                    <a:pt x="45" y="11"/>
                    <a:pt x="29"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25">
              <a:extLst>
                <a:ext uri="{FF2B5EF4-FFF2-40B4-BE49-F238E27FC236}">
                  <a16:creationId xmlns="" xmlns:a16="http://schemas.microsoft.com/office/drawing/2014/main" id="{A0E7F074-A5E4-49DD-A0C0-B93E6CE4C92A}"/>
                </a:ext>
              </a:extLst>
            </p:cNvPr>
            <p:cNvSpPr>
              <a:spLocks/>
            </p:cNvSpPr>
            <p:nvPr/>
          </p:nvSpPr>
          <p:spPr bwMode="auto">
            <a:xfrm>
              <a:off x="469356" y="3539173"/>
              <a:ext cx="217488" cy="77787"/>
            </a:xfrm>
            <a:custGeom>
              <a:avLst/>
              <a:gdLst/>
              <a:ahLst/>
              <a:cxnLst>
                <a:cxn ang="0">
                  <a:pos x="29" y="11"/>
                </a:cxn>
                <a:cxn ang="0">
                  <a:pos x="0" y="0"/>
                </a:cxn>
                <a:cxn ang="0">
                  <a:pos x="0" y="1"/>
                </a:cxn>
                <a:cxn ang="0">
                  <a:pos x="0" y="9"/>
                </a:cxn>
                <a:cxn ang="0">
                  <a:pos x="29" y="21"/>
                </a:cxn>
                <a:cxn ang="0">
                  <a:pos x="58" y="9"/>
                </a:cxn>
                <a:cxn ang="0">
                  <a:pos x="58" y="1"/>
                </a:cxn>
                <a:cxn ang="0">
                  <a:pos x="58" y="0"/>
                </a:cxn>
                <a:cxn ang="0">
                  <a:pos x="29" y="11"/>
                </a:cxn>
              </a:cxnLst>
              <a:rect l="0" t="0" r="r" b="b"/>
              <a:pathLst>
                <a:path w="58" h="21">
                  <a:moveTo>
                    <a:pt x="29" y="11"/>
                  </a:moveTo>
                  <a:cubicBezTo>
                    <a:pt x="13" y="11"/>
                    <a:pt x="2" y="6"/>
                    <a:pt x="0" y="0"/>
                  </a:cubicBezTo>
                  <a:cubicBezTo>
                    <a:pt x="0" y="0"/>
                    <a:pt x="0" y="1"/>
                    <a:pt x="0" y="1"/>
                  </a:cubicBezTo>
                  <a:cubicBezTo>
                    <a:pt x="0" y="2"/>
                    <a:pt x="0" y="8"/>
                    <a:pt x="0" y="9"/>
                  </a:cubicBezTo>
                  <a:cubicBezTo>
                    <a:pt x="0" y="16"/>
                    <a:pt x="12" y="21"/>
                    <a:pt x="29" y="21"/>
                  </a:cubicBezTo>
                  <a:cubicBezTo>
                    <a:pt x="46" y="21"/>
                    <a:pt x="58" y="16"/>
                    <a:pt x="58" y="9"/>
                  </a:cubicBezTo>
                  <a:cubicBezTo>
                    <a:pt x="58" y="8"/>
                    <a:pt x="58" y="2"/>
                    <a:pt x="58" y="1"/>
                  </a:cubicBezTo>
                  <a:cubicBezTo>
                    <a:pt x="58" y="1"/>
                    <a:pt x="58" y="0"/>
                    <a:pt x="58" y="0"/>
                  </a:cubicBezTo>
                  <a:cubicBezTo>
                    <a:pt x="56" y="6"/>
                    <a:pt x="45" y="11"/>
                    <a:pt x="29"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26">
              <a:extLst>
                <a:ext uri="{FF2B5EF4-FFF2-40B4-BE49-F238E27FC236}">
                  <a16:creationId xmlns="" xmlns:a16="http://schemas.microsoft.com/office/drawing/2014/main" id="{B0B7CB5C-6C0A-4171-83A3-E354DBDB7986}"/>
                </a:ext>
              </a:extLst>
            </p:cNvPr>
            <p:cNvSpPr>
              <a:spLocks/>
            </p:cNvSpPr>
            <p:nvPr/>
          </p:nvSpPr>
          <p:spPr bwMode="auto">
            <a:xfrm>
              <a:off x="469356" y="3434398"/>
              <a:ext cx="217488" cy="123825"/>
            </a:xfrm>
            <a:custGeom>
              <a:avLst/>
              <a:gdLst/>
              <a:ahLst/>
              <a:cxnLst>
                <a:cxn ang="0">
                  <a:pos x="29" y="0"/>
                </a:cxn>
                <a:cxn ang="0">
                  <a:pos x="0" y="13"/>
                </a:cxn>
                <a:cxn ang="0">
                  <a:pos x="0" y="20"/>
                </a:cxn>
                <a:cxn ang="0">
                  <a:pos x="29" y="33"/>
                </a:cxn>
                <a:cxn ang="0">
                  <a:pos x="58" y="20"/>
                </a:cxn>
                <a:cxn ang="0">
                  <a:pos x="58" y="13"/>
                </a:cxn>
                <a:cxn ang="0">
                  <a:pos x="29" y="0"/>
                </a:cxn>
              </a:cxnLst>
              <a:rect l="0" t="0" r="r" b="b"/>
              <a:pathLst>
                <a:path w="58" h="33">
                  <a:moveTo>
                    <a:pt x="29" y="0"/>
                  </a:moveTo>
                  <a:cubicBezTo>
                    <a:pt x="12" y="0"/>
                    <a:pt x="0" y="6"/>
                    <a:pt x="0" y="13"/>
                  </a:cubicBezTo>
                  <a:cubicBezTo>
                    <a:pt x="0" y="13"/>
                    <a:pt x="0" y="20"/>
                    <a:pt x="0" y="20"/>
                  </a:cubicBezTo>
                  <a:cubicBezTo>
                    <a:pt x="0" y="27"/>
                    <a:pt x="12" y="33"/>
                    <a:pt x="29" y="33"/>
                  </a:cubicBezTo>
                  <a:cubicBezTo>
                    <a:pt x="46" y="33"/>
                    <a:pt x="58" y="27"/>
                    <a:pt x="58" y="20"/>
                  </a:cubicBezTo>
                  <a:cubicBezTo>
                    <a:pt x="58" y="20"/>
                    <a:pt x="58" y="13"/>
                    <a:pt x="58" y="13"/>
                  </a:cubicBezTo>
                  <a:cubicBezTo>
                    <a:pt x="58" y="6"/>
                    <a:pt x="46" y="0"/>
                    <a:pt x="2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5" name="Group 4">
            <a:extLst>
              <a:ext uri="{FF2B5EF4-FFF2-40B4-BE49-F238E27FC236}">
                <a16:creationId xmlns="" xmlns:a16="http://schemas.microsoft.com/office/drawing/2014/main" id="{81B7B3AE-BC3B-46F8-9FF9-4511E47F9282}"/>
              </a:ext>
            </a:extLst>
          </p:cNvPr>
          <p:cNvGrpSpPr>
            <a:grpSpLocks noChangeAspect="1"/>
          </p:cNvGrpSpPr>
          <p:nvPr/>
        </p:nvGrpSpPr>
        <p:grpSpPr bwMode="auto">
          <a:xfrm>
            <a:off x="1058907" y="4815682"/>
            <a:ext cx="434975" cy="596778"/>
            <a:chOff x="1196" y="1139"/>
            <a:chExt cx="207" cy="284"/>
          </a:xfrm>
          <a:solidFill>
            <a:srgbClr val="FFFFFF"/>
          </a:solidFill>
        </p:grpSpPr>
        <p:sp>
          <p:nvSpPr>
            <p:cNvPr id="16" name="Rectangle 5">
              <a:extLst>
                <a:ext uri="{FF2B5EF4-FFF2-40B4-BE49-F238E27FC236}">
                  <a16:creationId xmlns="" xmlns:a16="http://schemas.microsoft.com/office/drawing/2014/main" id="{F4BCB33B-6896-488D-B97B-CB3375C53252}"/>
                </a:ext>
              </a:extLst>
            </p:cNvPr>
            <p:cNvSpPr>
              <a:spLocks noChangeArrowheads="1"/>
            </p:cNvSpPr>
            <p:nvPr/>
          </p:nvSpPr>
          <p:spPr bwMode="auto">
            <a:xfrm>
              <a:off x="1243" y="1246"/>
              <a:ext cx="1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 xmlns:a16="http://schemas.microsoft.com/office/drawing/2014/main" id="{7554D415-9C51-4B55-9AAF-E47E682DC349}"/>
                </a:ext>
              </a:extLst>
            </p:cNvPr>
            <p:cNvSpPr>
              <a:spLocks noEditPoints="1"/>
            </p:cNvSpPr>
            <p:nvPr/>
          </p:nvSpPr>
          <p:spPr bwMode="auto">
            <a:xfrm>
              <a:off x="1197" y="1139"/>
              <a:ext cx="206" cy="243"/>
            </a:xfrm>
            <a:custGeom>
              <a:avLst/>
              <a:gdLst>
                <a:gd name="T0" fmla="*/ 197 w 197"/>
                <a:gd name="T1" fmla="*/ 58 h 234"/>
                <a:gd name="T2" fmla="*/ 197 w 197"/>
                <a:gd name="T3" fmla="*/ 53 h 234"/>
                <a:gd name="T4" fmla="*/ 193 w 197"/>
                <a:gd name="T5" fmla="*/ 50 h 234"/>
                <a:gd name="T6" fmla="*/ 145 w 197"/>
                <a:gd name="T7" fmla="*/ 4 h 234"/>
                <a:gd name="T8" fmla="*/ 141 w 197"/>
                <a:gd name="T9" fmla="*/ 0 h 234"/>
                <a:gd name="T10" fmla="*/ 137 w 197"/>
                <a:gd name="T11" fmla="*/ 0 h 234"/>
                <a:gd name="T12" fmla="*/ 30 w 197"/>
                <a:gd name="T13" fmla="*/ 1 h 234"/>
                <a:gd name="T14" fmla="*/ 9 w 197"/>
                <a:gd name="T15" fmla="*/ 10 h 234"/>
                <a:gd name="T16" fmla="*/ 9 w 197"/>
                <a:gd name="T17" fmla="*/ 10 h 234"/>
                <a:gd name="T18" fmla="*/ 0 w 197"/>
                <a:gd name="T19" fmla="*/ 31 h 234"/>
                <a:gd name="T20" fmla="*/ 0 w 197"/>
                <a:gd name="T21" fmla="*/ 154 h 234"/>
                <a:gd name="T22" fmla="*/ 9 w 197"/>
                <a:gd name="T23" fmla="*/ 145 h 234"/>
                <a:gd name="T24" fmla="*/ 24 w 197"/>
                <a:gd name="T25" fmla="*/ 137 h 234"/>
                <a:gd name="T26" fmla="*/ 24 w 197"/>
                <a:gd name="T27" fmla="*/ 31 h 234"/>
                <a:gd name="T28" fmla="*/ 26 w 197"/>
                <a:gd name="T29" fmla="*/ 26 h 234"/>
                <a:gd name="T30" fmla="*/ 26 w 197"/>
                <a:gd name="T31" fmla="*/ 26 h 234"/>
                <a:gd name="T32" fmla="*/ 30 w 197"/>
                <a:gd name="T33" fmla="*/ 24 h 234"/>
                <a:gd name="T34" fmla="*/ 129 w 197"/>
                <a:gd name="T35" fmla="*/ 24 h 234"/>
                <a:gd name="T36" fmla="*/ 128 w 197"/>
                <a:gd name="T37" fmla="*/ 58 h 234"/>
                <a:gd name="T38" fmla="*/ 127 w 197"/>
                <a:gd name="T39" fmla="*/ 63 h 234"/>
                <a:gd name="T40" fmla="*/ 132 w 197"/>
                <a:gd name="T41" fmla="*/ 63 h 234"/>
                <a:gd name="T42" fmla="*/ 173 w 197"/>
                <a:gd name="T43" fmla="*/ 67 h 234"/>
                <a:gd name="T44" fmla="*/ 174 w 197"/>
                <a:gd name="T45" fmla="*/ 204 h 234"/>
                <a:gd name="T46" fmla="*/ 172 w 197"/>
                <a:gd name="T47" fmla="*/ 209 h 234"/>
                <a:gd name="T48" fmla="*/ 172 w 197"/>
                <a:gd name="T49" fmla="*/ 209 h 234"/>
                <a:gd name="T50" fmla="*/ 167 w 197"/>
                <a:gd name="T51" fmla="*/ 211 h 234"/>
                <a:gd name="T52" fmla="*/ 111 w 197"/>
                <a:gd name="T53" fmla="*/ 211 h 234"/>
                <a:gd name="T54" fmla="*/ 100 w 197"/>
                <a:gd name="T55" fmla="*/ 234 h 234"/>
                <a:gd name="T56" fmla="*/ 167 w 197"/>
                <a:gd name="T57" fmla="*/ 234 h 234"/>
                <a:gd name="T58" fmla="*/ 188 w 197"/>
                <a:gd name="T59" fmla="*/ 225 h 234"/>
                <a:gd name="T60" fmla="*/ 188 w 197"/>
                <a:gd name="T61" fmla="*/ 225 h 234"/>
                <a:gd name="T62" fmla="*/ 197 w 197"/>
                <a:gd name="T63" fmla="*/ 204 h 234"/>
                <a:gd name="T64" fmla="*/ 197 w 197"/>
                <a:gd name="T65" fmla="*/ 58 h 234"/>
                <a:gd name="T66" fmla="*/ 137 w 197"/>
                <a:gd name="T67" fmla="*/ 54 h 234"/>
                <a:gd name="T68" fmla="*/ 138 w 197"/>
                <a:gd name="T69" fmla="*/ 30 h 234"/>
                <a:gd name="T70" fmla="*/ 167 w 197"/>
                <a:gd name="T71" fmla="*/ 57 h 234"/>
                <a:gd name="T72" fmla="*/ 137 w 197"/>
                <a:gd name="T73" fmla="*/ 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7" h="234">
                  <a:moveTo>
                    <a:pt x="197" y="58"/>
                  </a:moveTo>
                  <a:cubicBezTo>
                    <a:pt x="197" y="53"/>
                    <a:pt x="197" y="53"/>
                    <a:pt x="197" y="53"/>
                  </a:cubicBezTo>
                  <a:cubicBezTo>
                    <a:pt x="193" y="50"/>
                    <a:pt x="193" y="50"/>
                    <a:pt x="193" y="50"/>
                  </a:cubicBezTo>
                  <a:cubicBezTo>
                    <a:pt x="145" y="4"/>
                    <a:pt x="145" y="4"/>
                    <a:pt x="145" y="4"/>
                  </a:cubicBezTo>
                  <a:cubicBezTo>
                    <a:pt x="141" y="0"/>
                    <a:pt x="141" y="0"/>
                    <a:pt x="141" y="0"/>
                  </a:cubicBezTo>
                  <a:cubicBezTo>
                    <a:pt x="137" y="0"/>
                    <a:pt x="137" y="0"/>
                    <a:pt x="137" y="0"/>
                  </a:cubicBezTo>
                  <a:cubicBezTo>
                    <a:pt x="30" y="1"/>
                    <a:pt x="30" y="1"/>
                    <a:pt x="30" y="1"/>
                  </a:cubicBezTo>
                  <a:cubicBezTo>
                    <a:pt x="22" y="1"/>
                    <a:pt x="14" y="4"/>
                    <a:pt x="9" y="10"/>
                  </a:cubicBezTo>
                  <a:cubicBezTo>
                    <a:pt x="9" y="10"/>
                    <a:pt x="9" y="10"/>
                    <a:pt x="9" y="10"/>
                  </a:cubicBezTo>
                  <a:cubicBezTo>
                    <a:pt x="4" y="15"/>
                    <a:pt x="0" y="23"/>
                    <a:pt x="0" y="31"/>
                  </a:cubicBezTo>
                  <a:cubicBezTo>
                    <a:pt x="0" y="154"/>
                    <a:pt x="0" y="154"/>
                    <a:pt x="0" y="154"/>
                  </a:cubicBezTo>
                  <a:cubicBezTo>
                    <a:pt x="3" y="151"/>
                    <a:pt x="6" y="148"/>
                    <a:pt x="9" y="145"/>
                  </a:cubicBezTo>
                  <a:cubicBezTo>
                    <a:pt x="14" y="142"/>
                    <a:pt x="19" y="139"/>
                    <a:pt x="24" y="137"/>
                  </a:cubicBezTo>
                  <a:cubicBezTo>
                    <a:pt x="24" y="31"/>
                    <a:pt x="24" y="31"/>
                    <a:pt x="24" y="31"/>
                  </a:cubicBezTo>
                  <a:cubicBezTo>
                    <a:pt x="24" y="29"/>
                    <a:pt x="24" y="27"/>
                    <a:pt x="26" y="26"/>
                  </a:cubicBezTo>
                  <a:cubicBezTo>
                    <a:pt x="26" y="26"/>
                    <a:pt x="26" y="26"/>
                    <a:pt x="26" y="26"/>
                  </a:cubicBezTo>
                  <a:cubicBezTo>
                    <a:pt x="27" y="25"/>
                    <a:pt x="29" y="24"/>
                    <a:pt x="30" y="24"/>
                  </a:cubicBezTo>
                  <a:cubicBezTo>
                    <a:pt x="129" y="24"/>
                    <a:pt x="129" y="24"/>
                    <a:pt x="129" y="24"/>
                  </a:cubicBezTo>
                  <a:cubicBezTo>
                    <a:pt x="128" y="58"/>
                    <a:pt x="128" y="58"/>
                    <a:pt x="128" y="58"/>
                  </a:cubicBezTo>
                  <a:cubicBezTo>
                    <a:pt x="127" y="63"/>
                    <a:pt x="127" y="63"/>
                    <a:pt x="127" y="63"/>
                  </a:cubicBezTo>
                  <a:cubicBezTo>
                    <a:pt x="132" y="63"/>
                    <a:pt x="132" y="63"/>
                    <a:pt x="132" y="63"/>
                  </a:cubicBezTo>
                  <a:cubicBezTo>
                    <a:pt x="173" y="67"/>
                    <a:pt x="173" y="67"/>
                    <a:pt x="173" y="67"/>
                  </a:cubicBezTo>
                  <a:cubicBezTo>
                    <a:pt x="174" y="204"/>
                    <a:pt x="174" y="204"/>
                    <a:pt x="174" y="204"/>
                  </a:cubicBezTo>
                  <a:cubicBezTo>
                    <a:pt x="174" y="206"/>
                    <a:pt x="173" y="207"/>
                    <a:pt x="172" y="209"/>
                  </a:cubicBezTo>
                  <a:cubicBezTo>
                    <a:pt x="172" y="209"/>
                    <a:pt x="172" y="209"/>
                    <a:pt x="172" y="209"/>
                  </a:cubicBezTo>
                  <a:cubicBezTo>
                    <a:pt x="171" y="210"/>
                    <a:pt x="169" y="211"/>
                    <a:pt x="167" y="211"/>
                  </a:cubicBezTo>
                  <a:cubicBezTo>
                    <a:pt x="111" y="211"/>
                    <a:pt x="111" y="211"/>
                    <a:pt x="111" y="211"/>
                  </a:cubicBezTo>
                  <a:cubicBezTo>
                    <a:pt x="109" y="219"/>
                    <a:pt x="105" y="227"/>
                    <a:pt x="100" y="234"/>
                  </a:cubicBezTo>
                  <a:cubicBezTo>
                    <a:pt x="167" y="234"/>
                    <a:pt x="167" y="234"/>
                    <a:pt x="167" y="234"/>
                  </a:cubicBezTo>
                  <a:cubicBezTo>
                    <a:pt x="175" y="234"/>
                    <a:pt x="183" y="231"/>
                    <a:pt x="188" y="225"/>
                  </a:cubicBezTo>
                  <a:cubicBezTo>
                    <a:pt x="188" y="225"/>
                    <a:pt x="188" y="225"/>
                    <a:pt x="188" y="225"/>
                  </a:cubicBezTo>
                  <a:cubicBezTo>
                    <a:pt x="194" y="220"/>
                    <a:pt x="197" y="212"/>
                    <a:pt x="197" y="204"/>
                  </a:cubicBezTo>
                  <a:lnTo>
                    <a:pt x="197" y="58"/>
                  </a:lnTo>
                  <a:close/>
                  <a:moveTo>
                    <a:pt x="137" y="54"/>
                  </a:moveTo>
                  <a:cubicBezTo>
                    <a:pt x="138" y="30"/>
                    <a:pt x="138" y="30"/>
                    <a:pt x="138" y="30"/>
                  </a:cubicBezTo>
                  <a:cubicBezTo>
                    <a:pt x="167" y="57"/>
                    <a:pt x="167" y="57"/>
                    <a:pt x="167" y="57"/>
                  </a:cubicBezTo>
                  <a:lnTo>
                    <a:pt x="137"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7">
              <a:extLst>
                <a:ext uri="{FF2B5EF4-FFF2-40B4-BE49-F238E27FC236}">
                  <a16:creationId xmlns="" xmlns:a16="http://schemas.microsoft.com/office/drawing/2014/main" id="{3ECC164A-B15E-46D9-93C4-2E9EE773054A}"/>
                </a:ext>
              </a:extLst>
            </p:cNvPr>
            <p:cNvSpPr>
              <a:spLocks noChangeArrowheads="1"/>
            </p:cNvSpPr>
            <p:nvPr/>
          </p:nvSpPr>
          <p:spPr bwMode="auto">
            <a:xfrm>
              <a:off x="1243" y="1218"/>
              <a:ext cx="11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 xmlns:a16="http://schemas.microsoft.com/office/drawing/2014/main" id="{F22D7290-C3B3-44F7-8261-C08C38A24678}"/>
                </a:ext>
              </a:extLst>
            </p:cNvPr>
            <p:cNvSpPr>
              <a:spLocks/>
            </p:cNvSpPr>
            <p:nvPr/>
          </p:nvSpPr>
          <p:spPr bwMode="auto">
            <a:xfrm>
              <a:off x="1243" y="1189"/>
              <a:ext cx="70" cy="11"/>
            </a:xfrm>
            <a:custGeom>
              <a:avLst/>
              <a:gdLst>
                <a:gd name="T0" fmla="*/ 0 w 70"/>
                <a:gd name="T1" fmla="*/ 0 h 11"/>
                <a:gd name="T2" fmla="*/ 0 w 70"/>
                <a:gd name="T3" fmla="*/ 11 h 11"/>
                <a:gd name="T4" fmla="*/ 70 w 70"/>
                <a:gd name="T5" fmla="*/ 10 h 11"/>
                <a:gd name="T6" fmla="*/ 70 w 70"/>
                <a:gd name="T7" fmla="*/ 0 h 11"/>
                <a:gd name="T8" fmla="*/ 0 w 70"/>
                <a:gd name="T9" fmla="*/ 0 h 11"/>
              </a:gdLst>
              <a:ahLst/>
              <a:cxnLst>
                <a:cxn ang="0">
                  <a:pos x="T0" y="T1"/>
                </a:cxn>
                <a:cxn ang="0">
                  <a:pos x="T2" y="T3"/>
                </a:cxn>
                <a:cxn ang="0">
                  <a:pos x="T4" y="T5"/>
                </a:cxn>
                <a:cxn ang="0">
                  <a:pos x="T6" y="T7"/>
                </a:cxn>
                <a:cxn ang="0">
                  <a:pos x="T8" y="T9"/>
                </a:cxn>
              </a:cxnLst>
              <a:rect l="0" t="0" r="r" b="b"/>
              <a:pathLst>
                <a:path w="70" h="11">
                  <a:moveTo>
                    <a:pt x="0" y="0"/>
                  </a:moveTo>
                  <a:lnTo>
                    <a:pt x="0" y="11"/>
                  </a:lnTo>
                  <a:lnTo>
                    <a:pt x="70" y="10"/>
                  </a:lnTo>
                  <a:lnTo>
                    <a:pt x="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
              <a:extLst>
                <a:ext uri="{FF2B5EF4-FFF2-40B4-BE49-F238E27FC236}">
                  <a16:creationId xmlns="" xmlns:a16="http://schemas.microsoft.com/office/drawing/2014/main" id="{65C42C54-983C-4C64-8C10-57B241C4D7BC}"/>
                </a:ext>
              </a:extLst>
            </p:cNvPr>
            <p:cNvSpPr>
              <a:spLocks noEditPoints="1"/>
            </p:cNvSpPr>
            <p:nvPr/>
          </p:nvSpPr>
          <p:spPr bwMode="auto">
            <a:xfrm>
              <a:off x="1196" y="1291"/>
              <a:ext cx="119" cy="132"/>
            </a:xfrm>
            <a:custGeom>
              <a:avLst/>
              <a:gdLst>
                <a:gd name="T0" fmla="*/ 110 w 114"/>
                <a:gd name="T1" fmla="*/ 106 h 127"/>
                <a:gd name="T2" fmla="*/ 94 w 114"/>
                <a:gd name="T3" fmla="*/ 86 h 127"/>
                <a:gd name="T4" fmla="*/ 86 w 114"/>
                <a:gd name="T5" fmla="*/ 82 h 127"/>
                <a:gd name="T6" fmla="*/ 98 w 114"/>
                <a:gd name="T7" fmla="*/ 55 h 127"/>
                <a:gd name="T8" fmla="*/ 88 w 114"/>
                <a:gd name="T9" fmla="*/ 20 h 127"/>
                <a:gd name="T10" fmla="*/ 56 w 114"/>
                <a:gd name="T11" fmla="*/ 2 h 127"/>
                <a:gd name="T12" fmla="*/ 20 w 114"/>
                <a:gd name="T13" fmla="*/ 12 h 127"/>
                <a:gd name="T14" fmla="*/ 2 w 114"/>
                <a:gd name="T15" fmla="*/ 44 h 127"/>
                <a:gd name="T16" fmla="*/ 12 w 114"/>
                <a:gd name="T17" fmla="*/ 80 h 127"/>
                <a:gd name="T18" fmla="*/ 44 w 114"/>
                <a:gd name="T19" fmla="*/ 98 h 127"/>
                <a:gd name="T20" fmla="*/ 73 w 114"/>
                <a:gd name="T21" fmla="*/ 92 h 127"/>
                <a:gd name="T22" fmla="*/ 76 w 114"/>
                <a:gd name="T23" fmla="*/ 101 h 127"/>
                <a:gd name="T24" fmla="*/ 91 w 114"/>
                <a:gd name="T25" fmla="*/ 121 h 127"/>
                <a:gd name="T26" fmla="*/ 108 w 114"/>
                <a:gd name="T27" fmla="*/ 123 h 127"/>
                <a:gd name="T28" fmla="*/ 110 w 114"/>
                <a:gd name="T29" fmla="*/ 106 h 127"/>
                <a:gd name="T30" fmla="*/ 82 w 114"/>
                <a:gd name="T31" fmla="*/ 54 h 127"/>
                <a:gd name="T32" fmla="*/ 70 w 114"/>
                <a:gd name="T33" fmla="*/ 75 h 127"/>
                <a:gd name="T34" fmla="*/ 46 w 114"/>
                <a:gd name="T35" fmla="*/ 82 h 127"/>
                <a:gd name="T36" fmla="*/ 25 w 114"/>
                <a:gd name="T37" fmla="*/ 70 h 127"/>
                <a:gd name="T38" fmla="*/ 18 w 114"/>
                <a:gd name="T39" fmla="*/ 46 h 127"/>
                <a:gd name="T40" fmla="*/ 30 w 114"/>
                <a:gd name="T41" fmla="*/ 24 h 127"/>
                <a:gd name="T42" fmla="*/ 54 w 114"/>
                <a:gd name="T43" fmla="*/ 18 h 127"/>
                <a:gd name="T44" fmla="*/ 75 w 114"/>
                <a:gd name="T45" fmla="*/ 30 h 127"/>
                <a:gd name="T46" fmla="*/ 82 w 114"/>
                <a:gd name="T47" fmla="*/ 5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27">
                  <a:moveTo>
                    <a:pt x="110" y="106"/>
                  </a:moveTo>
                  <a:cubicBezTo>
                    <a:pt x="94" y="86"/>
                    <a:pt x="94" y="86"/>
                    <a:pt x="94" y="86"/>
                  </a:cubicBezTo>
                  <a:cubicBezTo>
                    <a:pt x="92" y="84"/>
                    <a:pt x="89" y="82"/>
                    <a:pt x="86" y="82"/>
                  </a:cubicBezTo>
                  <a:cubicBezTo>
                    <a:pt x="93" y="74"/>
                    <a:pt x="97" y="65"/>
                    <a:pt x="98" y="55"/>
                  </a:cubicBezTo>
                  <a:cubicBezTo>
                    <a:pt x="99" y="43"/>
                    <a:pt x="96" y="30"/>
                    <a:pt x="88" y="20"/>
                  </a:cubicBezTo>
                  <a:cubicBezTo>
                    <a:pt x="80" y="9"/>
                    <a:pt x="68" y="3"/>
                    <a:pt x="56" y="2"/>
                  </a:cubicBezTo>
                  <a:cubicBezTo>
                    <a:pt x="43" y="0"/>
                    <a:pt x="31" y="3"/>
                    <a:pt x="20" y="12"/>
                  </a:cubicBezTo>
                  <a:cubicBezTo>
                    <a:pt x="10" y="20"/>
                    <a:pt x="3" y="32"/>
                    <a:pt x="2" y="44"/>
                  </a:cubicBezTo>
                  <a:cubicBezTo>
                    <a:pt x="0" y="56"/>
                    <a:pt x="4" y="69"/>
                    <a:pt x="12" y="80"/>
                  </a:cubicBezTo>
                  <a:cubicBezTo>
                    <a:pt x="20" y="90"/>
                    <a:pt x="32" y="96"/>
                    <a:pt x="44" y="98"/>
                  </a:cubicBezTo>
                  <a:cubicBezTo>
                    <a:pt x="54" y="99"/>
                    <a:pt x="64" y="97"/>
                    <a:pt x="73" y="92"/>
                  </a:cubicBezTo>
                  <a:cubicBezTo>
                    <a:pt x="73" y="95"/>
                    <a:pt x="74" y="98"/>
                    <a:pt x="76" y="101"/>
                  </a:cubicBezTo>
                  <a:cubicBezTo>
                    <a:pt x="91" y="121"/>
                    <a:pt x="91" y="121"/>
                    <a:pt x="91" y="121"/>
                  </a:cubicBezTo>
                  <a:cubicBezTo>
                    <a:pt x="95" y="126"/>
                    <a:pt x="103" y="127"/>
                    <a:pt x="108" y="123"/>
                  </a:cubicBezTo>
                  <a:cubicBezTo>
                    <a:pt x="113" y="119"/>
                    <a:pt x="114" y="111"/>
                    <a:pt x="110" y="106"/>
                  </a:cubicBezTo>
                  <a:close/>
                  <a:moveTo>
                    <a:pt x="82" y="54"/>
                  </a:moveTo>
                  <a:cubicBezTo>
                    <a:pt x="81" y="62"/>
                    <a:pt x="77" y="69"/>
                    <a:pt x="70" y="75"/>
                  </a:cubicBezTo>
                  <a:cubicBezTo>
                    <a:pt x="63" y="80"/>
                    <a:pt x="54" y="83"/>
                    <a:pt x="46" y="82"/>
                  </a:cubicBezTo>
                  <a:cubicBezTo>
                    <a:pt x="38" y="81"/>
                    <a:pt x="30" y="77"/>
                    <a:pt x="25" y="70"/>
                  </a:cubicBezTo>
                  <a:cubicBezTo>
                    <a:pt x="19" y="63"/>
                    <a:pt x="17" y="54"/>
                    <a:pt x="18" y="46"/>
                  </a:cubicBezTo>
                  <a:cubicBezTo>
                    <a:pt x="19" y="38"/>
                    <a:pt x="23" y="30"/>
                    <a:pt x="30" y="24"/>
                  </a:cubicBezTo>
                  <a:cubicBezTo>
                    <a:pt x="37" y="19"/>
                    <a:pt x="46" y="17"/>
                    <a:pt x="54" y="18"/>
                  </a:cubicBezTo>
                  <a:cubicBezTo>
                    <a:pt x="62" y="19"/>
                    <a:pt x="70" y="23"/>
                    <a:pt x="75" y="30"/>
                  </a:cubicBezTo>
                  <a:cubicBezTo>
                    <a:pt x="81" y="37"/>
                    <a:pt x="83" y="45"/>
                    <a:pt x="8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0">
              <a:extLst>
                <a:ext uri="{FF2B5EF4-FFF2-40B4-BE49-F238E27FC236}">
                  <a16:creationId xmlns="" xmlns:a16="http://schemas.microsoft.com/office/drawing/2014/main" id="{017F1E12-7276-4338-B90C-90A3ADE6BB5B}"/>
                </a:ext>
              </a:extLst>
            </p:cNvPr>
            <p:cNvSpPr>
              <a:spLocks/>
            </p:cNvSpPr>
            <p:nvPr/>
          </p:nvSpPr>
          <p:spPr bwMode="auto">
            <a:xfrm>
              <a:off x="1221" y="1309"/>
              <a:ext cx="42" cy="37"/>
            </a:xfrm>
            <a:custGeom>
              <a:avLst/>
              <a:gdLst>
                <a:gd name="T0" fmla="*/ 3 w 40"/>
                <a:gd name="T1" fmla="*/ 36 h 36"/>
                <a:gd name="T2" fmla="*/ 40 w 40"/>
                <a:gd name="T3" fmla="*/ 11 h 36"/>
                <a:gd name="T4" fmla="*/ 3 w 40"/>
                <a:gd name="T5" fmla="*/ 36 h 36"/>
              </a:gdLst>
              <a:ahLst/>
              <a:cxnLst>
                <a:cxn ang="0">
                  <a:pos x="T0" y="T1"/>
                </a:cxn>
                <a:cxn ang="0">
                  <a:pos x="T2" y="T3"/>
                </a:cxn>
                <a:cxn ang="0">
                  <a:pos x="T4" y="T5"/>
                </a:cxn>
              </a:cxnLst>
              <a:rect l="0" t="0" r="r" b="b"/>
              <a:pathLst>
                <a:path w="40" h="36">
                  <a:moveTo>
                    <a:pt x="3" y="36"/>
                  </a:moveTo>
                  <a:cubicBezTo>
                    <a:pt x="10" y="21"/>
                    <a:pt x="22" y="14"/>
                    <a:pt x="40" y="11"/>
                  </a:cubicBezTo>
                  <a:cubicBezTo>
                    <a:pt x="22" y="0"/>
                    <a:pt x="0" y="16"/>
                    <a:pt x="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014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25CBA5E1-018F-054E-B4A9-723DE8A52B98}"/>
              </a:ext>
            </a:extLst>
          </p:cNvPr>
          <p:cNvSpPr>
            <a:spLocks noGrp="1"/>
          </p:cNvSpPr>
          <p:nvPr>
            <p:ph type="title"/>
          </p:nvPr>
        </p:nvSpPr>
        <p:spPr/>
        <p:txBody>
          <a:bodyPr/>
          <a:lstStyle/>
          <a:p>
            <a:r>
              <a:rPr lang="en-US" dirty="0"/>
              <a:t>Azure capability mapping (continued)</a:t>
            </a:r>
          </a:p>
        </p:txBody>
      </p:sp>
      <p:sp>
        <p:nvSpPr>
          <p:cNvPr id="5" name="Text Placeholder 4"/>
          <p:cNvSpPr>
            <a:spLocks noGrp="1"/>
          </p:cNvSpPr>
          <p:nvPr>
            <p:ph type="body" sz="quarter" idx="12"/>
          </p:nvPr>
        </p:nvSpPr>
        <p:spPr/>
        <p:txBody>
          <a:bodyPr/>
          <a:lstStyle/>
          <a:p>
            <a:r>
              <a:rPr lang="en-US" dirty="0"/>
              <a:t>Capability framework</a:t>
            </a:r>
          </a:p>
        </p:txBody>
      </p:sp>
      <p:graphicFrame>
        <p:nvGraphicFramePr>
          <p:cNvPr id="30" name="Table 29"/>
          <p:cNvGraphicFramePr>
            <a:graphicFrameLocks noGrp="1"/>
          </p:cNvGraphicFramePr>
          <p:nvPr>
            <p:extLst>
              <p:ext uri="{D42A27DB-BD31-4B8C-83A1-F6EECF244321}">
                <p14:modId xmlns:p14="http://schemas.microsoft.com/office/powerpoint/2010/main" val="2468873963"/>
              </p:ext>
            </p:extLst>
          </p:nvPr>
        </p:nvGraphicFramePr>
        <p:xfrm>
          <a:off x="998400" y="1322388"/>
          <a:ext cx="10195560" cy="3581400"/>
        </p:xfrm>
        <a:graphic>
          <a:graphicData uri="http://schemas.openxmlformats.org/drawingml/2006/table">
            <a:tbl>
              <a:tblPr firstRow="1" bandRow="1">
                <a:tableStyleId>{1FECB4D8-DB02-4DC6-A0A2-4F2EBAE1DC90}</a:tableStyleId>
              </a:tblPr>
              <a:tblGrid>
                <a:gridCol w="1259938">
                  <a:extLst>
                    <a:ext uri="{9D8B030D-6E8A-4147-A177-3AD203B41FA5}">
                      <a16:colId xmlns="" xmlns:a16="http://schemas.microsoft.com/office/drawing/2014/main" val="20001"/>
                    </a:ext>
                  </a:extLst>
                </a:gridCol>
                <a:gridCol w="2403973">
                  <a:extLst>
                    <a:ext uri="{9D8B030D-6E8A-4147-A177-3AD203B41FA5}">
                      <a16:colId xmlns="" xmlns:a16="http://schemas.microsoft.com/office/drawing/2014/main" val="20002"/>
                    </a:ext>
                  </a:extLst>
                </a:gridCol>
                <a:gridCol w="6531649">
                  <a:extLst>
                    <a:ext uri="{9D8B030D-6E8A-4147-A177-3AD203B41FA5}">
                      <a16:colId xmlns="" xmlns:a16="http://schemas.microsoft.com/office/drawing/2014/main" val="1189527883"/>
                    </a:ext>
                  </a:extLst>
                </a:gridCol>
              </a:tblGrid>
              <a:tr h="0">
                <a:tc>
                  <a:txBody>
                    <a:bodyPr/>
                    <a:lstStyle/>
                    <a:p>
                      <a:pPr marL="0" indent="0" algn="l">
                        <a:lnSpc>
                          <a:spcPct val="100000"/>
                        </a:lnSpc>
                        <a:spcBef>
                          <a:spcPts val="0"/>
                        </a:spcBef>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l">
                        <a:lnSpc>
                          <a:spcPct val="100000"/>
                        </a:lnSpc>
                        <a:spcBef>
                          <a:spcPts val="0"/>
                        </a:spcBef>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lnSpc>
                          <a:spcPct val="100000"/>
                        </a:lnSpc>
                        <a:spcBef>
                          <a:spcPts val="0"/>
                        </a:spcBef>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 xmlns:a16="http://schemas.microsoft.com/office/drawing/2014/main" val="10000"/>
                  </a:ext>
                </a:extLst>
              </a:tr>
              <a:tr h="0">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baseline="0" dirty="0">
                          <a:solidFill>
                            <a:schemeClr val="bg1"/>
                          </a:solidFill>
                          <a:latin typeface="+mn-lt"/>
                          <a:ea typeface="+mn-ea"/>
                          <a:cs typeface="+mn-cs"/>
                        </a:rPr>
                        <a:t>Host</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A3A1"/>
                    </a:solidFill>
                  </a:tcPr>
                </a:tc>
                <a:tc>
                  <a:txBody>
                    <a:bodyPr/>
                    <a:lstStyle/>
                    <a:p>
                      <a:pPr marL="0" indent="0" algn="l">
                        <a:lnSpc>
                          <a:spcPct val="100000"/>
                        </a:lnSpc>
                        <a:spcBef>
                          <a:spcPts val="0"/>
                        </a:spcBef>
                        <a:spcAft>
                          <a:spcPts val="300"/>
                        </a:spcAft>
                      </a:pPr>
                      <a:r>
                        <a:rPr lang="en-US" sz="1400" b="0" dirty="0">
                          <a:solidFill>
                            <a:srgbClr val="00A3A1"/>
                          </a:solidFill>
                        </a:rPr>
                        <a:t>Anti Malware Protection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Azure antimalware, Partner end point solutions, Azure advanced threat protection detection, </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4"/>
                  </a:ext>
                </a:extLst>
              </a:tr>
              <a:tr h="495411">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1" dirty="0">
                          <a:solidFill>
                            <a:srgbClr val="00A3A1"/>
                          </a:solidFill>
                        </a:rPr>
                        <a:t>Container</a:t>
                      </a:r>
                      <a:r>
                        <a:rPr lang="en-US" sz="1400" b="1" baseline="0" dirty="0">
                          <a:solidFill>
                            <a:srgbClr val="00A3A1"/>
                          </a:solidFill>
                        </a:rPr>
                        <a:t> Security:</a:t>
                      </a:r>
                    </a:p>
                    <a:p>
                      <a:pPr marL="0" indent="0" algn="l">
                        <a:lnSpc>
                          <a:spcPct val="100000"/>
                        </a:lnSpc>
                        <a:spcBef>
                          <a:spcPts val="0"/>
                        </a:spcBef>
                        <a:spcAft>
                          <a:spcPts val="300"/>
                        </a:spcAft>
                      </a:pPr>
                      <a:r>
                        <a:rPr lang="en-US" sz="1400" b="0" baseline="0" dirty="0">
                          <a:solidFill>
                            <a:srgbClr val="00A3A1"/>
                          </a:solidFill>
                        </a:rPr>
                        <a:t>Container Registry Security</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Container Authentication &amp; Authorization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Container Lifecycle Management</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Container Network Security</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Image Security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Azure Container Registry</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Azure kubernetes services(AKS), Azure container services(ACS), Integration of kubectl with Azure AD</a:t>
                      </a:r>
                      <a:endParaRPr lang="en-US" sz="1400" dirty="0">
                        <a:solidFill>
                          <a:srgbClr val="00A3A1"/>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Container network interface support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4155520089"/>
                  </a:ext>
                </a:extLst>
              </a:tr>
              <a:tr h="153929">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lgn="l">
                        <a:lnSpc>
                          <a:spcPct val="100000"/>
                        </a:lnSpc>
                        <a:spcBef>
                          <a:spcPts val="0"/>
                        </a:spcBef>
                        <a:spcAft>
                          <a:spcPts val="300"/>
                        </a:spcAft>
                      </a:pPr>
                      <a:r>
                        <a:rPr lang="en-US" sz="1400" b="0" dirty="0">
                          <a:solidFill>
                            <a:srgbClr val="00A3A1"/>
                          </a:solidFill>
                        </a:rPr>
                        <a:t>Virtual</a:t>
                      </a:r>
                      <a:r>
                        <a:rPr lang="en-US" sz="1400" b="0" baseline="0" dirty="0">
                          <a:solidFill>
                            <a:srgbClr val="00A3A1"/>
                          </a:solidFill>
                        </a:rPr>
                        <a:t> Machine Security</a:t>
                      </a:r>
                      <a:endParaRPr lang="en-US" sz="1400" b="0" dirty="0">
                        <a:solidFill>
                          <a:srgbClr val="00A3A1"/>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Azure Disk encryption, Windows Bitlocker, Linux DM-Crypt, AzVMDiskEncryptionExtension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JIT access to VM</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5"/>
                  </a:ext>
                </a:extLst>
              </a:tr>
            </a:tbl>
          </a:graphicData>
        </a:graphic>
      </p:graphicFrame>
      <p:grpSp>
        <p:nvGrpSpPr>
          <p:cNvPr id="25" name="Group 24">
            <a:extLst>
              <a:ext uri="{FF2B5EF4-FFF2-40B4-BE49-F238E27FC236}">
                <a16:creationId xmlns="" xmlns:a16="http://schemas.microsoft.com/office/drawing/2014/main" id="{5FECFB35-07F0-4C27-8062-9592DF14F5E0}"/>
              </a:ext>
            </a:extLst>
          </p:cNvPr>
          <p:cNvGrpSpPr>
            <a:grpSpLocks noChangeAspect="1"/>
          </p:cNvGrpSpPr>
          <p:nvPr/>
        </p:nvGrpSpPr>
        <p:grpSpPr bwMode="auto">
          <a:xfrm>
            <a:off x="1043309" y="1933578"/>
            <a:ext cx="660080" cy="557210"/>
            <a:chOff x="2586" y="1628"/>
            <a:chExt cx="924" cy="780"/>
          </a:xfrm>
          <a:solidFill>
            <a:srgbClr val="FFFFFF"/>
          </a:solidFill>
        </p:grpSpPr>
        <p:sp>
          <p:nvSpPr>
            <p:cNvPr id="26" name="Freeform 43">
              <a:extLst>
                <a:ext uri="{FF2B5EF4-FFF2-40B4-BE49-F238E27FC236}">
                  <a16:creationId xmlns="" xmlns:a16="http://schemas.microsoft.com/office/drawing/2014/main" id="{F932305A-A7EA-486B-BC18-C1C611453A2D}"/>
                </a:ext>
              </a:extLst>
            </p:cNvPr>
            <p:cNvSpPr>
              <a:spLocks noEditPoints="1"/>
            </p:cNvSpPr>
            <p:nvPr/>
          </p:nvSpPr>
          <p:spPr bwMode="auto">
            <a:xfrm>
              <a:off x="2586" y="1628"/>
              <a:ext cx="924" cy="780"/>
            </a:xfrm>
            <a:custGeom>
              <a:avLst/>
              <a:gdLst/>
              <a:ahLst/>
              <a:cxnLst>
                <a:cxn ang="0">
                  <a:pos x="241" y="0"/>
                </a:cxn>
                <a:cxn ang="0">
                  <a:pos x="7" y="0"/>
                </a:cxn>
                <a:cxn ang="0">
                  <a:pos x="0" y="6"/>
                </a:cxn>
                <a:cxn ang="0">
                  <a:pos x="0" y="156"/>
                </a:cxn>
                <a:cxn ang="0">
                  <a:pos x="7" y="162"/>
                </a:cxn>
                <a:cxn ang="0">
                  <a:pos x="85" y="162"/>
                </a:cxn>
                <a:cxn ang="0">
                  <a:pos x="78" y="198"/>
                </a:cxn>
                <a:cxn ang="0">
                  <a:pos x="52" y="198"/>
                </a:cxn>
                <a:cxn ang="0">
                  <a:pos x="52" y="209"/>
                </a:cxn>
                <a:cxn ang="0">
                  <a:pos x="196" y="209"/>
                </a:cxn>
                <a:cxn ang="0">
                  <a:pos x="196" y="198"/>
                </a:cxn>
                <a:cxn ang="0">
                  <a:pos x="170" y="198"/>
                </a:cxn>
                <a:cxn ang="0">
                  <a:pos x="165" y="162"/>
                </a:cxn>
                <a:cxn ang="0">
                  <a:pos x="241" y="162"/>
                </a:cxn>
                <a:cxn ang="0">
                  <a:pos x="248" y="156"/>
                </a:cxn>
                <a:cxn ang="0">
                  <a:pos x="248" y="6"/>
                </a:cxn>
                <a:cxn ang="0">
                  <a:pos x="241" y="0"/>
                </a:cxn>
                <a:cxn ang="0">
                  <a:pos x="226" y="144"/>
                </a:cxn>
                <a:cxn ang="0">
                  <a:pos x="22" y="144"/>
                </a:cxn>
                <a:cxn ang="0">
                  <a:pos x="22" y="18"/>
                </a:cxn>
                <a:cxn ang="0">
                  <a:pos x="226" y="18"/>
                </a:cxn>
                <a:cxn ang="0">
                  <a:pos x="226" y="144"/>
                </a:cxn>
              </a:cxnLst>
              <a:rect l="0" t="0" r="r" b="b"/>
              <a:pathLst>
                <a:path w="248" h="209">
                  <a:moveTo>
                    <a:pt x="241" y="0"/>
                  </a:moveTo>
                  <a:cubicBezTo>
                    <a:pt x="7" y="0"/>
                    <a:pt x="7" y="0"/>
                    <a:pt x="7" y="0"/>
                  </a:cubicBezTo>
                  <a:cubicBezTo>
                    <a:pt x="3" y="0"/>
                    <a:pt x="0" y="3"/>
                    <a:pt x="0" y="6"/>
                  </a:cubicBezTo>
                  <a:cubicBezTo>
                    <a:pt x="0" y="156"/>
                    <a:pt x="0" y="156"/>
                    <a:pt x="0" y="156"/>
                  </a:cubicBezTo>
                  <a:cubicBezTo>
                    <a:pt x="0" y="159"/>
                    <a:pt x="3" y="162"/>
                    <a:pt x="7" y="162"/>
                  </a:cubicBezTo>
                  <a:cubicBezTo>
                    <a:pt x="85" y="162"/>
                    <a:pt x="85" y="162"/>
                    <a:pt x="85" y="162"/>
                  </a:cubicBezTo>
                  <a:cubicBezTo>
                    <a:pt x="78" y="198"/>
                    <a:pt x="78" y="198"/>
                    <a:pt x="78" y="198"/>
                  </a:cubicBezTo>
                  <a:cubicBezTo>
                    <a:pt x="52" y="198"/>
                    <a:pt x="52" y="198"/>
                    <a:pt x="52" y="198"/>
                  </a:cubicBezTo>
                  <a:cubicBezTo>
                    <a:pt x="52" y="209"/>
                    <a:pt x="52" y="209"/>
                    <a:pt x="52" y="209"/>
                  </a:cubicBezTo>
                  <a:cubicBezTo>
                    <a:pt x="196" y="209"/>
                    <a:pt x="196" y="209"/>
                    <a:pt x="196" y="209"/>
                  </a:cubicBezTo>
                  <a:cubicBezTo>
                    <a:pt x="196" y="198"/>
                    <a:pt x="196" y="198"/>
                    <a:pt x="196" y="198"/>
                  </a:cubicBezTo>
                  <a:cubicBezTo>
                    <a:pt x="170" y="198"/>
                    <a:pt x="170" y="198"/>
                    <a:pt x="170" y="198"/>
                  </a:cubicBezTo>
                  <a:cubicBezTo>
                    <a:pt x="165" y="162"/>
                    <a:pt x="165" y="162"/>
                    <a:pt x="165" y="162"/>
                  </a:cubicBezTo>
                  <a:cubicBezTo>
                    <a:pt x="241" y="162"/>
                    <a:pt x="241" y="162"/>
                    <a:pt x="241" y="162"/>
                  </a:cubicBezTo>
                  <a:cubicBezTo>
                    <a:pt x="245" y="162"/>
                    <a:pt x="248" y="159"/>
                    <a:pt x="248" y="156"/>
                  </a:cubicBezTo>
                  <a:cubicBezTo>
                    <a:pt x="248" y="6"/>
                    <a:pt x="248" y="6"/>
                    <a:pt x="248" y="6"/>
                  </a:cubicBezTo>
                  <a:cubicBezTo>
                    <a:pt x="248" y="3"/>
                    <a:pt x="245" y="0"/>
                    <a:pt x="241" y="0"/>
                  </a:cubicBezTo>
                  <a:moveTo>
                    <a:pt x="226" y="144"/>
                  </a:moveTo>
                  <a:cubicBezTo>
                    <a:pt x="22" y="144"/>
                    <a:pt x="22" y="144"/>
                    <a:pt x="22" y="144"/>
                  </a:cubicBezTo>
                  <a:cubicBezTo>
                    <a:pt x="22" y="18"/>
                    <a:pt x="22" y="18"/>
                    <a:pt x="22" y="18"/>
                  </a:cubicBezTo>
                  <a:cubicBezTo>
                    <a:pt x="226" y="18"/>
                    <a:pt x="226" y="18"/>
                    <a:pt x="226" y="18"/>
                  </a:cubicBezTo>
                  <a:lnTo>
                    <a:pt x="226" y="1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44">
              <a:extLst>
                <a:ext uri="{FF2B5EF4-FFF2-40B4-BE49-F238E27FC236}">
                  <a16:creationId xmlns="" xmlns:a16="http://schemas.microsoft.com/office/drawing/2014/main" id="{70F69472-0B19-4004-91AC-EC9A10E333D3}"/>
                </a:ext>
              </a:extLst>
            </p:cNvPr>
            <p:cNvSpPr>
              <a:spLocks noEditPoints="1"/>
            </p:cNvSpPr>
            <p:nvPr/>
          </p:nvSpPr>
          <p:spPr bwMode="auto">
            <a:xfrm>
              <a:off x="2683" y="1714"/>
              <a:ext cx="730" cy="436"/>
            </a:xfrm>
            <a:custGeom>
              <a:avLst/>
              <a:gdLst/>
              <a:ahLst/>
              <a:cxnLst>
                <a:cxn ang="0">
                  <a:pos x="4" y="21"/>
                </a:cxn>
                <a:cxn ang="0">
                  <a:pos x="193" y="113"/>
                </a:cxn>
                <a:cxn ang="0">
                  <a:pos x="0" y="117"/>
                </a:cxn>
                <a:cxn ang="0">
                  <a:pos x="8" y="0"/>
                </a:cxn>
                <a:cxn ang="0">
                  <a:pos x="196" y="11"/>
                </a:cxn>
                <a:cxn ang="0">
                  <a:pos x="0" y="117"/>
                </a:cxn>
                <a:cxn ang="0">
                  <a:pos x="167" y="96"/>
                </a:cxn>
                <a:cxn ang="0">
                  <a:pos x="134" y="94"/>
                </a:cxn>
                <a:cxn ang="0">
                  <a:pos x="134" y="86"/>
                </a:cxn>
                <a:cxn ang="0">
                  <a:pos x="167" y="83"/>
                </a:cxn>
                <a:cxn ang="0">
                  <a:pos x="134" y="86"/>
                </a:cxn>
                <a:cxn ang="0">
                  <a:pos x="167" y="74"/>
                </a:cxn>
                <a:cxn ang="0">
                  <a:pos x="151" y="71"/>
                </a:cxn>
                <a:cxn ang="0">
                  <a:pos x="151" y="64"/>
                </a:cxn>
                <a:cxn ang="0">
                  <a:pos x="167" y="62"/>
                </a:cxn>
                <a:cxn ang="0">
                  <a:pos x="151" y="64"/>
                </a:cxn>
                <a:cxn ang="0">
                  <a:pos x="167" y="55"/>
                </a:cxn>
                <a:cxn ang="0">
                  <a:pos x="151" y="52"/>
                </a:cxn>
                <a:cxn ang="0">
                  <a:pos x="115" y="77"/>
                </a:cxn>
                <a:cxn ang="0">
                  <a:pos x="146" y="52"/>
                </a:cxn>
                <a:cxn ang="0">
                  <a:pos x="115" y="77"/>
                </a:cxn>
                <a:cxn ang="0">
                  <a:pos x="48" y="98"/>
                </a:cxn>
                <a:cxn ang="0">
                  <a:pos x="40" y="74"/>
                </a:cxn>
                <a:cxn ang="0">
                  <a:pos x="20" y="73"/>
                </a:cxn>
                <a:cxn ang="0">
                  <a:pos x="41" y="67"/>
                </a:cxn>
                <a:cxn ang="0">
                  <a:pos x="55" y="72"/>
                </a:cxn>
                <a:cxn ang="0">
                  <a:pos x="56" y="73"/>
                </a:cxn>
                <a:cxn ang="0">
                  <a:pos x="67" y="77"/>
                </a:cxn>
                <a:cxn ang="0">
                  <a:pos x="71" y="58"/>
                </a:cxn>
                <a:cxn ang="0">
                  <a:pos x="77" y="62"/>
                </a:cxn>
                <a:cxn ang="0">
                  <a:pos x="89" y="50"/>
                </a:cxn>
                <a:cxn ang="0">
                  <a:pos x="73" y="46"/>
                </a:cxn>
                <a:cxn ang="0">
                  <a:pos x="66" y="53"/>
                </a:cxn>
                <a:cxn ang="0">
                  <a:pos x="65" y="55"/>
                </a:cxn>
                <a:cxn ang="0">
                  <a:pos x="59" y="67"/>
                </a:cxn>
                <a:cxn ang="0">
                  <a:pos x="53" y="61"/>
                </a:cxn>
                <a:cxn ang="0">
                  <a:pos x="40" y="60"/>
                </a:cxn>
                <a:cxn ang="0">
                  <a:pos x="28" y="98"/>
                </a:cxn>
                <a:cxn ang="0">
                  <a:pos x="36" y="80"/>
                </a:cxn>
                <a:cxn ang="0">
                  <a:pos x="28" y="98"/>
                </a:cxn>
                <a:cxn ang="0">
                  <a:pos x="84" y="98"/>
                </a:cxn>
                <a:cxn ang="0">
                  <a:pos x="76" y="64"/>
                </a:cxn>
                <a:cxn ang="0">
                  <a:pos x="64" y="98"/>
                </a:cxn>
                <a:cxn ang="0">
                  <a:pos x="72" y="83"/>
                </a:cxn>
                <a:cxn ang="0">
                  <a:pos x="64" y="98"/>
                </a:cxn>
                <a:cxn ang="0">
                  <a:pos x="60" y="98"/>
                </a:cxn>
                <a:cxn ang="0">
                  <a:pos x="52" y="78"/>
                </a:cxn>
                <a:cxn ang="0">
                  <a:pos x="151" y="11"/>
                </a:cxn>
                <a:cxn ang="0">
                  <a:pos x="144" y="11"/>
                </a:cxn>
                <a:cxn ang="0">
                  <a:pos x="151" y="11"/>
                </a:cxn>
                <a:cxn ang="0">
                  <a:pos x="162" y="14"/>
                </a:cxn>
                <a:cxn ang="0">
                  <a:pos x="162" y="7"/>
                </a:cxn>
                <a:cxn ang="0">
                  <a:pos x="180" y="11"/>
                </a:cxn>
                <a:cxn ang="0">
                  <a:pos x="173" y="11"/>
                </a:cxn>
                <a:cxn ang="0">
                  <a:pos x="180" y="11"/>
                </a:cxn>
              </a:cxnLst>
              <a:rect l="0" t="0" r="r" b="b"/>
              <a:pathLst>
                <a:path w="196" h="117">
                  <a:moveTo>
                    <a:pt x="193" y="21"/>
                  </a:moveTo>
                  <a:cubicBezTo>
                    <a:pt x="4" y="21"/>
                    <a:pt x="4" y="21"/>
                    <a:pt x="4" y="21"/>
                  </a:cubicBezTo>
                  <a:cubicBezTo>
                    <a:pt x="4" y="113"/>
                    <a:pt x="4" y="113"/>
                    <a:pt x="4" y="113"/>
                  </a:cubicBezTo>
                  <a:cubicBezTo>
                    <a:pt x="193" y="113"/>
                    <a:pt x="193" y="113"/>
                    <a:pt x="193" y="113"/>
                  </a:cubicBezTo>
                  <a:lnTo>
                    <a:pt x="193" y="21"/>
                  </a:lnTo>
                  <a:close/>
                  <a:moveTo>
                    <a:pt x="0" y="117"/>
                  </a:moveTo>
                  <a:cubicBezTo>
                    <a:pt x="0" y="11"/>
                    <a:pt x="0" y="11"/>
                    <a:pt x="0" y="11"/>
                  </a:cubicBezTo>
                  <a:cubicBezTo>
                    <a:pt x="0" y="5"/>
                    <a:pt x="2" y="0"/>
                    <a:pt x="8" y="0"/>
                  </a:cubicBezTo>
                  <a:cubicBezTo>
                    <a:pt x="188" y="0"/>
                    <a:pt x="188" y="0"/>
                    <a:pt x="188" y="0"/>
                  </a:cubicBezTo>
                  <a:cubicBezTo>
                    <a:pt x="194" y="0"/>
                    <a:pt x="196" y="5"/>
                    <a:pt x="196" y="11"/>
                  </a:cubicBezTo>
                  <a:cubicBezTo>
                    <a:pt x="196" y="117"/>
                    <a:pt x="196" y="117"/>
                    <a:pt x="196" y="117"/>
                  </a:cubicBezTo>
                  <a:lnTo>
                    <a:pt x="0" y="117"/>
                  </a:lnTo>
                  <a:close/>
                  <a:moveTo>
                    <a:pt x="134" y="96"/>
                  </a:moveTo>
                  <a:cubicBezTo>
                    <a:pt x="167" y="96"/>
                    <a:pt x="167" y="96"/>
                    <a:pt x="167" y="96"/>
                  </a:cubicBezTo>
                  <a:cubicBezTo>
                    <a:pt x="167" y="94"/>
                    <a:pt x="167" y="94"/>
                    <a:pt x="167" y="94"/>
                  </a:cubicBezTo>
                  <a:cubicBezTo>
                    <a:pt x="134" y="94"/>
                    <a:pt x="134" y="94"/>
                    <a:pt x="134" y="94"/>
                  </a:cubicBezTo>
                  <a:lnTo>
                    <a:pt x="134" y="96"/>
                  </a:lnTo>
                  <a:close/>
                  <a:moveTo>
                    <a:pt x="134" y="86"/>
                  </a:moveTo>
                  <a:cubicBezTo>
                    <a:pt x="167" y="86"/>
                    <a:pt x="167" y="86"/>
                    <a:pt x="167" y="86"/>
                  </a:cubicBezTo>
                  <a:cubicBezTo>
                    <a:pt x="167" y="83"/>
                    <a:pt x="167" y="83"/>
                    <a:pt x="167" y="83"/>
                  </a:cubicBezTo>
                  <a:cubicBezTo>
                    <a:pt x="134" y="83"/>
                    <a:pt x="134" y="83"/>
                    <a:pt x="134" y="83"/>
                  </a:cubicBezTo>
                  <a:lnTo>
                    <a:pt x="134" y="86"/>
                  </a:lnTo>
                  <a:close/>
                  <a:moveTo>
                    <a:pt x="151" y="74"/>
                  </a:moveTo>
                  <a:cubicBezTo>
                    <a:pt x="167" y="74"/>
                    <a:pt x="167" y="74"/>
                    <a:pt x="167" y="74"/>
                  </a:cubicBezTo>
                  <a:cubicBezTo>
                    <a:pt x="167" y="71"/>
                    <a:pt x="167" y="71"/>
                    <a:pt x="167" y="71"/>
                  </a:cubicBezTo>
                  <a:cubicBezTo>
                    <a:pt x="151" y="71"/>
                    <a:pt x="151" y="71"/>
                    <a:pt x="151" y="71"/>
                  </a:cubicBezTo>
                  <a:lnTo>
                    <a:pt x="151" y="74"/>
                  </a:lnTo>
                  <a:close/>
                  <a:moveTo>
                    <a:pt x="151" y="64"/>
                  </a:moveTo>
                  <a:cubicBezTo>
                    <a:pt x="167" y="64"/>
                    <a:pt x="167" y="64"/>
                    <a:pt x="167" y="64"/>
                  </a:cubicBezTo>
                  <a:cubicBezTo>
                    <a:pt x="167" y="62"/>
                    <a:pt x="167" y="62"/>
                    <a:pt x="167" y="62"/>
                  </a:cubicBezTo>
                  <a:cubicBezTo>
                    <a:pt x="151" y="62"/>
                    <a:pt x="151" y="62"/>
                    <a:pt x="151" y="62"/>
                  </a:cubicBezTo>
                  <a:lnTo>
                    <a:pt x="151" y="64"/>
                  </a:lnTo>
                  <a:close/>
                  <a:moveTo>
                    <a:pt x="151" y="55"/>
                  </a:moveTo>
                  <a:cubicBezTo>
                    <a:pt x="167" y="55"/>
                    <a:pt x="167" y="55"/>
                    <a:pt x="167" y="55"/>
                  </a:cubicBezTo>
                  <a:cubicBezTo>
                    <a:pt x="167" y="52"/>
                    <a:pt x="167" y="52"/>
                    <a:pt x="167" y="52"/>
                  </a:cubicBezTo>
                  <a:cubicBezTo>
                    <a:pt x="151" y="52"/>
                    <a:pt x="151" y="52"/>
                    <a:pt x="151" y="52"/>
                  </a:cubicBezTo>
                  <a:lnTo>
                    <a:pt x="151" y="55"/>
                  </a:lnTo>
                  <a:close/>
                  <a:moveTo>
                    <a:pt x="115" y="77"/>
                  </a:moveTo>
                  <a:cubicBezTo>
                    <a:pt x="146" y="77"/>
                    <a:pt x="146" y="77"/>
                    <a:pt x="146" y="77"/>
                  </a:cubicBezTo>
                  <a:cubicBezTo>
                    <a:pt x="146" y="52"/>
                    <a:pt x="146" y="52"/>
                    <a:pt x="146" y="52"/>
                  </a:cubicBezTo>
                  <a:cubicBezTo>
                    <a:pt x="115" y="52"/>
                    <a:pt x="115" y="52"/>
                    <a:pt x="115" y="52"/>
                  </a:cubicBezTo>
                  <a:lnTo>
                    <a:pt x="115" y="77"/>
                  </a:lnTo>
                  <a:close/>
                  <a:moveTo>
                    <a:pt x="40" y="98"/>
                  </a:moveTo>
                  <a:cubicBezTo>
                    <a:pt x="48" y="98"/>
                    <a:pt x="48" y="98"/>
                    <a:pt x="48" y="98"/>
                  </a:cubicBezTo>
                  <a:cubicBezTo>
                    <a:pt x="48" y="74"/>
                    <a:pt x="48" y="74"/>
                    <a:pt x="48" y="74"/>
                  </a:cubicBezTo>
                  <a:cubicBezTo>
                    <a:pt x="40" y="74"/>
                    <a:pt x="40" y="74"/>
                    <a:pt x="40" y="74"/>
                  </a:cubicBezTo>
                  <a:lnTo>
                    <a:pt x="40" y="98"/>
                  </a:lnTo>
                  <a:close/>
                  <a:moveTo>
                    <a:pt x="20" y="73"/>
                  </a:moveTo>
                  <a:cubicBezTo>
                    <a:pt x="24" y="78"/>
                    <a:pt x="24" y="78"/>
                    <a:pt x="24" y="78"/>
                  </a:cubicBezTo>
                  <a:cubicBezTo>
                    <a:pt x="41" y="67"/>
                    <a:pt x="41" y="67"/>
                    <a:pt x="41" y="67"/>
                  </a:cubicBezTo>
                  <a:cubicBezTo>
                    <a:pt x="50" y="67"/>
                    <a:pt x="50" y="67"/>
                    <a:pt x="50" y="67"/>
                  </a:cubicBezTo>
                  <a:cubicBezTo>
                    <a:pt x="55" y="72"/>
                    <a:pt x="55" y="72"/>
                    <a:pt x="55" y="72"/>
                  </a:cubicBezTo>
                  <a:cubicBezTo>
                    <a:pt x="55" y="73"/>
                    <a:pt x="55" y="73"/>
                    <a:pt x="55" y="73"/>
                  </a:cubicBezTo>
                  <a:cubicBezTo>
                    <a:pt x="56" y="73"/>
                    <a:pt x="56" y="73"/>
                    <a:pt x="56" y="73"/>
                  </a:cubicBezTo>
                  <a:cubicBezTo>
                    <a:pt x="64" y="76"/>
                    <a:pt x="64" y="76"/>
                    <a:pt x="64" y="76"/>
                  </a:cubicBezTo>
                  <a:cubicBezTo>
                    <a:pt x="67" y="77"/>
                    <a:pt x="67" y="77"/>
                    <a:pt x="67" y="77"/>
                  </a:cubicBezTo>
                  <a:cubicBezTo>
                    <a:pt x="68" y="73"/>
                    <a:pt x="68" y="73"/>
                    <a:pt x="68" y="73"/>
                  </a:cubicBezTo>
                  <a:cubicBezTo>
                    <a:pt x="71" y="58"/>
                    <a:pt x="71" y="58"/>
                    <a:pt x="71" y="58"/>
                  </a:cubicBezTo>
                  <a:cubicBezTo>
                    <a:pt x="76" y="57"/>
                    <a:pt x="76" y="57"/>
                    <a:pt x="76" y="57"/>
                  </a:cubicBezTo>
                  <a:cubicBezTo>
                    <a:pt x="77" y="62"/>
                    <a:pt x="77" y="62"/>
                    <a:pt x="77" y="62"/>
                  </a:cubicBezTo>
                  <a:cubicBezTo>
                    <a:pt x="83" y="56"/>
                    <a:pt x="83" y="56"/>
                    <a:pt x="83" y="56"/>
                  </a:cubicBezTo>
                  <a:cubicBezTo>
                    <a:pt x="89" y="50"/>
                    <a:pt x="89" y="50"/>
                    <a:pt x="89" y="50"/>
                  </a:cubicBezTo>
                  <a:cubicBezTo>
                    <a:pt x="81" y="48"/>
                    <a:pt x="81" y="48"/>
                    <a:pt x="81" y="48"/>
                  </a:cubicBezTo>
                  <a:cubicBezTo>
                    <a:pt x="73" y="46"/>
                    <a:pt x="73" y="46"/>
                    <a:pt x="73" y="46"/>
                  </a:cubicBezTo>
                  <a:cubicBezTo>
                    <a:pt x="75" y="51"/>
                    <a:pt x="75" y="51"/>
                    <a:pt x="75" y="51"/>
                  </a:cubicBezTo>
                  <a:cubicBezTo>
                    <a:pt x="66" y="53"/>
                    <a:pt x="66" y="53"/>
                    <a:pt x="66" y="53"/>
                  </a:cubicBezTo>
                  <a:cubicBezTo>
                    <a:pt x="65" y="54"/>
                    <a:pt x="65" y="54"/>
                    <a:pt x="65" y="54"/>
                  </a:cubicBezTo>
                  <a:cubicBezTo>
                    <a:pt x="65" y="55"/>
                    <a:pt x="65" y="55"/>
                    <a:pt x="65" y="55"/>
                  </a:cubicBezTo>
                  <a:cubicBezTo>
                    <a:pt x="62" y="68"/>
                    <a:pt x="62" y="68"/>
                    <a:pt x="62" y="68"/>
                  </a:cubicBezTo>
                  <a:cubicBezTo>
                    <a:pt x="59" y="67"/>
                    <a:pt x="59" y="67"/>
                    <a:pt x="59" y="67"/>
                  </a:cubicBezTo>
                  <a:cubicBezTo>
                    <a:pt x="54" y="62"/>
                    <a:pt x="54" y="62"/>
                    <a:pt x="54" y="62"/>
                  </a:cubicBezTo>
                  <a:cubicBezTo>
                    <a:pt x="53" y="61"/>
                    <a:pt x="53" y="61"/>
                    <a:pt x="53" y="61"/>
                  </a:cubicBezTo>
                  <a:cubicBezTo>
                    <a:pt x="53" y="61"/>
                    <a:pt x="53" y="61"/>
                    <a:pt x="53" y="61"/>
                  </a:cubicBezTo>
                  <a:cubicBezTo>
                    <a:pt x="40" y="60"/>
                    <a:pt x="40" y="60"/>
                    <a:pt x="40" y="60"/>
                  </a:cubicBezTo>
                  <a:lnTo>
                    <a:pt x="20" y="73"/>
                  </a:lnTo>
                  <a:close/>
                  <a:moveTo>
                    <a:pt x="28" y="98"/>
                  </a:moveTo>
                  <a:cubicBezTo>
                    <a:pt x="36" y="98"/>
                    <a:pt x="36" y="98"/>
                    <a:pt x="36" y="98"/>
                  </a:cubicBezTo>
                  <a:cubicBezTo>
                    <a:pt x="36" y="80"/>
                    <a:pt x="36" y="80"/>
                    <a:pt x="36" y="80"/>
                  </a:cubicBezTo>
                  <a:cubicBezTo>
                    <a:pt x="28" y="80"/>
                    <a:pt x="28" y="80"/>
                    <a:pt x="28" y="80"/>
                  </a:cubicBezTo>
                  <a:lnTo>
                    <a:pt x="28" y="98"/>
                  </a:lnTo>
                  <a:close/>
                  <a:moveTo>
                    <a:pt x="76" y="98"/>
                  </a:moveTo>
                  <a:cubicBezTo>
                    <a:pt x="84" y="98"/>
                    <a:pt x="84" y="98"/>
                    <a:pt x="84" y="98"/>
                  </a:cubicBezTo>
                  <a:cubicBezTo>
                    <a:pt x="84" y="64"/>
                    <a:pt x="84" y="64"/>
                    <a:pt x="84" y="64"/>
                  </a:cubicBezTo>
                  <a:cubicBezTo>
                    <a:pt x="76" y="64"/>
                    <a:pt x="76" y="64"/>
                    <a:pt x="76" y="64"/>
                  </a:cubicBezTo>
                  <a:lnTo>
                    <a:pt x="76" y="98"/>
                  </a:lnTo>
                  <a:close/>
                  <a:moveTo>
                    <a:pt x="64" y="98"/>
                  </a:moveTo>
                  <a:cubicBezTo>
                    <a:pt x="72" y="98"/>
                    <a:pt x="72" y="98"/>
                    <a:pt x="72" y="98"/>
                  </a:cubicBezTo>
                  <a:cubicBezTo>
                    <a:pt x="72" y="83"/>
                    <a:pt x="72" y="83"/>
                    <a:pt x="72" y="83"/>
                  </a:cubicBezTo>
                  <a:cubicBezTo>
                    <a:pt x="64" y="83"/>
                    <a:pt x="64" y="83"/>
                    <a:pt x="64" y="83"/>
                  </a:cubicBezTo>
                  <a:lnTo>
                    <a:pt x="64" y="98"/>
                  </a:lnTo>
                  <a:close/>
                  <a:moveTo>
                    <a:pt x="52" y="98"/>
                  </a:moveTo>
                  <a:cubicBezTo>
                    <a:pt x="60" y="98"/>
                    <a:pt x="60" y="98"/>
                    <a:pt x="60" y="98"/>
                  </a:cubicBezTo>
                  <a:cubicBezTo>
                    <a:pt x="60" y="78"/>
                    <a:pt x="60" y="78"/>
                    <a:pt x="60" y="78"/>
                  </a:cubicBezTo>
                  <a:cubicBezTo>
                    <a:pt x="52" y="78"/>
                    <a:pt x="52" y="78"/>
                    <a:pt x="52" y="78"/>
                  </a:cubicBezTo>
                  <a:lnTo>
                    <a:pt x="52" y="98"/>
                  </a:lnTo>
                  <a:close/>
                  <a:moveTo>
                    <a:pt x="151" y="11"/>
                  </a:moveTo>
                  <a:cubicBezTo>
                    <a:pt x="151" y="13"/>
                    <a:pt x="149" y="14"/>
                    <a:pt x="147" y="14"/>
                  </a:cubicBezTo>
                  <a:cubicBezTo>
                    <a:pt x="145" y="14"/>
                    <a:pt x="144" y="13"/>
                    <a:pt x="144" y="11"/>
                  </a:cubicBezTo>
                  <a:cubicBezTo>
                    <a:pt x="144" y="9"/>
                    <a:pt x="145" y="7"/>
                    <a:pt x="147" y="7"/>
                  </a:cubicBezTo>
                  <a:cubicBezTo>
                    <a:pt x="149" y="7"/>
                    <a:pt x="151" y="9"/>
                    <a:pt x="151" y="11"/>
                  </a:cubicBezTo>
                  <a:moveTo>
                    <a:pt x="165" y="11"/>
                  </a:moveTo>
                  <a:cubicBezTo>
                    <a:pt x="165" y="13"/>
                    <a:pt x="164" y="14"/>
                    <a:pt x="162" y="14"/>
                  </a:cubicBezTo>
                  <a:cubicBezTo>
                    <a:pt x="160" y="14"/>
                    <a:pt x="158" y="13"/>
                    <a:pt x="158" y="11"/>
                  </a:cubicBezTo>
                  <a:cubicBezTo>
                    <a:pt x="158" y="9"/>
                    <a:pt x="160" y="7"/>
                    <a:pt x="162" y="7"/>
                  </a:cubicBezTo>
                  <a:cubicBezTo>
                    <a:pt x="164" y="7"/>
                    <a:pt x="165" y="9"/>
                    <a:pt x="165" y="11"/>
                  </a:cubicBezTo>
                  <a:moveTo>
                    <a:pt x="180" y="11"/>
                  </a:moveTo>
                  <a:cubicBezTo>
                    <a:pt x="180" y="13"/>
                    <a:pt x="178" y="14"/>
                    <a:pt x="176" y="14"/>
                  </a:cubicBezTo>
                  <a:cubicBezTo>
                    <a:pt x="175" y="14"/>
                    <a:pt x="173" y="13"/>
                    <a:pt x="173" y="11"/>
                  </a:cubicBezTo>
                  <a:cubicBezTo>
                    <a:pt x="173" y="9"/>
                    <a:pt x="175" y="7"/>
                    <a:pt x="176" y="7"/>
                  </a:cubicBezTo>
                  <a:cubicBezTo>
                    <a:pt x="178" y="7"/>
                    <a:pt x="180" y="9"/>
                    <a:pt x="180" y="1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2748953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25CBA5E1-018F-054E-B4A9-723DE8A52B98}"/>
              </a:ext>
            </a:extLst>
          </p:cNvPr>
          <p:cNvSpPr>
            <a:spLocks noGrp="1"/>
          </p:cNvSpPr>
          <p:nvPr>
            <p:ph type="title"/>
          </p:nvPr>
        </p:nvSpPr>
        <p:spPr/>
        <p:txBody>
          <a:bodyPr/>
          <a:lstStyle/>
          <a:p>
            <a:r>
              <a:rPr lang="en-US" dirty="0"/>
              <a:t>Azure capability mapping (continued)</a:t>
            </a:r>
          </a:p>
        </p:txBody>
      </p:sp>
      <p:sp>
        <p:nvSpPr>
          <p:cNvPr id="5" name="Text Placeholder 4"/>
          <p:cNvSpPr>
            <a:spLocks noGrp="1"/>
          </p:cNvSpPr>
          <p:nvPr>
            <p:ph type="body" sz="quarter" idx="12"/>
          </p:nvPr>
        </p:nvSpPr>
        <p:spPr/>
        <p:txBody>
          <a:bodyPr/>
          <a:lstStyle/>
          <a:p>
            <a:r>
              <a:rPr lang="en-US" dirty="0"/>
              <a:t>Capability framework</a:t>
            </a:r>
          </a:p>
        </p:txBody>
      </p:sp>
      <p:graphicFrame>
        <p:nvGraphicFramePr>
          <p:cNvPr id="30" name="Table 29"/>
          <p:cNvGraphicFramePr>
            <a:graphicFrameLocks noGrp="1"/>
          </p:cNvGraphicFramePr>
          <p:nvPr>
            <p:extLst>
              <p:ext uri="{D42A27DB-BD31-4B8C-83A1-F6EECF244321}">
                <p14:modId xmlns:p14="http://schemas.microsoft.com/office/powerpoint/2010/main" val="3621148735"/>
              </p:ext>
            </p:extLst>
          </p:nvPr>
        </p:nvGraphicFramePr>
        <p:xfrm>
          <a:off x="998400" y="1322388"/>
          <a:ext cx="10195560" cy="4541520"/>
        </p:xfrm>
        <a:graphic>
          <a:graphicData uri="http://schemas.openxmlformats.org/drawingml/2006/table">
            <a:tbl>
              <a:tblPr firstRow="1" bandRow="1">
                <a:tableStyleId>{1FECB4D8-DB02-4DC6-A0A2-4F2EBAE1DC90}</a:tableStyleId>
              </a:tblPr>
              <a:tblGrid>
                <a:gridCol w="1259938">
                  <a:extLst>
                    <a:ext uri="{9D8B030D-6E8A-4147-A177-3AD203B41FA5}">
                      <a16:colId xmlns="" xmlns:a16="http://schemas.microsoft.com/office/drawing/2014/main" val="20001"/>
                    </a:ext>
                  </a:extLst>
                </a:gridCol>
                <a:gridCol w="2403973">
                  <a:extLst>
                    <a:ext uri="{9D8B030D-6E8A-4147-A177-3AD203B41FA5}">
                      <a16:colId xmlns="" xmlns:a16="http://schemas.microsoft.com/office/drawing/2014/main" val="20002"/>
                    </a:ext>
                  </a:extLst>
                </a:gridCol>
                <a:gridCol w="6531649">
                  <a:extLst>
                    <a:ext uri="{9D8B030D-6E8A-4147-A177-3AD203B41FA5}">
                      <a16:colId xmlns="" xmlns:a16="http://schemas.microsoft.com/office/drawing/2014/main" val="1189527883"/>
                    </a:ext>
                  </a:extLst>
                </a:gridCol>
              </a:tblGrid>
              <a:tr h="0">
                <a:tc>
                  <a:txBody>
                    <a:bodyPr/>
                    <a:lstStyle/>
                    <a:p>
                      <a:pPr marL="0" indent="0" algn="l">
                        <a:lnSpc>
                          <a:spcPct val="100000"/>
                        </a:lnSpc>
                        <a:spcBef>
                          <a:spcPts val="0"/>
                        </a:spcBef>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l">
                        <a:lnSpc>
                          <a:spcPct val="100000"/>
                        </a:lnSpc>
                        <a:spcBef>
                          <a:spcPts val="0"/>
                        </a:spcBef>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lnSpc>
                          <a:spcPct val="100000"/>
                        </a:lnSpc>
                        <a:spcBef>
                          <a:spcPts val="0"/>
                        </a:spcBef>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 xmlns:a16="http://schemas.microsoft.com/office/drawing/2014/main" val="10000"/>
                  </a:ext>
                </a:extLst>
              </a:tr>
              <a:tr h="0">
                <a:tc rowSpan="4">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baseline="0" dirty="0">
                          <a:solidFill>
                            <a:schemeClr val="bg1"/>
                          </a:solidFill>
                          <a:latin typeface="+mn-lt"/>
                          <a:ea typeface="+mn-ea"/>
                          <a:cs typeface="+mn-cs"/>
                        </a:rPr>
                        <a:t>Network</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9A44"/>
                    </a:solidFill>
                  </a:tcPr>
                </a:tc>
                <a:tc>
                  <a:txBody>
                    <a:bodyPr/>
                    <a:lstStyle/>
                    <a:p>
                      <a:pPr marL="0" indent="0" algn="l">
                        <a:lnSpc>
                          <a:spcPct val="100000"/>
                        </a:lnSpc>
                        <a:spcBef>
                          <a:spcPts val="0"/>
                        </a:spcBef>
                        <a:spcAft>
                          <a:spcPts val="300"/>
                        </a:spcAft>
                      </a:pPr>
                      <a:r>
                        <a:rPr lang="en-US" sz="1400" b="0" dirty="0">
                          <a:solidFill>
                            <a:srgbClr val="009A44"/>
                          </a:solidFill>
                        </a:rPr>
                        <a:t>DDoS</a:t>
                      </a:r>
                      <a:r>
                        <a:rPr lang="en-US" sz="1400" b="0" baseline="0" dirty="0">
                          <a:solidFill>
                            <a:srgbClr val="009A44"/>
                          </a:solidFill>
                        </a:rPr>
                        <a:t> Mitigation</a:t>
                      </a:r>
                      <a:endParaRPr lang="en-US" sz="1400" b="0" dirty="0">
                        <a:solidFill>
                          <a:srgbClr val="009A44"/>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A44"/>
                          </a:solidFill>
                          <a:latin typeface="+mn-lt"/>
                          <a:ea typeface="+mn-ea"/>
                          <a:cs typeface="+mn-cs"/>
                        </a:rPr>
                        <a:t>Azure DDOS protection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6"/>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009A44"/>
                          </a:solidFill>
                        </a:rPr>
                        <a:t>Perimeter</a:t>
                      </a:r>
                      <a:r>
                        <a:rPr lang="en-US" sz="1400" b="0" baseline="0" dirty="0">
                          <a:solidFill>
                            <a:srgbClr val="009A44"/>
                          </a:solidFill>
                        </a:rPr>
                        <a:t> Security</a:t>
                      </a:r>
                      <a:endParaRPr lang="en-US" sz="1400" b="0" dirty="0">
                        <a:solidFill>
                          <a:srgbClr val="009A44"/>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A44"/>
                          </a:solidFill>
                          <a:latin typeface="+mn-lt"/>
                          <a:ea typeface="+mn-ea"/>
                          <a:cs typeface="+mn-cs"/>
                        </a:rPr>
                        <a:t>Azure Firewall, Azure web application firewall, Partner solutions like Barracuda</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8"/>
                  </a:ext>
                </a:extLst>
              </a:tr>
              <a:tr h="140795">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70A68"/>
                    </a:solidFill>
                  </a:tcPr>
                </a:tc>
                <a:tc>
                  <a:txBody>
                    <a:bodyPr/>
                    <a:lstStyle/>
                    <a:p>
                      <a:pPr marL="0" indent="0" algn="l">
                        <a:lnSpc>
                          <a:spcPct val="100000"/>
                        </a:lnSpc>
                        <a:spcBef>
                          <a:spcPts val="0"/>
                        </a:spcBef>
                        <a:spcAft>
                          <a:spcPts val="300"/>
                        </a:spcAft>
                      </a:pPr>
                      <a:r>
                        <a:rPr lang="en-US" sz="1400" b="0" dirty="0">
                          <a:solidFill>
                            <a:srgbClr val="009A44"/>
                          </a:solidFill>
                        </a:rPr>
                        <a:t>Network Traffic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A44"/>
                          </a:solidFill>
                          <a:latin typeface="+mn-lt"/>
                          <a:ea typeface="+mn-ea"/>
                          <a:cs typeface="+mn-cs"/>
                        </a:rPr>
                        <a:t>Azure virtual network, Subnets, Route tables &amp; UDR, Network security groups (NSG), Azure bastion, Azure VPN connections, Azure load balancers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9"/>
                  </a:ext>
                </a:extLst>
              </a:tr>
              <a:tr h="0">
                <a:tc vMerge="1">
                  <a:txBody>
                    <a:bodyPr/>
                    <a:lstStyle/>
                    <a:p>
                      <a:pPr marL="0" marR="0" indent="0" algn="l" defTabSz="914400" rtl="0" eaLnBrk="1" fontAlgn="t" latinLnBrk="0" hangingPunct="1">
                        <a:lnSpc>
                          <a:spcPct val="100000"/>
                        </a:lnSpc>
                        <a:spcBef>
                          <a:spcPts val="0"/>
                        </a:spcBef>
                        <a:spcAft>
                          <a:spcPts val="300"/>
                        </a:spcAft>
                        <a:buClrTx/>
                        <a:buSzTx/>
                        <a:buFontTx/>
                        <a:buNone/>
                        <a:tabLst/>
                        <a:defRPr/>
                      </a:pPr>
                      <a:endParaRPr lang="en-US" sz="1100" b="1" kern="1200" dirty="0">
                        <a:solidFill>
                          <a:schemeClr val="tx2"/>
                        </a:solidFill>
                        <a:latin typeface="+mn-lt"/>
                        <a:ea typeface="+mn-ea"/>
                        <a:cs typeface="+mn-cs"/>
                      </a:endParaRP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dirty="0">
                          <a:solidFill>
                            <a:srgbClr val="009A44"/>
                          </a:solidFill>
                        </a:rPr>
                        <a:t>VPN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A44"/>
                          </a:solidFill>
                          <a:latin typeface="+mn-lt"/>
                          <a:ea typeface="+mn-ea"/>
                          <a:cs typeface="+mn-cs"/>
                        </a:rPr>
                        <a:t>Azure express route</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10"/>
                  </a:ext>
                </a:extLst>
              </a:tr>
              <a:tr h="518160">
                <a:tc rowSpan="2">
                  <a:txBody>
                    <a:bodyPr/>
                    <a:lstStyle/>
                    <a:p>
                      <a:pPr marL="0" indent="0" algn="l" defTabSz="914400" rtl="0" eaLnBrk="1" fontAlgn="t" latinLnBrk="0" hangingPunct="1">
                        <a:lnSpc>
                          <a:spcPct val="100000"/>
                        </a:lnSpc>
                        <a:spcBef>
                          <a:spcPts val="0"/>
                        </a:spcBef>
                        <a:spcAft>
                          <a:spcPts val="300"/>
                        </a:spcAft>
                      </a:pPr>
                      <a:r>
                        <a:rPr lang="en-US" sz="1400" b="1" kern="1200" baseline="0" dirty="0">
                          <a:solidFill>
                            <a:schemeClr val="bg1"/>
                          </a:solidFill>
                          <a:latin typeface="+mn-lt"/>
                          <a:ea typeface="+mn-ea"/>
                          <a:cs typeface="+mn-cs"/>
                        </a:rPr>
                        <a:t>Logging &amp; Auditing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91DA"/>
                    </a:solidFill>
                  </a:tcPr>
                </a:tc>
                <a:tc>
                  <a:txBody>
                    <a:bodyPr/>
                    <a:lstStyle/>
                    <a:p>
                      <a:pPr marL="0" indent="0" algn="l">
                        <a:lnSpc>
                          <a:spcPct val="100000"/>
                        </a:lnSpc>
                        <a:spcBef>
                          <a:spcPts val="0"/>
                        </a:spcBef>
                        <a:spcAft>
                          <a:spcPts val="300"/>
                        </a:spcAft>
                      </a:pPr>
                      <a:r>
                        <a:rPr lang="en-US" sz="1400" b="0" dirty="0">
                          <a:solidFill>
                            <a:schemeClr val="accent1"/>
                          </a:solidFill>
                        </a:rPr>
                        <a:t>Logging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1"/>
                          </a:solidFill>
                          <a:latin typeface="+mn-lt"/>
                          <a:ea typeface="+mn-ea"/>
                          <a:cs typeface="+mn-cs"/>
                        </a:rPr>
                        <a:t>Azure activity logs, NSG flow logs, AD risk reports &amp; logs, Application insight logs, Azure monitor logs, Azure resource logs, container auditing logs in AKS, </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3667452608"/>
                  </a:ext>
                </a:extLst>
              </a:tr>
              <a:tr h="518160">
                <a:tc vMerge="1">
                  <a:txBody>
                    <a:bodyPr/>
                    <a:lstStyle/>
                    <a:p>
                      <a:endParaRPr lang="en-US"/>
                    </a:p>
                  </a:txBody>
                  <a:tcP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9A44"/>
                    </a:solidFill>
                  </a:tcPr>
                </a:tc>
                <a:tc>
                  <a:txBody>
                    <a:bodyPr/>
                    <a:lstStyle/>
                    <a:p>
                      <a:pPr marL="0" indent="0" algn="l">
                        <a:lnSpc>
                          <a:spcPct val="100000"/>
                        </a:lnSpc>
                        <a:spcBef>
                          <a:spcPts val="0"/>
                        </a:spcBef>
                        <a:spcAft>
                          <a:spcPts val="300"/>
                        </a:spcAft>
                      </a:pPr>
                      <a:r>
                        <a:rPr lang="en-US" sz="1400" b="0" dirty="0">
                          <a:solidFill>
                            <a:schemeClr val="accent1"/>
                          </a:solidFill>
                        </a:rPr>
                        <a:t>Auditing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1"/>
                          </a:solidFill>
                          <a:latin typeface="+mn-lt"/>
                          <a:ea typeface="+mn-ea"/>
                          <a:cs typeface="+mn-cs"/>
                        </a:rPr>
                        <a:t>Azure activity logs, </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2063795812"/>
                  </a:ext>
                </a:extLst>
              </a:tr>
              <a:tr h="0">
                <a:tc rowSpan="3">
                  <a:txBody>
                    <a:bodyPr/>
                    <a:lstStyle/>
                    <a:p>
                      <a:pPr marL="0" indent="0">
                        <a:spcAft>
                          <a:spcPts val="300"/>
                        </a:spcAft>
                      </a:pPr>
                      <a:r>
                        <a:rPr lang="en-US" sz="1400" b="1" dirty="0">
                          <a:solidFill>
                            <a:schemeClr val="bg1"/>
                          </a:solidFill>
                        </a:rPr>
                        <a:t>Monitoring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6D2077"/>
                    </a:solidFill>
                  </a:tcPr>
                </a:tc>
                <a:tc>
                  <a:txBody>
                    <a:bodyPr/>
                    <a:lstStyle/>
                    <a:p>
                      <a:pPr marL="0" indent="0">
                        <a:spcAft>
                          <a:spcPts val="300"/>
                        </a:spcAft>
                      </a:pPr>
                      <a:r>
                        <a:rPr lang="en-US" sz="1400" dirty="0">
                          <a:solidFill>
                            <a:schemeClr val="accent2"/>
                          </a:solidFill>
                        </a:rPr>
                        <a:t>Monitoring &amp; Alerting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2"/>
                          </a:solidFill>
                          <a:latin typeface="+mn-lt"/>
                          <a:ea typeface="+mn-ea"/>
                          <a:cs typeface="+mn-cs"/>
                        </a:rPr>
                        <a:t>Azure monitor alerts for metrics &amp; change activities, Activity log alerts, Azure devops alerts via service now integration, Service health alerts in activity logs, Azure security center, Azure Sentinel Integration with external tools like Pager duty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2454489639"/>
                  </a:ext>
                </a:extLst>
              </a:tr>
              <a:tr h="0">
                <a:tc vMerge="1">
                  <a:txBody>
                    <a:bodyPr/>
                    <a:lstStyle/>
                    <a:p>
                      <a:endParaRPr lang="en-US" sz="1200" b="1" dirty="0">
                        <a:solidFill>
                          <a:schemeClr val="tx1"/>
                        </a:solidFill>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9A44"/>
                    </a:solidFill>
                  </a:tcPr>
                </a:tc>
                <a:tc>
                  <a:txBody>
                    <a:bodyPr/>
                    <a:lstStyle/>
                    <a:p>
                      <a:pPr marL="0" indent="0">
                        <a:spcAft>
                          <a:spcPts val="300"/>
                        </a:spcAft>
                      </a:pPr>
                      <a:r>
                        <a:rPr lang="en-US" sz="1400" dirty="0">
                          <a:solidFill>
                            <a:schemeClr val="accent2"/>
                          </a:solidFill>
                        </a:rPr>
                        <a:t>User</a:t>
                      </a:r>
                      <a:r>
                        <a:rPr lang="en-US" sz="1400" baseline="0" dirty="0">
                          <a:solidFill>
                            <a:schemeClr val="accent2"/>
                          </a:solidFill>
                        </a:rPr>
                        <a:t> and </a:t>
                      </a:r>
                      <a:r>
                        <a:rPr lang="en-US" sz="1400" dirty="0">
                          <a:solidFill>
                            <a:schemeClr val="accent2"/>
                          </a:solidFill>
                        </a:rPr>
                        <a:t>Entity Behavior Analytics</a:t>
                      </a:r>
                      <a:r>
                        <a:rPr lang="en-US" sz="1400" baseline="0" dirty="0">
                          <a:solidFill>
                            <a:schemeClr val="accent2"/>
                          </a:solidFill>
                        </a:rPr>
                        <a:t> (UEBA)</a:t>
                      </a:r>
                      <a:endParaRPr lang="en-US" sz="1400" dirty="0">
                        <a:solidFill>
                          <a:schemeClr val="accent2"/>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chemeClr val="accent2"/>
                          </a:solidFill>
                        </a:rPr>
                        <a:t>Integrated advanced threat protection integration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2658276593"/>
                  </a:ext>
                </a:extLst>
              </a:tr>
              <a:tr h="0">
                <a:tc vMerge="1">
                  <a:txBody>
                    <a:bodyPr/>
                    <a:lstStyle/>
                    <a:p>
                      <a:pPr marL="0" indent="61913"/>
                      <a:endParaRPr lang="en-US" sz="1200" b="1" dirty="0">
                        <a:solidFill>
                          <a:schemeClr val="tx1"/>
                        </a:solidFill>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9A44"/>
                    </a:solidFill>
                  </a:tcPr>
                </a:tc>
                <a:tc>
                  <a:txBody>
                    <a:bodyPr/>
                    <a:lstStyle/>
                    <a:p>
                      <a:pPr marL="0" indent="0">
                        <a:spcAft>
                          <a:spcPts val="300"/>
                        </a:spcAft>
                      </a:pPr>
                      <a:r>
                        <a:rPr lang="en-US" sz="1400" dirty="0">
                          <a:solidFill>
                            <a:schemeClr val="accent2"/>
                          </a:solidFill>
                        </a:rPr>
                        <a:t>Threat intelligence</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chemeClr val="accent2"/>
                          </a:solidFill>
                        </a:rPr>
                        <a:t>Integrated advanced threat protection integration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669072443"/>
                  </a:ext>
                </a:extLst>
              </a:tr>
            </a:tbl>
          </a:graphicData>
        </a:graphic>
      </p:graphicFrame>
      <p:grpSp>
        <p:nvGrpSpPr>
          <p:cNvPr id="21" name="Group 20">
            <a:extLst>
              <a:ext uri="{FF2B5EF4-FFF2-40B4-BE49-F238E27FC236}">
                <a16:creationId xmlns="" xmlns:a16="http://schemas.microsoft.com/office/drawing/2014/main" id="{8215684A-DD61-49EB-A0E1-048A5C572AC6}"/>
              </a:ext>
            </a:extLst>
          </p:cNvPr>
          <p:cNvGrpSpPr>
            <a:grpSpLocks noChangeAspect="1"/>
          </p:cNvGrpSpPr>
          <p:nvPr/>
        </p:nvGrpSpPr>
        <p:grpSpPr bwMode="auto">
          <a:xfrm>
            <a:off x="1047733" y="1904364"/>
            <a:ext cx="639515" cy="667385"/>
            <a:chOff x="4037" y="2275"/>
            <a:chExt cx="1721" cy="1796"/>
          </a:xfrm>
          <a:solidFill>
            <a:srgbClr val="FFFFFF"/>
          </a:solidFill>
        </p:grpSpPr>
        <p:sp>
          <p:nvSpPr>
            <p:cNvPr id="22" name="Freeform 46">
              <a:extLst>
                <a:ext uri="{FF2B5EF4-FFF2-40B4-BE49-F238E27FC236}">
                  <a16:creationId xmlns="" xmlns:a16="http://schemas.microsoft.com/office/drawing/2014/main" id="{35105D10-B472-4EAF-8420-DF04923299DB}"/>
                </a:ext>
              </a:extLst>
            </p:cNvPr>
            <p:cNvSpPr>
              <a:spLocks noEditPoints="1"/>
            </p:cNvSpPr>
            <p:nvPr/>
          </p:nvSpPr>
          <p:spPr bwMode="auto">
            <a:xfrm>
              <a:off x="4719" y="3685"/>
              <a:ext cx="357" cy="386"/>
            </a:xfrm>
            <a:custGeom>
              <a:avLst/>
              <a:gdLst/>
              <a:ahLst/>
              <a:cxnLst>
                <a:cxn ang="0">
                  <a:pos x="96" y="79"/>
                </a:cxn>
                <a:cxn ang="0">
                  <a:pos x="105" y="86"/>
                </a:cxn>
                <a:cxn ang="0">
                  <a:pos x="137" y="100"/>
                </a:cxn>
                <a:cxn ang="0">
                  <a:pos x="153" y="155"/>
                </a:cxn>
                <a:cxn ang="0">
                  <a:pos x="153" y="165"/>
                </a:cxn>
                <a:cxn ang="0">
                  <a:pos x="0" y="165"/>
                </a:cxn>
                <a:cxn ang="0">
                  <a:pos x="0" y="155"/>
                </a:cxn>
                <a:cxn ang="0">
                  <a:pos x="16" y="100"/>
                </a:cxn>
                <a:cxn ang="0">
                  <a:pos x="48" y="86"/>
                </a:cxn>
                <a:cxn ang="0">
                  <a:pos x="58" y="79"/>
                </a:cxn>
                <a:cxn ang="0">
                  <a:pos x="49" y="63"/>
                </a:cxn>
                <a:cxn ang="0">
                  <a:pos x="47" y="62"/>
                </a:cxn>
                <a:cxn ang="0">
                  <a:pos x="43" y="38"/>
                </a:cxn>
                <a:cxn ang="0">
                  <a:pos x="44" y="37"/>
                </a:cxn>
                <a:cxn ang="0">
                  <a:pos x="44" y="29"/>
                </a:cxn>
                <a:cxn ang="0">
                  <a:pos x="46" y="19"/>
                </a:cxn>
                <a:cxn ang="0">
                  <a:pos x="56" y="7"/>
                </a:cxn>
                <a:cxn ang="0">
                  <a:pos x="75" y="0"/>
                </a:cxn>
                <a:cxn ang="0">
                  <a:pos x="78" y="0"/>
                </a:cxn>
                <a:cxn ang="0">
                  <a:pos x="97" y="7"/>
                </a:cxn>
                <a:cxn ang="0">
                  <a:pos x="107" y="19"/>
                </a:cxn>
                <a:cxn ang="0">
                  <a:pos x="109" y="29"/>
                </a:cxn>
                <a:cxn ang="0">
                  <a:pos x="109" y="37"/>
                </a:cxn>
                <a:cxn ang="0">
                  <a:pos x="110" y="38"/>
                </a:cxn>
                <a:cxn ang="0">
                  <a:pos x="106" y="62"/>
                </a:cxn>
                <a:cxn ang="0">
                  <a:pos x="104" y="63"/>
                </a:cxn>
                <a:cxn ang="0">
                  <a:pos x="96" y="79"/>
                </a:cxn>
                <a:cxn ang="0">
                  <a:pos x="62" y="83"/>
                </a:cxn>
                <a:cxn ang="0">
                  <a:pos x="54" y="89"/>
                </a:cxn>
                <a:cxn ang="0">
                  <a:pos x="69" y="122"/>
                </a:cxn>
                <a:cxn ang="0">
                  <a:pos x="71" y="106"/>
                </a:cxn>
                <a:cxn ang="0">
                  <a:pos x="71" y="104"/>
                </a:cxn>
                <a:cxn ang="0">
                  <a:pos x="69" y="100"/>
                </a:cxn>
                <a:cxn ang="0">
                  <a:pos x="70" y="91"/>
                </a:cxn>
                <a:cxn ang="0">
                  <a:pos x="77" y="92"/>
                </a:cxn>
                <a:cxn ang="0">
                  <a:pos x="83" y="91"/>
                </a:cxn>
                <a:cxn ang="0">
                  <a:pos x="84" y="100"/>
                </a:cxn>
                <a:cxn ang="0">
                  <a:pos x="82" y="104"/>
                </a:cxn>
                <a:cxn ang="0">
                  <a:pos x="82" y="106"/>
                </a:cxn>
                <a:cxn ang="0">
                  <a:pos x="84" y="123"/>
                </a:cxn>
                <a:cxn ang="0">
                  <a:pos x="99" y="89"/>
                </a:cxn>
                <a:cxn ang="0">
                  <a:pos x="91" y="83"/>
                </a:cxn>
                <a:cxn ang="0">
                  <a:pos x="83" y="88"/>
                </a:cxn>
                <a:cxn ang="0">
                  <a:pos x="70" y="88"/>
                </a:cxn>
                <a:cxn ang="0">
                  <a:pos x="62" y="83"/>
                </a:cxn>
              </a:cxnLst>
              <a:rect l="0" t="0" r="r" b="b"/>
              <a:pathLst>
                <a:path w="153" h="165">
                  <a:moveTo>
                    <a:pt x="96" y="79"/>
                  </a:moveTo>
                  <a:cubicBezTo>
                    <a:pt x="98" y="82"/>
                    <a:pt x="102" y="85"/>
                    <a:pt x="105" y="86"/>
                  </a:cubicBezTo>
                  <a:cubicBezTo>
                    <a:pt x="137" y="100"/>
                    <a:pt x="137" y="100"/>
                    <a:pt x="137" y="100"/>
                  </a:cubicBezTo>
                  <a:cubicBezTo>
                    <a:pt x="152" y="105"/>
                    <a:pt x="153" y="142"/>
                    <a:pt x="153" y="155"/>
                  </a:cubicBezTo>
                  <a:cubicBezTo>
                    <a:pt x="153" y="165"/>
                    <a:pt x="153" y="165"/>
                    <a:pt x="153" y="165"/>
                  </a:cubicBezTo>
                  <a:cubicBezTo>
                    <a:pt x="0" y="165"/>
                    <a:pt x="0" y="165"/>
                    <a:pt x="0" y="165"/>
                  </a:cubicBezTo>
                  <a:cubicBezTo>
                    <a:pt x="0" y="155"/>
                    <a:pt x="0" y="155"/>
                    <a:pt x="0" y="155"/>
                  </a:cubicBezTo>
                  <a:cubicBezTo>
                    <a:pt x="0" y="142"/>
                    <a:pt x="1" y="105"/>
                    <a:pt x="16" y="100"/>
                  </a:cubicBezTo>
                  <a:cubicBezTo>
                    <a:pt x="48" y="86"/>
                    <a:pt x="48" y="86"/>
                    <a:pt x="48" y="86"/>
                  </a:cubicBezTo>
                  <a:cubicBezTo>
                    <a:pt x="51" y="85"/>
                    <a:pt x="56" y="82"/>
                    <a:pt x="58" y="79"/>
                  </a:cubicBezTo>
                  <a:cubicBezTo>
                    <a:pt x="54" y="74"/>
                    <a:pt x="50" y="68"/>
                    <a:pt x="49" y="63"/>
                  </a:cubicBezTo>
                  <a:cubicBezTo>
                    <a:pt x="47" y="62"/>
                    <a:pt x="47" y="62"/>
                    <a:pt x="47" y="62"/>
                  </a:cubicBezTo>
                  <a:cubicBezTo>
                    <a:pt x="44" y="53"/>
                    <a:pt x="43" y="47"/>
                    <a:pt x="43" y="38"/>
                  </a:cubicBezTo>
                  <a:cubicBezTo>
                    <a:pt x="44" y="37"/>
                    <a:pt x="44" y="37"/>
                    <a:pt x="44" y="37"/>
                  </a:cubicBezTo>
                  <a:cubicBezTo>
                    <a:pt x="44" y="34"/>
                    <a:pt x="44" y="32"/>
                    <a:pt x="44" y="29"/>
                  </a:cubicBezTo>
                  <a:cubicBezTo>
                    <a:pt x="45" y="26"/>
                    <a:pt x="45" y="22"/>
                    <a:pt x="46" y="19"/>
                  </a:cubicBezTo>
                  <a:cubicBezTo>
                    <a:pt x="48" y="14"/>
                    <a:pt x="52" y="10"/>
                    <a:pt x="56" y="7"/>
                  </a:cubicBezTo>
                  <a:cubicBezTo>
                    <a:pt x="62" y="3"/>
                    <a:pt x="68" y="0"/>
                    <a:pt x="75" y="0"/>
                  </a:cubicBezTo>
                  <a:cubicBezTo>
                    <a:pt x="78" y="0"/>
                    <a:pt x="78" y="0"/>
                    <a:pt x="78" y="0"/>
                  </a:cubicBezTo>
                  <a:cubicBezTo>
                    <a:pt x="85" y="0"/>
                    <a:pt x="92" y="3"/>
                    <a:pt x="97" y="7"/>
                  </a:cubicBezTo>
                  <a:cubicBezTo>
                    <a:pt x="101" y="10"/>
                    <a:pt x="105" y="14"/>
                    <a:pt x="107" y="19"/>
                  </a:cubicBezTo>
                  <a:cubicBezTo>
                    <a:pt x="108" y="22"/>
                    <a:pt x="109" y="26"/>
                    <a:pt x="109" y="29"/>
                  </a:cubicBezTo>
                  <a:cubicBezTo>
                    <a:pt x="109" y="32"/>
                    <a:pt x="109" y="34"/>
                    <a:pt x="109" y="37"/>
                  </a:cubicBezTo>
                  <a:cubicBezTo>
                    <a:pt x="110" y="38"/>
                    <a:pt x="110" y="38"/>
                    <a:pt x="110" y="38"/>
                  </a:cubicBezTo>
                  <a:cubicBezTo>
                    <a:pt x="111" y="47"/>
                    <a:pt x="109" y="53"/>
                    <a:pt x="106" y="62"/>
                  </a:cubicBezTo>
                  <a:cubicBezTo>
                    <a:pt x="104" y="63"/>
                    <a:pt x="104" y="63"/>
                    <a:pt x="104" y="63"/>
                  </a:cubicBezTo>
                  <a:cubicBezTo>
                    <a:pt x="103" y="68"/>
                    <a:pt x="99" y="74"/>
                    <a:pt x="96" y="79"/>
                  </a:cubicBezTo>
                  <a:moveTo>
                    <a:pt x="62" y="83"/>
                  </a:moveTo>
                  <a:cubicBezTo>
                    <a:pt x="60" y="85"/>
                    <a:pt x="57" y="88"/>
                    <a:pt x="54" y="89"/>
                  </a:cubicBezTo>
                  <a:cubicBezTo>
                    <a:pt x="69" y="122"/>
                    <a:pt x="69" y="122"/>
                    <a:pt x="69" y="122"/>
                  </a:cubicBezTo>
                  <a:cubicBezTo>
                    <a:pt x="70" y="116"/>
                    <a:pt x="70" y="110"/>
                    <a:pt x="71" y="106"/>
                  </a:cubicBezTo>
                  <a:cubicBezTo>
                    <a:pt x="71" y="105"/>
                    <a:pt x="72" y="104"/>
                    <a:pt x="71" y="104"/>
                  </a:cubicBezTo>
                  <a:cubicBezTo>
                    <a:pt x="70" y="103"/>
                    <a:pt x="69" y="101"/>
                    <a:pt x="69" y="100"/>
                  </a:cubicBezTo>
                  <a:cubicBezTo>
                    <a:pt x="68" y="97"/>
                    <a:pt x="68" y="91"/>
                    <a:pt x="70" y="91"/>
                  </a:cubicBezTo>
                  <a:cubicBezTo>
                    <a:pt x="72" y="91"/>
                    <a:pt x="75" y="92"/>
                    <a:pt x="77" y="92"/>
                  </a:cubicBezTo>
                  <a:cubicBezTo>
                    <a:pt x="78" y="92"/>
                    <a:pt x="81" y="91"/>
                    <a:pt x="83" y="91"/>
                  </a:cubicBezTo>
                  <a:cubicBezTo>
                    <a:pt x="85" y="91"/>
                    <a:pt x="85" y="97"/>
                    <a:pt x="84" y="100"/>
                  </a:cubicBezTo>
                  <a:cubicBezTo>
                    <a:pt x="84" y="101"/>
                    <a:pt x="83" y="103"/>
                    <a:pt x="82" y="104"/>
                  </a:cubicBezTo>
                  <a:cubicBezTo>
                    <a:pt x="82" y="104"/>
                    <a:pt x="82" y="105"/>
                    <a:pt x="82" y="106"/>
                  </a:cubicBezTo>
                  <a:cubicBezTo>
                    <a:pt x="83" y="110"/>
                    <a:pt x="84" y="116"/>
                    <a:pt x="84" y="123"/>
                  </a:cubicBezTo>
                  <a:cubicBezTo>
                    <a:pt x="99" y="89"/>
                    <a:pt x="99" y="89"/>
                    <a:pt x="99" y="89"/>
                  </a:cubicBezTo>
                  <a:cubicBezTo>
                    <a:pt x="96" y="88"/>
                    <a:pt x="93" y="85"/>
                    <a:pt x="91" y="83"/>
                  </a:cubicBezTo>
                  <a:cubicBezTo>
                    <a:pt x="89" y="85"/>
                    <a:pt x="86" y="87"/>
                    <a:pt x="83" y="88"/>
                  </a:cubicBezTo>
                  <a:cubicBezTo>
                    <a:pt x="79" y="89"/>
                    <a:pt x="74" y="89"/>
                    <a:pt x="70" y="88"/>
                  </a:cubicBezTo>
                  <a:cubicBezTo>
                    <a:pt x="67" y="87"/>
                    <a:pt x="64" y="85"/>
                    <a:pt x="62" y="8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47">
              <a:extLst>
                <a:ext uri="{FF2B5EF4-FFF2-40B4-BE49-F238E27FC236}">
                  <a16:creationId xmlns="" xmlns:a16="http://schemas.microsoft.com/office/drawing/2014/main" id="{20C2640F-3817-4098-878A-A0D45EE9A3E6}"/>
                </a:ext>
              </a:extLst>
            </p:cNvPr>
            <p:cNvSpPr>
              <a:spLocks noEditPoints="1"/>
            </p:cNvSpPr>
            <p:nvPr/>
          </p:nvSpPr>
          <p:spPr bwMode="auto">
            <a:xfrm>
              <a:off x="5403" y="3001"/>
              <a:ext cx="355" cy="386"/>
            </a:xfrm>
            <a:custGeom>
              <a:avLst/>
              <a:gdLst/>
              <a:ahLst/>
              <a:cxnLst>
                <a:cxn ang="0">
                  <a:pos x="95" y="78"/>
                </a:cxn>
                <a:cxn ang="0">
                  <a:pos x="105" y="85"/>
                </a:cxn>
                <a:cxn ang="0">
                  <a:pos x="137" y="99"/>
                </a:cxn>
                <a:cxn ang="0">
                  <a:pos x="152" y="155"/>
                </a:cxn>
                <a:cxn ang="0">
                  <a:pos x="152" y="165"/>
                </a:cxn>
                <a:cxn ang="0">
                  <a:pos x="0" y="165"/>
                </a:cxn>
                <a:cxn ang="0">
                  <a:pos x="0" y="155"/>
                </a:cxn>
                <a:cxn ang="0">
                  <a:pos x="15" y="99"/>
                </a:cxn>
                <a:cxn ang="0">
                  <a:pos x="47" y="85"/>
                </a:cxn>
                <a:cxn ang="0">
                  <a:pos x="57" y="78"/>
                </a:cxn>
                <a:cxn ang="0">
                  <a:pos x="48" y="62"/>
                </a:cxn>
                <a:cxn ang="0">
                  <a:pos x="46" y="61"/>
                </a:cxn>
                <a:cxn ang="0">
                  <a:pos x="42" y="37"/>
                </a:cxn>
                <a:cxn ang="0">
                  <a:pos x="44" y="36"/>
                </a:cxn>
                <a:cxn ang="0">
                  <a:pos x="44" y="29"/>
                </a:cxn>
                <a:cxn ang="0">
                  <a:pos x="45" y="18"/>
                </a:cxn>
                <a:cxn ang="0">
                  <a:pos x="55" y="6"/>
                </a:cxn>
                <a:cxn ang="0">
                  <a:pos x="74" y="0"/>
                </a:cxn>
                <a:cxn ang="0">
                  <a:pos x="77" y="0"/>
                </a:cxn>
                <a:cxn ang="0">
                  <a:pos x="96" y="6"/>
                </a:cxn>
                <a:cxn ang="0">
                  <a:pos x="106" y="18"/>
                </a:cxn>
                <a:cxn ang="0">
                  <a:pos x="108" y="29"/>
                </a:cxn>
                <a:cxn ang="0">
                  <a:pos x="108" y="36"/>
                </a:cxn>
                <a:cxn ang="0">
                  <a:pos x="110" y="37"/>
                </a:cxn>
                <a:cxn ang="0">
                  <a:pos x="106" y="61"/>
                </a:cxn>
                <a:cxn ang="0">
                  <a:pos x="104" y="62"/>
                </a:cxn>
                <a:cxn ang="0">
                  <a:pos x="95" y="78"/>
                </a:cxn>
                <a:cxn ang="0">
                  <a:pos x="61" y="82"/>
                </a:cxn>
                <a:cxn ang="0">
                  <a:pos x="53" y="89"/>
                </a:cxn>
                <a:cxn ang="0">
                  <a:pos x="68" y="122"/>
                </a:cxn>
                <a:cxn ang="0">
                  <a:pos x="71" y="105"/>
                </a:cxn>
                <a:cxn ang="0">
                  <a:pos x="70" y="103"/>
                </a:cxn>
                <a:cxn ang="0">
                  <a:pos x="68" y="99"/>
                </a:cxn>
                <a:cxn ang="0">
                  <a:pos x="70" y="90"/>
                </a:cxn>
                <a:cxn ang="0">
                  <a:pos x="76" y="91"/>
                </a:cxn>
                <a:cxn ang="0">
                  <a:pos x="82" y="90"/>
                </a:cxn>
                <a:cxn ang="0">
                  <a:pos x="84" y="99"/>
                </a:cxn>
                <a:cxn ang="0">
                  <a:pos x="81" y="103"/>
                </a:cxn>
                <a:cxn ang="0">
                  <a:pos x="81" y="105"/>
                </a:cxn>
                <a:cxn ang="0">
                  <a:pos x="84" y="122"/>
                </a:cxn>
                <a:cxn ang="0">
                  <a:pos x="99" y="89"/>
                </a:cxn>
                <a:cxn ang="0">
                  <a:pos x="91" y="82"/>
                </a:cxn>
                <a:cxn ang="0">
                  <a:pos x="82" y="87"/>
                </a:cxn>
                <a:cxn ang="0">
                  <a:pos x="70" y="87"/>
                </a:cxn>
                <a:cxn ang="0">
                  <a:pos x="61" y="82"/>
                </a:cxn>
              </a:cxnLst>
              <a:rect l="0" t="0" r="r" b="b"/>
              <a:pathLst>
                <a:path w="152" h="165">
                  <a:moveTo>
                    <a:pt x="95" y="78"/>
                  </a:moveTo>
                  <a:cubicBezTo>
                    <a:pt x="97" y="82"/>
                    <a:pt x="101" y="84"/>
                    <a:pt x="105" y="85"/>
                  </a:cubicBezTo>
                  <a:cubicBezTo>
                    <a:pt x="137" y="99"/>
                    <a:pt x="137" y="99"/>
                    <a:pt x="137" y="99"/>
                  </a:cubicBezTo>
                  <a:cubicBezTo>
                    <a:pt x="152" y="104"/>
                    <a:pt x="152" y="141"/>
                    <a:pt x="152" y="155"/>
                  </a:cubicBezTo>
                  <a:cubicBezTo>
                    <a:pt x="152" y="165"/>
                    <a:pt x="152" y="165"/>
                    <a:pt x="152" y="165"/>
                  </a:cubicBezTo>
                  <a:cubicBezTo>
                    <a:pt x="0" y="165"/>
                    <a:pt x="0" y="165"/>
                    <a:pt x="0" y="165"/>
                  </a:cubicBezTo>
                  <a:cubicBezTo>
                    <a:pt x="0" y="155"/>
                    <a:pt x="0" y="155"/>
                    <a:pt x="0" y="155"/>
                  </a:cubicBezTo>
                  <a:cubicBezTo>
                    <a:pt x="0" y="141"/>
                    <a:pt x="0" y="104"/>
                    <a:pt x="15" y="99"/>
                  </a:cubicBezTo>
                  <a:cubicBezTo>
                    <a:pt x="47" y="85"/>
                    <a:pt x="47" y="85"/>
                    <a:pt x="47" y="85"/>
                  </a:cubicBezTo>
                  <a:cubicBezTo>
                    <a:pt x="51" y="84"/>
                    <a:pt x="55" y="82"/>
                    <a:pt x="57" y="78"/>
                  </a:cubicBezTo>
                  <a:cubicBezTo>
                    <a:pt x="53" y="74"/>
                    <a:pt x="50" y="68"/>
                    <a:pt x="48" y="62"/>
                  </a:cubicBezTo>
                  <a:cubicBezTo>
                    <a:pt x="46" y="61"/>
                    <a:pt x="46" y="61"/>
                    <a:pt x="46" y="61"/>
                  </a:cubicBezTo>
                  <a:cubicBezTo>
                    <a:pt x="43" y="53"/>
                    <a:pt x="42" y="46"/>
                    <a:pt x="42" y="37"/>
                  </a:cubicBezTo>
                  <a:cubicBezTo>
                    <a:pt x="44" y="36"/>
                    <a:pt x="44" y="36"/>
                    <a:pt x="44" y="36"/>
                  </a:cubicBezTo>
                  <a:cubicBezTo>
                    <a:pt x="44" y="34"/>
                    <a:pt x="44" y="31"/>
                    <a:pt x="44" y="29"/>
                  </a:cubicBezTo>
                  <a:cubicBezTo>
                    <a:pt x="44" y="25"/>
                    <a:pt x="44" y="21"/>
                    <a:pt x="45" y="18"/>
                  </a:cubicBezTo>
                  <a:cubicBezTo>
                    <a:pt x="47" y="13"/>
                    <a:pt x="51" y="9"/>
                    <a:pt x="55" y="6"/>
                  </a:cubicBezTo>
                  <a:cubicBezTo>
                    <a:pt x="61" y="2"/>
                    <a:pt x="68" y="0"/>
                    <a:pt x="74" y="0"/>
                  </a:cubicBezTo>
                  <a:cubicBezTo>
                    <a:pt x="77" y="0"/>
                    <a:pt x="77" y="0"/>
                    <a:pt x="77" y="0"/>
                  </a:cubicBezTo>
                  <a:cubicBezTo>
                    <a:pt x="84" y="0"/>
                    <a:pt x="91" y="2"/>
                    <a:pt x="96" y="6"/>
                  </a:cubicBezTo>
                  <a:cubicBezTo>
                    <a:pt x="101" y="9"/>
                    <a:pt x="105" y="13"/>
                    <a:pt x="106" y="18"/>
                  </a:cubicBezTo>
                  <a:cubicBezTo>
                    <a:pt x="108" y="21"/>
                    <a:pt x="108" y="25"/>
                    <a:pt x="108" y="29"/>
                  </a:cubicBezTo>
                  <a:cubicBezTo>
                    <a:pt x="108" y="31"/>
                    <a:pt x="108" y="34"/>
                    <a:pt x="108" y="36"/>
                  </a:cubicBezTo>
                  <a:cubicBezTo>
                    <a:pt x="110" y="37"/>
                    <a:pt x="110" y="37"/>
                    <a:pt x="110" y="37"/>
                  </a:cubicBezTo>
                  <a:cubicBezTo>
                    <a:pt x="110" y="46"/>
                    <a:pt x="109" y="53"/>
                    <a:pt x="106" y="61"/>
                  </a:cubicBezTo>
                  <a:cubicBezTo>
                    <a:pt x="104" y="62"/>
                    <a:pt x="104" y="62"/>
                    <a:pt x="104" y="62"/>
                  </a:cubicBezTo>
                  <a:cubicBezTo>
                    <a:pt x="102" y="68"/>
                    <a:pt x="99" y="74"/>
                    <a:pt x="95" y="78"/>
                  </a:cubicBezTo>
                  <a:moveTo>
                    <a:pt x="61" y="82"/>
                  </a:moveTo>
                  <a:cubicBezTo>
                    <a:pt x="59" y="85"/>
                    <a:pt x="56" y="87"/>
                    <a:pt x="53" y="89"/>
                  </a:cubicBezTo>
                  <a:cubicBezTo>
                    <a:pt x="68" y="122"/>
                    <a:pt x="68" y="122"/>
                    <a:pt x="68" y="122"/>
                  </a:cubicBezTo>
                  <a:cubicBezTo>
                    <a:pt x="69" y="115"/>
                    <a:pt x="70" y="109"/>
                    <a:pt x="71" y="105"/>
                  </a:cubicBezTo>
                  <a:cubicBezTo>
                    <a:pt x="71" y="104"/>
                    <a:pt x="71" y="103"/>
                    <a:pt x="70" y="103"/>
                  </a:cubicBezTo>
                  <a:cubicBezTo>
                    <a:pt x="70" y="102"/>
                    <a:pt x="68" y="101"/>
                    <a:pt x="68" y="99"/>
                  </a:cubicBezTo>
                  <a:cubicBezTo>
                    <a:pt x="68" y="97"/>
                    <a:pt x="67" y="90"/>
                    <a:pt x="70" y="90"/>
                  </a:cubicBezTo>
                  <a:cubicBezTo>
                    <a:pt x="71" y="91"/>
                    <a:pt x="74" y="91"/>
                    <a:pt x="76" y="91"/>
                  </a:cubicBezTo>
                  <a:cubicBezTo>
                    <a:pt x="78" y="91"/>
                    <a:pt x="80" y="91"/>
                    <a:pt x="82" y="90"/>
                  </a:cubicBezTo>
                  <a:cubicBezTo>
                    <a:pt x="85" y="90"/>
                    <a:pt x="84" y="97"/>
                    <a:pt x="84" y="99"/>
                  </a:cubicBezTo>
                  <a:cubicBezTo>
                    <a:pt x="84" y="101"/>
                    <a:pt x="82" y="102"/>
                    <a:pt x="81" y="103"/>
                  </a:cubicBezTo>
                  <a:cubicBezTo>
                    <a:pt x="81" y="103"/>
                    <a:pt x="81" y="104"/>
                    <a:pt x="81" y="105"/>
                  </a:cubicBezTo>
                  <a:cubicBezTo>
                    <a:pt x="82" y="109"/>
                    <a:pt x="83" y="115"/>
                    <a:pt x="84" y="122"/>
                  </a:cubicBezTo>
                  <a:cubicBezTo>
                    <a:pt x="99" y="89"/>
                    <a:pt x="99" y="89"/>
                    <a:pt x="99" y="89"/>
                  </a:cubicBezTo>
                  <a:cubicBezTo>
                    <a:pt x="96" y="87"/>
                    <a:pt x="93" y="85"/>
                    <a:pt x="91" y="82"/>
                  </a:cubicBezTo>
                  <a:cubicBezTo>
                    <a:pt x="88" y="84"/>
                    <a:pt x="85" y="86"/>
                    <a:pt x="82" y="87"/>
                  </a:cubicBezTo>
                  <a:cubicBezTo>
                    <a:pt x="78" y="88"/>
                    <a:pt x="74" y="88"/>
                    <a:pt x="70" y="87"/>
                  </a:cubicBezTo>
                  <a:cubicBezTo>
                    <a:pt x="67" y="86"/>
                    <a:pt x="64" y="84"/>
                    <a:pt x="61"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 name="Freeform 48">
              <a:extLst>
                <a:ext uri="{FF2B5EF4-FFF2-40B4-BE49-F238E27FC236}">
                  <a16:creationId xmlns="" xmlns:a16="http://schemas.microsoft.com/office/drawing/2014/main" id="{009353E9-3E5A-4FE1-8F45-51B69C01076F}"/>
                </a:ext>
              </a:extLst>
            </p:cNvPr>
            <p:cNvSpPr>
              <a:spLocks noEditPoints="1"/>
            </p:cNvSpPr>
            <p:nvPr/>
          </p:nvSpPr>
          <p:spPr bwMode="auto">
            <a:xfrm>
              <a:off x="4541" y="3001"/>
              <a:ext cx="712" cy="472"/>
            </a:xfrm>
            <a:custGeom>
              <a:avLst/>
              <a:gdLst/>
              <a:ahLst/>
              <a:cxnLst>
                <a:cxn ang="0">
                  <a:pos x="29" y="159"/>
                </a:cxn>
                <a:cxn ang="0">
                  <a:pos x="29" y="0"/>
                </a:cxn>
                <a:cxn ang="0">
                  <a:pos x="276" y="0"/>
                </a:cxn>
                <a:cxn ang="0">
                  <a:pos x="276" y="159"/>
                </a:cxn>
                <a:cxn ang="0">
                  <a:pos x="305" y="185"/>
                </a:cxn>
                <a:cxn ang="0">
                  <a:pos x="305" y="202"/>
                </a:cxn>
                <a:cxn ang="0">
                  <a:pos x="0" y="202"/>
                </a:cxn>
                <a:cxn ang="0">
                  <a:pos x="0" y="185"/>
                </a:cxn>
                <a:cxn ang="0">
                  <a:pos x="29" y="159"/>
                </a:cxn>
                <a:cxn ang="0">
                  <a:pos x="48" y="139"/>
                </a:cxn>
                <a:cxn ang="0">
                  <a:pos x="257" y="139"/>
                </a:cxn>
                <a:cxn ang="0">
                  <a:pos x="257" y="19"/>
                </a:cxn>
                <a:cxn ang="0">
                  <a:pos x="48" y="19"/>
                </a:cxn>
                <a:cxn ang="0">
                  <a:pos x="48" y="139"/>
                </a:cxn>
              </a:cxnLst>
              <a:rect l="0" t="0" r="r" b="b"/>
              <a:pathLst>
                <a:path w="305" h="202">
                  <a:moveTo>
                    <a:pt x="29" y="159"/>
                  </a:moveTo>
                  <a:cubicBezTo>
                    <a:pt x="29" y="0"/>
                    <a:pt x="29" y="0"/>
                    <a:pt x="29" y="0"/>
                  </a:cubicBezTo>
                  <a:cubicBezTo>
                    <a:pt x="276" y="0"/>
                    <a:pt x="276" y="0"/>
                    <a:pt x="276" y="0"/>
                  </a:cubicBezTo>
                  <a:cubicBezTo>
                    <a:pt x="276" y="159"/>
                    <a:pt x="276" y="159"/>
                    <a:pt x="276" y="159"/>
                  </a:cubicBezTo>
                  <a:cubicBezTo>
                    <a:pt x="286" y="167"/>
                    <a:pt x="295" y="176"/>
                    <a:pt x="305" y="185"/>
                  </a:cubicBezTo>
                  <a:cubicBezTo>
                    <a:pt x="305" y="202"/>
                    <a:pt x="305" y="202"/>
                    <a:pt x="305" y="202"/>
                  </a:cubicBezTo>
                  <a:cubicBezTo>
                    <a:pt x="0" y="202"/>
                    <a:pt x="0" y="202"/>
                    <a:pt x="0" y="202"/>
                  </a:cubicBezTo>
                  <a:cubicBezTo>
                    <a:pt x="0" y="185"/>
                    <a:pt x="0" y="185"/>
                    <a:pt x="0" y="185"/>
                  </a:cubicBezTo>
                  <a:cubicBezTo>
                    <a:pt x="10" y="176"/>
                    <a:pt x="20" y="167"/>
                    <a:pt x="29" y="159"/>
                  </a:cubicBezTo>
                  <a:moveTo>
                    <a:pt x="48" y="139"/>
                  </a:moveTo>
                  <a:cubicBezTo>
                    <a:pt x="257" y="139"/>
                    <a:pt x="257" y="139"/>
                    <a:pt x="257" y="139"/>
                  </a:cubicBezTo>
                  <a:cubicBezTo>
                    <a:pt x="257" y="19"/>
                    <a:pt x="257" y="19"/>
                    <a:pt x="257" y="19"/>
                  </a:cubicBezTo>
                  <a:cubicBezTo>
                    <a:pt x="48" y="19"/>
                    <a:pt x="48" y="19"/>
                    <a:pt x="48" y="19"/>
                  </a:cubicBezTo>
                  <a:lnTo>
                    <a:pt x="48" y="1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 name="Freeform 49">
              <a:extLst>
                <a:ext uri="{FF2B5EF4-FFF2-40B4-BE49-F238E27FC236}">
                  <a16:creationId xmlns="" xmlns:a16="http://schemas.microsoft.com/office/drawing/2014/main" id="{07FD8566-9293-4E21-82C4-980E165B0E17}"/>
                </a:ext>
              </a:extLst>
            </p:cNvPr>
            <p:cNvSpPr>
              <a:spLocks noEditPoints="1"/>
            </p:cNvSpPr>
            <p:nvPr/>
          </p:nvSpPr>
          <p:spPr bwMode="auto">
            <a:xfrm>
              <a:off x="4037" y="3001"/>
              <a:ext cx="357" cy="386"/>
            </a:xfrm>
            <a:custGeom>
              <a:avLst/>
              <a:gdLst/>
              <a:ahLst/>
              <a:cxnLst>
                <a:cxn ang="0">
                  <a:pos x="96" y="78"/>
                </a:cxn>
                <a:cxn ang="0">
                  <a:pos x="105" y="85"/>
                </a:cxn>
                <a:cxn ang="0">
                  <a:pos x="137" y="99"/>
                </a:cxn>
                <a:cxn ang="0">
                  <a:pos x="153" y="155"/>
                </a:cxn>
                <a:cxn ang="0">
                  <a:pos x="153" y="165"/>
                </a:cxn>
                <a:cxn ang="0">
                  <a:pos x="0" y="165"/>
                </a:cxn>
                <a:cxn ang="0">
                  <a:pos x="0" y="155"/>
                </a:cxn>
                <a:cxn ang="0">
                  <a:pos x="16" y="99"/>
                </a:cxn>
                <a:cxn ang="0">
                  <a:pos x="48" y="85"/>
                </a:cxn>
                <a:cxn ang="0">
                  <a:pos x="58" y="78"/>
                </a:cxn>
                <a:cxn ang="0">
                  <a:pos x="49" y="62"/>
                </a:cxn>
                <a:cxn ang="0">
                  <a:pos x="47" y="61"/>
                </a:cxn>
                <a:cxn ang="0">
                  <a:pos x="43" y="37"/>
                </a:cxn>
                <a:cxn ang="0">
                  <a:pos x="45" y="36"/>
                </a:cxn>
                <a:cxn ang="0">
                  <a:pos x="45" y="29"/>
                </a:cxn>
                <a:cxn ang="0">
                  <a:pos x="46" y="18"/>
                </a:cxn>
                <a:cxn ang="0">
                  <a:pos x="56" y="6"/>
                </a:cxn>
                <a:cxn ang="0">
                  <a:pos x="75" y="0"/>
                </a:cxn>
                <a:cxn ang="0">
                  <a:pos x="78" y="0"/>
                </a:cxn>
                <a:cxn ang="0">
                  <a:pos x="97" y="6"/>
                </a:cxn>
                <a:cxn ang="0">
                  <a:pos x="107" y="18"/>
                </a:cxn>
                <a:cxn ang="0">
                  <a:pos x="109" y="29"/>
                </a:cxn>
                <a:cxn ang="0">
                  <a:pos x="109" y="36"/>
                </a:cxn>
                <a:cxn ang="0">
                  <a:pos x="110" y="37"/>
                </a:cxn>
                <a:cxn ang="0">
                  <a:pos x="107" y="61"/>
                </a:cxn>
                <a:cxn ang="0">
                  <a:pos x="105" y="62"/>
                </a:cxn>
                <a:cxn ang="0">
                  <a:pos x="96" y="78"/>
                </a:cxn>
                <a:cxn ang="0">
                  <a:pos x="62" y="82"/>
                </a:cxn>
                <a:cxn ang="0">
                  <a:pos x="54" y="89"/>
                </a:cxn>
                <a:cxn ang="0">
                  <a:pos x="69" y="122"/>
                </a:cxn>
                <a:cxn ang="0">
                  <a:pos x="71" y="105"/>
                </a:cxn>
                <a:cxn ang="0">
                  <a:pos x="71" y="103"/>
                </a:cxn>
                <a:cxn ang="0">
                  <a:pos x="69" y="99"/>
                </a:cxn>
                <a:cxn ang="0">
                  <a:pos x="70" y="90"/>
                </a:cxn>
                <a:cxn ang="0">
                  <a:pos x="77" y="91"/>
                </a:cxn>
                <a:cxn ang="0">
                  <a:pos x="83" y="90"/>
                </a:cxn>
                <a:cxn ang="0">
                  <a:pos x="85" y="99"/>
                </a:cxn>
                <a:cxn ang="0">
                  <a:pos x="82" y="103"/>
                </a:cxn>
                <a:cxn ang="0">
                  <a:pos x="82" y="105"/>
                </a:cxn>
                <a:cxn ang="0">
                  <a:pos x="84" y="122"/>
                </a:cxn>
                <a:cxn ang="0">
                  <a:pos x="99" y="89"/>
                </a:cxn>
                <a:cxn ang="0">
                  <a:pos x="92" y="82"/>
                </a:cxn>
                <a:cxn ang="0">
                  <a:pos x="83" y="87"/>
                </a:cxn>
                <a:cxn ang="0">
                  <a:pos x="70" y="87"/>
                </a:cxn>
                <a:cxn ang="0">
                  <a:pos x="62" y="82"/>
                </a:cxn>
              </a:cxnLst>
              <a:rect l="0" t="0" r="r" b="b"/>
              <a:pathLst>
                <a:path w="153" h="165">
                  <a:moveTo>
                    <a:pt x="96" y="78"/>
                  </a:moveTo>
                  <a:cubicBezTo>
                    <a:pt x="98" y="82"/>
                    <a:pt x="102" y="84"/>
                    <a:pt x="105" y="85"/>
                  </a:cubicBezTo>
                  <a:cubicBezTo>
                    <a:pt x="137" y="99"/>
                    <a:pt x="137" y="99"/>
                    <a:pt x="137" y="99"/>
                  </a:cubicBezTo>
                  <a:cubicBezTo>
                    <a:pt x="152" y="104"/>
                    <a:pt x="153" y="141"/>
                    <a:pt x="153" y="155"/>
                  </a:cubicBezTo>
                  <a:cubicBezTo>
                    <a:pt x="153" y="165"/>
                    <a:pt x="153" y="165"/>
                    <a:pt x="153" y="165"/>
                  </a:cubicBezTo>
                  <a:cubicBezTo>
                    <a:pt x="0" y="165"/>
                    <a:pt x="0" y="165"/>
                    <a:pt x="0" y="165"/>
                  </a:cubicBezTo>
                  <a:cubicBezTo>
                    <a:pt x="0" y="155"/>
                    <a:pt x="0" y="155"/>
                    <a:pt x="0" y="155"/>
                  </a:cubicBezTo>
                  <a:cubicBezTo>
                    <a:pt x="0" y="141"/>
                    <a:pt x="1" y="104"/>
                    <a:pt x="16" y="99"/>
                  </a:cubicBezTo>
                  <a:cubicBezTo>
                    <a:pt x="48" y="85"/>
                    <a:pt x="48" y="85"/>
                    <a:pt x="48" y="85"/>
                  </a:cubicBezTo>
                  <a:cubicBezTo>
                    <a:pt x="52" y="84"/>
                    <a:pt x="56" y="82"/>
                    <a:pt x="58" y="78"/>
                  </a:cubicBezTo>
                  <a:cubicBezTo>
                    <a:pt x="54" y="74"/>
                    <a:pt x="50" y="68"/>
                    <a:pt x="49" y="62"/>
                  </a:cubicBezTo>
                  <a:cubicBezTo>
                    <a:pt x="47" y="61"/>
                    <a:pt x="47" y="61"/>
                    <a:pt x="47" y="61"/>
                  </a:cubicBezTo>
                  <a:cubicBezTo>
                    <a:pt x="44" y="53"/>
                    <a:pt x="43" y="46"/>
                    <a:pt x="43" y="37"/>
                  </a:cubicBezTo>
                  <a:cubicBezTo>
                    <a:pt x="45" y="36"/>
                    <a:pt x="45" y="36"/>
                    <a:pt x="45" y="36"/>
                  </a:cubicBezTo>
                  <a:cubicBezTo>
                    <a:pt x="44" y="34"/>
                    <a:pt x="44" y="31"/>
                    <a:pt x="45" y="29"/>
                  </a:cubicBezTo>
                  <a:cubicBezTo>
                    <a:pt x="45" y="25"/>
                    <a:pt x="45" y="21"/>
                    <a:pt x="46" y="18"/>
                  </a:cubicBezTo>
                  <a:cubicBezTo>
                    <a:pt x="48" y="13"/>
                    <a:pt x="52" y="9"/>
                    <a:pt x="56" y="6"/>
                  </a:cubicBezTo>
                  <a:cubicBezTo>
                    <a:pt x="62" y="2"/>
                    <a:pt x="69" y="0"/>
                    <a:pt x="75" y="0"/>
                  </a:cubicBezTo>
                  <a:cubicBezTo>
                    <a:pt x="78" y="0"/>
                    <a:pt x="78" y="0"/>
                    <a:pt x="78" y="0"/>
                  </a:cubicBezTo>
                  <a:cubicBezTo>
                    <a:pt x="85" y="0"/>
                    <a:pt x="92" y="2"/>
                    <a:pt x="97" y="6"/>
                  </a:cubicBezTo>
                  <a:cubicBezTo>
                    <a:pt x="102" y="9"/>
                    <a:pt x="106" y="13"/>
                    <a:pt x="107" y="18"/>
                  </a:cubicBezTo>
                  <a:cubicBezTo>
                    <a:pt x="108" y="21"/>
                    <a:pt x="109" y="25"/>
                    <a:pt x="109" y="29"/>
                  </a:cubicBezTo>
                  <a:cubicBezTo>
                    <a:pt x="109" y="31"/>
                    <a:pt x="109" y="34"/>
                    <a:pt x="109" y="36"/>
                  </a:cubicBezTo>
                  <a:cubicBezTo>
                    <a:pt x="110" y="37"/>
                    <a:pt x="110" y="37"/>
                    <a:pt x="110" y="37"/>
                  </a:cubicBezTo>
                  <a:cubicBezTo>
                    <a:pt x="111" y="46"/>
                    <a:pt x="110" y="53"/>
                    <a:pt x="107" y="61"/>
                  </a:cubicBezTo>
                  <a:cubicBezTo>
                    <a:pt x="105" y="62"/>
                    <a:pt x="105" y="62"/>
                    <a:pt x="105" y="62"/>
                  </a:cubicBezTo>
                  <a:cubicBezTo>
                    <a:pt x="103" y="68"/>
                    <a:pt x="99" y="74"/>
                    <a:pt x="96" y="78"/>
                  </a:cubicBezTo>
                  <a:moveTo>
                    <a:pt x="62" y="82"/>
                  </a:moveTo>
                  <a:cubicBezTo>
                    <a:pt x="60" y="85"/>
                    <a:pt x="57" y="87"/>
                    <a:pt x="54" y="89"/>
                  </a:cubicBezTo>
                  <a:cubicBezTo>
                    <a:pt x="69" y="122"/>
                    <a:pt x="69" y="122"/>
                    <a:pt x="69" y="122"/>
                  </a:cubicBezTo>
                  <a:cubicBezTo>
                    <a:pt x="70" y="115"/>
                    <a:pt x="70" y="109"/>
                    <a:pt x="71" y="105"/>
                  </a:cubicBezTo>
                  <a:cubicBezTo>
                    <a:pt x="71" y="104"/>
                    <a:pt x="72" y="103"/>
                    <a:pt x="71" y="103"/>
                  </a:cubicBezTo>
                  <a:cubicBezTo>
                    <a:pt x="70" y="102"/>
                    <a:pt x="69" y="101"/>
                    <a:pt x="69" y="99"/>
                  </a:cubicBezTo>
                  <a:cubicBezTo>
                    <a:pt x="68" y="97"/>
                    <a:pt x="68" y="90"/>
                    <a:pt x="70" y="90"/>
                  </a:cubicBezTo>
                  <a:cubicBezTo>
                    <a:pt x="72" y="91"/>
                    <a:pt x="75" y="91"/>
                    <a:pt x="77" y="91"/>
                  </a:cubicBezTo>
                  <a:cubicBezTo>
                    <a:pt x="79" y="91"/>
                    <a:pt x="81" y="91"/>
                    <a:pt x="83" y="90"/>
                  </a:cubicBezTo>
                  <a:cubicBezTo>
                    <a:pt x="85" y="90"/>
                    <a:pt x="85" y="97"/>
                    <a:pt x="85" y="99"/>
                  </a:cubicBezTo>
                  <a:cubicBezTo>
                    <a:pt x="84" y="101"/>
                    <a:pt x="83" y="102"/>
                    <a:pt x="82" y="103"/>
                  </a:cubicBezTo>
                  <a:cubicBezTo>
                    <a:pt x="82" y="103"/>
                    <a:pt x="82" y="104"/>
                    <a:pt x="82" y="105"/>
                  </a:cubicBezTo>
                  <a:cubicBezTo>
                    <a:pt x="83" y="109"/>
                    <a:pt x="84" y="115"/>
                    <a:pt x="84" y="122"/>
                  </a:cubicBezTo>
                  <a:cubicBezTo>
                    <a:pt x="99" y="89"/>
                    <a:pt x="99" y="89"/>
                    <a:pt x="99" y="89"/>
                  </a:cubicBezTo>
                  <a:cubicBezTo>
                    <a:pt x="96" y="87"/>
                    <a:pt x="93" y="85"/>
                    <a:pt x="92" y="82"/>
                  </a:cubicBezTo>
                  <a:cubicBezTo>
                    <a:pt x="89" y="84"/>
                    <a:pt x="86" y="86"/>
                    <a:pt x="83" y="87"/>
                  </a:cubicBezTo>
                  <a:cubicBezTo>
                    <a:pt x="79" y="88"/>
                    <a:pt x="74" y="88"/>
                    <a:pt x="70" y="87"/>
                  </a:cubicBezTo>
                  <a:cubicBezTo>
                    <a:pt x="67" y="86"/>
                    <a:pt x="64" y="84"/>
                    <a:pt x="62"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 name="Freeform 50">
              <a:extLst>
                <a:ext uri="{FF2B5EF4-FFF2-40B4-BE49-F238E27FC236}">
                  <a16:creationId xmlns="" xmlns:a16="http://schemas.microsoft.com/office/drawing/2014/main" id="{B24EBCDA-F7EA-4121-9E78-8F9B4F8E49F8}"/>
                </a:ext>
              </a:extLst>
            </p:cNvPr>
            <p:cNvSpPr>
              <a:spLocks/>
            </p:cNvSpPr>
            <p:nvPr/>
          </p:nvSpPr>
          <p:spPr bwMode="auto">
            <a:xfrm>
              <a:off x="4142" y="3426"/>
              <a:ext cx="647" cy="558"/>
            </a:xfrm>
            <a:custGeom>
              <a:avLst/>
              <a:gdLst/>
              <a:ahLst/>
              <a:cxnLst>
                <a:cxn ang="0">
                  <a:pos x="257" y="195"/>
                </a:cxn>
                <a:cxn ang="0">
                  <a:pos x="277" y="186"/>
                </a:cxn>
                <a:cxn ang="0">
                  <a:pos x="63" y="0"/>
                </a:cxn>
                <a:cxn ang="0">
                  <a:pos x="0" y="0"/>
                </a:cxn>
                <a:cxn ang="0">
                  <a:pos x="232" y="239"/>
                </a:cxn>
                <a:cxn ang="0">
                  <a:pos x="257" y="195"/>
                </a:cxn>
              </a:cxnLst>
              <a:rect l="0" t="0" r="r" b="b"/>
              <a:pathLst>
                <a:path w="277" h="239">
                  <a:moveTo>
                    <a:pt x="257" y="195"/>
                  </a:moveTo>
                  <a:cubicBezTo>
                    <a:pt x="277" y="186"/>
                    <a:pt x="277" y="186"/>
                    <a:pt x="277" y="186"/>
                  </a:cubicBezTo>
                  <a:cubicBezTo>
                    <a:pt x="175" y="169"/>
                    <a:pt x="93" y="96"/>
                    <a:pt x="63" y="0"/>
                  </a:cubicBezTo>
                  <a:cubicBezTo>
                    <a:pt x="0" y="0"/>
                    <a:pt x="0" y="0"/>
                    <a:pt x="0" y="0"/>
                  </a:cubicBezTo>
                  <a:cubicBezTo>
                    <a:pt x="29" y="115"/>
                    <a:pt x="118" y="206"/>
                    <a:pt x="232" y="239"/>
                  </a:cubicBezTo>
                  <a:cubicBezTo>
                    <a:pt x="235" y="214"/>
                    <a:pt x="243" y="200"/>
                    <a:pt x="257" y="1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51">
              <a:extLst>
                <a:ext uri="{FF2B5EF4-FFF2-40B4-BE49-F238E27FC236}">
                  <a16:creationId xmlns="" xmlns:a16="http://schemas.microsoft.com/office/drawing/2014/main" id="{0385A901-1F82-4853-AC47-07E520642C44}"/>
                </a:ext>
              </a:extLst>
            </p:cNvPr>
            <p:cNvSpPr>
              <a:spLocks/>
            </p:cNvSpPr>
            <p:nvPr/>
          </p:nvSpPr>
          <p:spPr bwMode="auto">
            <a:xfrm>
              <a:off x="5046" y="2467"/>
              <a:ext cx="588" cy="532"/>
            </a:xfrm>
            <a:custGeom>
              <a:avLst/>
              <a:gdLst/>
              <a:ahLst/>
              <a:cxnLst>
                <a:cxn ang="0">
                  <a:pos x="30" y="71"/>
                </a:cxn>
                <a:cxn ang="0">
                  <a:pos x="191" y="228"/>
                </a:cxn>
                <a:cxn ang="0">
                  <a:pos x="199" y="221"/>
                </a:cxn>
                <a:cxn ang="0">
                  <a:pos x="228" y="212"/>
                </a:cxn>
                <a:cxn ang="0">
                  <a:pos x="230" y="212"/>
                </a:cxn>
                <a:cxn ang="0">
                  <a:pos x="252" y="217"/>
                </a:cxn>
                <a:cxn ang="0">
                  <a:pos x="0" y="0"/>
                </a:cxn>
                <a:cxn ang="0">
                  <a:pos x="3" y="1"/>
                </a:cxn>
                <a:cxn ang="0">
                  <a:pos x="30" y="71"/>
                </a:cxn>
              </a:cxnLst>
              <a:rect l="0" t="0" r="r" b="b"/>
              <a:pathLst>
                <a:path w="252" h="228">
                  <a:moveTo>
                    <a:pt x="30" y="71"/>
                  </a:moveTo>
                  <a:cubicBezTo>
                    <a:pt x="103" y="98"/>
                    <a:pt x="162" y="155"/>
                    <a:pt x="191" y="228"/>
                  </a:cubicBezTo>
                  <a:cubicBezTo>
                    <a:pt x="193" y="225"/>
                    <a:pt x="196" y="223"/>
                    <a:pt x="199" y="221"/>
                  </a:cubicBezTo>
                  <a:cubicBezTo>
                    <a:pt x="208" y="215"/>
                    <a:pt x="218" y="212"/>
                    <a:pt x="228" y="212"/>
                  </a:cubicBezTo>
                  <a:cubicBezTo>
                    <a:pt x="230" y="212"/>
                    <a:pt x="230" y="212"/>
                    <a:pt x="230" y="212"/>
                  </a:cubicBezTo>
                  <a:cubicBezTo>
                    <a:pt x="238" y="212"/>
                    <a:pt x="245" y="213"/>
                    <a:pt x="252" y="217"/>
                  </a:cubicBezTo>
                  <a:cubicBezTo>
                    <a:pt x="213" y="106"/>
                    <a:pt x="117" y="22"/>
                    <a:pt x="0" y="0"/>
                  </a:cubicBezTo>
                  <a:cubicBezTo>
                    <a:pt x="3" y="1"/>
                    <a:pt x="3" y="1"/>
                    <a:pt x="3" y="1"/>
                  </a:cubicBezTo>
                  <a:cubicBezTo>
                    <a:pt x="21" y="8"/>
                    <a:pt x="30" y="30"/>
                    <a:pt x="30"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52">
              <a:extLst>
                <a:ext uri="{FF2B5EF4-FFF2-40B4-BE49-F238E27FC236}">
                  <a16:creationId xmlns="" xmlns:a16="http://schemas.microsoft.com/office/drawing/2014/main" id="{F9674195-4CB1-4DBD-850F-C7A17EBFD112}"/>
                </a:ext>
              </a:extLst>
            </p:cNvPr>
            <p:cNvSpPr>
              <a:spLocks/>
            </p:cNvSpPr>
            <p:nvPr/>
          </p:nvSpPr>
          <p:spPr bwMode="auto">
            <a:xfrm>
              <a:off x="4161" y="2467"/>
              <a:ext cx="588" cy="530"/>
            </a:xfrm>
            <a:custGeom>
              <a:avLst/>
              <a:gdLst/>
              <a:ahLst/>
              <a:cxnLst>
                <a:cxn ang="0">
                  <a:pos x="25" y="212"/>
                </a:cxn>
                <a:cxn ang="0">
                  <a:pos x="54" y="221"/>
                </a:cxn>
                <a:cxn ang="0">
                  <a:pos x="61" y="227"/>
                </a:cxn>
                <a:cxn ang="0">
                  <a:pos x="222" y="71"/>
                </a:cxn>
                <a:cxn ang="0">
                  <a:pos x="249" y="1"/>
                </a:cxn>
                <a:cxn ang="0">
                  <a:pos x="252" y="0"/>
                </a:cxn>
                <a:cxn ang="0">
                  <a:pos x="0" y="217"/>
                </a:cxn>
                <a:cxn ang="0">
                  <a:pos x="22" y="212"/>
                </a:cxn>
                <a:cxn ang="0">
                  <a:pos x="25" y="212"/>
                </a:cxn>
              </a:cxnLst>
              <a:rect l="0" t="0" r="r" b="b"/>
              <a:pathLst>
                <a:path w="252" h="227">
                  <a:moveTo>
                    <a:pt x="25" y="212"/>
                  </a:moveTo>
                  <a:cubicBezTo>
                    <a:pt x="35" y="212"/>
                    <a:pt x="45" y="215"/>
                    <a:pt x="54" y="221"/>
                  </a:cubicBezTo>
                  <a:cubicBezTo>
                    <a:pt x="57" y="223"/>
                    <a:pt x="59" y="225"/>
                    <a:pt x="61" y="227"/>
                  </a:cubicBezTo>
                  <a:cubicBezTo>
                    <a:pt x="90" y="155"/>
                    <a:pt x="149" y="98"/>
                    <a:pt x="222" y="71"/>
                  </a:cubicBezTo>
                  <a:cubicBezTo>
                    <a:pt x="222" y="30"/>
                    <a:pt x="231" y="8"/>
                    <a:pt x="249" y="1"/>
                  </a:cubicBezTo>
                  <a:cubicBezTo>
                    <a:pt x="252" y="0"/>
                    <a:pt x="252" y="0"/>
                    <a:pt x="252" y="0"/>
                  </a:cubicBezTo>
                  <a:cubicBezTo>
                    <a:pt x="135" y="22"/>
                    <a:pt x="39" y="106"/>
                    <a:pt x="0" y="217"/>
                  </a:cubicBezTo>
                  <a:cubicBezTo>
                    <a:pt x="7" y="213"/>
                    <a:pt x="15" y="212"/>
                    <a:pt x="22" y="212"/>
                  </a:cubicBezTo>
                  <a:lnTo>
                    <a:pt x="25" y="2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 name="Freeform 53">
              <a:extLst>
                <a:ext uri="{FF2B5EF4-FFF2-40B4-BE49-F238E27FC236}">
                  <a16:creationId xmlns="" xmlns:a16="http://schemas.microsoft.com/office/drawing/2014/main" id="{16C939F1-89F5-411F-AE32-BFDB476B58E6}"/>
                </a:ext>
              </a:extLst>
            </p:cNvPr>
            <p:cNvSpPr>
              <a:spLocks/>
            </p:cNvSpPr>
            <p:nvPr/>
          </p:nvSpPr>
          <p:spPr bwMode="auto">
            <a:xfrm>
              <a:off x="5006" y="3426"/>
              <a:ext cx="647" cy="558"/>
            </a:xfrm>
            <a:custGeom>
              <a:avLst/>
              <a:gdLst/>
              <a:ahLst/>
              <a:cxnLst>
                <a:cxn ang="0">
                  <a:pos x="0" y="186"/>
                </a:cxn>
                <a:cxn ang="0">
                  <a:pos x="20" y="195"/>
                </a:cxn>
                <a:cxn ang="0">
                  <a:pos x="45" y="239"/>
                </a:cxn>
                <a:cxn ang="0">
                  <a:pos x="277" y="0"/>
                </a:cxn>
                <a:cxn ang="0">
                  <a:pos x="214" y="0"/>
                </a:cxn>
                <a:cxn ang="0">
                  <a:pos x="0" y="186"/>
                </a:cxn>
              </a:cxnLst>
              <a:rect l="0" t="0" r="r" b="b"/>
              <a:pathLst>
                <a:path w="277" h="239">
                  <a:moveTo>
                    <a:pt x="0" y="186"/>
                  </a:moveTo>
                  <a:cubicBezTo>
                    <a:pt x="20" y="195"/>
                    <a:pt x="20" y="195"/>
                    <a:pt x="20" y="195"/>
                  </a:cubicBezTo>
                  <a:cubicBezTo>
                    <a:pt x="34" y="200"/>
                    <a:pt x="42" y="214"/>
                    <a:pt x="45" y="239"/>
                  </a:cubicBezTo>
                  <a:cubicBezTo>
                    <a:pt x="159" y="206"/>
                    <a:pt x="248" y="115"/>
                    <a:pt x="277" y="0"/>
                  </a:cubicBezTo>
                  <a:cubicBezTo>
                    <a:pt x="214" y="0"/>
                    <a:pt x="214" y="0"/>
                    <a:pt x="214" y="0"/>
                  </a:cubicBezTo>
                  <a:cubicBezTo>
                    <a:pt x="184" y="96"/>
                    <a:pt x="102" y="169"/>
                    <a:pt x="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 name="Freeform 54">
              <a:extLst>
                <a:ext uri="{FF2B5EF4-FFF2-40B4-BE49-F238E27FC236}">
                  <a16:creationId xmlns="" xmlns:a16="http://schemas.microsoft.com/office/drawing/2014/main" id="{A90F75E1-CD56-4E91-8D5E-43503BB6ED52}"/>
                </a:ext>
              </a:extLst>
            </p:cNvPr>
            <p:cNvSpPr>
              <a:spLocks noEditPoints="1"/>
            </p:cNvSpPr>
            <p:nvPr/>
          </p:nvSpPr>
          <p:spPr bwMode="auto">
            <a:xfrm>
              <a:off x="4719" y="2275"/>
              <a:ext cx="357" cy="386"/>
            </a:xfrm>
            <a:custGeom>
              <a:avLst/>
              <a:gdLst/>
              <a:ahLst/>
              <a:cxnLst>
                <a:cxn ang="0">
                  <a:pos x="96" y="78"/>
                </a:cxn>
                <a:cxn ang="0">
                  <a:pos x="105" y="86"/>
                </a:cxn>
                <a:cxn ang="0">
                  <a:pos x="137" y="99"/>
                </a:cxn>
                <a:cxn ang="0">
                  <a:pos x="153" y="155"/>
                </a:cxn>
                <a:cxn ang="0">
                  <a:pos x="153" y="165"/>
                </a:cxn>
                <a:cxn ang="0">
                  <a:pos x="0" y="165"/>
                </a:cxn>
                <a:cxn ang="0">
                  <a:pos x="0" y="155"/>
                </a:cxn>
                <a:cxn ang="0">
                  <a:pos x="16" y="99"/>
                </a:cxn>
                <a:cxn ang="0">
                  <a:pos x="48" y="86"/>
                </a:cxn>
                <a:cxn ang="0">
                  <a:pos x="58" y="78"/>
                </a:cxn>
                <a:cxn ang="0">
                  <a:pos x="49" y="62"/>
                </a:cxn>
                <a:cxn ang="0">
                  <a:pos x="47" y="61"/>
                </a:cxn>
                <a:cxn ang="0">
                  <a:pos x="43" y="37"/>
                </a:cxn>
                <a:cxn ang="0">
                  <a:pos x="44" y="36"/>
                </a:cxn>
                <a:cxn ang="0">
                  <a:pos x="44" y="29"/>
                </a:cxn>
                <a:cxn ang="0">
                  <a:pos x="46" y="18"/>
                </a:cxn>
                <a:cxn ang="0">
                  <a:pos x="56" y="6"/>
                </a:cxn>
                <a:cxn ang="0">
                  <a:pos x="75" y="0"/>
                </a:cxn>
                <a:cxn ang="0">
                  <a:pos x="78" y="0"/>
                </a:cxn>
                <a:cxn ang="0">
                  <a:pos x="97" y="6"/>
                </a:cxn>
                <a:cxn ang="0">
                  <a:pos x="107" y="18"/>
                </a:cxn>
                <a:cxn ang="0">
                  <a:pos x="109" y="29"/>
                </a:cxn>
                <a:cxn ang="0">
                  <a:pos x="109" y="36"/>
                </a:cxn>
                <a:cxn ang="0">
                  <a:pos x="110" y="37"/>
                </a:cxn>
                <a:cxn ang="0">
                  <a:pos x="106" y="61"/>
                </a:cxn>
                <a:cxn ang="0">
                  <a:pos x="104" y="62"/>
                </a:cxn>
                <a:cxn ang="0">
                  <a:pos x="96" y="78"/>
                </a:cxn>
                <a:cxn ang="0">
                  <a:pos x="62" y="82"/>
                </a:cxn>
                <a:cxn ang="0">
                  <a:pos x="54" y="89"/>
                </a:cxn>
                <a:cxn ang="0">
                  <a:pos x="69" y="122"/>
                </a:cxn>
                <a:cxn ang="0">
                  <a:pos x="71" y="105"/>
                </a:cxn>
                <a:cxn ang="0">
                  <a:pos x="71" y="103"/>
                </a:cxn>
                <a:cxn ang="0">
                  <a:pos x="69" y="99"/>
                </a:cxn>
                <a:cxn ang="0">
                  <a:pos x="70" y="90"/>
                </a:cxn>
                <a:cxn ang="0">
                  <a:pos x="77" y="91"/>
                </a:cxn>
                <a:cxn ang="0">
                  <a:pos x="83" y="90"/>
                </a:cxn>
                <a:cxn ang="0">
                  <a:pos x="84" y="99"/>
                </a:cxn>
                <a:cxn ang="0">
                  <a:pos x="82" y="103"/>
                </a:cxn>
                <a:cxn ang="0">
                  <a:pos x="82" y="105"/>
                </a:cxn>
                <a:cxn ang="0">
                  <a:pos x="84" y="122"/>
                </a:cxn>
                <a:cxn ang="0">
                  <a:pos x="99" y="89"/>
                </a:cxn>
                <a:cxn ang="0">
                  <a:pos x="91" y="82"/>
                </a:cxn>
                <a:cxn ang="0">
                  <a:pos x="83" y="87"/>
                </a:cxn>
                <a:cxn ang="0">
                  <a:pos x="70" y="87"/>
                </a:cxn>
                <a:cxn ang="0">
                  <a:pos x="62" y="82"/>
                </a:cxn>
              </a:cxnLst>
              <a:rect l="0" t="0" r="r" b="b"/>
              <a:pathLst>
                <a:path w="153" h="165">
                  <a:moveTo>
                    <a:pt x="96" y="78"/>
                  </a:moveTo>
                  <a:cubicBezTo>
                    <a:pt x="98" y="82"/>
                    <a:pt x="102" y="84"/>
                    <a:pt x="105" y="86"/>
                  </a:cubicBezTo>
                  <a:cubicBezTo>
                    <a:pt x="137" y="99"/>
                    <a:pt x="137" y="99"/>
                    <a:pt x="137" y="99"/>
                  </a:cubicBezTo>
                  <a:cubicBezTo>
                    <a:pt x="152" y="105"/>
                    <a:pt x="153" y="141"/>
                    <a:pt x="153" y="155"/>
                  </a:cubicBezTo>
                  <a:cubicBezTo>
                    <a:pt x="153" y="165"/>
                    <a:pt x="153" y="165"/>
                    <a:pt x="153" y="165"/>
                  </a:cubicBezTo>
                  <a:cubicBezTo>
                    <a:pt x="0" y="165"/>
                    <a:pt x="0" y="165"/>
                    <a:pt x="0" y="165"/>
                  </a:cubicBezTo>
                  <a:cubicBezTo>
                    <a:pt x="0" y="155"/>
                    <a:pt x="0" y="155"/>
                    <a:pt x="0" y="155"/>
                  </a:cubicBezTo>
                  <a:cubicBezTo>
                    <a:pt x="0" y="141"/>
                    <a:pt x="1" y="105"/>
                    <a:pt x="16" y="99"/>
                  </a:cubicBezTo>
                  <a:cubicBezTo>
                    <a:pt x="48" y="86"/>
                    <a:pt x="48" y="86"/>
                    <a:pt x="48" y="86"/>
                  </a:cubicBezTo>
                  <a:cubicBezTo>
                    <a:pt x="51" y="84"/>
                    <a:pt x="56" y="82"/>
                    <a:pt x="58" y="78"/>
                  </a:cubicBezTo>
                  <a:cubicBezTo>
                    <a:pt x="54" y="74"/>
                    <a:pt x="50" y="68"/>
                    <a:pt x="49" y="62"/>
                  </a:cubicBezTo>
                  <a:cubicBezTo>
                    <a:pt x="47" y="61"/>
                    <a:pt x="47" y="61"/>
                    <a:pt x="47" y="61"/>
                  </a:cubicBezTo>
                  <a:cubicBezTo>
                    <a:pt x="44" y="53"/>
                    <a:pt x="43" y="46"/>
                    <a:pt x="43" y="37"/>
                  </a:cubicBezTo>
                  <a:cubicBezTo>
                    <a:pt x="44" y="36"/>
                    <a:pt x="44" y="36"/>
                    <a:pt x="44" y="36"/>
                  </a:cubicBezTo>
                  <a:cubicBezTo>
                    <a:pt x="44" y="34"/>
                    <a:pt x="44" y="31"/>
                    <a:pt x="44" y="29"/>
                  </a:cubicBezTo>
                  <a:cubicBezTo>
                    <a:pt x="45" y="25"/>
                    <a:pt x="45" y="21"/>
                    <a:pt x="46" y="18"/>
                  </a:cubicBezTo>
                  <a:cubicBezTo>
                    <a:pt x="48" y="13"/>
                    <a:pt x="52" y="9"/>
                    <a:pt x="56" y="6"/>
                  </a:cubicBezTo>
                  <a:cubicBezTo>
                    <a:pt x="62" y="2"/>
                    <a:pt x="68" y="0"/>
                    <a:pt x="75" y="0"/>
                  </a:cubicBezTo>
                  <a:cubicBezTo>
                    <a:pt x="78" y="0"/>
                    <a:pt x="78" y="0"/>
                    <a:pt x="78" y="0"/>
                  </a:cubicBezTo>
                  <a:cubicBezTo>
                    <a:pt x="85" y="0"/>
                    <a:pt x="92" y="2"/>
                    <a:pt x="97" y="6"/>
                  </a:cubicBezTo>
                  <a:cubicBezTo>
                    <a:pt x="101" y="9"/>
                    <a:pt x="105" y="13"/>
                    <a:pt x="107" y="18"/>
                  </a:cubicBezTo>
                  <a:cubicBezTo>
                    <a:pt x="108" y="21"/>
                    <a:pt x="109" y="25"/>
                    <a:pt x="109" y="29"/>
                  </a:cubicBezTo>
                  <a:cubicBezTo>
                    <a:pt x="109" y="31"/>
                    <a:pt x="109" y="34"/>
                    <a:pt x="109" y="36"/>
                  </a:cubicBezTo>
                  <a:cubicBezTo>
                    <a:pt x="110" y="37"/>
                    <a:pt x="110" y="37"/>
                    <a:pt x="110" y="37"/>
                  </a:cubicBezTo>
                  <a:cubicBezTo>
                    <a:pt x="111" y="46"/>
                    <a:pt x="109" y="53"/>
                    <a:pt x="106" y="61"/>
                  </a:cubicBezTo>
                  <a:cubicBezTo>
                    <a:pt x="104" y="62"/>
                    <a:pt x="104" y="62"/>
                    <a:pt x="104" y="62"/>
                  </a:cubicBezTo>
                  <a:cubicBezTo>
                    <a:pt x="103" y="68"/>
                    <a:pt x="99" y="74"/>
                    <a:pt x="96" y="78"/>
                  </a:cubicBezTo>
                  <a:moveTo>
                    <a:pt x="62" y="82"/>
                  </a:moveTo>
                  <a:cubicBezTo>
                    <a:pt x="60" y="85"/>
                    <a:pt x="57" y="87"/>
                    <a:pt x="54" y="89"/>
                  </a:cubicBezTo>
                  <a:cubicBezTo>
                    <a:pt x="69" y="122"/>
                    <a:pt x="69" y="122"/>
                    <a:pt x="69" y="122"/>
                  </a:cubicBezTo>
                  <a:cubicBezTo>
                    <a:pt x="70" y="115"/>
                    <a:pt x="70" y="109"/>
                    <a:pt x="71" y="105"/>
                  </a:cubicBezTo>
                  <a:cubicBezTo>
                    <a:pt x="71" y="104"/>
                    <a:pt x="72" y="103"/>
                    <a:pt x="71" y="103"/>
                  </a:cubicBezTo>
                  <a:cubicBezTo>
                    <a:pt x="70" y="102"/>
                    <a:pt x="69" y="101"/>
                    <a:pt x="69" y="99"/>
                  </a:cubicBezTo>
                  <a:cubicBezTo>
                    <a:pt x="68" y="97"/>
                    <a:pt x="68" y="90"/>
                    <a:pt x="70" y="90"/>
                  </a:cubicBezTo>
                  <a:cubicBezTo>
                    <a:pt x="72" y="91"/>
                    <a:pt x="75" y="91"/>
                    <a:pt x="77" y="91"/>
                  </a:cubicBezTo>
                  <a:cubicBezTo>
                    <a:pt x="78" y="91"/>
                    <a:pt x="81" y="91"/>
                    <a:pt x="83" y="90"/>
                  </a:cubicBezTo>
                  <a:cubicBezTo>
                    <a:pt x="85" y="90"/>
                    <a:pt x="85" y="97"/>
                    <a:pt x="84" y="99"/>
                  </a:cubicBezTo>
                  <a:cubicBezTo>
                    <a:pt x="84" y="101"/>
                    <a:pt x="83" y="102"/>
                    <a:pt x="82" y="103"/>
                  </a:cubicBezTo>
                  <a:cubicBezTo>
                    <a:pt x="82" y="103"/>
                    <a:pt x="82" y="104"/>
                    <a:pt x="82" y="105"/>
                  </a:cubicBezTo>
                  <a:cubicBezTo>
                    <a:pt x="83" y="109"/>
                    <a:pt x="84" y="115"/>
                    <a:pt x="84" y="122"/>
                  </a:cubicBezTo>
                  <a:cubicBezTo>
                    <a:pt x="99" y="89"/>
                    <a:pt x="99" y="89"/>
                    <a:pt x="99" y="89"/>
                  </a:cubicBezTo>
                  <a:cubicBezTo>
                    <a:pt x="96" y="87"/>
                    <a:pt x="93" y="85"/>
                    <a:pt x="91" y="82"/>
                  </a:cubicBezTo>
                  <a:cubicBezTo>
                    <a:pt x="89" y="84"/>
                    <a:pt x="86" y="86"/>
                    <a:pt x="83" y="87"/>
                  </a:cubicBezTo>
                  <a:cubicBezTo>
                    <a:pt x="79" y="88"/>
                    <a:pt x="74" y="88"/>
                    <a:pt x="70" y="87"/>
                  </a:cubicBezTo>
                  <a:cubicBezTo>
                    <a:pt x="67" y="86"/>
                    <a:pt x="64" y="84"/>
                    <a:pt x="62"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2" name="Freeform 7">
            <a:extLst>
              <a:ext uri="{FF2B5EF4-FFF2-40B4-BE49-F238E27FC236}">
                <a16:creationId xmlns="" xmlns:a16="http://schemas.microsoft.com/office/drawing/2014/main" id="{D3A9620F-9215-4132-B913-CC1ECDC1C63E}"/>
              </a:ext>
            </a:extLst>
          </p:cNvPr>
          <p:cNvSpPr>
            <a:spLocks noEditPoints="1"/>
          </p:cNvSpPr>
          <p:nvPr/>
        </p:nvSpPr>
        <p:spPr bwMode="auto">
          <a:xfrm>
            <a:off x="1046335" y="3568947"/>
            <a:ext cx="533083" cy="399755"/>
          </a:xfrm>
          <a:custGeom>
            <a:avLst/>
            <a:gdLst/>
            <a:ahLst/>
            <a:cxnLst>
              <a:cxn ang="0">
                <a:pos x="26" y="269"/>
              </a:cxn>
              <a:cxn ang="0">
                <a:pos x="949" y="269"/>
              </a:cxn>
              <a:cxn ang="0">
                <a:pos x="973" y="293"/>
              </a:cxn>
              <a:cxn ang="0">
                <a:pos x="901" y="707"/>
              </a:cxn>
              <a:cxn ang="0">
                <a:pos x="877" y="731"/>
              </a:cxn>
              <a:cxn ang="0">
                <a:pos x="98" y="731"/>
              </a:cxn>
              <a:cxn ang="0">
                <a:pos x="74" y="707"/>
              </a:cxn>
              <a:cxn ang="0">
                <a:pos x="2" y="293"/>
              </a:cxn>
              <a:cxn ang="0">
                <a:pos x="26" y="269"/>
              </a:cxn>
              <a:cxn ang="0">
                <a:pos x="153" y="236"/>
              </a:cxn>
              <a:cxn ang="0">
                <a:pos x="74" y="236"/>
              </a:cxn>
              <a:cxn ang="0">
                <a:pos x="74" y="99"/>
              </a:cxn>
              <a:cxn ang="0">
                <a:pos x="98" y="75"/>
              </a:cxn>
              <a:cxn ang="0">
                <a:pos x="280" y="75"/>
              </a:cxn>
              <a:cxn ang="0">
                <a:pos x="310" y="99"/>
              </a:cxn>
              <a:cxn ang="0">
                <a:pos x="329" y="147"/>
              </a:cxn>
              <a:cxn ang="0">
                <a:pos x="343" y="143"/>
              </a:cxn>
              <a:cxn ang="0">
                <a:pos x="798" y="0"/>
              </a:cxn>
              <a:cxn ang="0">
                <a:pos x="837" y="149"/>
              </a:cxn>
              <a:cxn ang="0">
                <a:pos x="877" y="149"/>
              </a:cxn>
              <a:cxn ang="0">
                <a:pos x="901" y="173"/>
              </a:cxn>
              <a:cxn ang="0">
                <a:pos x="901" y="236"/>
              </a:cxn>
              <a:cxn ang="0">
                <a:pos x="826" y="236"/>
              </a:cxn>
              <a:cxn ang="0">
                <a:pos x="803" y="149"/>
              </a:cxn>
              <a:cxn ang="0">
                <a:pos x="774" y="40"/>
              </a:cxn>
              <a:cxn ang="0">
                <a:pos x="153" y="236"/>
              </a:cxn>
            </a:cxnLst>
            <a:rect l="0" t="0" r="r" b="b"/>
            <a:pathLst>
              <a:path w="975" h="731">
                <a:moveTo>
                  <a:pt x="26" y="269"/>
                </a:moveTo>
                <a:cubicBezTo>
                  <a:pt x="949" y="269"/>
                  <a:pt x="949" y="269"/>
                  <a:pt x="949" y="269"/>
                </a:cubicBezTo>
                <a:cubicBezTo>
                  <a:pt x="962" y="269"/>
                  <a:pt x="975" y="280"/>
                  <a:pt x="973" y="293"/>
                </a:cubicBezTo>
                <a:cubicBezTo>
                  <a:pt x="901" y="707"/>
                  <a:pt x="901" y="707"/>
                  <a:pt x="901" y="707"/>
                </a:cubicBezTo>
                <a:cubicBezTo>
                  <a:pt x="899" y="720"/>
                  <a:pt x="891" y="731"/>
                  <a:pt x="877" y="731"/>
                </a:cubicBezTo>
                <a:cubicBezTo>
                  <a:pt x="98" y="731"/>
                  <a:pt x="98" y="731"/>
                  <a:pt x="98" y="731"/>
                </a:cubicBezTo>
                <a:cubicBezTo>
                  <a:pt x="85" y="731"/>
                  <a:pt x="76" y="720"/>
                  <a:pt x="74" y="707"/>
                </a:cubicBezTo>
                <a:cubicBezTo>
                  <a:pt x="2" y="293"/>
                  <a:pt x="2" y="293"/>
                  <a:pt x="2" y="293"/>
                </a:cubicBezTo>
                <a:cubicBezTo>
                  <a:pt x="0" y="280"/>
                  <a:pt x="13" y="269"/>
                  <a:pt x="26" y="269"/>
                </a:cubicBezTo>
                <a:moveTo>
                  <a:pt x="153" y="236"/>
                </a:moveTo>
                <a:cubicBezTo>
                  <a:pt x="74" y="236"/>
                  <a:pt x="74" y="236"/>
                  <a:pt x="74" y="236"/>
                </a:cubicBezTo>
                <a:cubicBezTo>
                  <a:pt x="74" y="99"/>
                  <a:pt x="74" y="99"/>
                  <a:pt x="74" y="99"/>
                </a:cubicBezTo>
                <a:cubicBezTo>
                  <a:pt x="74" y="86"/>
                  <a:pt x="85" y="75"/>
                  <a:pt x="98" y="75"/>
                </a:cubicBezTo>
                <a:cubicBezTo>
                  <a:pt x="280" y="75"/>
                  <a:pt x="280" y="75"/>
                  <a:pt x="280" y="75"/>
                </a:cubicBezTo>
                <a:cubicBezTo>
                  <a:pt x="298" y="75"/>
                  <a:pt x="306" y="87"/>
                  <a:pt x="310" y="99"/>
                </a:cubicBezTo>
                <a:cubicBezTo>
                  <a:pt x="329" y="147"/>
                  <a:pt x="329" y="147"/>
                  <a:pt x="329" y="147"/>
                </a:cubicBezTo>
                <a:cubicBezTo>
                  <a:pt x="343" y="143"/>
                  <a:pt x="343" y="143"/>
                  <a:pt x="343" y="143"/>
                </a:cubicBezTo>
                <a:cubicBezTo>
                  <a:pt x="798" y="0"/>
                  <a:pt x="798" y="0"/>
                  <a:pt x="798" y="0"/>
                </a:cubicBezTo>
                <a:cubicBezTo>
                  <a:pt x="837" y="149"/>
                  <a:pt x="837" y="149"/>
                  <a:pt x="837" y="149"/>
                </a:cubicBezTo>
                <a:cubicBezTo>
                  <a:pt x="877" y="149"/>
                  <a:pt x="877" y="149"/>
                  <a:pt x="877" y="149"/>
                </a:cubicBezTo>
                <a:cubicBezTo>
                  <a:pt x="891" y="149"/>
                  <a:pt x="901" y="160"/>
                  <a:pt x="901" y="173"/>
                </a:cubicBezTo>
                <a:cubicBezTo>
                  <a:pt x="901" y="236"/>
                  <a:pt x="901" y="236"/>
                  <a:pt x="901" y="236"/>
                </a:cubicBezTo>
                <a:cubicBezTo>
                  <a:pt x="826" y="236"/>
                  <a:pt x="826" y="236"/>
                  <a:pt x="826" y="236"/>
                </a:cubicBezTo>
                <a:cubicBezTo>
                  <a:pt x="803" y="149"/>
                  <a:pt x="803" y="149"/>
                  <a:pt x="803" y="149"/>
                </a:cubicBezTo>
                <a:cubicBezTo>
                  <a:pt x="774" y="40"/>
                  <a:pt x="774" y="40"/>
                  <a:pt x="774" y="40"/>
                </a:cubicBezTo>
                <a:lnTo>
                  <a:pt x="153" y="2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33" name="Group 32">
            <a:extLst>
              <a:ext uri="{FF2B5EF4-FFF2-40B4-BE49-F238E27FC236}">
                <a16:creationId xmlns="" xmlns:a16="http://schemas.microsoft.com/office/drawing/2014/main" id="{DDB76C89-0E49-426B-8B2B-87737558C0C9}"/>
              </a:ext>
            </a:extLst>
          </p:cNvPr>
          <p:cNvGrpSpPr>
            <a:grpSpLocks noChangeAspect="1"/>
          </p:cNvGrpSpPr>
          <p:nvPr/>
        </p:nvGrpSpPr>
        <p:grpSpPr bwMode="auto">
          <a:xfrm>
            <a:off x="1066841" y="4457536"/>
            <a:ext cx="488827" cy="484765"/>
            <a:chOff x="2703" y="1982"/>
            <a:chExt cx="361" cy="358"/>
          </a:xfrm>
          <a:solidFill>
            <a:srgbClr val="FFFFFF"/>
          </a:solidFill>
        </p:grpSpPr>
        <p:sp>
          <p:nvSpPr>
            <p:cNvPr id="34" name="Freeform 18">
              <a:extLst>
                <a:ext uri="{FF2B5EF4-FFF2-40B4-BE49-F238E27FC236}">
                  <a16:creationId xmlns="" xmlns:a16="http://schemas.microsoft.com/office/drawing/2014/main" id="{C4872C38-358A-44A3-8AA0-D5405F919D74}"/>
                </a:ext>
              </a:extLst>
            </p:cNvPr>
            <p:cNvSpPr>
              <a:spLocks noEditPoints="1"/>
            </p:cNvSpPr>
            <p:nvPr/>
          </p:nvSpPr>
          <p:spPr bwMode="auto">
            <a:xfrm>
              <a:off x="2703" y="1982"/>
              <a:ext cx="361" cy="358"/>
            </a:xfrm>
            <a:custGeom>
              <a:avLst/>
              <a:gdLst/>
              <a:ahLst/>
              <a:cxnLst>
                <a:cxn ang="0">
                  <a:pos x="147" y="124"/>
                </a:cxn>
                <a:cxn ang="0">
                  <a:pos x="120" y="97"/>
                </a:cxn>
                <a:cxn ang="0">
                  <a:pos x="105" y="94"/>
                </a:cxn>
                <a:cxn ang="0">
                  <a:pos x="99" y="88"/>
                </a:cxn>
                <a:cxn ang="0">
                  <a:pos x="98" y="87"/>
                </a:cxn>
                <a:cxn ang="0">
                  <a:pos x="109" y="53"/>
                </a:cxn>
                <a:cxn ang="0">
                  <a:pos x="55" y="1"/>
                </a:cxn>
                <a:cxn ang="0">
                  <a:pos x="0" y="58"/>
                </a:cxn>
                <a:cxn ang="0">
                  <a:pos x="55" y="110"/>
                </a:cxn>
                <a:cxn ang="0">
                  <a:pos x="88" y="98"/>
                </a:cxn>
                <a:cxn ang="0">
                  <a:pos x="89" y="99"/>
                </a:cxn>
                <a:cxn ang="0">
                  <a:pos x="94" y="105"/>
                </a:cxn>
                <a:cxn ang="0">
                  <a:pos x="98" y="120"/>
                </a:cxn>
                <a:cxn ang="0">
                  <a:pos x="125" y="146"/>
                </a:cxn>
                <a:cxn ang="0">
                  <a:pos x="147" y="145"/>
                </a:cxn>
                <a:cxn ang="0">
                  <a:pos x="147" y="124"/>
                </a:cxn>
                <a:cxn ang="0">
                  <a:pos x="55" y="101"/>
                </a:cxn>
                <a:cxn ang="0">
                  <a:pos x="9" y="58"/>
                </a:cxn>
                <a:cxn ang="0">
                  <a:pos x="55" y="10"/>
                </a:cxn>
                <a:cxn ang="0">
                  <a:pos x="100" y="54"/>
                </a:cxn>
                <a:cxn ang="0">
                  <a:pos x="55" y="101"/>
                </a:cxn>
              </a:cxnLst>
              <a:rect l="0" t="0" r="r" b="b"/>
              <a:pathLst>
                <a:path w="153" h="152">
                  <a:moveTo>
                    <a:pt x="147" y="124"/>
                  </a:moveTo>
                  <a:cubicBezTo>
                    <a:pt x="120" y="97"/>
                    <a:pt x="120" y="97"/>
                    <a:pt x="120" y="97"/>
                  </a:cubicBezTo>
                  <a:cubicBezTo>
                    <a:pt x="116" y="93"/>
                    <a:pt x="110" y="92"/>
                    <a:pt x="105" y="94"/>
                  </a:cubicBezTo>
                  <a:cubicBezTo>
                    <a:pt x="99" y="88"/>
                    <a:pt x="99" y="88"/>
                    <a:pt x="99" y="88"/>
                  </a:cubicBezTo>
                  <a:cubicBezTo>
                    <a:pt x="99" y="88"/>
                    <a:pt x="98" y="87"/>
                    <a:pt x="98" y="87"/>
                  </a:cubicBezTo>
                  <a:cubicBezTo>
                    <a:pt x="105" y="78"/>
                    <a:pt x="109" y="66"/>
                    <a:pt x="109" y="53"/>
                  </a:cubicBezTo>
                  <a:cubicBezTo>
                    <a:pt x="109" y="23"/>
                    <a:pt x="85" y="0"/>
                    <a:pt x="55" y="1"/>
                  </a:cubicBezTo>
                  <a:cubicBezTo>
                    <a:pt x="25" y="2"/>
                    <a:pt x="0" y="28"/>
                    <a:pt x="0" y="58"/>
                  </a:cubicBezTo>
                  <a:cubicBezTo>
                    <a:pt x="0" y="88"/>
                    <a:pt x="25" y="111"/>
                    <a:pt x="55" y="110"/>
                  </a:cubicBezTo>
                  <a:cubicBezTo>
                    <a:pt x="67" y="110"/>
                    <a:pt x="78" y="105"/>
                    <a:pt x="88" y="98"/>
                  </a:cubicBezTo>
                  <a:cubicBezTo>
                    <a:pt x="88" y="98"/>
                    <a:pt x="88" y="99"/>
                    <a:pt x="89" y="99"/>
                  </a:cubicBezTo>
                  <a:cubicBezTo>
                    <a:pt x="94" y="105"/>
                    <a:pt x="94" y="105"/>
                    <a:pt x="94" y="105"/>
                  </a:cubicBezTo>
                  <a:cubicBezTo>
                    <a:pt x="93" y="110"/>
                    <a:pt x="94" y="116"/>
                    <a:pt x="98" y="120"/>
                  </a:cubicBezTo>
                  <a:cubicBezTo>
                    <a:pt x="125" y="146"/>
                    <a:pt x="125" y="146"/>
                    <a:pt x="125" y="146"/>
                  </a:cubicBezTo>
                  <a:cubicBezTo>
                    <a:pt x="131" y="152"/>
                    <a:pt x="141" y="152"/>
                    <a:pt x="147" y="145"/>
                  </a:cubicBezTo>
                  <a:cubicBezTo>
                    <a:pt x="153" y="139"/>
                    <a:pt x="153" y="129"/>
                    <a:pt x="147" y="124"/>
                  </a:cubicBezTo>
                  <a:close/>
                  <a:moveTo>
                    <a:pt x="55" y="101"/>
                  </a:moveTo>
                  <a:cubicBezTo>
                    <a:pt x="30" y="102"/>
                    <a:pt x="9" y="83"/>
                    <a:pt x="9" y="58"/>
                  </a:cubicBezTo>
                  <a:cubicBezTo>
                    <a:pt x="9" y="33"/>
                    <a:pt x="30" y="11"/>
                    <a:pt x="55" y="10"/>
                  </a:cubicBezTo>
                  <a:cubicBezTo>
                    <a:pt x="80" y="9"/>
                    <a:pt x="100" y="29"/>
                    <a:pt x="100" y="54"/>
                  </a:cubicBezTo>
                  <a:cubicBezTo>
                    <a:pt x="100" y="79"/>
                    <a:pt x="80" y="100"/>
                    <a:pt x="55" y="1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 name="Freeform 19">
              <a:extLst>
                <a:ext uri="{FF2B5EF4-FFF2-40B4-BE49-F238E27FC236}">
                  <a16:creationId xmlns="" xmlns:a16="http://schemas.microsoft.com/office/drawing/2014/main" id="{F90CA6F1-6096-4A83-8D2F-2DC48A17A1EA}"/>
                </a:ext>
              </a:extLst>
            </p:cNvPr>
            <p:cNvSpPr>
              <a:spLocks noEditPoints="1"/>
            </p:cNvSpPr>
            <p:nvPr/>
          </p:nvSpPr>
          <p:spPr bwMode="auto">
            <a:xfrm>
              <a:off x="2703" y="1982"/>
              <a:ext cx="361" cy="358"/>
            </a:xfrm>
            <a:custGeom>
              <a:avLst/>
              <a:gdLst/>
              <a:ahLst/>
              <a:cxnLst>
                <a:cxn ang="0">
                  <a:pos x="147" y="124"/>
                </a:cxn>
                <a:cxn ang="0">
                  <a:pos x="120" y="97"/>
                </a:cxn>
                <a:cxn ang="0">
                  <a:pos x="105" y="94"/>
                </a:cxn>
                <a:cxn ang="0">
                  <a:pos x="99" y="88"/>
                </a:cxn>
                <a:cxn ang="0">
                  <a:pos x="98" y="87"/>
                </a:cxn>
                <a:cxn ang="0">
                  <a:pos x="109" y="53"/>
                </a:cxn>
                <a:cxn ang="0">
                  <a:pos x="55" y="1"/>
                </a:cxn>
                <a:cxn ang="0">
                  <a:pos x="0" y="58"/>
                </a:cxn>
                <a:cxn ang="0">
                  <a:pos x="55" y="110"/>
                </a:cxn>
                <a:cxn ang="0">
                  <a:pos x="88" y="98"/>
                </a:cxn>
                <a:cxn ang="0">
                  <a:pos x="89" y="99"/>
                </a:cxn>
                <a:cxn ang="0">
                  <a:pos x="94" y="105"/>
                </a:cxn>
                <a:cxn ang="0">
                  <a:pos x="98" y="120"/>
                </a:cxn>
                <a:cxn ang="0">
                  <a:pos x="125" y="146"/>
                </a:cxn>
                <a:cxn ang="0">
                  <a:pos x="147" y="145"/>
                </a:cxn>
                <a:cxn ang="0">
                  <a:pos x="147" y="124"/>
                </a:cxn>
                <a:cxn ang="0">
                  <a:pos x="55" y="101"/>
                </a:cxn>
                <a:cxn ang="0">
                  <a:pos x="9" y="58"/>
                </a:cxn>
                <a:cxn ang="0">
                  <a:pos x="55" y="10"/>
                </a:cxn>
                <a:cxn ang="0">
                  <a:pos x="100" y="54"/>
                </a:cxn>
                <a:cxn ang="0">
                  <a:pos x="55" y="101"/>
                </a:cxn>
              </a:cxnLst>
              <a:rect l="0" t="0" r="r" b="b"/>
              <a:pathLst>
                <a:path w="153" h="152">
                  <a:moveTo>
                    <a:pt x="147" y="124"/>
                  </a:moveTo>
                  <a:cubicBezTo>
                    <a:pt x="120" y="97"/>
                    <a:pt x="120" y="97"/>
                    <a:pt x="120" y="97"/>
                  </a:cubicBezTo>
                  <a:cubicBezTo>
                    <a:pt x="116" y="93"/>
                    <a:pt x="110" y="92"/>
                    <a:pt x="105" y="94"/>
                  </a:cubicBezTo>
                  <a:cubicBezTo>
                    <a:pt x="99" y="88"/>
                    <a:pt x="99" y="88"/>
                    <a:pt x="99" y="88"/>
                  </a:cubicBezTo>
                  <a:cubicBezTo>
                    <a:pt x="99" y="88"/>
                    <a:pt x="98" y="87"/>
                    <a:pt x="98" y="87"/>
                  </a:cubicBezTo>
                  <a:cubicBezTo>
                    <a:pt x="105" y="78"/>
                    <a:pt x="109" y="66"/>
                    <a:pt x="109" y="53"/>
                  </a:cubicBezTo>
                  <a:cubicBezTo>
                    <a:pt x="109" y="23"/>
                    <a:pt x="85" y="0"/>
                    <a:pt x="55" y="1"/>
                  </a:cubicBezTo>
                  <a:cubicBezTo>
                    <a:pt x="25" y="2"/>
                    <a:pt x="0" y="28"/>
                    <a:pt x="0" y="58"/>
                  </a:cubicBezTo>
                  <a:cubicBezTo>
                    <a:pt x="0" y="88"/>
                    <a:pt x="25" y="111"/>
                    <a:pt x="55" y="110"/>
                  </a:cubicBezTo>
                  <a:cubicBezTo>
                    <a:pt x="67" y="110"/>
                    <a:pt x="78" y="105"/>
                    <a:pt x="88" y="98"/>
                  </a:cubicBezTo>
                  <a:cubicBezTo>
                    <a:pt x="88" y="98"/>
                    <a:pt x="88" y="99"/>
                    <a:pt x="89" y="99"/>
                  </a:cubicBezTo>
                  <a:cubicBezTo>
                    <a:pt x="94" y="105"/>
                    <a:pt x="94" y="105"/>
                    <a:pt x="94" y="105"/>
                  </a:cubicBezTo>
                  <a:cubicBezTo>
                    <a:pt x="93" y="110"/>
                    <a:pt x="94" y="116"/>
                    <a:pt x="98" y="120"/>
                  </a:cubicBezTo>
                  <a:cubicBezTo>
                    <a:pt x="125" y="146"/>
                    <a:pt x="125" y="146"/>
                    <a:pt x="125" y="146"/>
                  </a:cubicBezTo>
                  <a:cubicBezTo>
                    <a:pt x="131" y="152"/>
                    <a:pt x="141" y="152"/>
                    <a:pt x="147" y="145"/>
                  </a:cubicBezTo>
                  <a:cubicBezTo>
                    <a:pt x="153" y="139"/>
                    <a:pt x="153" y="129"/>
                    <a:pt x="147" y="124"/>
                  </a:cubicBezTo>
                  <a:close/>
                  <a:moveTo>
                    <a:pt x="55" y="101"/>
                  </a:moveTo>
                  <a:cubicBezTo>
                    <a:pt x="30" y="102"/>
                    <a:pt x="9" y="83"/>
                    <a:pt x="9" y="58"/>
                  </a:cubicBezTo>
                  <a:cubicBezTo>
                    <a:pt x="9" y="33"/>
                    <a:pt x="30" y="11"/>
                    <a:pt x="55" y="10"/>
                  </a:cubicBezTo>
                  <a:cubicBezTo>
                    <a:pt x="80" y="9"/>
                    <a:pt x="100" y="29"/>
                    <a:pt x="100" y="54"/>
                  </a:cubicBezTo>
                  <a:cubicBezTo>
                    <a:pt x="100" y="79"/>
                    <a:pt x="80" y="100"/>
                    <a:pt x="55" y="1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90353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25CBA5E1-018F-054E-B4A9-723DE8A52B98}"/>
              </a:ext>
            </a:extLst>
          </p:cNvPr>
          <p:cNvSpPr>
            <a:spLocks noGrp="1"/>
          </p:cNvSpPr>
          <p:nvPr>
            <p:ph type="title"/>
          </p:nvPr>
        </p:nvSpPr>
        <p:spPr/>
        <p:txBody>
          <a:bodyPr/>
          <a:lstStyle/>
          <a:p>
            <a:r>
              <a:rPr lang="en-US" dirty="0"/>
              <a:t>Azure capability mapping (continued)</a:t>
            </a:r>
          </a:p>
        </p:txBody>
      </p:sp>
      <p:sp>
        <p:nvSpPr>
          <p:cNvPr id="6" name="Text Placeholder 5"/>
          <p:cNvSpPr>
            <a:spLocks noGrp="1"/>
          </p:cNvSpPr>
          <p:nvPr>
            <p:ph type="body" sz="quarter" idx="12"/>
          </p:nvPr>
        </p:nvSpPr>
        <p:spPr/>
        <p:txBody>
          <a:bodyPr/>
          <a:lstStyle/>
          <a:p>
            <a:r>
              <a:rPr lang="en-US" dirty="0"/>
              <a:t>Capability framework</a:t>
            </a:r>
          </a:p>
        </p:txBody>
      </p:sp>
      <p:graphicFrame>
        <p:nvGraphicFramePr>
          <p:cNvPr id="5" name="Table 4"/>
          <p:cNvGraphicFramePr>
            <a:graphicFrameLocks noGrp="1"/>
          </p:cNvGraphicFramePr>
          <p:nvPr>
            <p:extLst>
              <p:ext uri="{D42A27DB-BD31-4B8C-83A1-F6EECF244321}">
                <p14:modId xmlns:p14="http://schemas.microsoft.com/office/powerpoint/2010/main" val="1922760904"/>
              </p:ext>
            </p:extLst>
          </p:nvPr>
        </p:nvGraphicFramePr>
        <p:xfrm>
          <a:off x="998400" y="1322388"/>
          <a:ext cx="10195560" cy="3185160"/>
        </p:xfrm>
        <a:graphic>
          <a:graphicData uri="http://schemas.openxmlformats.org/drawingml/2006/table">
            <a:tbl>
              <a:tblPr firstRow="1" bandRow="1">
                <a:tableStyleId>{1FECB4D8-DB02-4DC6-A0A2-4F2EBAE1DC90}</a:tableStyleId>
              </a:tblPr>
              <a:tblGrid>
                <a:gridCol w="1259938">
                  <a:extLst>
                    <a:ext uri="{9D8B030D-6E8A-4147-A177-3AD203B41FA5}">
                      <a16:colId xmlns="" xmlns:a16="http://schemas.microsoft.com/office/drawing/2014/main" val="20001"/>
                    </a:ext>
                  </a:extLst>
                </a:gridCol>
                <a:gridCol w="2403973">
                  <a:extLst>
                    <a:ext uri="{9D8B030D-6E8A-4147-A177-3AD203B41FA5}">
                      <a16:colId xmlns="" xmlns:a16="http://schemas.microsoft.com/office/drawing/2014/main" val="20002"/>
                    </a:ext>
                  </a:extLst>
                </a:gridCol>
                <a:gridCol w="6531649">
                  <a:extLst>
                    <a:ext uri="{9D8B030D-6E8A-4147-A177-3AD203B41FA5}">
                      <a16:colId xmlns="" xmlns:a16="http://schemas.microsoft.com/office/drawing/2014/main" val="1189527883"/>
                    </a:ext>
                  </a:extLst>
                </a:gridCol>
              </a:tblGrid>
              <a:tr h="132583">
                <a:tc>
                  <a:txBody>
                    <a:bodyPr/>
                    <a:lstStyle/>
                    <a:p>
                      <a:pPr marL="0" indent="0" algn="l">
                        <a:lnSpc>
                          <a:spcPct val="100000"/>
                        </a:lnSpc>
                        <a:spcBef>
                          <a:spcPts val="0"/>
                        </a:spcBef>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 xmlns:a16="http://schemas.microsoft.com/office/drawing/2014/main" val="10000"/>
                  </a:ext>
                </a:extLst>
              </a:tr>
              <a:tr h="518160">
                <a:tc rowSpan="2">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dirty="0">
                          <a:solidFill>
                            <a:schemeClr val="bg1"/>
                          </a:solidFill>
                          <a:latin typeface="+mn-lt"/>
                          <a:ea typeface="+mn-ea"/>
                          <a:cs typeface="+mn-cs"/>
                        </a:rPr>
                        <a:t>Vulnerability Management</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marL="0" indent="0">
                        <a:spcAft>
                          <a:spcPts val="300"/>
                        </a:spcAft>
                      </a:pPr>
                      <a:r>
                        <a:rPr lang="en-US" sz="1400" dirty="0">
                          <a:solidFill>
                            <a:schemeClr val="accent3"/>
                          </a:solidFill>
                        </a:rPr>
                        <a:t>Automated Patch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3"/>
                          </a:solidFill>
                          <a:latin typeface="+mn-lt"/>
                          <a:ea typeface="+mn-ea"/>
                          <a:cs typeface="+mn-cs"/>
                        </a:rPr>
                        <a:t>Azure automation, Azure update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4"/>
                  </a:ext>
                </a:extLst>
              </a:tr>
              <a:tr h="51816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000" b="1" kern="1200" dirty="0">
                        <a:solidFill>
                          <a:srgbClr val="00338D"/>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chemeClr val="accent3"/>
                          </a:solidFill>
                        </a:rPr>
                        <a:t>Vulnerability Remediation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3"/>
                          </a:solidFill>
                          <a:latin typeface="+mn-lt"/>
                          <a:ea typeface="+mn-ea"/>
                          <a:cs typeface="+mn-cs"/>
                        </a:rPr>
                        <a:t>Azure Sentinel, Security Center</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4155520089"/>
                  </a:ext>
                </a:extLst>
              </a:tr>
              <a:tr h="132583">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dirty="0">
                          <a:solidFill>
                            <a:schemeClr val="bg1"/>
                          </a:solidFill>
                          <a:latin typeface="+mn-lt"/>
                          <a:ea typeface="+mn-ea"/>
                          <a:cs typeface="+mn-cs"/>
                        </a:rPr>
                        <a:t>Change</a:t>
                      </a:r>
                      <a:r>
                        <a:rPr lang="en-US" sz="1400" b="1" kern="1200" baseline="0" dirty="0">
                          <a:solidFill>
                            <a:schemeClr val="bg1"/>
                          </a:solidFill>
                          <a:latin typeface="+mn-lt"/>
                          <a:ea typeface="+mn-ea"/>
                          <a:cs typeface="+mn-cs"/>
                        </a:rPr>
                        <a:t> &amp; Configuration Management</a:t>
                      </a:r>
                      <a:endParaRPr lang="en-US" sz="1400" b="1" kern="1200" dirty="0">
                        <a:solidFill>
                          <a:schemeClr val="bg1"/>
                        </a:solidFill>
                        <a:latin typeface="+mn-lt"/>
                        <a:ea typeface="+mn-ea"/>
                        <a:cs typeface="+mn-cs"/>
                      </a:endParaRP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400" dirty="0">
                          <a:solidFill>
                            <a:srgbClr val="483698"/>
                          </a:solidFill>
                        </a:rPr>
                        <a:t>Policy Orchestration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rgbClr val="483698"/>
                          </a:solidFill>
                        </a:rPr>
                        <a:t>3</a:t>
                      </a:r>
                      <a:r>
                        <a:rPr lang="en-US" sz="1400" baseline="30000" dirty="0">
                          <a:solidFill>
                            <a:srgbClr val="483698"/>
                          </a:solidFill>
                        </a:rPr>
                        <a:t>rd</a:t>
                      </a:r>
                      <a:r>
                        <a:rPr lang="en-US" sz="1400" dirty="0">
                          <a:solidFill>
                            <a:srgbClr val="483698"/>
                          </a:solidFill>
                        </a:rPr>
                        <a:t> party tools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5"/>
                  </a:ext>
                </a:extLst>
              </a:tr>
              <a:tr h="132583">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2"/>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400" dirty="0">
                          <a:solidFill>
                            <a:srgbClr val="483698"/>
                          </a:solidFill>
                        </a:rPr>
                        <a:t>VPN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rgbClr val="483698"/>
                          </a:solidFill>
                        </a:rPr>
                        <a:t>VPN gateway, Express route</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9"/>
                  </a:ext>
                </a:extLst>
              </a:tr>
              <a:tr h="501801">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2"/>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400" dirty="0">
                          <a:solidFill>
                            <a:srgbClr val="483698"/>
                          </a:solidFill>
                        </a:rPr>
                        <a:t>Configuration &amp; Change Rule Orchestration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83698"/>
                          </a:solidFill>
                          <a:latin typeface="+mn-lt"/>
                          <a:ea typeface="+mn-ea"/>
                          <a:cs typeface="+mn-cs"/>
                        </a:rPr>
                        <a:t>Azure resource manager templates, Azure automation, Azure AKS, Azure ACS, Integration with external tools like Puppet or Chef</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83698"/>
                          </a:solidFill>
                          <a:latin typeface="+mn-lt"/>
                          <a:ea typeface="+mn-ea"/>
                          <a:cs typeface="+mn-cs"/>
                        </a:rPr>
                        <a:t>Azure monitor, Azure activity logging, Azure change tracking &amp; inventory, Service now change management in Azure pipelines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83698"/>
                          </a:solidFill>
                          <a:latin typeface="+mn-lt"/>
                          <a:ea typeface="+mn-ea"/>
                          <a:cs typeface="+mn-cs"/>
                        </a:rPr>
                        <a:t>Azure monitor, Azure activity logging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10"/>
                  </a:ext>
                </a:extLst>
              </a:tr>
            </a:tbl>
          </a:graphicData>
        </a:graphic>
      </p:graphicFrame>
      <p:grpSp>
        <p:nvGrpSpPr>
          <p:cNvPr id="21" name="Group 20">
            <a:extLst>
              <a:ext uri="{FF2B5EF4-FFF2-40B4-BE49-F238E27FC236}">
                <a16:creationId xmlns="" xmlns:a16="http://schemas.microsoft.com/office/drawing/2014/main" id="{34CBC364-8C94-49D4-8EBD-C3ECBB527DD9}"/>
              </a:ext>
            </a:extLst>
          </p:cNvPr>
          <p:cNvGrpSpPr>
            <a:grpSpLocks noChangeAspect="1"/>
          </p:cNvGrpSpPr>
          <p:nvPr/>
        </p:nvGrpSpPr>
        <p:grpSpPr bwMode="auto">
          <a:xfrm>
            <a:off x="1083575" y="2130075"/>
            <a:ext cx="493765" cy="502719"/>
            <a:chOff x="1428" y="3085"/>
            <a:chExt cx="441" cy="449"/>
          </a:xfrm>
          <a:solidFill>
            <a:srgbClr val="FFFFFF"/>
          </a:solidFill>
        </p:grpSpPr>
        <p:sp>
          <p:nvSpPr>
            <p:cNvPr id="22" name="Freeform 9">
              <a:extLst>
                <a:ext uri="{FF2B5EF4-FFF2-40B4-BE49-F238E27FC236}">
                  <a16:creationId xmlns="" xmlns:a16="http://schemas.microsoft.com/office/drawing/2014/main" id="{845FC31B-D60E-4A38-928D-2E9D45D32D08}"/>
                </a:ext>
              </a:extLst>
            </p:cNvPr>
            <p:cNvSpPr>
              <a:spLocks/>
            </p:cNvSpPr>
            <p:nvPr/>
          </p:nvSpPr>
          <p:spPr bwMode="auto">
            <a:xfrm>
              <a:off x="1464" y="3085"/>
              <a:ext cx="405" cy="410"/>
            </a:xfrm>
            <a:custGeom>
              <a:avLst/>
              <a:gdLst/>
              <a:ahLst/>
              <a:cxnLst>
                <a:cxn ang="0">
                  <a:pos x="72" y="15"/>
                </a:cxn>
                <a:cxn ang="0">
                  <a:pos x="0" y="138"/>
                </a:cxn>
                <a:cxn ang="0">
                  <a:pos x="14" y="146"/>
                </a:cxn>
                <a:cxn ang="0">
                  <a:pos x="85" y="23"/>
                </a:cxn>
                <a:cxn ang="0">
                  <a:pos x="97" y="16"/>
                </a:cxn>
                <a:cxn ang="0">
                  <a:pos x="110" y="23"/>
                </a:cxn>
                <a:cxn ang="0">
                  <a:pos x="207" y="192"/>
                </a:cxn>
                <a:cxn ang="0">
                  <a:pos x="207" y="206"/>
                </a:cxn>
                <a:cxn ang="0">
                  <a:pos x="195" y="213"/>
                </a:cxn>
                <a:cxn ang="0">
                  <a:pos x="131" y="213"/>
                </a:cxn>
                <a:cxn ang="0">
                  <a:pos x="131" y="229"/>
                </a:cxn>
                <a:cxn ang="0">
                  <a:pos x="195" y="229"/>
                </a:cxn>
                <a:cxn ang="0">
                  <a:pos x="221" y="214"/>
                </a:cxn>
                <a:cxn ang="0">
                  <a:pos x="221" y="184"/>
                </a:cxn>
                <a:cxn ang="0">
                  <a:pos x="123" y="15"/>
                </a:cxn>
                <a:cxn ang="0">
                  <a:pos x="97" y="0"/>
                </a:cxn>
                <a:cxn ang="0">
                  <a:pos x="72" y="15"/>
                </a:cxn>
              </a:cxnLst>
              <a:rect l="0" t="0" r="r" b="b"/>
              <a:pathLst>
                <a:path w="226" h="229">
                  <a:moveTo>
                    <a:pt x="72" y="15"/>
                  </a:moveTo>
                  <a:cubicBezTo>
                    <a:pt x="0" y="138"/>
                    <a:pt x="0" y="138"/>
                    <a:pt x="0" y="138"/>
                  </a:cubicBezTo>
                  <a:cubicBezTo>
                    <a:pt x="14" y="146"/>
                    <a:pt x="14" y="146"/>
                    <a:pt x="14" y="146"/>
                  </a:cubicBezTo>
                  <a:cubicBezTo>
                    <a:pt x="85" y="23"/>
                    <a:pt x="85" y="23"/>
                    <a:pt x="85" y="23"/>
                  </a:cubicBezTo>
                  <a:cubicBezTo>
                    <a:pt x="88" y="19"/>
                    <a:pt x="92" y="16"/>
                    <a:pt x="97" y="16"/>
                  </a:cubicBezTo>
                  <a:cubicBezTo>
                    <a:pt x="102" y="16"/>
                    <a:pt x="107" y="19"/>
                    <a:pt x="110" y="23"/>
                  </a:cubicBezTo>
                  <a:cubicBezTo>
                    <a:pt x="207" y="192"/>
                    <a:pt x="207" y="192"/>
                    <a:pt x="207" y="192"/>
                  </a:cubicBezTo>
                  <a:cubicBezTo>
                    <a:pt x="210" y="197"/>
                    <a:pt x="210" y="202"/>
                    <a:pt x="207" y="206"/>
                  </a:cubicBezTo>
                  <a:cubicBezTo>
                    <a:pt x="205" y="211"/>
                    <a:pt x="200" y="213"/>
                    <a:pt x="195" y="213"/>
                  </a:cubicBezTo>
                  <a:cubicBezTo>
                    <a:pt x="131" y="213"/>
                    <a:pt x="131" y="213"/>
                    <a:pt x="131" y="213"/>
                  </a:cubicBezTo>
                  <a:cubicBezTo>
                    <a:pt x="131" y="229"/>
                    <a:pt x="131" y="229"/>
                    <a:pt x="131" y="229"/>
                  </a:cubicBezTo>
                  <a:cubicBezTo>
                    <a:pt x="195" y="229"/>
                    <a:pt x="195" y="229"/>
                    <a:pt x="195" y="229"/>
                  </a:cubicBezTo>
                  <a:cubicBezTo>
                    <a:pt x="206" y="229"/>
                    <a:pt x="216" y="223"/>
                    <a:pt x="221" y="214"/>
                  </a:cubicBezTo>
                  <a:cubicBezTo>
                    <a:pt x="226" y="205"/>
                    <a:pt x="226" y="194"/>
                    <a:pt x="221" y="184"/>
                  </a:cubicBezTo>
                  <a:cubicBezTo>
                    <a:pt x="123" y="15"/>
                    <a:pt x="123" y="15"/>
                    <a:pt x="123" y="15"/>
                  </a:cubicBezTo>
                  <a:cubicBezTo>
                    <a:pt x="118" y="6"/>
                    <a:pt x="108" y="0"/>
                    <a:pt x="97" y="0"/>
                  </a:cubicBezTo>
                  <a:cubicBezTo>
                    <a:pt x="87" y="0"/>
                    <a:pt x="77" y="6"/>
                    <a:pt x="72"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10">
              <a:extLst>
                <a:ext uri="{FF2B5EF4-FFF2-40B4-BE49-F238E27FC236}">
                  <a16:creationId xmlns="" xmlns:a16="http://schemas.microsoft.com/office/drawing/2014/main" id="{E18B92BE-23DC-403A-BA3C-99277EDA56D9}"/>
                </a:ext>
              </a:extLst>
            </p:cNvPr>
            <p:cNvSpPr>
              <a:spLocks noEditPoints="1"/>
            </p:cNvSpPr>
            <p:nvPr/>
          </p:nvSpPr>
          <p:spPr bwMode="auto">
            <a:xfrm>
              <a:off x="1605" y="3180"/>
              <a:ext cx="70" cy="315"/>
            </a:xfrm>
            <a:custGeom>
              <a:avLst/>
              <a:gdLst/>
              <a:ahLst/>
              <a:cxnLst>
                <a:cxn ang="0">
                  <a:pos x="22" y="121"/>
                </a:cxn>
                <a:cxn ang="0">
                  <a:pos x="15" y="121"/>
                </a:cxn>
                <a:cxn ang="0">
                  <a:pos x="13" y="120"/>
                </a:cxn>
                <a:cxn ang="0">
                  <a:pos x="12" y="115"/>
                </a:cxn>
                <a:cxn ang="0">
                  <a:pos x="5" y="61"/>
                </a:cxn>
                <a:cxn ang="0">
                  <a:pos x="0" y="19"/>
                </a:cxn>
                <a:cxn ang="0">
                  <a:pos x="5" y="6"/>
                </a:cxn>
                <a:cxn ang="0">
                  <a:pos x="20" y="0"/>
                </a:cxn>
                <a:cxn ang="0">
                  <a:pos x="34" y="6"/>
                </a:cxn>
                <a:cxn ang="0">
                  <a:pos x="39" y="20"/>
                </a:cxn>
                <a:cxn ang="0">
                  <a:pos x="31" y="76"/>
                </a:cxn>
                <a:cxn ang="0">
                  <a:pos x="26" y="115"/>
                </a:cxn>
                <a:cxn ang="0">
                  <a:pos x="25" y="120"/>
                </a:cxn>
                <a:cxn ang="0">
                  <a:pos x="22" y="121"/>
                </a:cxn>
                <a:cxn ang="0">
                  <a:pos x="18" y="133"/>
                </a:cxn>
                <a:cxn ang="0">
                  <a:pos x="31" y="139"/>
                </a:cxn>
                <a:cxn ang="0">
                  <a:pos x="36" y="154"/>
                </a:cxn>
                <a:cxn ang="0">
                  <a:pos x="31" y="170"/>
                </a:cxn>
                <a:cxn ang="0">
                  <a:pos x="18" y="176"/>
                </a:cxn>
                <a:cxn ang="0">
                  <a:pos x="6" y="170"/>
                </a:cxn>
                <a:cxn ang="0">
                  <a:pos x="1" y="155"/>
                </a:cxn>
                <a:cxn ang="0">
                  <a:pos x="5" y="139"/>
                </a:cxn>
                <a:cxn ang="0">
                  <a:pos x="18" y="133"/>
                </a:cxn>
              </a:cxnLst>
              <a:rect l="0" t="0" r="r" b="b"/>
              <a:pathLst>
                <a:path w="39" h="176">
                  <a:moveTo>
                    <a:pt x="22" y="121"/>
                  </a:moveTo>
                  <a:cubicBezTo>
                    <a:pt x="15" y="121"/>
                    <a:pt x="15" y="121"/>
                    <a:pt x="15" y="121"/>
                  </a:cubicBezTo>
                  <a:cubicBezTo>
                    <a:pt x="14" y="121"/>
                    <a:pt x="13" y="120"/>
                    <a:pt x="13" y="120"/>
                  </a:cubicBezTo>
                  <a:cubicBezTo>
                    <a:pt x="13" y="120"/>
                    <a:pt x="12" y="118"/>
                    <a:pt x="12" y="115"/>
                  </a:cubicBezTo>
                  <a:cubicBezTo>
                    <a:pt x="12" y="111"/>
                    <a:pt x="10" y="93"/>
                    <a:pt x="5" y="61"/>
                  </a:cubicBezTo>
                  <a:cubicBezTo>
                    <a:pt x="1" y="35"/>
                    <a:pt x="0" y="21"/>
                    <a:pt x="0" y="19"/>
                  </a:cubicBezTo>
                  <a:cubicBezTo>
                    <a:pt x="0" y="14"/>
                    <a:pt x="1" y="9"/>
                    <a:pt x="5" y="6"/>
                  </a:cubicBezTo>
                  <a:cubicBezTo>
                    <a:pt x="8" y="2"/>
                    <a:pt x="13" y="0"/>
                    <a:pt x="20" y="0"/>
                  </a:cubicBezTo>
                  <a:cubicBezTo>
                    <a:pt x="26" y="0"/>
                    <a:pt x="31" y="2"/>
                    <a:pt x="34" y="6"/>
                  </a:cubicBezTo>
                  <a:cubicBezTo>
                    <a:pt x="37" y="10"/>
                    <a:pt x="39" y="15"/>
                    <a:pt x="39" y="20"/>
                  </a:cubicBezTo>
                  <a:cubicBezTo>
                    <a:pt x="39" y="24"/>
                    <a:pt x="36" y="43"/>
                    <a:pt x="31" y="76"/>
                  </a:cubicBezTo>
                  <a:cubicBezTo>
                    <a:pt x="27" y="99"/>
                    <a:pt x="26" y="111"/>
                    <a:pt x="26" y="115"/>
                  </a:cubicBezTo>
                  <a:cubicBezTo>
                    <a:pt x="26" y="118"/>
                    <a:pt x="25" y="119"/>
                    <a:pt x="25" y="120"/>
                  </a:cubicBezTo>
                  <a:cubicBezTo>
                    <a:pt x="25" y="120"/>
                    <a:pt x="24" y="121"/>
                    <a:pt x="22" y="121"/>
                  </a:cubicBezTo>
                  <a:close/>
                  <a:moveTo>
                    <a:pt x="18" y="133"/>
                  </a:moveTo>
                  <a:cubicBezTo>
                    <a:pt x="23" y="133"/>
                    <a:pt x="28" y="135"/>
                    <a:pt x="31" y="139"/>
                  </a:cubicBezTo>
                  <a:cubicBezTo>
                    <a:pt x="35" y="143"/>
                    <a:pt x="36" y="148"/>
                    <a:pt x="36" y="154"/>
                  </a:cubicBezTo>
                  <a:cubicBezTo>
                    <a:pt x="36" y="160"/>
                    <a:pt x="34" y="165"/>
                    <a:pt x="31" y="170"/>
                  </a:cubicBezTo>
                  <a:cubicBezTo>
                    <a:pt x="28" y="174"/>
                    <a:pt x="23" y="176"/>
                    <a:pt x="18" y="176"/>
                  </a:cubicBezTo>
                  <a:cubicBezTo>
                    <a:pt x="13" y="176"/>
                    <a:pt x="9" y="174"/>
                    <a:pt x="6" y="170"/>
                  </a:cubicBezTo>
                  <a:cubicBezTo>
                    <a:pt x="2" y="166"/>
                    <a:pt x="1" y="161"/>
                    <a:pt x="1" y="155"/>
                  </a:cubicBezTo>
                  <a:cubicBezTo>
                    <a:pt x="1" y="149"/>
                    <a:pt x="2" y="144"/>
                    <a:pt x="5" y="139"/>
                  </a:cubicBezTo>
                  <a:cubicBezTo>
                    <a:pt x="9" y="135"/>
                    <a:pt x="13" y="133"/>
                    <a:pt x="18" y="1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 name="Freeform 11">
              <a:extLst>
                <a:ext uri="{FF2B5EF4-FFF2-40B4-BE49-F238E27FC236}">
                  <a16:creationId xmlns="" xmlns:a16="http://schemas.microsoft.com/office/drawing/2014/main" id="{B8F87B79-F165-4094-923C-FF6B48DE6E2D}"/>
                </a:ext>
              </a:extLst>
            </p:cNvPr>
            <p:cNvSpPr>
              <a:spLocks noEditPoints="1"/>
            </p:cNvSpPr>
            <p:nvPr/>
          </p:nvSpPr>
          <p:spPr bwMode="auto">
            <a:xfrm>
              <a:off x="1428" y="3362"/>
              <a:ext cx="165" cy="172"/>
            </a:xfrm>
            <a:custGeom>
              <a:avLst/>
              <a:gdLst/>
              <a:ahLst/>
              <a:cxnLst>
                <a:cxn ang="0">
                  <a:pos x="91" y="61"/>
                </a:cxn>
                <a:cxn ang="0">
                  <a:pos x="84" y="53"/>
                </a:cxn>
                <a:cxn ang="0">
                  <a:pos x="84" y="48"/>
                </a:cxn>
                <a:cxn ang="0">
                  <a:pos x="84" y="43"/>
                </a:cxn>
                <a:cxn ang="0">
                  <a:pos x="91" y="35"/>
                </a:cxn>
                <a:cxn ang="0">
                  <a:pos x="91" y="31"/>
                </a:cxn>
                <a:cxn ang="0">
                  <a:pos x="83" y="17"/>
                </a:cxn>
                <a:cxn ang="0">
                  <a:pos x="80" y="16"/>
                </a:cxn>
                <a:cxn ang="0">
                  <a:pos x="69" y="18"/>
                </a:cxn>
                <a:cxn ang="0">
                  <a:pos x="61" y="13"/>
                </a:cxn>
                <a:cxn ang="0">
                  <a:pos x="57" y="2"/>
                </a:cxn>
                <a:cxn ang="0">
                  <a:pos x="54" y="0"/>
                </a:cxn>
                <a:cxn ang="0">
                  <a:pos x="38" y="0"/>
                </a:cxn>
                <a:cxn ang="0">
                  <a:pos x="35" y="2"/>
                </a:cxn>
                <a:cxn ang="0">
                  <a:pos x="31" y="13"/>
                </a:cxn>
                <a:cxn ang="0">
                  <a:pos x="23" y="18"/>
                </a:cxn>
                <a:cxn ang="0">
                  <a:pos x="12" y="16"/>
                </a:cxn>
                <a:cxn ang="0">
                  <a:pos x="9" y="17"/>
                </a:cxn>
                <a:cxn ang="0">
                  <a:pos x="1" y="31"/>
                </a:cxn>
                <a:cxn ang="0">
                  <a:pos x="1" y="35"/>
                </a:cxn>
                <a:cxn ang="0">
                  <a:pos x="8" y="43"/>
                </a:cxn>
                <a:cxn ang="0">
                  <a:pos x="8" y="48"/>
                </a:cxn>
                <a:cxn ang="0">
                  <a:pos x="8" y="53"/>
                </a:cxn>
                <a:cxn ang="0">
                  <a:pos x="1" y="61"/>
                </a:cxn>
                <a:cxn ang="0">
                  <a:pos x="1" y="65"/>
                </a:cxn>
                <a:cxn ang="0">
                  <a:pos x="9" y="79"/>
                </a:cxn>
                <a:cxn ang="0">
                  <a:pos x="12" y="81"/>
                </a:cxn>
                <a:cxn ang="0">
                  <a:pos x="23" y="79"/>
                </a:cxn>
                <a:cxn ang="0">
                  <a:pos x="31" y="84"/>
                </a:cxn>
                <a:cxn ang="0">
                  <a:pos x="35" y="94"/>
                </a:cxn>
                <a:cxn ang="0">
                  <a:pos x="38" y="96"/>
                </a:cxn>
                <a:cxn ang="0">
                  <a:pos x="54" y="96"/>
                </a:cxn>
                <a:cxn ang="0">
                  <a:pos x="57" y="94"/>
                </a:cxn>
                <a:cxn ang="0">
                  <a:pos x="61" y="84"/>
                </a:cxn>
                <a:cxn ang="0">
                  <a:pos x="69" y="79"/>
                </a:cxn>
                <a:cxn ang="0">
                  <a:pos x="80" y="81"/>
                </a:cxn>
                <a:cxn ang="0">
                  <a:pos x="83" y="79"/>
                </a:cxn>
                <a:cxn ang="0">
                  <a:pos x="91" y="65"/>
                </a:cxn>
                <a:cxn ang="0">
                  <a:pos x="91" y="61"/>
                </a:cxn>
                <a:cxn ang="0">
                  <a:pos x="46" y="68"/>
                </a:cxn>
                <a:cxn ang="0">
                  <a:pos x="26" y="48"/>
                </a:cxn>
                <a:cxn ang="0">
                  <a:pos x="46" y="28"/>
                </a:cxn>
                <a:cxn ang="0">
                  <a:pos x="66" y="48"/>
                </a:cxn>
                <a:cxn ang="0">
                  <a:pos x="46" y="68"/>
                </a:cxn>
              </a:cxnLst>
              <a:rect l="0" t="0" r="r" b="b"/>
              <a:pathLst>
                <a:path w="92" h="96">
                  <a:moveTo>
                    <a:pt x="91" y="61"/>
                  </a:moveTo>
                  <a:cubicBezTo>
                    <a:pt x="84" y="53"/>
                    <a:pt x="84" y="53"/>
                    <a:pt x="84" y="53"/>
                  </a:cubicBezTo>
                  <a:cubicBezTo>
                    <a:pt x="84" y="51"/>
                    <a:pt x="84" y="50"/>
                    <a:pt x="84" y="48"/>
                  </a:cubicBezTo>
                  <a:cubicBezTo>
                    <a:pt x="84" y="46"/>
                    <a:pt x="84" y="45"/>
                    <a:pt x="84" y="43"/>
                  </a:cubicBezTo>
                  <a:cubicBezTo>
                    <a:pt x="91" y="35"/>
                    <a:pt x="91" y="35"/>
                    <a:pt x="91" y="35"/>
                  </a:cubicBezTo>
                  <a:cubicBezTo>
                    <a:pt x="92" y="34"/>
                    <a:pt x="92" y="32"/>
                    <a:pt x="91" y="31"/>
                  </a:cubicBezTo>
                  <a:cubicBezTo>
                    <a:pt x="83" y="17"/>
                    <a:pt x="83" y="17"/>
                    <a:pt x="83" y="17"/>
                  </a:cubicBezTo>
                  <a:cubicBezTo>
                    <a:pt x="83" y="16"/>
                    <a:pt x="81" y="15"/>
                    <a:pt x="80" y="16"/>
                  </a:cubicBezTo>
                  <a:cubicBezTo>
                    <a:pt x="69" y="18"/>
                    <a:pt x="69" y="18"/>
                    <a:pt x="69" y="18"/>
                  </a:cubicBezTo>
                  <a:cubicBezTo>
                    <a:pt x="67" y="16"/>
                    <a:pt x="64" y="14"/>
                    <a:pt x="61" y="13"/>
                  </a:cubicBezTo>
                  <a:cubicBezTo>
                    <a:pt x="57" y="2"/>
                    <a:pt x="57" y="2"/>
                    <a:pt x="57" y="2"/>
                  </a:cubicBezTo>
                  <a:cubicBezTo>
                    <a:pt x="57" y="1"/>
                    <a:pt x="55" y="0"/>
                    <a:pt x="54" y="0"/>
                  </a:cubicBezTo>
                  <a:cubicBezTo>
                    <a:pt x="38" y="0"/>
                    <a:pt x="38" y="0"/>
                    <a:pt x="38" y="0"/>
                  </a:cubicBezTo>
                  <a:cubicBezTo>
                    <a:pt x="37" y="0"/>
                    <a:pt x="35" y="1"/>
                    <a:pt x="35" y="2"/>
                  </a:cubicBezTo>
                  <a:cubicBezTo>
                    <a:pt x="31" y="13"/>
                    <a:pt x="31" y="13"/>
                    <a:pt x="31" y="13"/>
                  </a:cubicBezTo>
                  <a:cubicBezTo>
                    <a:pt x="28" y="14"/>
                    <a:pt x="25" y="16"/>
                    <a:pt x="23" y="18"/>
                  </a:cubicBezTo>
                  <a:cubicBezTo>
                    <a:pt x="12" y="16"/>
                    <a:pt x="12" y="16"/>
                    <a:pt x="12" y="16"/>
                  </a:cubicBezTo>
                  <a:cubicBezTo>
                    <a:pt x="11" y="15"/>
                    <a:pt x="9" y="16"/>
                    <a:pt x="9" y="17"/>
                  </a:cubicBezTo>
                  <a:cubicBezTo>
                    <a:pt x="1" y="31"/>
                    <a:pt x="1" y="31"/>
                    <a:pt x="1" y="31"/>
                  </a:cubicBezTo>
                  <a:cubicBezTo>
                    <a:pt x="0" y="32"/>
                    <a:pt x="0" y="34"/>
                    <a:pt x="1" y="35"/>
                  </a:cubicBezTo>
                  <a:cubicBezTo>
                    <a:pt x="8" y="43"/>
                    <a:pt x="8" y="43"/>
                    <a:pt x="8" y="43"/>
                  </a:cubicBezTo>
                  <a:cubicBezTo>
                    <a:pt x="8" y="45"/>
                    <a:pt x="8" y="46"/>
                    <a:pt x="8" y="48"/>
                  </a:cubicBezTo>
                  <a:cubicBezTo>
                    <a:pt x="8" y="50"/>
                    <a:pt x="8" y="51"/>
                    <a:pt x="8" y="53"/>
                  </a:cubicBezTo>
                  <a:cubicBezTo>
                    <a:pt x="1" y="61"/>
                    <a:pt x="1" y="61"/>
                    <a:pt x="1" y="61"/>
                  </a:cubicBezTo>
                  <a:cubicBezTo>
                    <a:pt x="0" y="62"/>
                    <a:pt x="0" y="64"/>
                    <a:pt x="1" y="65"/>
                  </a:cubicBezTo>
                  <a:cubicBezTo>
                    <a:pt x="9" y="79"/>
                    <a:pt x="9" y="79"/>
                    <a:pt x="9" y="79"/>
                  </a:cubicBezTo>
                  <a:cubicBezTo>
                    <a:pt x="9" y="80"/>
                    <a:pt x="11" y="81"/>
                    <a:pt x="12" y="81"/>
                  </a:cubicBezTo>
                  <a:cubicBezTo>
                    <a:pt x="23" y="79"/>
                    <a:pt x="23" y="79"/>
                    <a:pt x="23" y="79"/>
                  </a:cubicBezTo>
                  <a:cubicBezTo>
                    <a:pt x="25" y="81"/>
                    <a:pt x="28" y="82"/>
                    <a:pt x="31" y="84"/>
                  </a:cubicBezTo>
                  <a:cubicBezTo>
                    <a:pt x="35" y="94"/>
                    <a:pt x="35" y="94"/>
                    <a:pt x="35" y="94"/>
                  </a:cubicBezTo>
                  <a:cubicBezTo>
                    <a:pt x="35" y="95"/>
                    <a:pt x="37" y="96"/>
                    <a:pt x="38" y="96"/>
                  </a:cubicBezTo>
                  <a:cubicBezTo>
                    <a:pt x="54" y="96"/>
                    <a:pt x="54" y="96"/>
                    <a:pt x="54" y="96"/>
                  </a:cubicBezTo>
                  <a:cubicBezTo>
                    <a:pt x="55" y="96"/>
                    <a:pt x="57" y="95"/>
                    <a:pt x="57" y="94"/>
                  </a:cubicBezTo>
                  <a:cubicBezTo>
                    <a:pt x="61" y="84"/>
                    <a:pt x="61" y="84"/>
                    <a:pt x="61" y="84"/>
                  </a:cubicBezTo>
                  <a:cubicBezTo>
                    <a:pt x="64" y="82"/>
                    <a:pt x="67" y="81"/>
                    <a:pt x="69" y="79"/>
                  </a:cubicBezTo>
                  <a:cubicBezTo>
                    <a:pt x="80" y="81"/>
                    <a:pt x="80" y="81"/>
                    <a:pt x="80" y="81"/>
                  </a:cubicBezTo>
                  <a:cubicBezTo>
                    <a:pt x="81" y="81"/>
                    <a:pt x="83" y="80"/>
                    <a:pt x="83" y="79"/>
                  </a:cubicBezTo>
                  <a:cubicBezTo>
                    <a:pt x="91" y="65"/>
                    <a:pt x="91" y="65"/>
                    <a:pt x="91" y="65"/>
                  </a:cubicBezTo>
                  <a:cubicBezTo>
                    <a:pt x="92" y="64"/>
                    <a:pt x="92" y="62"/>
                    <a:pt x="91" y="61"/>
                  </a:cubicBezTo>
                  <a:close/>
                  <a:moveTo>
                    <a:pt x="46" y="68"/>
                  </a:moveTo>
                  <a:cubicBezTo>
                    <a:pt x="35" y="68"/>
                    <a:pt x="26" y="59"/>
                    <a:pt x="26" y="48"/>
                  </a:cubicBezTo>
                  <a:cubicBezTo>
                    <a:pt x="26" y="37"/>
                    <a:pt x="35" y="28"/>
                    <a:pt x="46" y="28"/>
                  </a:cubicBezTo>
                  <a:cubicBezTo>
                    <a:pt x="57" y="28"/>
                    <a:pt x="66" y="37"/>
                    <a:pt x="66" y="48"/>
                  </a:cubicBezTo>
                  <a:cubicBezTo>
                    <a:pt x="66" y="59"/>
                    <a:pt x="57" y="68"/>
                    <a:pt x="46"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 name="Oval 24">
              <a:extLst>
                <a:ext uri="{FF2B5EF4-FFF2-40B4-BE49-F238E27FC236}">
                  <a16:creationId xmlns="" xmlns:a16="http://schemas.microsoft.com/office/drawing/2014/main" id="{0B792146-60AB-4DBD-B8DF-B745FA92E0A9}"/>
                </a:ext>
              </a:extLst>
            </p:cNvPr>
            <p:cNvSpPr>
              <a:spLocks noChangeArrowheads="1"/>
            </p:cNvSpPr>
            <p:nvPr/>
          </p:nvSpPr>
          <p:spPr bwMode="auto">
            <a:xfrm>
              <a:off x="1485" y="3425"/>
              <a:ext cx="49" cy="4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 xmlns:a16="http://schemas.microsoft.com/office/drawing/2014/main" id="{61BB16F4-D524-482B-A0A5-6A3D444989E5}"/>
              </a:ext>
            </a:extLst>
          </p:cNvPr>
          <p:cNvGrpSpPr>
            <a:grpSpLocks noChangeAspect="1"/>
          </p:cNvGrpSpPr>
          <p:nvPr/>
        </p:nvGrpSpPr>
        <p:grpSpPr bwMode="auto">
          <a:xfrm>
            <a:off x="1074448" y="3390465"/>
            <a:ext cx="571360" cy="568044"/>
            <a:chOff x="1506" y="805"/>
            <a:chExt cx="517" cy="514"/>
          </a:xfrm>
          <a:solidFill>
            <a:srgbClr val="FFFFFF"/>
          </a:solidFill>
        </p:grpSpPr>
        <p:sp>
          <p:nvSpPr>
            <p:cNvPr id="27" name="Freeform 14">
              <a:extLst>
                <a:ext uri="{FF2B5EF4-FFF2-40B4-BE49-F238E27FC236}">
                  <a16:creationId xmlns="" xmlns:a16="http://schemas.microsoft.com/office/drawing/2014/main" id="{BFFF4B62-C18C-48D5-B0A6-4AFB4DCD9C4D}"/>
                </a:ext>
              </a:extLst>
            </p:cNvPr>
            <p:cNvSpPr>
              <a:spLocks/>
            </p:cNvSpPr>
            <p:nvPr/>
          </p:nvSpPr>
          <p:spPr bwMode="auto">
            <a:xfrm>
              <a:off x="1506" y="805"/>
              <a:ext cx="204" cy="378"/>
            </a:xfrm>
            <a:custGeom>
              <a:avLst/>
              <a:gdLst/>
              <a:ahLst/>
              <a:cxnLst>
                <a:cxn ang="0">
                  <a:pos x="72" y="0"/>
                </a:cxn>
                <a:cxn ang="0">
                  <a:pos x="79" y="15"/>
                </a:cxn>
                <a:cxn ang="0">
                  <a:pos x="81" y="22"/>
                </a:cxn>
                <a:cxn ang="0">
                  <a:pos x="0" y="145"/>
                </a:cxn>
                <a:cxn ang="0">
                  <a:pos x="18" y="211"/>
                </a:cxn>
                <a:cxn ang="0">
                  <a:pos x="52" y="192"/>
                </a:cxn>
                <a:cxn ang="0">
                  <a:pos x="40" y="145"/>
                </a:cxn>
                <a:cxn ang="0">
                  <a:pos x="96" y="59"/>
                </a:cxn>
                <a:cxn ang="0">
                  <a:pos x="98" y="64"/>
                </a:cxn>
                <a:cxn ang="0">
                  <a:pos x="104" y="79"/>
                </a:cxn>
                <a:cxn ang="0">
                  <a:pos x="114" y="29"/>
                </a:cxn>
                <a:cxn ang="0">
                  <a:pos x="72" y="0"/>
                </a:cxn>
              </a:cxnLst>
              <a:rect l="0" t="0" r="r" b="b"/>
              <a:pathLst>
                <a:path w="114" h="211">
                  <a:moveTo>
                    <a:pt x="72" y="0"/>
                  </a:moveTo>
                  <a:cubicBezTo>
                    <a:pt x="79" y="15"/>
                    <a:pt x="79" y="15"/>
                    <a:pt x="79" y="15"/>
                  </a:cubicBezTo>
                  <a:cubicBezTo>
                    <a:pt x="81" y="22"/>
                    <a:pt x="81" y="22"/>
                    <a:pt x="81" y="22"/>
                  </a:cubicBezTo>
                  <a:cubicBezTo>
                    <a:pt x="34" y="42"/>
                    <a:pt x="0" y="90"/>
                    <a:pt x="0" y="145"/>
                  </a:cubicBezTo>
                  <a:cubicBezTo>
                    <a:pt x="0" y="169"/>
                    <a:pt x="6" y="192"/>
                    <a:pt x="18" y="211"/>
                  </a:cubicBezTo>
                  <a:cubicBezTo>
                    <a:pt x="52" y="192"/>
                    <a:pt x="52" y="192"/>
                    <a:pt x="52" y="192"/>
                  </a:cubicBezTo>
                  <a:cubicBezTo>
                    <a:pt x="44" y="178"/>
                    <a:pt x="40" y="162"/>
                    <a:pt x="40" y="145"/>
                  </a:cubicBezTo>
                  <a:cubicBezTo>
                    <a:pt x="40" y="107"/>
                    <a:pt x="63" y="74"/>
                    <a:pt x="96" y="59"/>
                  </a:cubicBezTo>
                  <a:cubicBezTo>
                    <a:pt x="98" y="64"/>
                    <a:pt x="98" y="64"/>
                    <a:pt x="98" y="64"/>
                  </a:cubicBezTo>
                  <a:cubicBezTo>
                    <a:pt x="104" y="79"/>
                    <a:pt x="104" y="79"/>
                    <a:pt x="104" y="79"/>
                  </a:cubicBezTo>
                  <a:cubicBezTo>
                    <a:pt x="114" y="29"/>
                    <a:pt x="114" y="29"/>
                    <a:pt x="114" y="29"/>
                  </a:cubicBezTo>
                  <a:lnTo>
                    <a:pt x="7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15">
              <a:extLst>
                <a:ext uri="{FF2B5EF4-FFF2-40B4-BE49-F238E27FC236}">
                  <a16:creationId xmlns="" xmlns:a16="http://schemas.microsoft.com/office/drawing/2014/main" id="{0F805D28-CF54-4E07-93D2-EF4DC8DBFBF8}"/>
                </a:ext>
              </a:extLst>
            </p:cNvPr>
            <p:cNvSpPr>
              <a:spLocks/>
            </p:cNvSpPr>
            <p:nvPr/>
          </p:nvSpPr>
          <p:spPr bwMode="auto">
            <a:xfrm>
              <a:off x="1744" y="827"/>
              <a:ext cx="279" cy="313"/>
            </a:xfrm>
            <a:custGeom>
              <a:avLst/>
              <a:gdLst/>
              <a:ahLst/>
              <a:cxnLst>
                <a:cxn ang="0">
                  <a:pos x="140" y="150"/>
                </a:cxn>
                <a:cxn ang="0">
                  <a:pos x="132" y="149"/>
                </a:cxn>
                <a:cxn ang="0">
                  <a:pos x="66" y="18"/>
                </a:cxn>
                <a:cxn ang="0">
                  <a:pos x="0" y="0"/>
                </a:cxn>
                <a:cxn ang="0">
                  <a:pos x="0" y="40"/>
                </a:cxn>
                <a:cxn ang="0">
                  <a:pos x="46" y="52"/>
                </a:cxn>
                <a:cxn ang="0">
                  <a:pos x="92" y="144"/>
                </a:cxn>
                <a:cxn ang="0">
                  <a:pos x="88" y="143"/>
                </a:cxn>
                <a:cxn ang="0">
                  <a:pos x="71" y="141"/>
                </a:cxn>
                <a:cxn ang="0">
                  <a:pos x="110" y="175"/>
                </a:cxn>
                <a:cxn ang="0">
                  <a:pos x="156" y="153"/>
                </a:cxn>
                <a:cxn ang="0">
                  <a:pos x="140" y="150"/>
                </a:cxn>
              </a:cxnLst>
              <a:rect l="0" t="0" r="r" b="b"/>
              <a:pathLst>
                <a:path w="156" h="175">
                  <a:moveTo>
                    <a:pt x="140" y="150"/>
                  </a:moveTo>
                  <a:cubicBezTo>
                    <a:pt x="132" y="149"/>
                    <a:pt x="132" y="149"/>
                    <a:pt x="132" y="149"/>
                  </a:cubicBezTo>
                  <a:cubicBezTo>
                    <a:pt x="138" y="98"/>
                    <a:pt x="114" y="45"/>
                    <a:pt x="66" y="18"/>
                  </a:cubicBezTo>
                  <a:cubicBezTo>
                    <a:pt x="45" y="5"/>
                    <a:pt x="22" y="0"/>
                    <a:pt x="0" y="0"/>
                  </a:cubicBezTo>
                  <a:cubicBezTo>
                    <a:pt x="0" y="40"/>
                    <a:pt x="0" y="40"/>
                    <a:pt x="0" y="40"/>
                  </a:cubicBezTo>
                  <a:cubicBezTo>
                    <a:pt x="16" y="40"/>
                    <a:pt x="32" y="44"/>
                    <a:pt x="46" y="52"/>
                  </a:cubicBezTo>
                  <a:cubicBezTo>
                    <a:pt x="80" y="71"/>
                    <a:pt x="97" y="108"/>
                    <a:pt x="92" y="144"/>
                  </a:cubicBezTo>
                  <a:cubicBezTo>
                    <a:pt x="88" y="143"/>
                    <a:pt x="88" y="143"/>
                    <a:pt x="88" y="143"/>
                  </a:cubicBezTo>
                  <a:cubicBezTo>
                    <a:pt x="71" y="141"/>
                    <a:pt x="71" y="141"/>
                    <a:pt x="71" y="141"/>
                  </a:cubicBezTo>
                  <a:cubicBezTo>
                    <a:pt x="110" y="175"/>
                    <a:pt x="110" y="175"/>
                    <a:pt x="110" y="175"/>
                  </a:cubicBezTo>
                  <a:cubicBezTo>
                    <a:pt x="156" y="153"/>
                    <a:pt x="156" y="153"/>
                    <a:pt x="156" y="153"/>
                  </a:cubicBezTo>
                  <a:lnTo>
                    <a:pt x="140"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 name="Freeform 16">
              <a:extLst>
                <a:ext uri="{FF2B5EF4-FFF2-40B4-BE49-F238E27FC236}">
                  <a16:creationId xmlns="" xmlns:a16="http://schemas.microsoft.com/office/drawing/2014/main" id="{04B4A5E8-8E90-4949-96AB-0C85D5B800F7}"/>
                </a:ext>
              </a:extLst>
            </p:cNvPr>
            <p:cNvSpPr>
              <a:spLocks/>
            </p:cNvSpPr>
            <p:nvPr/>
          </p:nvSpPr>
          <p:spPr bwMode="auto">
            <a:xfrm>
              <a:off x="1572" y="1147"/>
              <a:ext cx="378" cy="172"/>
            </a:xfrm>
            <a:custGeom>
              <a:avLst/>
              <a:gdLst/>
              <a:ahLst/>
              <a:cxnLst>
                <a:cxn ang="0">
                  <a:pos x="176" y="0"/>
                </a:cxn>
                <a:cxn ang="0">
                  <a:pos x="142" y="34"/>
                </a:cxn>
                <a:cxn ang="0">
                  <a:pos x="40" y="28"/>
                </a:cxn>
                <a:cxn ang="0">
                  <a:pos x="43" y="24"/>
                </a:cxn>
                <a:cxn ang="0">
                  <a:pos x="53" y="11"/>
                </a:cxn>
                <a:cxn ang="0">
                  <a:pos x="5" y="27"/>
                </a:cxn>
                <a:cxn ang="0">
                  <a:pos x="0" y="78"/>
                </a:cxn>
                <a:cxn ang="0">
                  <a:pos x="10" y="65"/>
                </a:cxn>
                <a:cxn ang="0">
                  <a:pos x="15" y="59"/>
                </a:cxn>
                <a:cxn ang="0">
                  <a:pos x="162" y="69"/>
                </a:cxn>
                <a:cxn ang="0">
                  <a:pos x="211" y="21"/>
                </a:cxn>
                <a:cxn ang="0">
                  <a:pos x="176" y="0"/>
                </a:cxn>
              </a:cxnLst>
              <a:rect l="0" t="0" r="r" b="b"/>
              <a:pathLst>
                <a:path w="211" h="96">
                  <a:moveTo>
                    <a:pt x="176" y="0"/>
                  </a:moveTo>
                  <a:cubicBezTo>
                    <a:pt x="168" y="14"/>
                    <a:pt x="157" y="26"/>
                    <a:pt x="142" y="34"/>
                  </a:cubicBezTo>
                  <a:cubicBezTo>
                    <a:pt x="109" y="53"/>
                    <a:pt x="69" y="49"/>
                    <a:pt x="40" y="28"/>
                  </a:cubicBezTo>
                  <a:cubicBezTo>
                    <a:pt x="43" y="24"/>
                    <a:pt x="43" y="24"/>
                    <a:pt x="43" y="24"/>
                  </a:cubicBezTo>
                  <a:cubicBezTo>
                    <a:pt x="53" y="11"/>
                    <a:pt x="53" y="11"/>
                    <a:pt x="53" y="11"/>
                  </a:cubicBezTo>
                  <a:cubicBezTo>
                    <a:pt x="5" y="27"/>
                    <a:pt x="5" y="27"/>
                    <a:pt x="5" y="27"/>
                  </a:cubicBezTo>
                  <a:cubicBezTo>
                    <a:pt x="0" y="78"/>
                    <a:pt x="0" y="78"/>
                    <a:pt x="0" y="78"/>
                  </a:cubicBezTo>
                  <a:cubicBezTo>
                    <a:pt x="10" y="65"/>
                    <a:pt x="10" y="65"/>
                    <a:pt x="10" y="65"/>
                  </a:cubicBezTo>
                  <a:cubicBezTo>
                    <a:pt x="15" y="59"/>
                    <a:pt x="15" y="59"/>
                    <a:pt x="15" y="59"/>
                  </a:cubicBezTo>
                  <a:cubicBezTo>
                    <a:pt x="56" y="90"/>
                    <a:pt x="114" y="96"/>
                    <a:pt x="162" y="69"/>
                  </a:cubicBezTo>
                  <a:cubicBezTo>
                    <a:pt x="183" y="57"/>
                    <a:pt x="199" y="40"/>
                    <a:pt x="211" y="21"/>
                  </a:cubicBezTo>
                  <a:lnTo>
                    <a:pt x="17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409341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25CBA5E1-018F-054E-B4A9-723DE8A52B98}"/>
              </a:ext>
            </a:extLst>
          </p:cNvPr>
          <p:cNvSpPr>
            <a:spLocks noGrp="1"/>
          </p:cNvSpPr>
          <p:nvPr>
            <p:ph type="title"/>
          </p:nvPr>
        </p:nvSpPr>
        <p:spPr/>
        <p:txBody>
          <a:bodyPr/>
          <a:lstStyle/>
          <a:p>
            <a:r>
              <a:rPr lang="en-US" dirty="0"/>
              <a:t>Azure capability mapping (continued)</a:t>
            </a:r>
          </a:p>
        </p:txBody>
      </p:sp>
      <p:sp>
        <p:nvSpPr>
          <p:cNvPr id="6" name="Text Placeholder 5"/>
          <p:cNvSpPr>
            <a:spLocks noGrp="1"/>
          </p:cNvSpPr>
          <p:nvPr>
            <p:ph type="body" sz="quarter" idx="12"/>
          </p:nvPr>
        </p:nvSpPr>
        <p:spPr/>
        <p:txBody>
          <a:bodyPr/>
          <a:lstStyle/>
          <a:p>
            <a:r>
              <a:rPr lang="en-US" dirty="0"/>
              <a:t>Capability framework</a:t>
            </a:r>
          </a:p>
        </p:txBody>
      </p:sp>
      <p:graphicFrame>
        <p:nvGraphicFramePr>
          <p:cNvPr id="5" name="Table 4"/>
          <p:cNvGraphicFramePr>
            <a:graphicFrameLocks noGrp="1"/>
          </p:cNvGraphicFramePr>
          <p:nvPr>
            <p:extLst>
              <p:ext uri="{D42A27DB-BD31-4B8C-83A1-F6EECF244321}">
                <p14:modId xmlns:p14="http://schemas.microsoft.com/office/powerpoint/2010/main" val="2064784138"/>
              </p:ext>
            </p:extLst>
          </p:nvPr>
        </p:nvGraphicFramePr>
        <p:xfrm>
          <a:off x="998400" y="1322388"/>
          <a:ext cx="10195560" cy="3017520"/>
        </p:xfrm>
        <a:graphic>
          <a:graphicData uri="http://schemas.openxmlformats.org/drawingml/2006/table">
            <a:tbl>
              <a:tblPr firstRow="1" bandRow="1">
                <a:tableStyleId>{1FECB4D8-DB02-4DC6-A0A2-4F2EBAE1DC90}</a:tableStyleId>
              </a:tblPr>
              <a:tblGrid>
                <a:gridCol w="1259938">
                  <a:extLst>
                    <a:ext uri="{9D8B030D-6E8A-4147-A177-3AD203B41FA5}">
                      <a16:colId xmlns="" xmlns:a16="http://schemas.microsoft.com/office/drawing/2014/main" val="20001"/>
                    </a:ext>
                  </a:extLst>
                </a:gridCol>
                <a:gridCol w="2403973">
                  <a:extLst>
                    <a:ext uri="{9D8B030D-6E8A-4147-A177-3AD203B41FA5}">
                      <a16:colId xmlns="" xmlns:a16="http://schemas.microsoft.com/office/drawing/2014/main" val="20002"/>
                    </a:ext>
                  </a:extLst>
                </a:gridCol>
                <a:gridCol w="6531649">
                  <a:extLst>
                    <a:ext uri="{9D8B030D-6E8A-4147-A177-3AD203B41FA5}">
                      <a16:colId xmlns="" xmlns:a16="http://schemas.microsoft.com/office/drawing/2014/main" val="1189527883"/>
                    </a:ext>
                  </a:extLst>
                </a:gridCol>
              </a:tblGrid>
              <a:tr h="0">
                <a:tc>
                  <a:txBody>
                    <a:bodyPr/>
                    <a:lstStyle/>
                    <a:p>
                      <a:pPr marL="0" indent="0" algn="l">
                        <a:lnSpc>
                          <a:spcPct val="100000"/>
                        </a:lnSpc>
                        <a:spcBef>
                          <a:spcPts val="0"/>
                        </a:spcBef>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 xmlns:a16="http://schemas.microsoft.com/office/drawing/2014/main" val="10000"/>
                  </a:ext>
                </a:extLst>
              </a:tr>
              <a:tr h="0">
                <a:tc rowSpan="4">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baseline="0" dirty="0">
                          <a:solidFill>
                            <a:schemeClr val="bg1"/>
                          </a:solidFill>
                          <a:latin typeface="+mn-lt"/>
                          <a:ea typeface="+mn-ea"/>
                          <a:cs typeface="+mn-cs"/>
                        </a:rPr>
                        <a:t>Identity &amp; Access Management</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marL="0" indent="0">
                        <a:spcAft>
                          <a:spcPts val="300"/>
                        </a:spcAft>
                      </a:pPr>
                      <a:r>
                        <a:rPr lang="en-US" sz="1400" dirty="0">
                          <a:solidFill>
                            <a:schemeClr val="accent3"/>
                          </a:solidFill>
                        </a:rPr>
                        <a:t>SSO &amp; Federation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3"/>
                          </a:solidFill>
                          <a:latin typeface="+mn-lt"/>
                          <a:ea typeface="+mn-ea"/>
                          <a:cs typeface="+mn-cs"/>
                        </a:rPr>
                        <a:t>User Authentication, MFA, Single Sign On (SSO), Federation, Passwordless Authentication, Machine Learning based Risk Scoring, Adaptive Access, OAuth, RBAC, ABAC</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6"/>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6D2077"/>
                    </a:solidFill>
                  </a:tcPr>
                </a:tc>
                <a:tc>
                  <a:txBody>
                    <a:bodyPr/>
                    <a:lstStyle/>
                    <a:p>
                      <a:pPr marL="0" indent="0">
                        <a:spcAft>
                          <a:spcPts val="300"/>
                        </a:spcAft>
                      </a:pPr>
                      <a:r>
                        <a:rPr lang="en-US" sz="1400" dirty="0">
                          <a:solidFill>
                            <a:schemeClr val="accent3"/>
                          </a:solidFill>
                        </a:rPr>
                        <a:t>Identity</a:t>
                      </a:r>
                      <a:r>
                        <a:rPr lang="en-US" sz="1400" baseline="0" dirty="0">
                          <a:solidFill>
                            <a:schemeClr val="accent3"/>
                          </a:solidFill>
                        </a:rPr>
                        <a:t> Management</a:t>
                      </a:r>
                      <a:endParaRPr lang="en-US" sz="1400" kern="1200" dirty="0">
                        <a:solidFill>
                          <a:schemeClr val="accent3"/>
                        </a:solidFill>
                        <a:latin typeface="+mn-lt"/>
                        <a:ea typeface="+mn-ea"/>
                        <a:cs typeface="+mn-cs"/>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3"/>
                          </a:solidFill>
                          <a:latin typeface="+mn-lt"/>
                          <a:ea typeface="+mn-ea"/>
                          <a:cs typeface="+mn-cs"/>
                        </a:rPr>
                        <a:t>Access Certifications, Privileged Access, Entitlement Management, Identity Lifecycle, Access Requests, Workflow, Automated User/Group provisioning, Policy Management, Reporting, Auditing &amp; Analytics, Data Access Policies, Customer IAM, Self Service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1"/>
                  </a:ext>
                </a:extLst>
              </a:tr>
              <a:tr h="389576">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AAA00"/>
                    </a:solidFill>
                  </a:tcPr>
                </a:tc>
                <a:tc>
                  <a:txBody>
                    <a:bodyPr/>
                    <a:lstStyle/>
                    <a:p>
                      <a:pPr marL="0" indent="0">
                        <a:spcAft>
                          <a:spcPts val="300"/>
                        </a:spcAft>
                      </a:pPr>
                      <a:r>
                        <a:rPr lang="en-US" sz="1400" dirty="0">
                          <a:solidFill>
                            <a:schemeClr val="accent3"/>
                          </a:solidFill>
                        </a:rPr>
                        <a:t>MFA &amp; Risk</a:t>
                      </a:r>
                      <a:r>
                        <a:rPr lang="en-US" sz="1400" baseline="0" dirty="0">
                          <a:solidFill>
                            <a:schemeClr val="accent3"/>
                          </a:solidFill>
                        </a:rPr>
                        <a:t> Based Adaptive Access</a:t>
                      </a:r>
                      <a:endParaRPr lang="en-US" sz="1400" dirty="0">
                        <a:solidFill>
                          <a:schemeClr val="accent3"/>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3"/>
                          </a:solidFill>
                          <a:latin typeface="+mn-lt"/>
                          <a:ea typeface="+mn-ea"/>
                          <a:cs typeface="+mn-cs"/>
                        </a:rPr>
                        <a:t>Azure MFA, Conditional access controls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2"/>
                  </a:ext>
                </a:extLst>
              </a:tr>
              <a:tr h="389576">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chemeClr val="accent3"/>
                          </a:solidFill>
                        </a:rPr>
                        <a:t>Privileged Access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3"/>
                          </a:solidFill>
                          <a:latin typeface="+mn-lt"/>
                          <a:ea typeface="+mn-ea"/>
                          <a:cs typeface="+mn-cs"/>
                        </a:rPr>
                        <a:t>Azure AD privileged management, Security monitoring &amp; alerts, Anomaly reports, Azure AD identity protection, Azure AD access reviews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3"/>
                  </a:ext>
                </a:extLst>
              </a:tr>
            </a:tbl>
          </a:graphicData>
        </a:graphic>
      </p:graphicFrame>
      <p:sp>
        <p:nvSpPr>
          <p:cNvPr id="16" name="Freeform 17">
            <a:extLst>
              <a:ext uri="{FF2B5EF4-FFF2-40B4-BE49-F238E27FC236}">
                <a16:creationId xmlns="" xmlns:a16="http://schemas.microsoft.com/office/drawing/2014/main" id="{415D1C93-4F4F-43C0-9CFF-09E50C53F26A}"/>
              </a:ext>
            </a:extLst>
          </p:cNvPr>
          <p:cNvSpPr>
            <a:spLocks noEditPoints="1"/>
          </p:cNvSpPr>
          <p:nvPr/>
        </p:nvSpPr>
        <p:spPr bwMode="auto">
          <a:xfrm>
            <a:off x="1065974" y="2400299"/>
            <a:ext cx="540685" cy="600076"/>
          </a:xfrm>
          <a:custGeom>
            <a:avLst/>
            <a:gdLst/>
            <a:ahLst/>
            <a:cxnLst>
              <a:cxn ang="0">
                <a:pos x="125" y="0"/>
              </a:cxn>
              <a:cxn ang="0">
                <a:pos x="10" y="0"/>
              </a:cxn>
              <a:cxn ang="0">
                <a:pos x="0" y="11"/>
              </a:cxn>
              <a:cxn ang="0">
                <a:pos x="0" y="29"/>
              </a:cxn>
              <a:cxn ang="0">
                <a:pos x="6" y="30"/>
              </a:cxn>
              <a:cxn ang="0">
                <a:pos x="8" y="27"/>
              </a:cxn>
              <a:cxn ang="0">
                <a:pos x="20" y="26"/>
              </a:cxn>
              <a:cxn ang="0">
                <a:pos x="21" y="38"/>
              </a:cxn>
              <a:cxn ang="0">
                <a:pos x="9" y="39"/>
              </a:cxn>
              <a:cxn ang="0">
                <a:pos x="7" y="37"/>
              </a:cxn>
              <a:cxn ang="0">
                <a:pos x="0" y="37"/>
              </a:cxn>
              <a:cxn ang="0">
                <a:pos x="0" y="58"/>
              </a:cxn>
              <a:cxn ang="0">
                <a:pos x="6" y="58"/>
              </a:cxn>
              <a:cxn ang="0">
                <a:pos x="8" y="56"/>
              </a:cxn>
              <a:cxn ang="0">
                <a:pos x="20" y="55"/>
              </a:cxn>
              <a:cxn ang="0">
                <a:pos x="21" y="67"/>
              </a:cxn>
              <a:cxn ang="0">
                <a:pos x="9" y="68"/>
              </a:cxn>
              <a:cxn ang="0">
                <a:pos x="7" y="66"/>
              </a:cxn>
              <a:cxn ang="0">
                <a:pos x="0" y="66"/>
              </a:cxn>
              <a:cxn ang="0">
                <a:pos x="0" y="87"/>
              </a:cxn>
              <a:cxn ang="0">
                <a:pos x="7" y="88"/>
              </a:cxn>
              <a:cxn ang="0">
                <a:pos x="9" y="85"/>
              </a:cxn>
              <a:cxn ang="0">
                <a:pos x="21" y="84"/>
              </a:cxn>
              <a:cxn ang="0">
                <a:pos x="22" y="97"/>
              </a:cxn>
              <a:cxn ang="0">
                <a:pos x="10" y="98"/>
              </a:cxn>
              <a:cxn ang="0">
                <a:pos x="8" y="95"/>
              </a:cxn>
              <a:cxn ang="0">
                <a:pos x="0" y="95"/>
              </a:cxn>
              <a:cxn ang="0">
                <a:pos x="0" y="118"/>
              </a:cxn>
              <a:cxn ang="0">
                <a:pos x="6" y="118"/>
              </a:cxn>
              <a:cxn ang="0">
                <a:pos x="7" y="115"/>
              </a:cxn>
              <a:cxn ang="0">
                <a:pos x="20" y="115"/>
              </a:cxn>
              <a:cxn ang="0">
                <a:pos x="20" y="127"/>
              </a:cxn>
              <a:cxn ang="0">
                <a:pos x="8" y="128"/>
              </a:cxn>
              <a:cxn ang="0">
                <a:pos x="6" y="126"/>
              </a:cxn>
              <a:cxn ang="0">
                <a:pos x="0" y="126"/>
              </a:cxn>
              <a:cxn ang="0">
                <a:pos x="0" y="139"/>
              </a:cxn>
              <a:cxn ang="0">
                <a:pos x="10" y="150"/>
              </a:cxn>
              <a:cxn ang="0">
                <a:pos x="125" y="150"/>
              </a:cxn>
              <a:cxn ang="0">
                <a:pos x="135" y="139"/>
              </a:cxn>
              <a:cxn ang="0">
                <a:pos x="135" y="11"/>
              </a:cxn>
              <a:cxn ang="0">
                <a:pos x="125" y="0"/>
              </a:cxn>
              <a:cxn ang="0">
                <a:pos x="91" y="43"/>
              </a:cxn>
              <a:cxn ang="0">
                <a:pos x="87" y="72"/>
              </a:cxn>
              <a:cxn ang="0">
                <a:pos x="86" y="81"/>
              </a:cxn>
              <a:cxn ang="0">
                <a:pos x="111" y="89"/>
              </a:cxn>
              <a:cxn ang="0">
                <a:pos x="112" y="109"/>
              </a:cxn>
              <a:cxn ang="0">
                <a:pos x="41" y="112"/>
              </a:cxn>
              <a:cxn ang="0">
                <a:pos x="40" y="98"/>
              </a:cxn>
              <a:cxn ang="0">
                <a:pos x="64" y="81"/>
              </a:cxn>
              <a:cxn ang="0">
                <a:pos x="61" y="72"/>
              </a:cxn>
              <a:cxn ang="0">
                <a:pos x="55" y="47"/>
              </a:cxn>
              <a:cxn ang="0">
                <a:pos x="72" y="32"/>
              </a:cxn>
              <a:cxn ang="0">
                <a:pos x="91" y="43"/>
              </a:cxn>
            </a:cxnLst>
            <a:rect l="0" t="0" r="r" b="b"/>
            <a:pathLst>
              <a:path w="135" h="150">
                <a:moveTo>
                  <a:pt x="125" y="0"/>
                </a:moveTo>
                <a:cubicBezTo>
                  <a:pt x="10" y="0"/>
                  <a:pt x="10" y="0"/>
                  <a:pt x="10" y="0"/>
                </a:cubicBezTo>
                <a:cubicBezTo>
                  <a:pt x="4" y="0"/>
                  <a:pt x="0" y="5"/>
                  <a:pt x="0" y="11"/>
                </a:cubicBezTo>
                <a:cubicBezTo>
                  <a:pt x="0" y="29"/>
                  <a:pt x="0" y="29"/>
                  <a:pt x="0" y="29"/>
                </a:cubicBezTo>
                <a:cubicBezTo>
                  <a:pt x="6" y="30"/>
                  <a:pt x="6" y="30"/>
                  <a:pt x="6" y="30"/>
                </a:cubicBezTo>
                <a:cubicBezTo>
                  <a:pt x="6" y="29"/>
                  <a:pt x="7" y="28"/>
                  <a:pt x="8" y="27"/>
                </a:cubicBezTo>
                <a:cubicBezTo>
                  <a:pt x="11" y="23"/>
                  <a:pt x="17" y="23"/>
                  <a:pt x="20" y="26"/>
                </a:cubicBezTo>
                <a:cubicBezTo>
                  <a:pt x="24" y="29"/>
                  <a:pt x="24" y="35"/>
                  <a:pt x="21" y="38"/>
                </a:cubicBezTo>
                <a:cubicBezTo>
                  <a:pt x="18" y="42"/>
                  <a:pt x="12" y="42"/>
                  <a:pt x="9" y="39"/>
                </a:cubicBezTo>
                <a:cubicBezTo>
                  <a:pt x="8" y="38"/>
                  <a:pt x="7" y="38"/>
                  <a:pt x="7" y="37"/>
                </a:cubicBezTo>
                <a:cubicBezTo>
                  <a:pt x="0" y="37"/>
                  <a:pt x="0" y="37"/>
                  <a:pt x="0" y="37"/>
                </a:cubicBezTo>
                <a:cubicBezTo>
                  <a:pt x="0" y="58"/>
                  <a:pt x="0" y="58"/>
                  <a:pt x="0" y="58"/>
                </a:cubicBezTo>
                <a:cubicBezTo>
                  <a:pt x="6" y="58"/>
                  <a:pt x="6" y="58"/>
                  <a:pt x="6" y="58"/>
                </a:cubicBezTo>
                <a:cubicBezTo>
                  <a:pt x="7" y="57"/>
                  <a:pt x="7" y="56"/>
                  <a:pt x="8" y="56"/>
                </a:cubicBezTo>
                <a:cubicBezTo>
                  <a:pt x="11" y="52"/>
                  <a:pt x="17" y="52"/>
                  <a:pt x="20" y="55"/>
                </a:cubicBezTo>
                <a:cubicBezTo>
                  <a:pt x="24" y="58"/>
                  <a:pt x="24" y="64"/>
                  <a:pt x="21" y="67"/>
                </a:cubicBezTo>
                <a:cubicBezTo>
                  <a:pt x="18" y="71"/>
                  <a:pt x="13" y="71"/>
                  <a:pt x="9" y="68"/>
                </a:cubicBezTo>
                <a:cubicBezTo>
                  <a:pt x="8" y="67"/>
                  <a:pt x="8" y="67"/>
                  <a:pt x="7" y="66"/>
                </a:cubicBezTo>
                <a:cubicBezTo>
                  <a:pt x="0" y="66"/>
                  <a:pt x="0" y="66"/>
                  <a:pt x="0" y="66"/>
                </a:cubicBezTo>
                <a:cubicBezTo>
                  <a:pt x="0" y="87"/>
                  <a:pt x="0" y="87"/>
                  <a:pt x="0" y="87"/>
                </a:cubicBezTo>
                <a:cubicBezTo>
                  <a:pt x="7" y="88"/>
                  <a:pt x="7" y="88"/>
                  <a:pt x="7" y="88"/>
                </a:cubicBezTo>
                <a:cubicBezTo>
                  <a:pt x="8" y="87"/>
                  <a:pt x="8" y="86"/>
                  <a:pt x="9" y="85"/>
                </a:cubicBezTo>
                <a:cubicBezTo>
                  <a:pt x="12" y="82"/>
                  <a:pt x="18" y="81"/>
                  <a:pt x="21" y="84"/>
                </a:cubicBezTo>
                <a:cubicBezTo>
                  <a:pt x="25" y="88"/>
                  <a:pt x="25" y="93"/>
                  <a:pt x="22" y="97"/>
                </a:cubicBezTo>
                <a:cubicBezTo>
                  <a:pt x="19" y="100"/>
                  <a:pt x="13" y="101"/>
                  <a:pt x="10" y="98"/>
                </a:cubicBezTo>
                <a:cubicBezTo>
                  <a:pt x="9" y="97"/>
                  <a:pt x="9" y="96"/>
                  <a:pt x="8" y="95"/>
                </a:cubicBezTo>
                <a:cubicBezTo>
                  <a:pt x="0" y="95"/>
                  <a:pt x="0" y="95"/>
                  <a:pt x="0" y="95"/>
                </a:cubicBezTo>
                <a:cubicBezTo>
                  <a:pt x="0" y="118"/>
                  <a:pt x="0" y="118"/>
                  <a:pt x="0" y="118"/>
                </a:cubicBezTo>
                <a:cubicBezTo>
                  <a:pt x="6" y="118"/>
                  <a:pt x="6" y="118"/>
                  <a:pt x="6" y="118"/>
                </a:cubicBezTo>
                <a:cubicBezTo>
                  <a:pt x="6" y="117"/>
                  <a:pt x="7" y="116"/>
                  <a:pt x="7" y="115"/>
                </a:cubicBezTo>
                <a:cubicBezTo>
                  <a:pt x="11" y="112"/>
                  <a:pt x="16" y="111"/>
                  <a:pt x="20" y="115"/>
                </a:cubicBezTo>
                <a:cubicBezTo>
                  <a:pt x="23" y="118"/>
                  <a:pt x="24" y="123"/>
                  <a:pt x="20" y="127"/>
                </a:cubicBezTo>
                <a:cubicBezTo>
                  <a:pt x="17" y="131"/>
                  <a:pt x="12" y="131"/>
                  <a:pt x="8" y="128"/>
                </a:cubicBezTo>
                <a:cubicBezTo>
                  <a:pt x="7" y="127"/>
                  <a:pt x="7" y="126"/>
                  <a:pt x="6" y="126"/>
                </a:cubicBezTo>
                <a:cubicBezTo>
                  <a:pt x="0" y="126"/>
                  <a:pt x="0" y="126"/>
                  <a:pt x="0" y="126"/>
                </a:cubicBezTo>
                <a:cubicBezTo>
                  <a:pt x="0" y="139"/>
                  <a:pt x="0" y="139"/>
                  <a:pt x="0" y="139"/>
                </a:cubicBezTo>
                <a:cubicBezTo>
                  <a:pt x="0" y="145"/>
                  <a:pt x="4" y="150"/>
                  <a:pt x="10" y="150"/>
                </a:cubicBezTo>
                <a:cubicBezTo>
                  <a:pt x="125" y="150"/>
                  <a:pt x="125" y="150"/>
                  <a:pt x="125" y="150"/>
                </a:cubicBezTo>
                <a:cubicBezTo>
                  <a:pt x="131" y="150"/>
                  <a:pt x="135" y="145"/>
                  <a:pt x="135" y="139"/>
                </a:cubicBezTo>
                <a:cubicBezTo>
                  <a:pt x="135" y="11"/>
                  <a:pt x="135" y="11"/>
                  <a:pt x="135" y="11"/>
                </a:cubicBezTo>
                <a:cubicBezTo>
                  <a:pt x="135" y="5"/>
                  <a:pt x="131" y="0"/>
                  <a:pt x="125" y="0"/>
                </a:cubicBezTo>
                <a:close/>
                <a:moveTo>
                  <a:pt x="91" y="43"/>
                </a:moveTo>
                <a:cubicBezTo>
                  <a:pt x="96" y="58"/>
                  <a:pt x="90" y="69"/>
                  <a:pt x="87" y="72"/>
                </a:cubicBezTo>
                <a:cubicBezTo>
                  <a:pt x="85" y="75"/>
                  <a:pt x="86" y="80"/>
                  <a:pt x="86" y="81"/>
                </a:cubicBezTo>
                <a:cubicBezTo>
                  <a:pt x="100" y="83"/>
                  <a:pt x="111" y="89"/>
                  <a:pt x="111" y="89"/>
                </a:cubicBezTo>
                <a:cubicBezTo>
                  <a:pt x="112" y="109"/>
                  <a:pt x="112" y="109"/>
                  <a:pt x="112" y="109"/>
                </a:cubicBezTo>
                <a:cubicBezTo>
                  <a:pt x="41" y="112"/>
                  <a:pt x="41" y="112"/>
                  <a:pt x="41" y="112"/>
                </a:cubicBezTo>
                <a:cubicBezTo>
                  <a:pt x="41" y="112"/>
                  <a:pt x="41" y="107"/>
                  <a:pt x="40" y="98"/>
                </a:cubicBezTo>
                <a:cubicBezTo>
                  <a:pt x="42" y="89"/>
                  <a:pt x="60" y="83"/>
                  <a:pt x="64" y="81"/>
                </a:cubicBezTo>
                <a:cubicBezTo>
                  <a:pt x="67" y="77"/>
                  <a:pt x="61" y="72"/>
                  <a:pt x="61" y="72"/>
                </a:cubicBezTo>
                <a:cubicBezTo>
                  <a:pt x="53" y="62"/>
                  <a:pt x="55" y="50"/>
                  <a:pt x="55" y="47"/>
                </a:cubicBezTo>
                <a:cubicBezTo>
                  <a:pt x="57" y="33"/>
                  <a:pt x="72" y="32"/>
                  <a:pt x="72" y="32"/>
                </a:cubicBezTo>
                <a:cubicBezTo>
                  <a:pt x="84" y="30"/>
                  <a:pt x="90" y="41"/>
                  <a:pt x="91"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03787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25CBA5E1-018F-054E-B4A9-723DE8A52B98}"/>
              </a:ext>
            </a:extLst>
          </p:cNvPr>
          <p:cNvSpPr>
            <a:spLocks noGrp="1"/>
          </p:cNvSpPr>
          <p:nvPr>
            <p:ph type="title"/>
          </p:nvPr>
        </p:nvSpPr>
        <p:spPr/>
        <p:txBody>
          <a:bodyPr/>
          <a:lstStyle/>
          <a:p>
            <a:r>
              <a:rPr lang="en-US" dirty="0"/>
              <a:t>Azure capability mapping (continued)</a:t>
            </a:r>
          </a:p>
        </p:txBody>
      </p:sp>
      <p:sp>
        <p:nvSpPr>
          <p:cNvPr id="6" name="Text Placeholder 5"/>
          <p:cNvSpPr>
            <a:spLocks noGrp="1"/>
          </p:cNvSpPr>
          <p:nvPr>
            <p:ph type="body" sz="quarter" idx="12"/>
          </p:nvPr>
        </p:nvSpPr>
        <p:spPr/>
        <p:txBody>
          <a:bodyPr/>
          <a:lstStyle/>
          <a:p>
            <a:r>
              <a:rPr lang="en-US" dirty="0"/>
              <a:t>Capability framework</a:t>
            </a:r>
          </a:p>
        </p:txBody>
      </p:sp>
      <p:graphicFrame>
        <p:nvGraphicFramePr>
          <p:cNvPr id="5" name="Table 4"/>
          <p:cNvGraphicFramePr>
            <a:graphicFrameLocks noGrp="1"/>
          </p:cNvGraphicFramePr>
          <p:nvPr>
            <p:extLst>
              <p:ext uri="{D42A27DB-BD31-4B8C-83A1-F6EECF244321}">
                <p14:modId xmlns:p14="http://schemas.microsoft.com/office/powerpoint/2010/main" val="1986162388"/>
              </p:ext>
            </p:extLst>
          </p:nvPr>
        </p:nvGraphicFramePr>
        <p:xfrm>
          <a:off x="998400" y="1322388"/>
          <a:ext cx="10195560" cy="2567622"/>
        </p:xfrm>
        <a:graphic>
          <a:graphicData uri="http://schemas.openxmlformats.org/drawingml/2006/table">
            <a:tbl>
              <a:tblPr firstRow="1" bandRow="1">
                <a:tableStyleId>{1FECB4D8-DB02-4DC6-A0A2-4F2EBAE1DC90}</a:tableStyleId>
              </a:tblPr>
              <a:tblGrid>
                <a:gridCol w="1259938">
                  <a:extLst>
                    <a:ext uri="{9D8B030D-6E8A-4147-A177-3AD203B41FA5}">
                      <a16:colId xmlns="" xmlns:a16="http://schemas.microsoft.com/office/drawing/2014/main" val="20001"/>
                    </a:ext>
                  </a:extLst>
                </a:gridCol>
                <a:gridCol w="2403973">
                  <a:extLst>
                    <a:ext uri="{9D8B030D-6E8A-4147-A177-3AD203B41FA5}">
                      <a16:colId xmlns="" xmlns:a16="http://schemas.microsoft.com/office/drawing/2014/main" val="20002"/>
                    </a:ext>
                  </a:extLst>
                </a:gridCol>
                <a:gridCol w="6531649">
                  <a:extLst>
                    <a:ext uri="{9D8B030D-6E8A-4147-A177-3AD203B41FA5}">
                      <a16:colId xmlns="" xmlns:a16="http://schemas.microsoft.com/office/drawing/2014/main" val="1189527883"/>
                    </a:ext>
                  </a:extLst>
                </a:gridCol>
              </a:tblGrid>
              <a:tr h="0">
                <a:tc>
                  <a:txBody>
                    <a:bodyPr/>
                    <a:lstStyle/>
                    <a:p>
                      <a:pPr marL="0" indent="0" algn="l">
                        <a:lnSpc>
                          <a:spcPct val="100000"/>
                        </a:lnSpc>
                        <a:spcBef>
                          <a:spcPts val="0"/>
                        </a:spcBef>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 xmlns:a16="http://schemas.microsoft.com/office/drawing/2014/main" val="10000"/>
                  </a:ext>
                </a:extLst>
              </a:tr>
              <a:tr h="378354">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baseline="0" dirty="0">
                          <a:solidFill>
                            <a:schemeClr val="bg1"/>
                          </a:solidFill>
                          <a:latin typeface="+mn-lt"/>
                          <a:ea typeface="+mn-ea"/>
                          <a:cs typeface="+mn-cs"/>
                        </a:rPr>
                        <a:t>Availability &amp; Scalability</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70A68"/>
                    </a:solidFill>
                  </a:tcPr>
                </a:tc>
                <a:tc>
                  <a:txBody>
                    <a:bodyPr/>
                    <a:lstStyle/>
                    <a:p>
                      <a:pPr marL="0" indent="0">
                        <a:spcAft>
                          <a:spcPts val="300"/>
                        </a:spcAft>
                        <a:tabLst>
                          <a:tab pos="117475" algn="l"/>
                        </a:tabLst>
                      </a:pPr>
                      <a:r>
                        <a:rPr lang="en-US" sz="1400" dirty="0">
                          <a:solidFill>
                            <a:srgbClr val="470A68"/>
                          </a:solidFill>
                        </a:rPr>
                        <a:t>Failover</a:t>
                      </a:r>
                      <a:r>
                        <a:rPr lang="en-US" sz="1400" baseline="0" dirty="0">
                          <a:solidFill>
                            <a:srgbClr val="470A68"/>
                          </a:solidFill>
                        </a:rPr>
                        <a:t> &amp; Redundancy</a:t>
                      </a:r>
                      <a:endParaRPr lang="en-US" sz="1400" dirty="0">
                        <a:solidFill>
                          <a:srgbClr val="470A68"/>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Azure Site Recovery, Blob Storage, Traffic Manager</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4"/>
                  </a:ext>
                </a:extLst>
              </a:tr>
              <a:tr h="378354">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rgbClr val="470A68"/>
                          </a:solidFill>
                        </a:rPr>
                        <a:t>Backups &amp; Recovery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Azure Backup</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4155520089"/>
                  </a:ext>
                </a:extLst>
              </a:tr>
              <a:tr h="378354">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400" dirty="0">
                          <a:solidFill>
                            <a:srgbClr val="470A68"/>
                          </a:solidFill>
                        </a:rPr>
                        <a:t>Auto scaling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Azure Autoscale </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5"/>
                  </a:ext>
                </a:extLst>
              </a:tr>
              <a:tr h="164940">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baseline="0" dirty="0">
                          <a:solidFill>
                            <a:schemeClr val="bg1"/>
                          </a:solidFill>
                          <a:latin typeface="+mn-lt"/>
                          <a:ea typeface="+mn-ea"/>
                          <a:cs typeface="+mn-cs"/>
                        </a:rPr>
                        <a:t>Compliance</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tx2"/>
                    </a:solidFill>
                  </a:tcPr>
                </a:tc>
                <a:tc>
                  <a:txBody>
                    <a:bodyPr/>
                    <a:lstStyle/>
                    <a:p>
                      <a:pPr marL="0" indent="0">
                        <a:spcAft>
                          <a:spcPts val="300"/>
                        </a:spcAft>
                      </a:pPr>
                      <a:r>
                        <a:rPr lang="en-US" sz="1400" dirty="0">
                          <a:solidFill>
                            <a:schemeClr val="tx2"/>
                          </a:solidFill>
                        </a:rPr>
                        <a:t>Automated Governance</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tx2"/>
                          </a:solidFill>
                          <a:latin typeface="+mn-lt"/>
                          <a:ea typeface="+mn-ea"/>
                          <a:cs typeface="+mn-cs"/>
                        </a:rPr>
                        <a:t>3</a:t>
                      </a:r>
                      <a:r>
                        <a:rPr lang="en-US" sz="1400" b="0" i="0" u="none" strike="noStrike" kern="1200" baseline="30000" dirty="0">
                          <a:solidFill>
                            <a:schemeClr val="tx2"/>
                          </a:solidFill>
                          <a:latin typeface="+mn-lt"/>
                          <a:ea typeface="+mn-ea"/>
                          <a:cs typeface="+mn-cs"/>
                        </a:rPr>
                        <a:t>rd</a:t>
                      </a:r>
                      <a:r>
                        <a:rPr lang="en-US" sz="1400" b="0" i="0" u="none" strike="noStrike" kern="1200" baseline="0" dirty="0">
                          <a:solidFill>
                            <a:schemeClr val="tx2"/>
                          </a:solidFill>
                          <a:latin typeface="+mn-lt"/>
                          <a:ea typeface="+mn-ea"/>
                          <a:cs typeface="+mn-cs"/>
                        </a:rPr>
                        <a:t> party tools, Azure Security Center</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8"/>
                  </a:ext>
                </a:extLst>
              </a:tr>
              <a:tr h="16494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68D2E"/>
                    </a:solidFill>
                  </a:tcPr>
                </a:tc>
                <a:tc>
                  <a:txBody>
                    <a:bodyPr/>
                    <a:lstStyle/>
                    <a:p>
                      <a:pPr marL="0" indent="0">
                        <a:spcAft>
                          <a:spcPts val="300"/>
                        </a:spcAft>
                      </a:pPr>
                      <a:r>
                        <a:rPr lang="en-US" sz="1400" dirty="0">
                          <a:solidFill>
                            <a:schemeClr val="tx2"/>
                          </a:solidFill>
                        </a:rPr>
                        <a:t>Security Advisor</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tx2"/>
                          </a:solidFill>
                          <a:latin typeface="+mn-lt"/>
                          <a:ea typeface="+mn-ea"/>
                          <a:cs typeface="+mn-cs"/>
                        </a:rPr>
                        <a:t>Azure Security Center</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09"/>
                  </a:ext>
                </a:extLst>
              </a:tr>
              <a:tr h="16494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68D2E"/>
                    </a:solidFill>
                  </a:tcPr>
                </a:tc>
                <a:tc>
                  <a:txBody>
                    <a:bodyPr/>
                    <a:lstStyle/>
                    <a:p>
                      <a:pPr marL="0" indent="0">
                        <a:spcAft>
                          <a:spcPts val="300"/>
                        </a:spcAft>
                      </a:pPr>
                      <a:r>
                        <a:rPr lang="en-US" sz="1400" dirty="0">
                          <a:solidFill>
                            <a:schemeClr val="tx2"/>
                          </a:solidFill>
                        </a:rPr>
                        <a:t>Reporting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chemeClr val="tx2"/>
                          </a:solidFill>
                        </a:rPr>
                        <a:t>Azure compliance reports, Azure security center threat intelligence reports, Azure Identity reports, activity reports, sign-in reports, Audit activity reports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 xmlns:a16="http://schemas.microsoft.com/office/drawing/2014/main" val="10010"/>
                  </a:ext>
                </a:extLst>
              </a:tr>
            </a:tbl>
          </a:graphicData>
        </a:graphic>
      </p:graphicFrame>
      <p:grpSp>
        <p:nvGrpSpPr>
          <p:cNvPr id="8" name="Group 7">
            <a:extLst>
              <a:ext uri="{FF2B5EF4-FFF2-40B4-BE49-F238E27FC236}">
                <a16:creationId xmlns="" xmlns:a16="http://schemas.microsoft.com/office/drawing/2014/main" id="{D256924A-94CF-470E-B6EA-77C012C338F8}"/>
              </a:ext>
            </a:extLst>
          </p:cNvPr>
          <p:cNvGrpSpPr>
            <a:grpSpLocks noChangeAspect="1"/>
          </p:cNvGrpSpPr>
          <p:nvPr/>
        </p:nvGrpSpPr>
        <p:grpSpPr bwMode="auto">
          <a:xfrm>
            <a:off x="1099724" y="2135561"/>
            <a:ext cx="305214" cy="545241"/>
            <a:chOff x="5760" y="1596"/>
            <a:chExt cx="899" cy="1606"/>
          </a:xfrm>
          <a:solidFill>
            <a:srgbClr val="FFFFFF"/>
          </a:solidFill>
        </p:grpSpPr>
        <p:sp>
          <p:nvSpPr>
            <p:cNvPr id="9" name="Freeform 19">
              <a:extLst>
                <a:ext uri="{FF2B5EF4-FFF2-40B4-BE49-F238E27FC236}">
                  <a16:creationId xmlns="" xmlns:a16="http://schemas.microsoft.com/office/drawing/2014/main" id="{A014C259-6637-4224-AC11-5AD96F51F885}"/>
                </a:ext>
              </a:extLst>
            </p:cNvPr>
            <p:cNvSpPr>
              <a:spLocks/>
            </p:cNvSpPr>
            <p:nvPr/>
          </p:nvSpPr>
          <p:spPr bwMode="auto">
            <a:xfrm>
              <a:off x="5922" y="2642"/>
              <a:ext cx="575" cy="349"/>
            </a:xfrm>
            <a:custGeom>
              <a:avLst/>
              <a:gdLst/>
              <a:ahLst/>
              <a:cxnLst>
                <a:cxn ang="0">
                  <a:pos x="35" y="0"/>
                </a:cxn>
                <a:cxn ang="0">
                  <a:pos x="0" y="43"/>
                </a:cxn>
                <a:cxn ang="0">
                  <a:pos x="71" y="43"/>
                </a:cxn>
                <a:cxn ang="0">
                  <a:pos x="35" y="0"/>
                </a:cxn>
              </a:cxnLst>
              <a:rect l="0" t="0" r="r" b="b"/>
              <a:pathLst>
                <a:path w="71" h="43">
                  <a:moveTo>
                    <a:pt x="35" y="0"/>
                  </a:moveTo>
                  <a:cubicBezTo>
                    <a:pt x="30" y="20"/>
                    <a:pt x="4" y="43"/>
                    <a:pt x="0" y="43"/>
                  </a:cubicBezTo>
                  <a:cubicBezTo>
                    <a:pt x="71" y="43"/>
                    <a:pt x="71" y="43"/>
                    <a:pt x="71" y="43"/>
                  </a:cubicBezTo>
                  <a:cubicBezTo>
                    <a:pt x="67" y="43"/>
                    <a:pt x="41" y="21"/>
                    <a:pt x="35"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20">
              <a:extLst>
                <a:ext uri="{FF2B5EF4-FFF2-40B4-BE49-F238E27FC236}">
                  <a16:creationId xmlns="" xmlns:a16="http://schemas.microsoft.com/office/drawing/2014/main" id="{D0E37B86-B0CE-4901-AD2B-661AD4DEF978}"/>
                </a:ext>
              </a:extLst>
            </p:cNvPr>
            <p:cNvSpPr>
              <a:spLocks/>
            </p:cNvSpPr>
            <p:nvPr/>
          </p:nvSpPr>
          <p:spPr bwMode="auto">
            <a:xfrm>
              <a:off x="5760" y="3032"/>
              <a:ext cx="899" cy="170"/>
            </a:xfrm>
            <a:custGeom>
              <a:avLst/>
              <a:gdLst/>
              <a:ahLst/>
              <a:cxnLst>
                <a:cxn ang="0">
                  <a:pos x="111" y="10"/>
                </a:cxn>
                <a:cxn ang="0">
                  <a:pos x="105" y="21"/>
                </a:cxn>
                <a:cxn ang="0">
                  <a:pos x="7" y="21"/>
                </a:cxn>
                <a:cxn ang="0">
                  <a:pos x="0" y="10"/>
                </a:cxn>
                <a:cxn ang="0">
                  <a:pos x="7" y="0"/>
                </a:cxn>
                <a:cxn ang="0">
                  <a:pos x="105" y="0"/>
                </a:cxn>
                <a:cxn ang="0">
                  <a:pos x="111" y="10"/>
                </a:cxn>
              </a:cxnLst>
              <a:rect l="0" t="0" r="r" b="b"/>
              <a:pathLst>
                <a:path w="111" h="21">
                  <a:moveTo>
                    <a:pt x="111" y="10"/>
                  </a:moveTo>
                  <a:cubicBezTo>
                    <a:pt x="111" y="16"/>
                    <a:pt x="108" y="21"/>
                    <a:pt x="105" y="21"/>
                  </a:cubicBezTo>
                  <a:cubicBezTo>
                    <a:pt x="7" y="21"/>
                    <a:pt x="7" y="21"/>
                    <a:pt x="7" y="21"/>
                  </a:cubicBezTo>
                  <a:cubicBezTo>
                    <a:pt x="3" y="21"/>
                    <a:pt x="0" y="16"/>
                    <a:pt x="0" y="10"/>
                  </a:cubicBezTo>
                  <a:cubicBezTo>
                    <a:pt x="0" y="5"/>
                    <a:pt x="3" y="0"/>
                    <a:pt x="7" y="0"/>
                  </a:cubicBezTo>
                  <a:cubicBezTo>
                    <a:pt x="105" y="0"/>
                    <a:pt x="105" y="0"/>
                    <a:pt x="105" y="0"/>
                  </a:cubicBezTo>
                  <a:cubicBezTo>
                    <a:pt x="108" y="0"/>
                    <a:pt x="111" y="5"/>
                    <a:pt x="111" y="1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21">
              <a:extLst>
                <a:ext uri="{FF2B5EF4-FFF2-40B4-BE49-F238E27FC236}">
                  <a16:creationId xmlns="" xmlns:a16="http://schemas.microsoft.com/office/drawing/2014/main" id="{9D273134-D197-487E-A4E5-F061E882A02F}"/>
                </a:ext>
              </a:extLst>
            </p:cNvPr>
            <p:cNvSpPr>
              <a:spLocks/>
            </p:cNvSpPr>
            <p:nvPr/>
          </p:nvSpPr>
          <p:spPr bwMode="auto">
            <a:xfrm>
              <a:off x="5833" y="1791"/>
              <a:ext cx="340" cy="1217"/>
            </a:xfrm>
            <a:custGeom>
              <a:avLst/>
              <a:gdLst/>
              <a:ahLst/>
              <a:cxnLst>
                <a:cxn ang="0">
                  <a:pos x="8" y="150"/>
                </a:cxn>
                <a:cxn ang="0">
                  <a:pos x="8" y="148"/>
                </a:cxn>
                <a:cxn ang="0">
                  <a:pos x="8" y="139"/>
                </a:cxn>
                <a:cxn ang="0">
                  <a:pos x="10" y="124"/>
                </a:cxn>
                <a:cxn ang="0">
                  <a:pos x="19" y="110"/>
                </a:cxn>
                <a:cxn ang="0">
                  <a:pos x="33" y="93"/>
                </a:cxn>
                <a:cxn ang="0">
                  <a:pos x="42" y="76"/>
                </a:cxn>
                <a:cxn ang="0">
                  <a:pos x="31" y="57"/>
                </a:cxn>
                <a:cxn ang="0">
                  <a:pos x="17" y="40"/>
                </a:cxn>
                <a:cxn ang="0">
                  <a:pos x="17" y="40"/>
                </a:cxn>
                <a:cxn ang="0">
                  <a:pos x="17" y="40"/>
                </a:cxn>
                <a:cxn ang="0">
                  <a:pos x="10" y="28"/>
                </a:cxn>
                <a:cxn ang="0">
                  <a:pos x="8" y="12"/>
                </a:cxn>
                <a:cxn ang="0">
                  <a:pos x="8" y="2"/>
                </a:cxn>
                <a:cxn ang="0">
                  <a:pos x="9" y="0"/>
                </a:cxn>
                <a:cxn ang="0">
                  <a:pos x="0" y="0"/>
                </a:cxn>
                <a:cxn ang="0">
                  <a:pos x="0" y="2"/>
                </a:cxn>
                <a:cxn ang="0">
                  <a:pos x="0" y="12"/>
                </a:cxn>
                <a:cxn ang="0">
                  <a:pos x="2" y="32"/>
                </a:cxn>
                <a:cxn ang="0">
                  <a:pos x="12" y="47"/>
                </a:cxn>
                <a:cxn ang="0">
                  <a:pos x="26" y="64"/>
                </a:cxn>
                <a:cxn ang="0">
                  <a:pos x="34" y="76"/>
                </a:cxn>
                <a:cxn ang="0">
                  <a:pos x="27" y="86"/>
                </a:cxn>
                <a:cxn ang="0">
                  <a:pos x="13" y="103"/>
                </a:cxn>
                <a:cxn ang="0">
                  <a:pos x="2" y="120"/>
                </a:cxn>
                <a:cxn ang="0">
                  <a:pos x="0" y="139"/>
                </a:cxn>
                <a:cxn ang="0">
                  <a:pos x="0" y="148"/>
                </a:cxn>
                <a:cxn ang="0">
                  <a:pos x="0" y="150"/>
                </a:cxn>
                <a:cxn ang="0">
                  <a:pos x="8" y="150"/>
                </a:cxn>
              </a:cxnLst>
              <a:rect l="0" t="0" r="r" b="b"/>
              <a:pathLst>
                <a:path w="42" h="150">
                  <a:moveTo>
                    <a:pt x="8" y="150"/>
                  </a:moveTo>
                  <a:cubicBezTo>
                    <a:pt x="8" y="149"/>
                    <a:pt x="8" y="149"/>
                    <a:pt x="8" y="148"/>
                  </a:cubicBezTo>
                  <a:cubicBezTo>
                    <a:pt x="8" y="139"/>
                    <a:pt x="8" y="139"/>
                    <a:pt x="8" y="139"/>
                  </a:cubicBezTo>
                  <a:cubicBezTo>
                    <a:pt x="8" y="131"/>
                    <a:pt x="9" y="127"/>
                    <a:pt x="10" y="124"/>
                  </a:cubicBezTo>
                  <a:cubicBezTo>
                    <a:pt x="11" y="122"/>
                    <a:pt x="13" y="117"/>
                    <a:pt x="19" y="110"/>
                  </a:cubicBezTo>
                  <a:cubicBezTo>
                    <a:pt x="33" y="93"/>
                    <a:pt x="33" y="93"/>
                    <a:pt x="33" y="93"/>
                  </a:cubicBezTo>
                  <a:cubicBezTo>
                    <a:pt x="40" y="85"/>
                    <a:pt x="42" y="81"/>
                    <a:pt x="42" y="76"/>
                  </a:cubicBezTo>
                  <a:cubicBezTo>
                    <a:pt x="42" y="71"/>
                    <a:pt x="39" y="66"/>
                    <a:pt x="31" y="57"/>
                  </a:cubicBezTo>
                  <a:cubicBezTo>
                    <a:pt x="17" y="40"/>
                    <a:pt x="17" y="40"/>
                    <a:pt x="17" y="40"/>
                  </a:cubicBezTo>
                  <a:cubicBezTo>
                    <a:pt x="17" y="40"/>
                    <a:pt x="17" y="40"/>
                    <a:pt x="17" y="40"/>
                  </a:cubicBezTo>
                  <a:cubicBezTo>
                    <a:pt x="17" y="40"/>
                    <a:pt x="17" y="40"/>
                    <a:pt x="17" y="40"/>
                  </a:cubicBezTo>
                  <a:cubicBezTo>
                    <a:pt x="13" y="35"/>
                    <a:pt x="11" y="31"/>
                    <a:pt x="10" y="28"/>
                  </a:cubicBezTo>
                  <a:cubicBezTo>
                    <a:pt x="9" y="26"/>
                    <a:pt x="8" y="21"/>
                    <a:pt x="8" y="12"/>
                  </a:cubicBezTo>
                  <a:cubicBezTo>
                    <a:pt x="8" y="2"/>
                    <a:pt x="8" y="2"/>
                    <a:pt x="8" y="2"/>
                  </a:cubicBezTo>
                  <a:cubicBezTo>
                    <a:pt x="8" y="2"/>
                    <a:pt x="8" y="1"/>
                    <a:pt x="9" y="0"/>
                  </a:cubicBezTo>
                  <a:cubicBezTo>
                    <a:pt x="0" y="0"/>
                    <a:pt x="0" y="0"/>
                    <a:pt x="0" y="0"/>
                  </a:cubicBezTo>
                  <a:cubicBezTo>
                    <a:pt x="0" y="1"/>
                    <a:pt x="0" y="1"/>
                    <a:pt x="0" y="2"/>
                  </a:cubicBezTo>
                  <a:cubicBezTo>
                    <a:pt x="0" y="12"/>
                    <a:pt x="0" y="12"/>
                    <a:pt x="0" y="12"/>
                  </a:cubicBezTo>
                  <a:cubicBezTo>
                    <a:pt x="0" y="20"/>
                    <a:pt x="0" y="27"/>
                    <a:pt x="2" y="32"/>
                  </a:cubicBezTo>
                  <a:cubicBezTo>
                    <a:pt x="4" y="36"/>
                    <a:pt x="7" y="41"/>
                    <a:pt x="12" y="47"/>
                  </a:cubicBezTo>
                  <a:cubicBezTo>
                    <a:pt x="26" y="64"/>
                    <a:pt x="26" y="64"/>
                    <a:pt x="26" y="64"/>
                  </a:cubicBezTo>
                  <a:cubicBezTo>
                    <a:pt x="31" y="70"/>
                    <a:pt x="34" y="74"/>
                    <a:pt x="34" y="76"/>
                  </a:cubicBezTo>
                  <a:cubicBezTo>
                    <a:pt x="34" y="77"/>
                    <a:pt x="31" y="81"/>
                    <a:pt x="27" y="86"/>
                  </a:cubicBezTo>
                  <a:cubicBezTo>
                    <a:pt x="13" y="103"/>
                    <a:pt x="13" y="103"/>
                    <a:pt x="13" y="103"/>
                  </a:cubicBezTo>
                  <a:cubicBezTo>
                    <a:pt x="8" y="110"/>
                    <a:pt x="4" y="116"/>
                    <a:pt x="2" y="120"/>
                  </a:cubicBezTo>
                  <a:cubicBezTo>
                    <a:pt x="1" y="125"/>
                    <a:pt x="0" y="131"/>
                    <a:pt x="0" y="139"/>
                  </a:cubicBezTo>
                  <a:cubicBezTo>
                    <a:pt x="0" y="148"/>
                    <a:pt x="0" y="148"/>
                    <a:pt x="0" y="148"/>
                  </a:cubicBezTo>
                  <a:cubicBezTo>
                    <a:pt x="0" y="149"/>
                    <a:pt x="0" y="149"/>
                    <a:pt x="0" y="150"/>
                  </a:cubicBezTo>
                  <a:lnTo>
                    <a:pt x="8"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22">
              <a:extLst>
                <a:ext uri="{FF2B5EF4-FFF2-40B4-BE49-F238E27FC236}">
                  <a16:creationId xmlns="" xmlns:a16="http://schemas.microsoft.com/office/drawing/2014/main" id="{5AEF58CB-AC0D-47D7-9CB7-C65442E83747}"/>
                </a:ext>
              </a:extLst>
            </p:cNvPr>
            <p:cNvSpPr>
              <a:spLocks/>
            </p:cNvSpPr>
            <p:nvPr/>
          </p:nvSpPr>
          <p:spPr bwMode="auto">
            <a:xfrm>
              <a:off x="6254" y="1791"/>
              <a:ext cx="340" cy="1217"/>
            </a:xfrm>
            <a:custGeom>
              <a:avLst/>
              <a:gdLst/>
              <a:ahLst/>
              <a:cxnLst>
                <a:cxn ang="0">
                  <a:pos x="8" y="93"/>
                </a:cxn>
                <a:cxn ang="0">
                  <a:pos x="0" y="76"/>
                </a:cxn>
                <a:cxn ang="0">
                  <a:pos x="10" y="57"/>
                </a:cxn>
                <a:cxn ang="0">
                  <a:pos x="24" y="40"/>
                </a:cxn>
                <a:cxn ang="0">
                  <a:pos x="24" y="40"/>
                </a:cxn>
                <a:cxn ang="0">
                  <a:pos x="24" y="40"/>
                </a:cxn>
                <a:cxn ang="0">
                  <a:pos x="32" y="28"/>
                </a:cxn>
                <a:cxn ang="0">
                  <a:pos x="33" y="12"/>
                </a:cxn>
                <a:cxn ang="0">
                  <a:pos x="33" y="2"/>
                </a:cxn>
                <a:cxn ang="0">
                  <a:pos x="33" y="0"/>
                </a:cxn>
                <a:cxn ang="0">
                  <a:pos x="42" y="0"/>
                </a:cxn>
                <a:cxn ang="0">
                  <a:pos x="42" y="2"/>
                </a:cxn>
                <a:cxn ang="0">
                  <a:pos x="42" y="12"/>
                </a:cxn>
                <a:cxn ang="0">
                  <a:pos x="39" y="32"/>
                </a:cxn>
                <a:cxn ang="0">
                  <a:pos x="30" y="47"/>
                </a:cxn>
                <a:cxn ang="0">
                  <a:pos x="16" y="64"/>
                </a:cxn>
                <a:cxn ang="0">
                  <a:pos x="8" y="76"/>
                </a:cxn>
                <a:cxn ang="0">
                  <a:pos x="14" y="86"/>
                </a:cxn>
                <a:cxn ang="0">
                  <a:pos x="28" y="103"/>
                </a:cxn>
                <a:cxn ang="0">
                  <a:pos x="39" y="120"/>
                </a:cxn>
                <a:cxn ang="0">
                  <a:pos x="42" y="139"/>
                </a:cxn>
                <a:cxn ang="0">
                  <a:pos x="42" y="148"/>
                </a:cxn>
                <a:cxn ang="0">
                  <a:pos x="42" y="150"/>
                </a:cxn>
                <a:cxn ang="0">
                  <a:pos x="33" y="150"/>
                </a:cxn>
                <a:cxn ang="0">
                  <a:pos x="33" y="148"/>
                </a:cxn>
                <a:cxn ang="0">
                  <a:pos x="33" y="139"/>
                </a:cxn>
                <a:cxn ang="0">
                  <a:pos x="32" y="124"/>
                </a:cxn>
                <a:cxn ang="0">
                  <a:pos x="22" y="110"/>
                </a:cxn>
                <a:cxn ang="0">
                  <a:pos x="8" y="93"/>
                </a:cxn>
                <a:cxn ang="0">
                  <a:pos x="8" y="93"/>
                </a:cxn>
              </a:cxnLst>
              <a:rect l="0" t="0" r="r" b="b"/>
              <a:pathLst>
                <a:path w="42" h="150">
                  <a:moveTo>
                    <a:pt x="8" y="93"/>
                  </a:moveTo>
                  <a:cubicBezTo>
                    <a:pt x="2" y="85"/>
                    <a:pt x="0" y="81"/>
                    <a:pt x="0" y="76"/>
                  </a:cubicBezTo>
                  <a:cubicBezTo>
                    <a:pt x="0" y="71"/>
                    <a:pt x="2" y="66"/>
                    <a:pt x="10" y="57"/>
                  </a:cubicBezTo>
                  <a:cubicBezTo>
                    <a:pt x="24" y="40"/>
                    <a:pt x="24" y="40"/>
                    <a:pt x="24" y="40"/>
                  </a:cubicBezTo>
                  <a:cubicBezTo>
                    <a:pt x="24" y="40"/>
                    <a:pt x="24" y="40"/>
                    <a:pt x="24" y="40"/>
                  </a:cubicBezTo>
                  <a:cubicBezTo>
                    <a:pt x="24" y="40"/>
                    <a:pt x="24" y="40"/>
                    <a:pt x="24" y="40"/>
                  </a:cubicBezTo>
                  <a:cubicBezTo>
                    <a:pt x="29" y="35"/>
                    <a:pt x="31" y="31"/>
                    <a:pt x="32" y="28"/>
                  </a:cubicBezTo>
                  <a:cubicBezTo>
                    <a:pt x="33" y="26"/>
                    <a:pt x="33" y="21"/>
                    <a:pt x="33" y="12"/>
                  </a:cubicBezTo>
                  <a:cubicBezTo>
                    <a:pt x="33" y="2"/>
                    <a:pt x="33" y="2"/>
                    <a:pt x="33" y="2"/>
                  </a:cubicBezTo>
                  <a:cubicBezTo>
                    <a:pt x="33" y="2"/>
                    <a:pt x="33" y="1"/>
                    <a:pt x="33" y="0"/>
                  </a:cubicBezTo>
                  <a:cubicBezTo>
                    <a:pt x="42" y="0"/>
                    <a:pt x="42" y="0"/>
                    <a:pt x="42" y="0"/>
                  </a:cubicBezTo>
                  <a:cubicBezTo>
                    <a:pt x="42" y="1"/>
                    <a:pt x="42" y="1"/>
                    <a:pt x="42" y="2"/>
                  </a:cubicBezTo>
                  <a:cubicBezTo>
                    <a:pt x="42" y="12"/>
                    <a:pt x="42" y="12"/>
                    <a:pt x="42" y="12"/>
                  </a:cubicBezTo>
                  <a:cubicBezTo>
                    <a:pt x="42" y="20"/>
                    <a:pt x="41" y="27"/>
                    <a:pt x="39" y="32"/>
                  </a:cubicBezTo>
                  <a:cubicBezTo>
                    <a:pt x="38" y="36"/>
                    <a:pt x="35" y="41"/>
                    <a:pt x="30" y="47"/>
                  </a:cubicBezTo>
                  <a:cubicBezTo>
                    <a:pt x="16" y="64"/>
                    <a:pt x="16" y="64"/>
                    <a:pt x="16" y="64"/>
                  </a:cubicBezTo>
                  <a:cubicBezTo>
                    <a:pt x="11" y="70"/>
                    <a:pt x="8" y="74"/>
                    <a:pt x="8" y="76"/>
                  </a:cubicBezTo>
                  <a:cubicBezTo>
                    <a:pt x="8" y="77"/>
                    <a:pt x="10" y="81"/>
                    <a:pt x="14" y="86"/>
                  </a:cubicBezTo>
                  <a:cubicBezTo>
                    <a:pt x="28" y="103"/>
                    <a:pt x="28" y="103"/>
                    <a:pt x="28" y="103"/>
                  </a:cubicBezTo>
                  <a:cubicBezTo>
                    <a:pt x="34" y="110"/>
                    <a:pt x="38" y="116"/>
                    <a:pt x="39" y="120"/>
                  </a:cubicBezTo>
                  <a:cubicBezTo>
                    <a:pt x="41" y="125"/>
                    <a:pt x="42" y="131"/>
                    <a:pt x="42" y="139"/>
                  </a:cubicBezTo>
                  <a:cubicBezTo>
                    <a:pt x="42" y="148"/>
                    <a:pt x="42" y="148"/>
                    <a:pt x="42" y="148"/>
                  </a:cubicBezTo>
                  <a:cubicBezTo>
                    <a:pt x="42" y="149"/>
                    <a:pt x="42" y="149"/>
                    <a:pt x="42" y="150"/>
                  </a:cubicBezTo>
                  <a:cubicBezTo>
                    <a:pt x="33" y="150"/>
                    <a:pt x="33" y="150"/>
                    <a:pt x="33" y="150"/>
                  </a:cubicBezTo>
                  <a:cubicBezTo>
                    <a:pt x="33" y="149"/>
                    <a:pt x="33" y="149"/>
                    <a:pt x="33" y="148"/>
                  </a:cubicBezTo>
                  <a:cubicBezTo>
                    <a:pt x="33" y="139"/>
                    <a:pt x="33" y="139"/>
                    <a:pt x="33" y="139"/>
                  </a:cubicBezTo>
                  <a:cubicBezTo>
                    <a:pt x="33" y="131"/>
                    <a:pt x="32" y="127"/>
                    <a:pt x="32" y="124"/>
                  </a:cubicBezTo>
                  <a:cubicBezTo>
                    <a:pt x="31" y="122"/>
                    <a:pt x="28" y="117"/>
                    <a:pt x="22" y="110"/>
                  </a:cubicBezTo>
                  <a:cubicBezTo>
                    <a:pt x="8" y="93"/>
                    <a:pt x="8" y="93"/>
                    <a:pt x="8" y="93"/>
                  </a:cubicBezTo>
                  <a:cubicBezTo>
                    <a:pt x="8" y="93"/>
                    <a:pt x="8" y="93"/>
                    <a:pt x="8" y="9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Freeform 23">
              <a:extLst>
                <a:ext uri="{FF2B5EF4-FFF2-40B4-BE49-F238E27FC236}">
                  <a16:creationId xmlns="" xmlns:a16="http://schemas.microsoft.com/office/drawing/2014/main" id="{083A4E6B-4BF1-4C04-87F4-793545C28DE4}"/>
                </a:ext>
              </a:extLst>
            </p:cNvPr>
            <p:cNvSpPr>
              <a:spLocks/>
            </p:cNvSpPr>
            <p:nvPr/>
          </p:nvSpPr>
          <p:spPr bwMode="auto">
            <a:xfrm>
              <a:off x="5760" y="1596"/>
              <a:ext cx="899" cy="170"/>
            </a:xfrm>
            <a:custGeom>
              <a:avLst/>
              <a:gdLst/>
              <a:ahLst/>
              <a:cxnLst>
                <a:cxn ang="0">
                  <a:pos x="111" y="11"/>
                </a:cxn>
                <a:cxn ang="0">
                  <a:pos x="105" y="0"/>
                </a:cxn>
                <a:cxn ang="0">
                  <a:pos x="7" y="0"/>
                </a:cxn>
                <a:cxn ang="0">
                  <a:pos x="0" y="11"/>
                </a:cxn>
                <a:cxn ang="0">
                  <a:pos x="7" y="21"/>
                </a:cxn>
                <a:cxn ang="0">
                  <a:pos x="105" y="21"/>
                </a:cxn>
                <a:cxn ang="0">
                  <a:pos x="111" y="11"/>
                </a:cxn>
              </a:cxnLst>
              <a:rect l="0" t="0" r="r" b="b"/>
              <a:pathLst>
                <a:path w="111" h="21">
                  <a:moveTo>
                    <a:pt x="111" y="11"/>
                  </a:moveTo>
                  <a:cubicBezTo>
                    <a:pt x="111" y="5"/>
                    <a:pt x="108" y="0"/>
                    <a:pt x="105" y="0"/>
                  </a:cubicBezTo>
                  <a:cubicBezTo>
                    <a:pt x="7" y="0"/>
                    <a:pt x="7" y="0"/>
                    <a:pt x="7" y="0"/>
                  </a:cubicBezTo>
                  <a:cubicBezTo>
                    <a:pt x="3" y="0"/>
                    <a:pt x="0" y="5"/>
                    <a:pt x="0" y="11"/>
                  </a:cubicBezTo>
                  <a:cubicBezTo>
                    <a:pt x="0" y="16"/>
                    <a:pt x="3" y="21"/>
                    <a:pt x="7" y="21"/>
                  </a:cubicBezTo>
                  <a:cubicBezTo>
                    <a:pt x="105" y="21"/>
                    <a:pt x="105" y="21"/>
                    <a:pt x="105" y="21"/>
                  </a:cubicBezTo>
                  <a:cubicBezTo>
                    <a:pt x="108" y="21"/>
                    <a:pt x="111" y="16"/>
                    <a:pt x="111" y="1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Freeform 24">
              <a:extLst>
                <a:ext uri="{FF2B5EF4-FFF2-40B4-BE49-F238E27FC236}">
                  <a16:creationId xmlns="" xmlns:a16="http://schemas.microsoft.com/office/drawing/2014/main" id="{51E88FE0-48F6-48C8-889A-02B9B6DDB4E4}"/>
                </a:ext>
              </a:extLst>
            </p:cNvPr>
            <p:cNvSpPr>
              <a:spLocks/>
            </p:cNvSpPr>
            <p:nvPr/>
          </p:nvSpPr>
          <p:spPr bwMode="auto">
            <a:xfrm>
              <a:off x="5930" y="2002"/>
              <a:ext cx="559" cy="438"/>
            </a:xfrm>
            <a:custGeom>
              <a:avLst/>
              <a:gdLst/>
              <a:ahLst/>
              <a:cxnLst>
                <a:cxn ang="0">
                  <a:pos x="35" y="6"/>
                </a:cxn>
                <a:cxn ang="0">
                  <a:pos x="0" y="0"/>
                </a:cxn>
                <a:cxn ang="0">
                  <a:pos x="12" y="16"/>
                </a:cxn>
                <a:cxn ang="0">
                  <a:pos x="20" y="25"/>
                </a:cxn>
                <a:cxn ang="0">
                  <a:pos x="34" y="54"/>
                </a:cxn>
                <a:cxn ang="0">
                  <a:pos x="49" y="25"/>
                </a:cxn>
                <a:cxn ang="0">
                  <a:pos x="57" y="16"/>
                </a:cxn>
                <a:cxn ang="0">
                  <a:pos x="69" y="0"/>
                </a:cxn>
                <a:cxn ang="0">
                  <a:pos x="35" y="6"/>
                </a:cxn>
              </a:cxnLst>
              <a:rect l="0" t="0" r="r" b="b"/>
              <a:pathLst>
                <a:path w="69" h="54">
                  <a:moveTo>
                    <a:pt x="35" y="6"/>
                  </a:moveTo>
                  <a:cubicBezTo>
                    <a:pt x="20" y="6"/>
                    <a:pt x="0" y="0"/>
                    <a:pt x="0" y="0"/>
                  </a:cubicBezTo>
                  <a:cubicBezTo>
                    <a:pt x="0" y="3"/>
                    <a:pt x="6" y="9"/>
                    <a:pt x="12" y="16"/>
                  </a:cubicBezTo>
                  <a:cubicBezTo>
                    <a:pt x="20" y="25"/>
                    <a:pt x="20" y="25"/>
                    <a:pt x="20" y="25"/>
                  </a:cubicBezTo>
                  <a:cubicBezTo>
                    <a:pt x="28" y="35"/>
                    <a:pt x="33" y="40"/>
                    <a:pt x="34" y="54"/>
                  </a:cubicBezTo>
                  <a:cubicBezTo>
                    <a:pt x="36" y="40"/>
                    <a:pt x="41" y="35"/>
                    <a:pt x="49" y="25"/>
                  </a:cubicBezTo>
                  <a:cubicBezTo>
                    <a:pt x="57" y="16"/>
                    <a:pt x="57" y="16"/>
                    <a:pt x="57" y="16"/>
                  </a:cubicBezTo>
                  <a:cubicBezTo>
                    <a:pt x="64" y="9"/>
                    <a:pt x="69" y="3"/>
                    <a:pt x="69" y="0"/>
                  </a:cubicBezTo>
                  <a:cubicBezTo>
                    <a:pt x="69" y="0"/>
                    <a:pt x="51" y="6"/>
                    <a:pt x="35" y="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5" name="Group 14">
            <a:extLst>
              <a:ext uri="{FF2B5EF4-FFF2-40B4-BE49-F238E27FC236}">
                <a16:creationId xmlns="" xmlns:a16="http://schemas.microsoft.com/office/drawing/2014/main" id="{3F863531-936A-420F-BB6C-0B5AD68C3458}"/>
              </a:ext>
            </a:extLst>
          </p:cNvPr>
          <p:cNvGrpSpPr>
            <a:grpSpLocks noChangeAspect="1"/>
          </p:cNvGrpSpPr>
          <p:nvPr/>
        </p:nvGrpSpPr>
        <p:grpSpPr bwMode="auto">
          <a:xfrm>
            <a:off x="1067979" y="3076060"/>
            <a:ext cx="481421" cy="500346"/>
            <a:chOff x="4832" y="841"/>
            <a:chExt cx="407" cy="423"/>
          </a:xfrm>
          <a:solidFill>
            <a:srgbClr val="FFFFFF"/>
          </a:solidFill>
        </p:grpSpPr>
        <p:sp>
          <p:nvSpPr>
            <p:cNvPr id="16" name="Freeform 26">
              <a:extLst>
                <a:ext uri="{FF2B5EF4-FFF2-40B4-BE49-F238E27FC236}">
                  <a16:creationId xmlns="" xmlns:a16="http://schemas.microsoft.com/office/drawing/2014/main" id="{EE23956B-16A0-4F2C-8A56-C392FD860F50}"/>
                </a:ext>
              </a:extLst>
            </p:cNvPr>
            <p:cNvSpPr>
              <a:spLocks/>
            </p:cNvSpPr>
            <p:nvPr/>
          </p:nvSpPr>
          <p:spPr bwMode="auto">
            <a:xfrm>
              <a:off x="4908" y="841"/>
              <a:ext cx="331" cy="323"/>
            </a:xfrm>
            <a:custGeom>
              <a:avLst/>
              <a:gdLst/>
              <a:ahLst/>
              <a:cxnLst>
                <a:cxn ang="0">
                  <a:pos x="52" y="137"/>
                </a:cxn>
                <a:cxn ang="0">
                  <a:pos x="42" y="133"/>
                </a:cxn>
                <a:cxn ang="0">
                  <a:pos x="6" y="97"/>
                </a:cxn>
                <a:cxn ang="0">
                  <a:pos x="6" y="77"/>
                </a:cxn>
                <a:cxn ang="0">
                  <a:pos x="26" y="77"/>
                </a:cxn>
                <a:cxn ang="0">
                  <a:pos x="50" y="100"/>
                </a:cxn>
                <a:cxn ang="0">
                  <a:pos x="112" y="9"/>
                </a:cxn>
                <a:cxn ang="0">
                  <a:pos x="132" y="5"/>
                </a:cxn>
                <a:cxn ang="0">
                  <a:pos x="136" y="25"/>
                </a:cxn>
                <a:cxn ang="0">
                  <a:pos x="64" y="131"/>
                </a:cxn>
                <a:cxn ang="0">
                  <a:pos x="54" y="137"/>
                </a:cxn>
                <a:cxn ang="0">
                  <a:pos x="52" y="137"/>
                </a:cxn>
              </a:cxnLst>
              <a:rect l="0" t="0" r="r" b="b"/>
              <a:pathLst>
                <a:path w="140" h="137">
                  <a:moveTo>
                    <a:pt x="52" y="137"/>
                  </a:moveTo>
                  <a:cubicBezTo>
                    <a:pt x="49" y="137"/>
                    <a:pt x="45" y="136"/>
                    <a:pt x="42" y="133"/>
                  </a:cubicBezTo>
                  <a:cubicBezTo>
                    <a:pt x="6" y="97"/>
                    <a:pt x="6" y="97"/>
                    <a:pt x="6" y="97"/>
                  </a:cubicBezTo>
                  <a:cubicBezTo>
                    <a:pt x="0" y="91"/>
                    <a:pt x="0" y="82"/>
                    <a:pt x="6" y="77"/>
                  </a:cubicBezTo>
                  <a:cubicBezTo>
                    <a:pt x="12" y="71"/>
                    <a:pt x="21" y="71"/>
                    <a:pt x="26" y="77"/>
                  </a:cubicBezTo>
                  <a:cubicBezTo>
                    <a:pt x="50" y="100"/>
                    <a:pt x="50" y="100"/>
                    <a:pt x="50" y="100"/>
                  </a:cubicBezTo>
                  <a:cubicBezTo>
                    <a:pt x="112" y="9"/>
                    <a:pt x="112" y="9"/>
                    <a:pt x="112" y="9"/>
                  </a:cubicBezTo>
                  <a:cubicBezTo>
                    <a:pt x="116" y="2"/>
                    <a:pt x="125" y="0"/>
                    <a:pt x="132" y="5"/>
                  </a:cubicBezTo>
                  <a:cubicBezTo>
                    <a:pt x="139" y="9"/>
                    <a:pt x="140" y="18"/>
                    <a:pt x="136" y="25"/>
                  </a:cubicBezTo>
                  <a:cubicBezTo>
                    <a:pt x="64" y="131"/>
                    <a:pt x="64" y="131"/>
                    <a:pt x="64" y="131"/>
                  </a:cubicBezTo>
                  <a:cubicBezTo>
                    <a:pt x="62" y="135"/>
                    <a:pt x="58" y="137"/>
                    <a:pt x="54" y="137"/>
                  </a:cubicBezTo>
                  <a:cubicBezTo>
                    <a:pt x="53" y="137"/>
                    <a:pt x="53" y="137"/>
                    <a:pt x="52" y="13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27">
              <a:extLst>
                <a:ext uri="{FF2B5EF4-FFF2-40B4-BE49-F238E27FC236}">
                  <a16:creationId xmlns="" xmlns:a16="http://schemas.microsoft.com/office/drawing/2014/main" id="{949E62F6-ECA6-4A05-BF6D-190C5F658FF7}"/>
                </a:ext>
              </a:extLst>
            </p:cNvPr>
            <p:cNvSpPr>
              <a:spLocks/>
            </p:cNvSpPr>
            <p:nvPr/>
          </p:nvSpPr>
          <p:spPr bwMode="auto">
            <a:xfrm>
              <a:off x="4832" y="900"/>
              <a:ext cx="364" cy="364"/>
            </a:xfrm>
            <a:custGeom>
              <a:avLst/>
              <a:gdLst/>
              <a:ahLst/>
              <a:cxnLst>
                <a:cxn ang="0">
                  <a:pos x="135" y="83"/>
                </a:cxn>
                <a:cxn ang="0">
                  <a:pos x="135" y="125"/>
                </a:cxn>
                <a:cxn ang="0">
                  <a:pos x="125" y="135"/>
                </a:cxn>
                <a:cxn ang="0">
                  <a:pos x="29" y="135"/>
                </a:cxn>
                <a:cxn ang="0">
                  <a:pos x="20" y="125"/>
                </a:cxn>
                <a:cxn ang="0">
                  <a:pos x="20" y="29"/>
                </a:cxn>
                <a:cxn ang="0">
                  <a:pos x="29" y="20"/>
                </a:cxn>
                <a:cxn ang="0">
                  <a:pos x="96" y="20"/>
                </a:cxn>
                <a:cxn ang="0">
                  <a:pos x="109" y="0"/>
                </a:cxn>
                <a:cxn ang="0">
                  <a:pos x="29" y="0"/>
                </a:cxn>
                <a:cxn ang="0">
                  <a:pos x="0" y="29"/>
                </a:cxn>
                <a:cxn ang="0">
                  <a:pos x="0" y="125"/>
                </a:cxn>
                <a:cxn ang="0">
                  <a:pos x="29" y="154"/>
                </a:cxn>
                <a:cxn ang="0">
                  <a:pos x="125" y="154"/>
                </a:cxn>
                <a:cxn ang="0">
                  <a:pos x="154" y="125"/>
                </a:cxn>
                <a:cxn ang="0">
                  <a:pos x="154" y="54"/>
                </a:cxn>
                <a:cxn ang="0">
                  <a:pos x="135" y="83"/>
                </a:cxn>
              </a:cxnLst>
              <a:rect l="0" t="0" r="r" b="b"/>
              <a:pathLst>
                <a:path w="154" h="154">
                  <a:moveTo>
                    <a:pt x="135" y="83"/>
                  </a:moveTo>
                  <a:cubicBezTo>
                    <a:pt x="135" y="125"/>
                    <a:pt x="135" y="125"/>
                    <a:pt x="135" y="125"/>
                  </a:cubicBezTo>
                  <a:cubicBezTo>
                    <a:pt x="135" y="131"/>
                    <a:pt x="131" y="135"/>
                    <a:pt x="125" y="135"/>
                  </a:cubicBezTo>
                  <a:cubicBezTo>
                    <a:pt x="29" y="135"/>
                    <a:pt x="29" y="135"/>
                    <a:pt x="29" y="135"/>
                  </a:cubicBezTo>
                  <a:cubicBezTo>
                    <a:pt x="24" y="135"/>
                    <a:pt x="20" y="131"/>
                    <a:pt x="20" y="125"/>
                  </a:cubicBezTo>
                  <a:cubicBezTo>
                    <a:pt x="20" y="29"/>
                    <a:pt x="20" y="29"/>
                    <a:pt x="20" y="29"/>
                  </a:cubicBezTo>
                  <a:cubicBezTo>
                    <a:pt x="20" y="24"/>
                    <a:pt x="24" y="20"/>
                    <a:pt x="29" y="20"/>
                  </a:cubicBezTo>
                  <a:cubicBezTo>
                    <a:pt x="96" y="20"/>
                    <a:pt x="96" y="20"/>
                    <a:pt x="96" y="20"/>
                  </a:cubicBezTo>
                  <a:cubicBezTo>
                    <a:pt x="109" y="0"/>
                    <a:pt x="109" y="0"/>
                    <a:pt x="109" y="0"/>
                  </a:cubicBezTo>
                  <a:cubicBezTo>
                    <a:pt x="29" y="0"/>
                    <a:pt x="29" y="0"/>
                    <a:pt x="29" y="0"/>
                  </a:cubicBezTo>
                  <a:cubicBezTo>
                    <a:pt x="13" y="0"/>
                    <a:pt x="0" y="13"/>
                    <a:pt x="0" y="29"/>
                  </a:cubicBezTo>
                  <a:cubicBezTo>
                    <a:pt x="0" y="125"/>
                    <a:pt x="0" y="125"/>
                    <a:pt x="0" y="125"/>
                  </a:cubicBezTo>
                  <a:cubicBezTo>
                    <a:pt x="0" y="141"/>
                    <a:pt x="13" y="154"/>
                    <a:pt x="29" y="154"/>
                  </a:cubicBezTo>
                  <a:cubicBezTo>
                    <a:pt x="125" y="154"/>
                    <a:pt x="125" y="154"/>
                    <a:pt x="125" y="154"/>
                  </a:cubicBezTo>
                  <a:cubicBezTo>
                    <a:pt x="141" y="154"/>
                    <a:pt x="154" y="141"/>
                    <a:pt x="154" y="125"/>
                  </a:cubicBezTo>
                  <a:cubicBezTo>
                    <a:pt x="154" y="54"/>
                    <a:pt x="154" y="54"/>
                    <a:pt x="154" y="54"/>
                  </a:cubicBezTo>
                  <a:lnTo>
                    <a:pt x="135"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961424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Reference architecture</a:t>
            </a:r>
          </a:p>
        </p:txBody>
      </p:sp>
    </p:spTree>
    <p:extLst>
      <p:ext uri="{BB962C8B-B14F-4D97-AF65-F5344CB8AC3E}">
        <p14:creationId xmlns:p14="http://schemas.microsoft.com/office/powerpoint/2010/main" val="4034402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Box 256"/>
          <p:cNvSpPr txBox="1"/>
          <p:nvPr/>
        </p:nvSpPr>
        <p:spPr>
          <a:xfrm>
            <a:off x="8762999" y="1321350"/>
            <a:ext cx="2430959" cy="4657685"/>
          </a:xfrm>
          <a:prstGeom prst="rect">
            <a:avLst/>
          </a:prstGeom>
          <a:noFill/>
        </p:spPr>
        <p:txBody>
          <a:bodyPr wrap="square" lIns="0" tIns="0" rIns="0" bIns="0" rtlCol="0">
            <a:spAutoFit/>
          </a:bodyPr>
          <a:lstStyle/>
          <a:p>
            <a:pPr>
              <a:spcAft>
                <a:spcPts val="450"/>
              </a:spcAft>
            </a:pPr>
            <a:r>
              <a:rPr lang="en-US" sz="1100" dirty="0">
                <a:solidFill>
                  <a:srgbClr val="483698"/>
                </a:solidFill>
              </a:rPr>
              <a:t>Azure AD is the centralized authentication and authorization provider that provides the authentication features likes MFA, Conditional and Risk based access along with support of federated Single Sign On protocols like SAML, OpenID Connect. </a:t>
            </a:r>
          </a:p>
          <a:p>
            <a:pPr>
              <a:spcAft>
                <a:spcPts val="450"/>
              </a:spcAft>
            </a:pPr>
            <a:r>
              <a:rPr lang="en-US" sz="1100" dirty="0">
                <a:solidFill>
                  <a:srgbClr val="483698"/>
                </a:solidFill>
              </a:rPr>
              <a:t>It’s profile based provisioning capability enables support of simple request approval use cases.</a:t>
            </a:r>
          </a:p>
          <a:p>
            <a:pPr>
              <a:spcAft>
                <a:spcPts val="450"/>
              </a:spcAft>
            </a:pPr>
            <a:r>
              <a:rPr lang="en-US" sz="1100" dirty="0">
                <a:solidFill>
                  <a:srgbClr val="483698"/>
                </a:solidFill>
              </a:rPr>
              <a:t>Out of box integration with SaaS applications for Single Sign On and provisioning enables Azure AD to operate as a provisioning solution. Azure PIM in combination with RBAC provides the privileged identity management capability . </a:t>
            </a:r>
          </a:p>
          <a:p>
            <a:pPr>
              <a:spcAft>
                <a:spcPts val="450"/>
              </a:spcAft>
            </a:pPr>
            <a:r>
              <a:rPr lang="en-US" sz="1100" dirty="0">
                <a:solidFill>
                  <a:srgbClr val="483698"/>
                </a:solidFill>
              </a:rPr>
              <a:t>Integration with HR systems like Workday enables Azure AD to provide a comprehensive identity management platform.</a:t>
            </a:r>
          </a:p>
          <a:p>
            <a:pPr>
              <a:spcAft>
                <a:spcPts val="450"/>
              </a:spcAft>
            </a:pPr>
            <a:r>
              <a:rPr lang="en-US" sz="1100" dirty="0">
                <a:solidFill>
                  <a:srgbClr val="483698"/>
                </a:solidFill>
              </a:rPr>
              <a:t>Azure Sentinel provides the monitoring, reporting and threat detection capability across the identity and access management landscape. </a:t>
            </a:r>
          </a:p>
        </p:txBody>
      </p:sp>
      <p:sp>
        <p:nvSpPr>
          <p:cNvPr id="240" name="Rectangle 239"/>
          <p:cNvSpPr/>
          <p:nvPr/>
        </p:nvSpPr>
        <p:spPr>
          <a:xfrm>
            <a:off x="998398" y="1321349"/>
            <a:ext cx="7621727" cy="4555575"/>
          </a:xfrm>
          <a:prstGeom prst="rect">
            <a:avLst/>
          </a:prstGeom>
          <a:solidFill>
            <a:schemeClr val="bg1">
              <a:alpha val="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sp>
        <p:nvSpPr>
          <p:cNvPr id="2" name="Title 1">
            <a:extLst>
              <a:ext uri="{FF2B5EF4-FFF2-40B4-BE49-F238E27FC236}">
                <a16:creationId xmlns="" xmlns:a16="http://schemas.microsoft.com/office/drawing/2014/main" id="{E3AC985B-396C-4632-BAFD-683634FFED57}"/>
              </a:ext>
            </a:extLst>
          </p:cNvPr>
          <p:cNvSpPr>
            <a:spLocks noGrp="1"/>
          </p:cNvSpPr>
          <p:nvPr>
            <p:ph type="title"/>
          </p:nvPr>
        </p:nvSpPr>
        <p:spPr>
          <a:xfrm>
            <a:off x="998400" y="431800"/>
            <a:ext cx="10195200" cy="533400"/>
          </a:xfrm>
        </p:spPr>
        <p:txBody>
          <a:bodyPr/>
          <a:lstStyle/>
          <a:p>
            <a:r>
              <a:rPr lang="en-US" dirty="0"/>
              <a:t>Identity &amp; access management</a:t>
            </a:r>
          </a:p>
        </p:txBody>
      </p:sp>
      <p:sp>
        <p:nvSpPr>
          <p:cNvPr id="3" name="Text Placeholder 2">
            <a:extLst>
              <a:ext uri="{FF2B5EF4-FFF2-40B4-BE49-F238E27FC236}">
                <a16:creationId xmlns="" xmlns:a16="http://schemas.microsoft.com/office/drawing/2014/main" id="{5566EF6F-D879-4175-BC50-E574BCBBA212}"/>
              </a:ext>
            </a:extLst>
          </p:cNvPr>
          <p:cNvSpPr>
            <a:spLocks noGrp="1"/>
          </p:cNvSpPr>
          <p:nvPr>
            <p:ph type="body" sz="quarter" idx="12"/>
          </p:nvPr>
        </p:nvSpPr>
        <p:spPr/>
        <p:txBody>
          <a:bodyPr/>
          <a:lstStyle/>
          <a:p>
            <a:r>
              <a:rPr lang="en-US" dirty="0"/>
              <a:t>Reference architecture</a:t>
            </a:r>
          </a:p>
        </p:txBody>
      </p:sp>
      <p:sp>
        <p:nvSpPr>
          <p:cNvPr id="85" name="Rectangle 843"/>
          <p:cNvSpPr>
            <a:spLocks noChangeArrowheads="1"/>
          </p:cNvSpPr>
          <p:nvPr/>
        </p:nvSpPr>
        <p:spPr bwMode="auto">
          <a:xfrm>
            <a:off x="5321208" y="1660000"/>
            <a:ext cx="48090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Log feed</a:t>
            </a:r>
          </a:p>
        </p:txBody>
      </p:sp>
      <p:grpSp>
        <p:nvGrpSpPr>
          <p:cNvPr id="4" name="Group 3">
            <a:extLst>
              <a:ext uri="{FF2B5EF4-FFF2-40B4-BE49-F238E27FC236}">
                <a16:creationId xmlns="" xmlns:a16="http://schemas.microsoft.com/office/drawing/2014/main" id="{7C649120-2C6A-48E6-A31E-870E065F9291}"/>
              </a:ext>
            </a:extLst>
          </p:cNvPr>
          <p:cNvGrpSpPr/>
          <p:nvPr/>
        </p:nvGrpSpPr>
        <p:grpSpPr>
          <a:xfrm>
            <a:off x="1026083" y="1401963"/>
            <a:ext cx="7541656" cy="4437137"/>
            <a:chOff x="1097294" y="1834671"/>
            <a:chExt cx="7221433" cy="3984604"/>
          </a:xfrm>
        </p:grpSpPr>
        <p:sp>
          <p:nvSpPr>
            <p:cNvPr id="9" name="Rectangle 8"/>
            <p:cNvSpPr/>
            <p:nvPr/>
          </p:nvSpPr>
          <p:spPr>
            <a:xfrm>
              <a:off x="2970602" y="2551700"/>
              <a:ext cx="2254829" cy="1964117"/>
            </a:xfrm>
            <a:prstGeom prst="rect">
              <a:avLst/>
            </a:prstGeom>
            <a:solidFill>
              <a:srgbClr val="FDD08D">
                <a:alpha val="0"/>
              </a:srgb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defTabSz="914378" fontAlgn="base"/>
              <a:r>
                <a:rPr lang="en-US" altLang="en-US" sz="900" b="1" dirty="0">
                  <a:solidFill>
                    <a:srgbClr val="000000"/>
                  </a:solidFill>
                  <a:cs typeface="Arial" panose="020B0604020202020204" pitchFamily="34" charset="0"/>
                </a:rPr>
                <a:t>Azure Tenant</a:t>
              </a:r>
            </a:p>
          </p:txBody>
        </p:sp>
        <p:sp>
          <p:nvSpPr>
            <p:cNvPr id="7" name="Rectangle 6"/>
            <p:cNvSpPr/>
            <p:nvPr/>
          </p:nvSpPr>
          <p:spPr>
            <a:xfrm>
              <a:off x="2963711" y="4936415"/>
              <a:ext cx="4988486" cy="882860"/>
            </a:xfrm>
            <a:prstGeom prst="rect">
              <a:avLst/>
            </a:prstGeom>
            <a:solidFill>
              <a:schemeClr val="accent1">
                <a:alpha val="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b"/>
            <a:lstStyle/>
            <a:p>
              <a:pPr defTabSz="914378" fontAlgn="base"/>
              <a:r>
                <a:rPr lang="en-US" altLang="en-US" sz="900" b="1" dirty="0">
                  <a:solidFill>
                    <a:srgbClr val="000000"/>
                  </a:solidFill>
                  <a:cs typeface="Arial" panose="020B0604020202020204" pitchFamily="34" charset="0"/>
                </a:rPr>
                <a:t>On-premise</a:t>
              </a:r>
            </a:p>
          </p:txBody>
        </p:sp>
        <p:sp>
          <p:nvSpPr>
            <p:cNvPr id="112" name="Freeform 5"/>
            <p:cNvSpPr>
              <a:spLocks/>
            </p:cNvSpPr>
            <p:nvPr/>
          </p:nvSpPr>
          <p:spPr bwMode="auto">
            <a:xfrm>
              <a:off x="1487792" y="3359032"/>
              <a:ext cx="213226" cy="293033"/>
            </a:xfrm>
            <a:custGeom>
              <a:avLst/>
              <a:gdLst>
                <a:gd name="T0" fmla="*/ 1 w 205"/>
                <a:gd name="T1" fmla="*/ 95 h 315"/>
                <a:gd name="T2" fmla="*/ 1 w 205"/>
                <a:gd name="T3" fmla="*/ 32 h 315"/>
                <a:gd name="T4" fmla="*/ 32 w 205"/>
                <a:gd name="T5" fmla="*/ 1 h 315"/>
                <a:gd name="T6" fmla="*/ 54 w 205"/>
                <a:gd name="T7" fmla="*/ 1 h 315"/>
                <a:gd name="T8" fmla="*/ 79 w 205"/>
                <a:gd name="T9" fmla="*/ 8 h 315"/>
                <a:gd name="T10" fmla="*/ 117 w 205"/>
                <a:gd name="T11" fmla="*/ 31 h 315"/>
                <a:gd name="T12" fmla="*/ 124 w 205"/>
                <a:gd name="T13" fmla="*/ 32 h 315"/>
                <a:gd name="T14" fmla="*/ 166 w 205"/>
                <a:gd name="T15" fmla="*/ 32 h 315"/>
                <a:gd name="T16" fmla="*/ 189 w 205"/>
                <a:gd name="T17" fmla="*/ 55 h 315"/>
                <a:gd name="T18" fmla="*/ 167 w 205"/>
                <a:gd name="T19" fmla="*/ 79 h 315"/>
                <a:gd name="T20" fmla="*/ 111 w 205"/>
                <a:gd name="T21" fmla="*/ 80 h 315"/>
                <a:gd name="T22" fmla="*/ 97 w 205"/>
                <a:gd name="T23" fmla="*/ 75 h 315"/>
                <a:gd name="T24" fmla="*/ 84 w 205"/>
                <a:gd name="T25" fmla="*/ 66 h 315"/>
                <a:gd name="T26" fmla="*/ 80 w 205"/>
                <a:gd name="T27" fmla="*/ 69 h 315"/>
                <a:gd name="T28" fmla="*/ 80 w 205"/>
                <a:gd name="T29" fmla="*/ 137 h 315"/>
                <a:gd name="T30" fmla="*/ 85 w 205"/>
                <a:gd name="T31" fmla="*/ 142 h 315"/>
                <a:gd name="T32" fmla="*/ 139 w 205"/>
                <a:gd name="T33" fmla="*/ 142 h 315"/>
                <a:gd name="T34" fmla="*/ 172 w 205"/>
                <a:gd name="T35" fmla="*/ 162 h 315"/>
                <a:gd name="T36" fmla="*/ 174 w 205"/>
                <a:gd name="T37" fmla="*/ 174 h 315"/>
                <a:gd name="T38" fmla="*/ 174 w 205"/>
                <a:gd name="T39" fmla="*/ 276 h 315"/>
                <a:gd name="T40" fmla="*/ 181 w 205"/>
                <a:gd name="T41" fmla="*/ 283 h 315"/>
                <a:gd name="T42" fmla="*/ 190 w 205"/>
                <a:gd name="T43" fmla="*/ 283 h 315"/>
                <a:gd name="T44" fmla="*/ 205 w 205"/>
                <a:gd name="T45" fmla="*/ 297 h 315"/>
                <a:gd name="T46" fmla="*/ 191 w 205"/>
                <a:gd name="T47" fmla="*/ 314 h 315"/>
                <a:gd name="T48" fmla="*/ 140 w 205"/>
                <a:gd name="T49" fmla="*/ 314 h 315"/>
                <a:gd name="T50" fmla="*/ 126 w 205"/>
                <a:gd name="T51" fmla="*/ 298 h 315"/>
                <a:gd name="T52" fmla="*/ 126 w 205"/>
                <a:gd name="T53" fmla="*/ 230 h 315"/>
                <a:gd name="T54" fmla="*/ 126 w 205"/>
                <a:gd name="T55" fmla="*/ 195 h 315"/>
                <a:gd name="T56" fmla="*/ 121 w 205"/>
                <a:gd name="T57" fmla="*/ 189 h 315"/>
                <a:gd name="T58" fmla="*/ 35 w 205"/>
                <a:gd name="T59" fmla="*/ 189 h 315"/>
                <a:gd name="T60" fmla="*/ 1 w 205"/>
                <a:gd name="T61" fmla="*/ 156 h 315"/>
                <a:gd name="T62" fmla="*/ 1 w 205"/>
                <a:gd name="T63" fmla="*/ 9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315">
                  <a:moveTo>
                    <a:pt x="1" y="95"/>
                  </a:moveTo>
                  <a:cubicBezTo>
                    <a:pt x="1" y="74"/>
                    <a:pt x="1" y="53"/>
                    <a:pt x="1" y="32"/>
                  </a:cubicBezTo>
                  <a:cubicBezTo>
                    <a:pt x="1" y="14"/>
                    <a:pt x="15" y="1"/>
                    <a:pt x="32" y="1"/>
                  </a:cubicBezTo>
                  <a:cubicBezTo>
                    <a:pt x="40" y="1"/>
                    <a:pt x="47" y="1"/>
                    <a:pt x="54" y="1"/>
                  </a:cubicBezTo>
                  <a:cubicBezTo>
                    <a:pt x="63" y="0"/>
                    <a:pt x="72" y="3"/>
                    <a:pt x="79" y="8"/>
                  </a:cubicBezTo>
                  <a:cubicBezTo>
                    <a:pt x="92" y="15"/>
                    <a:pt x="105" y="23"/>
                    <a:pt x="117" y="31"/>
                  </a:cubicBezTo>
                  <a:cubicBezTo>
                    <a:pt x="119" y="32"/>
                    <a:pt x="122" y="32"/>
                    <a:pt x="124" y="32"/>
                  </a:cubicBezTo>
                  <a:cubicBezTo>
                    <a:pt x="138" y="32"/>
                    <a:pt x="152" y="32"/>
                    <a:pt x="166" y="32"/>
                  </a:cubicBezTo>
                  <a:cubicBezTo>
                    <a:pt x="179" y="32"/>
                    <a:pt x="189" y="42"/>
                    <a:pt x="189" y="55"/>
                  </a:cubicBezTo>
                  <a:cubicBezTo>
                    <a:pt x="189" y="69"/>
                    <a:pt x="180" y="79"/>
                    <a:pt x="167" y="79"/>
                  </a:cubicBezTo>
                  <a:cubicBezTo>
                    <a:pt x="148" y="80"/>
                    <a:pt x="130" y="80"/>
                    <a:pt x="111" y="80"/>
                  </a:cubicBezTo>
                  <a:cubicBezTo>
                    <a:pt x="106" y="80"/>
                    <a:pt x="102" y="77"/>
                    <a:pt x="97" y="75"/>
                  </a:cubicBezTo>
                  <a:cubicBezTo>
                    <a:pt x="93" y="72"/>
                    <a:pt x="88" y="69"/>
                    <a:pt x="84" y="66"/>
                  </a:cubicBezTo>
                  <a:cubicBezTo>
                    <a:pt x="80" y="64"/>
                    <a:pt x="80" y="65"/>
                    <a:pt x="80" y="69"/>
                  </a:cubicBezTo>
                  <a:cubicBezTo>
                    <a:pt x="80" y="91"/>
                    <a:pt x="80" y="114"/>
                    <a:pt x="80" y="137"/>
                  </a:cubicBezTo>
                  <a:cubicBezTo>
                    <a:pt x="80" y="141"/>
                    <a:pt x="81" y="142"/>
                    <a:pt x="85" y="142"/>
                  </a:cubicBezTo>
                  <a:cubicBezTo>
                    <a:pt x="103" y="142"/>
                    <a:pt x="121" y="142"/>
                    <a:pt x="139" y="142"/>
                  </a:cubicBezTo>
                  <a:cubicBezTo>
                    <a:pt x="156" y="142"/>
                    <a:pt x="166" y="148"/>
                    <a:pt x="172" y="162"/>
                  </a:cubicBezTo>
                  <a:cubicBezTo>
                    <a:pt x="173" y="166"/>
                    <a:pt x="174" y="170"/>
                    <a:pt x="174" y="174"/>
                  </a:cubicBezTo>
                  <a:cubicBezTo>
                    <a:pt x="174" y="208"/>
                    <a:pt x="174" y="242"/>
                    <a:pt x="174" y="276"/>
                  </a:cubicBezTo>
                  <a:cubicBezTo>
                    <a:pt x="174" y="283"/>
                    <a:pt x="174" y="283"/>
                    <a:pt x="181" y="283"/>
                  </a:cubicBezTo>
                  <a:cubicBezTo>
                    <a:pt x="184" y="283"/>
                    <a:pt x="187" y="283"/>
                    <a:pt x="190" y="283"/>
                  </a:cubicBezTo>
                  <a:cubicBezTo>
                    <a:pt x="198" y="283"/>
                    <a:pt x="205" y="289"/>
                    <a:pt x="205" y="297"/>
                  </a:cubicBezTo>
                  <a:cubicBezTo>
                    <a:pt x="205" y="307"/>
                    <a:pt x="200" y="314"/>
                    <a:pt x="191" y="314"/>
                  </a:cubicBezTo>
                  <a:cubicBezTo>
                    <a:pt x="174" y="315"/>
                    <a:pt x="157" y="315"/>
                    <a:pt x="140" y="314"/>
                  </a:cubicBezTo>
                  <a:cubicBezTo>
                    <a:pt x="132" y="314"/>
                    <a:pt x="126" y="307"/>
                    <a:pt x="126" y="298"/>
                  </a:cubicBezTo>
                  <a:cubicBezTo>
                    <a:pt x="126" y="276"/>
                    <a:pt x="126" y="253"/>
                    <a:pt x="126" y="230"/>
                  </a:cubicBezTo>
                  <a:cubicBezTo>
                    <a:pt x="126" y="218"/>
                    <a:pt x="126" y="206"/>
                    <a:pt x="126" y="195"/>
                  </a:cubicBezTo>
                  <a:cubicBezTo>
                    <a:pt x="126" y="190"/>
                    <a:pt x="125" y="189"/>
                    <a:pt x="121" y="189"/>
                  </a:cubicBezTo>
                  <a:cubicBezTo>
                    <a:pt x="92" y="189"/>
                    <a:pt x="63" y="189"/>
                    <a:pt x="35" y="189"/>
                  </a:cubicBezTo>
                  <a:cubicBezTo>
                    <a:pt x="15" y="190"/>
                    <a:pt x="0" y="173"/>
                    <a:pt x="1" y="156"/>
                  </a:cubicBezTo>
                  <a:cubicBezTo>
                    <a:pt x="2" y="135"/>
                    <a:pt x="1" y="115"/>
                    <a:pt x="1" y="95"/>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3" name="Freeform 6"/>
            <p:cNvSpPr>
              <a:spLocks/>
            </p:cNvSpPr>
            <p:nvPr/>
          </p:nvSpPr>
          <p:spPr bwMode="auto">
            <a:xfrm>
              <a:off x="1619008" y="3270441"/>
              <a:ext cx="229627" cy="381624"/>
            </a:xfrm>
            <a:custGeom>
              <a:avLst/>
              <a:gdLst>
                <a:gd name="T0" fmla="*/ 129 w 220"/>
                <a:gd name="T1" fmla="*/ 190 h 410"/>
                <a:gd name="T2" fmla="*/ 127 w 220"/>
                <a:gd name="T3" fmla="*/ 178 h 410"/>
                <a:gd name="T4" fmla="*/ 136 w 220"/>
                <a:gd name="T5" fmla="*/ 174 h 410"/>
                <a:gd name="T6" fmla="*/ 152 w 220"/>
                <a:gd name="T7" fmla="*/ 174 h 410"/>
                <a:gd name="T8" fmla="*/ 157 w 220"/>
                <a:gd name="T9" fmla="*/ 170 h 410"/>
                <a:gd name="T10" fmla="*/ 157 w 220"/>
                <a:gd name="T11" fmla="*/ 120 h 410"/>
                <a:gd name="T12" fmla="*/ 153 w 220"/>
                <a:gd name="T13" fmla="*/ 118 h 410"/>
                <a:gd name="T14" fmla="*/ 152 w 220"/>
                <a:gd name="T15" fmla="*/ 119 h 410"/>
                <a:gd name="T16" fmla="*/ 139 w 220"/>
                <a:gd name="T17" fmla="*/ 136 h 410"/>
                <a:gd name="T18" fmla="*/ 134 w 220"/>
                <a:gd name="T19" fmla="*/ 153 h 410"/>
                <a:gd name="T20" fmla="*/ 125 w 220"/>
                <a:gd name="T21" fmla="*/ 159 h 410"/>
                <a:gd name="T22" fmla="*/ 107 w 220"/>
                <a:gd name="T23" fmla="*/ 154 h 410"/>
                <a:gd name="T24" fmla="*/ 103 w 220"/>
                <a:gd name="T25" fmla="*/ 143 h 410"/>
                <a:gd name="T26" fmla="*/ 114 w 220"/>
                <a:gd name="T27" fmla="*/ 102 h 410"/>
                <a:gd name="T28" fmla="*/ 140 w 220"/>
                <a:gd name="T29" fmla="*/ 10 h 410"/>
                <a:gd name="T30" fmla="*/ 154 w 220"/>
                <a:gd name="T31" fmla="*/ 3 h 410"/>
                <a:gd name="T32" fmla="*/ 166 w 220"/>
                <a:gd name="T33" fmla="*/ 6 h 410"/>
                <a:gd name="T34" fmla="*/ 172 w 220"/>
                <a:gd name="T35" fmla="*/ 18 h 410"/>
                <a:gd name="T36" fmla="*/ 163 w 220"/>
                <a:gd name="T37" fmla="*/ 48 h 410"/>
                <a:gd name="T38" fmla="*/ 164 w 220"/>
                <a:gd name="T39" fmla="*/ 57 h 410"/>
                <a:gd name="T40" fmla="*/ 173 w 220"/>
                <a:gd name="T41" fmla="*/ 96 h 410"/>
                <a:gd name="T42" fmla="*/ 173 w 220"/>
                <a:gd name="T43" fmla="*/ 184 h 410"/>
                <a:gd name="T44" fmla="*/ 179 w 220"/>
                <a:gd name="T45" fmla="*/ 190 h 410"/>
                <a:gd name="T46" fmla="*/ 208 w 220"/>
                <a:gd name="T47" fmla="*/ 190 h 410"/>
                <a:gd name="T48" fmla="*/ 220 w 220"/>
                <a:gd name="T49" fmla="*/ 201 h 410"/>
                <a:gd name="T50" fmla="*/ 220 w 220"/>
                <a:gd name="T51" fmla="*/ 399 h 410"/>
                <a:gd name="T52" fmla="*/ 210 w 220"/>
                <a:gd name="T53" fmla="*/ 410 h 410"/>
                <a:gd name="T54" fmla="*/ 120 w 220"/>
                <a:gd name="T55" fmla="*/ 409 h 410"/>
                <a:gd name="T56" fmla="*/ 110 w 220"/>
                <a:gd name="T57" fmla="*/ 399 h 410"/>
                <a:gd name="T58" fmla="*/ 110 w 220"/>
                <a:gd name="T59" fmla="*/ 387 h 410"/>
                <a:gd name="T60" fmla="*/ 119 w 220"/>
                <a:gd name="T61" fmla="*/ 378 h 410"/>
                <a:gd name="T62" fmla="*/ 152 w 220"/>
                <a:gd name="T63" fmla="*/ 378 h 410"/>
                <a:gd name="T64" fmla="*/ 157 w 220"/>
                <a:gd name="T65" fmla="*/ 373 h 410"/>
                <a:gd name="T66" fmla="*/ 157 w 220"/>
                <a:gd name="T67" fmla="*/ 226 h 410"/>
                <a:gd name="T68" fmla="*/ 151 w 220"/>
                <a:gd name="T69" fmla="*/ 222 h 410"/>
                <a:gd name="T70" fmla="*/ 12 w 220"/>
                <a:gd name="T71" fmla="*/ 222 h 410"/>
                <a:gd name="T72" fmla="*/ 0 w 220"/>
                <a:gd name="T73" fmla="*/ 209 h 410"/>
                <a:gd name="T74" fmla="*/ 0 w 220"/>
                <a:gd name="T75" fmla="*/ 200 h 410"/>
                <a:gd name="T76" fmla="*/ 11 w 220"/>
                <a:gd name="T77" fmla="*/ 190 h 410"/>
                <a:gd name="T78" fmla="*/ 82 w 220"/>
                <a:gd name="T79" fmla="*/ 190 h 410"/>
                <a:gd name="T80" fmla="*/ 129 w 220"/>
                <a:gd name="T81" fmla="*/ 1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410">
                  <a:moveTo>
                    <a:pt x="129" y="190"/>
                  </a:moveTo>
                  <a:cubicBezTo>
                    <a:pt x="126" y="186"/>
                    <a:pt x="124" y="182"/>
                    <a:pt x="127" y="178"/>
                  </a:cubicBezTo>
                  <a:cubicBezTo>
                    <a:pt x="129" y="174"/>
                    <a:pt x="132" y="174"/>
                    <a:pt x="136" y="174"/>
                  </a:cubicBezTo>
                  <a:cubicBezTo>
                    <a:pt x="142" y="174"/>
                    <a:pt x="147" y="174"/>
                    <a:pt x="152" y="174"/>
                  </a:cubicBezTo>
                  <a:cubicBezTo>
                    <a:pt x="155" y="174"/>
                    <a:pt x="157" y="173"/>
                    <a:pt x="157" y="170"/>
                  </a:cubicBezTo>
                  <a:cubicBezTo>
                    <a:pt x="157" y="153"/>
                    <a:pt x="157" y="137"/>
                    <a:pt x="157" y="120"/>
                  </a:cubicBezTo>
                  <a:cubicBezTo>
                    <a:pt x="157" y="117"/>
                    <a:pt x="156" y="117"/>
                    <a:pt x="153" y="118"/>
                  </a:cubicBezTo>
                  <a:cubicBezTo>
                    <a:pt x="153" y="119"/>
                    <a:pt x="152" y="119"/>
                    <a:pt x="152" y="119"/>
                  </a:cubicBezTo>
                  <a:cubicBezTo>
                    <a:pt x="144" y="122"/>
                    <a:pt x="140" y="128"/>
                    <a:pt x="139" y="136"/>
                  </a:cubicBezTo>
                  <a:cubicBezTo>
                    <a:pt x="137" y="142"/>
                    <a:pt x="136" y="148"/>
                    <a:pt x="134" y="153"/>
                  </a:cubicBezTo>
                  <a:cubicBezTo>
                    <a:pt x="132" y="158"/>
                    <a:pt x="130" y="160"/>
                    <a:pt x="125" y="159"/>
                  </a:cubicBezTo>
                  <a:cubicBezTo>
                    <a:pt x="119" y="157"/>
                    <a:pt x="113" y="156"/>
                    <a:pt x="107" y="154"/>
                  </a:cubicBezTo>
                  <a:cubicBezTo>
                    <a:pt x="102" y="152"/>
                    <a:pt x="101" y="149"/>
                    <a:pt x="103" y="143"/>
                  </a:cubicBezTo>
                  <a:cubicBezTo>
                    <a:pt x="107" y="129"/>
                    <a:pt x="110" y="116"/>
                    <a:pt x="114" y="102"/>
                  </a:cubicBezTo>
                  <a:cubicBezTo>
                    <a:pt x="123" y="72"/>
                    <a:pt x="132" y="41"/>
                    <a:pt x="140" y="10"/>
                  </a:cubicBezTo>
                  <a:cubicBezTo>
                    <a:pt x="143" y="2"/>
                    <a:pt x="145" y="0"/>
                    <a:pt x="154" y="3"/>
                  </a:cubicBezTo>
                  <a:cubicBezTo>
                    <a:pt x="158" y="4"/>
                    <a:pt x="162" y="5"/>
                    <a:pt x="166" y="6"/>
                  </a:cubicBezTo>
                  <a:cubicBezTo>
                    <a:pt x="173" y="8"/>
                    <a:pt x="174" y="11"/>
                    <a:pt x="172" y="18"/>
                  </a:cubicBezTo>
                  <a:cubicBezTo>
                    <a:pt x="169" y="28"/>
                    <a:pt x="167" y="38"/>
                    <a:pt x="163" y="48"/>
                  </a:cubicBezTo>
                  <a:cubicBezTo>
                    <a:pt x="163" y="52"/>
                    <a:pt x="162" y="54"/>
                    <a:pt x="164" y="57"/>
                  </a:cubicBezTo>
                  <a:cubicBezTo>
                    <a:pt x="172" y="69"/>
                    <a:pt x="174" y="82"/>
                    <a:pt x="173" y="96"/>
                  </a:cubicBezTo>
                  <a:cubicBezTo>
                    <a:pt x="173" y="126"/>
                    <a:pt x="173" y="155"/>
                    <a:pt x="173" y="184"/>
                  </a:cubicBezTo>
                  <a:cubicBezTo>
                    <a:pt x="173" y="188"/>
                    <a:pt x="174" y="190"/>
                    <a:pt x="179" y="190"/>
                  </a:cubicBezTo>
                  <a:cubicBezTo>
                    <a:pt x="189" y="189"/>
                    <a:pt x="199" y="190"/>
                    <a:pt x="208" y="190"/>
                  </a:cubicBezTo>
                  <a:cubicBezTo>
                    <a:pt x="217" y="190"/>
                    <a:pt x="220" y="193"/>
                    <a:pt x="220" y="201"/>
                  </a:cubicBezTo>
                  <a:cubicBezTo>
                    <a:pt x="220" y="267"/>
                    <a:pt x="220" y="333"/>
                    <a:pt x="220" y="399"/>
                  </a:cubicBezTo>
                  <a:cubicBezTo>
                    <a:pt x="220" y="406"/>
                    <a:pt x="216" y="410"/>
                    <a:pt x="210" y="410"/>
                  </a:cubicBezTo>
                  <a:cubicBezTo>
                    <a:pt x="180" y="410"/>
                    <a:pt x="150" y="410"/>
                    <a:pt x="120" y="409"/>
                  </a:cubicBezTo>
                  <a:cubicBezTo>
                    <a:pt x="113" y="409"/>
                    <a:pt x="110" y="406"/>
                    <a:pt x="110" y="399"/>
                  </a:cubicBezTo>
                  <a:cubicBezTo>
                    <a:pt x="110" y="395"/>
                    <a:pt x="110" y="391"/>
                    <a:pt x="110" y="387"/>
                  </a:cubicBezTo>
                  <a:cubicBezTo>
                    <a:pt x="110" y="381"/>
                    <a:pt x="114" y="378"/>
                    <a:pt x="119" y="378"/>
                  </a:cubicBezTo>
                  <a:cubicBezTo>
                    <a:pt x="130" y="378"/>
                    <a:pt x="141" y="377"/>
                    <a:pt x="152" y="378"/>
                  </a:cubicBezTo>
                  <a:cubicBezTo>
                    <a:pt x="156" y="378"/>
                    <a:pt x="157" y="377"/>
                    <a:pt x="157" y="373"/>
                  </a:cubicBezTo>
                  <a:cubicBezTo>
                    <a:pt x="157" y="324"/>
                    <a:pt x="157" y="275"/>
                    <a:pt x="157" y="226"/>
                  </a:cubicBezTo>
                  <a:cubicBezTo>
                    <a:pt x="157" y="222"/>
                    <a:pt x="155" y="222"/>
                    <a:pt x="151" y="222"/>
                  </a:cubicBezTo>
                  <a:cubicBezTo>
                    <a:pt x="105" y="222"/>
                    <a:pt x="58" y="222"/>
                    <a:pt x="12" y="222"/>
                  </a:cubicBezTo>
                  <a:cubicBezTo>
                    <a:pt x="3" y="222"/>
                    <a:pt x="0" y="218"/>
                    <a:pt x="0" y="209"/>
                  </a:cubicBezTo>
                  <a:cubicBezTo>
                    <a:pt x="0" y="206"/>
                    <a:pt x="0" y="203"/>
                    <a:pt x="0" y="200"/>
                  </a:cubicBezTo>
                  <a:cubicBezTo>
                    <a:pt x="0" y="193"/>
                    <a:pt x="4" y="190"/>
                    <a:pt x="11" y="190"/>
                  </a:cubicBezTo>
                  <a:cubicBezTo>
                    <a:pt x="35" y="190"/>
                    <a:pt x="58" y="190"/>
                    <a:pt x="82" y="190"/>
                  </a:cubicBezTo>
                  <a:cubicBezTo>
                    <a:pt x="98" y="190"/>
                    <a:pt x="113" y="190"/>
                    <a:pt x="129" y="190"/>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4" name="Freeform 7"/>
            <p:cNvSpPr>
              <a:spLocks/>
            </p:cNvSpPr>
            <p:nvPr/>
          </p:nvSpPr>
          <p:spPr bwMode="auto">
            <a:xfrm>
              <a:off x="1439680" y="3371689"/>
              <a:ext cx="162926" cy="281350"/>
            </a:xfrm>
            <a:custGeom>
              <a:avLst/>
              <a:gdLst>
                <a:gd name="T0" fmla="*/ 0 w 157"/>
                <a:gd name="T1" fmla="*/ 112 h 302"/>
                <a:gd name="T2" fmla="*/ 0 w 157"/>
                <a:gd name="T3" fmla="*/ 19 h 302"/>
                <a:gd name="T4" fmla="*/ 20 w 157"/>
                <a:gd name="T5" fmla="*/ 3 h 302"/>
                <a:gd name="T6" fmla="*/ 32 w 157"/>
                <a:gd name="T7" fmla="*/ 19 h 302"/>
                <a:gd name="T8" fmla="*/ 32 w 157"/>
                <a:gd name="T9" fmla="*/ 105 h 302"/>
                <a:gd name="T10" fmla="*/ 32 w 157"/>
                <a:gd name="T11" fmla="*/ 185 h 302"/>
                <a:gd name="T12" fmla="*/ 38 w 157"/>
                <a:gd name="T13" fmla="*/ 190 h 302"/>
                <a:gd name="T14" fmla="*/ 140 w 157"/>
                <a:gd name="T15" fmla="*/ 190 h 302"/>
                <a:gd name="T16" fmla="*/ 157 w 157"/>
                <a:gd name="T17" fmla="*/ 206 h 302"/>
                <a:gd name="T18" fmla="*/ 141 w 157"/>
                <a:gd name="T19" fmla="*/ 222 h 302"/>
                <a:gd name="T20" fmla="*/ 100 w 157"/>
                <a:gd name="T21" fmla="*/ 222 h 302"/>
                <a:gd name="T22" fmla="*/ 94 w 157"/>
                <a:gd name="T23" fmla="*/ 227 h 302"/>
                <a:gd name="T24" fmla="*/ 94 w 157"/>
                <a:gd name="T25" fmla="*/ 264 h 302"/>
                <a:gd name="T26" fmla="*/ 99 w 157"/>
                <a:gd name="T27" fmla="*/ 269 h 302"/>
                <a:gd name="T28" fmla="*/ 111 w 157"/>
                <a:gd name="T29" fmla="*/ 269 h 302"/>
                <a:gd name="T30" fmla="*/ 126 w 157"/>
                <a:gd name="T31" fmla="*/ 283 h 302"/>
                <a:gd name="T32" fmla="*/ 114 w 157"/>
                <a:gd name="T33" fmla="*/ 300 h 302"/>
                <a:gd name="T34" fmla="*/ 95 w 157"/>
                <a:gd name="T35" fmla="*/ 290 h 302"/>
                <a:gd name="T36" fmla="*/ 87 w 157"/>
                <a:gd name="T37" fmla="*/ 285 h 302"/>
                <a:gd name="T38" fmla="*/ 68 w 157"/>
                <a:gd name="T39" fmla="*/ 285 h 302"/>
                <a:gd name="T40" fmla="*/ 63 w 157"/>
                <a:gd name="T41" fmla="*/ 289 h 302"/>
                <a:gd name="T42" fmla="*/ 46 w 157"/>
                <a:gd name="T43" fmla="*/ 300 h 302"/>
                <a:gd name="T44" fmla="*/ 32 w 157"/>
                <a:gd name="T45" fmla="*/ 288 h 302"/>
                <a:gd name="T46" fmla="*/ 40 w 157"/>
                <a:gd name="T47" fmla="*/ 270 h 302"/>
                <a:gd name="T48" fmla="*/ 53 w 157"/>
                <a:gd name="T49" fmla="*/ 269 h 302"/>
                <a:gd name="T50" fmla="*/ 58 w 157"/>
                <a:gd name="T51" fmla="*/ 269 h 302"/>
                <a:gd name="T52" fmla="*/ 63 w 157"/>
                <a:gd name="T53" fmla="*/ 265 h 302"/>
                <a:gd name="T54" fmla="*/ 63 w 157"/>
                <a:gd name="T55" fmla="*/ 226 h 302"/>
                <a:gd name="T56" fmla="*/ 58 w 157"/>
                <a:gd name="T57" fmla="*/ 222 h 302"/>
                <a:gd name="T58" fmla="*/ 17 w 157"/>
                <a:gd name="T59" fmla="*/ 222 h 302"/>
                <a:gd name="T60" fmla="*/ 0 w 157"/>
                <a:gd name="T61" fmla="*/ 205 h 302"/>
                <a:gd name="T62" fmla="*/ 0 w 157"/>
                <a:gd name="T63" fmla="*/ 112 h 302"/>
                <a:gd name="T64" fmla="*/ 0 w 157"/>
                <a:gd name="T65" fmla="*/ 1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302">
                  <a:moveTo>
                    <a:pt x="0" y="112"/>
                  </a:moveTo>
                  <a:cubicBezTo>
                    <a:pt x="0" y="81"/>
                    <a:pt x="0" y="50"/>
                    <a:pt x="0" y="19"/>
                  </a:cubicBezTo>
                  <a:cubicBezTo>
                    <a:pt x="0" y="8"/>
                    <a:pt x="9" y="0"/>
                    <a:pt x="20" y="3"/>
                  </a:cubicBezTo>
                  <a:cubicBezTo>
                    <a:pt x="27" y="5"/>
                    <a:pt x="32" y="10"/>
                    <a:pt x="32" y="19"/>
                  </a:cubicBezTo>
                  <a:cubicBezTo>
                    <a:pt x="32" y="48"/>
                    <a:pt x="32" y="76"/>
                    <a:pt x="32" y="105"/>
                  </a:cubicBezTo>
                  <a:cubicBezTo>
                    <a:pt x="32" y="132"/>
                    <a:pt x="32" y="158"/>
                    <a:pt x="32" y="185"/>
                  </a:cubicBezTo>
                  <a:cubicBezTo>
                    <a:pt x="32" y="189"/>
                    <a:pt x="33" y="190"/>
                    <a:pt x="38" y="190"/>
                  </a:cubicBezTo>
                  <a:cubicBezTo>
                    <a:pt x="72" y="190"/>
                    <a:pt x="106" y="190"/>
                    <a:pt x="140" y="190"/>
                  </a:cubicBezTo>
                  <a:cubicBezTo>
                    <a:pt x="150" y="190"/>
                    <a:pt x="157" y="197"/>
                    <a:pt x="157" y="206"/>
                  </a:cubicBezTo>
                  <a:cubicBezTo>
                    <a:pt x="157" y="216"/>
                    <a:pt x="151" y="222"/>
                    <a:pt x="141" y="222"/>
                  </a:cubicBezTo>
                  <a:cubicBezTo>
                    <a:pt x="127" y="222"/>
                    <a:pt x="114" y="222"/>
                    <a:pt x="100" y="222"/>
                  </a:cubicBezTo>
                  <a:cubicBezTo>
                    <a:pt x="96" y="222"/>
                    <a:pt x="94" y="223"/>
                    <a:pt x="94" y="227"/>
                  </a:cubicBezTo>
                  <a:cubicBezTo>
                    <a:pt x="95" y="239"/>
                    <a:pt x="95" y="252"/>
                    <a:pt x="94" y="264"/>
                  </a:cubicBezTo>
                  <a:cubicBezTo>
                    <a:pt x="94" y="267"/>
                    <a:pt x="96" y="269"/>
                    <a:pt x="99" y="269"/>
                  </a:cubicBezTo>
                  <a:cubicBezTo>
                    <a:pt x="103" y="268"/>
                    <a:pt x="107" y="269"/>
                    <a:pt x="111" y="269"/>
                  </a:cubicBezTo>
                  <a:cubicBezTo>
                    <a:pt x="119" y="269"/>
                    <a:pt x="125" y="275"/>
                    <a:pt x="126" y="283"/>
                  </a:cubicBezTo>
                  <a:cubicBezTo>
                    <a:pt x="127" y="291"/>
                    <a:pt x="121" y="298"/>
                    <a:pt x="114" y="300"/>
                  </a:cubicBezTo>
                  <a:cubicBezTo>
                    <a:pt x="105" y="302"/>
                    <a:pt x="97" y="298"/>
                    <a:pt x="95" y="290"/>
                  </a:cubicBezTo>
                  <a:cubicBezTo>
                    <a:pt x="94" y="285"/>
                    <a:pt x="91" y="285"/>
                    <a:pt x="87" y="285"/>
                  </a:cubicBezTo>
                  <a:cubicBezTo>
                    <a:pt x="81" y="285"/>
                    <a:pt x="75" y="285"/>
                    <a:pt x="68" y="285"/>
                  </a:cubicBezTo>
                  <a:cubicBezTo>
                    <a:pt x="65" y="285"/>
                    <a:pt x="63" y="286"/>
                    <a:pt x="63" y="289"/>
                  </a:cubicBezTo>
                  <a:cubicBezTo>
                    <a:pt x="61" y="296"/>
                    <a:pt x="54" y="301"/>
                    <a:pt x="46" y="300"/>
                  </a:cubicBezTo>
                  <a:cubicBezTo>
                    <a:pt x="39" y="300"/>
                    <a:pt x="33" y="295"/>
                    <a:pt x="32" y="288"/>
                  </a:cubicBezTo>
                  <a:cubicBezTo>
                    <a:pt x="30" y="281"/>
                    <a:pt x="33" y="274"/>
                    <a:pt x="40" y="270"/>
                  </a:cubicBezTo>
                  <a:cubicBezTo>
                    <a:pt x="44" y="268"/>
                    <a:pt x="48" y="269"/>
                    <a:pt x="53" y="269"/>
                  </a:cubicBezTo>
                  <a:cubicBezTo>
                    <a:pt x="54" y="269"/>
                    <a:pt x="56" y="269"/>
                    <a:pt x="58" y="269"/>
                  </a:cubicBezTo>
                  <a:cubicBezTo>
                    <a:pt x="61" y="269"/>
                    <a:pt x="63" y="268"/>
                    <a:pt x="63" y="265"/>
                  </a:cubicBezTo>
                  <a:cubicBezTo>
                    <a:pt x="62" y="252"/>
                    <a:pt x="62" y="239"/>
                    <a:pt x="63" y="226"/>
                  </a:cubicBezTo>
                  <a:cubicBezTo>
                    <a:pt x="63" y="222"/>
                    <a:pt x="61" y="222"/>
                    <a:pt x="58" y="222"/>
                  </a:cubicBezTo>
                  <a:cubicBezTo>
                    <a:pt x="44" y="222"/>
                    <a:pt x="31" y="222"/>
                    <a:pt x="17" y="222"/>
                  </a:cubicBezTo>
                  <a:cubicBezTo>
                    <a:pt x="6" y="222"/>
                    <a:pt x="0" y="216"/>
                    <a:pt x="0" y="205"/>
                  </a:cubicBezTo>
                  <a:cubicBezTo>
                    <a:pt x="0" y="174"/>
                    <a:pt x="0" y="143"/>
                    <a:pt x="0" y="112"/>
                  </a:cubicBezTo>
                  <a:cubicBezTo>
                    <a:pt x="0" y="112"/>
                    <a:pt x="0" y="112"/>
                    <a:pt x="0" y="112"/>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5" name="Freeform 8"/>
            <p:cNvSpPr>
              <a:spLocks/>
            </p:cNvSpPr>
            <p:nvPr/>
          </p:nvSpPr>
          <p:spPr bwMode="auto">
            <a:xfrm>
              <a:off x="1487792" y="3256812"/>
              <a:ext cx="99505" cy="89565"/>
            </a:xfrm>
            <a:custGeom>
              <a:avLst/>
              <a:gdLst>
                <a:gd name="T0" fmla="*/ 1 w 96"/>
                <a:gd name="T1" fmla="*/ 49 h 96"/>
                <a:gd name="T2" fmla="*/ 48 w 96"/>
                <a:gd name="T3" fmla="*/ 1 h 96"/>
                <a:gd name="T4" fmla="*/ 95 w 96"/>
                <a:gd name="T5" fmla="*/ 48 h 96"/>
                <a:gd name="T6" fmla="*/ 48 w 96"/>
                <a:gd name="T7" fmla="*/ 96 h 96"/>
                <a:gd name="T8" fmla="*/ 1 w 96"/>
                <a:gd name="T9" fmla="*/ 49 h 96"/>
              </a:gdLst>
              <a:ahLst/>
              <a:cxnLst>
                <a:cxn ang="0">
                  <a:pos x="T0" y="T1"/>
                </a:cxn>
                <a:cxn ang="0">
                  <a:pos x="T2" y="T3"/>
                </a:cxn>
                <a:cxn ang="0">
                  <a:pos x="T4" y="T5"/>
                </a:cxn>
                <a:cxn ang="0">
                  <a:pos x="T6" y="T7"/>
                </a:cxn>
                <a:cxn ang="0">
                  <a:pos x="T8" y="T9"/>
                </a:cxn>
              </a:cxnLst>
              <a:rect l="0" t="0" r="r" b="b"/>
              <a:pathLst>
                <a:path w="96" h="96">
                  <a:moveTo>
                    <a:pt x="1" y="49"/>
                  </a:moveTo>
                  <a:cubicBezTo>
                    <a:pt x="1" y="22"/>
                    <a:pt x="21" y="1"/>
                    <a:pt x="48" y="1"/>
                  </a:cubicBezTo>
                  <a:cubicBezTo>
                    <a:pt x="74" y="0"/>
                    <a:pt x="96" y="23"/>
                    <a:pt x="95" y="48"/>
                  </a:cubicBezTo>
                  <a:cubicBezTo>
                    <a:pt x="95" y="75"/>
                    <a:pt x="75" y="95"/>
                    <a:pt x="48" y="96"/>
                  </a:cubicBezTo>
                  <a:cubicBezTo>
                    <a:pt x="22" y="96"/>
                    <a:pt x="0" y="74"/>
                    <a:pt x="1" y="49"/>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7" name="Freeform 28"/>
            <p:cNvSpPr>
              <a:spLocks noEditPoints="1"/>
            </p:cNvSpPr>
            <p:nvPr/>
          </p:nvSpPr>
          <p:spPr bwMode="auto">
            <a:xfrm>
              <a:off x="1442504" y="3841107"/>
              <a:ext cx="428003" cy="382195"/>
            </a:xfrm>
            <a:custGeom>
              <a:avLst/>
              <a:gdLst>
                <a:gd name="T0" fmla="*/ 275 w 372"/>
                <a:gd name="T1" fmla="*/ 366 h 366"/>
                <a:gd name="T2" fmla="*/ 244 w 372"/>
                <a:gd name="T3" fmla="*/ 342 h 366"/>
                <a:gd name="T4" fmla="*/ 202 w 372"/>
                <a:gd name="T5" fmla="*/ 289 h 366"/>
                <a:gd name="T6" fmla="*/ 190 w 372"/>
                <a:gd name="T7" fmla="*/ 263 h 366"/>
                <a:gd name="T8" fmla="*/ 213 w 372"/>
                <a:gd name="T9" fmla="*/ 244 h 366"/>
                <a:gd name="T10" fmla="*/ 237 w 372"/>
                <a:gd name="T11" fmla="*/ 262 h 366"/>
                <a:gd name="T12" fmla="*/ 243 w 372"/>
                <a:gd name="T13" fmla="*/ 267 h 366"/>
                <a:gd name="T14" fmla="*/ 243 w 372"/>
                <a:gd name="T15" fmla="*/ 234 h 366"/>
                <a:gd name="T16" fmla="*/ 238 w 372"/>
                <a:gd name="T17" fmla="*/ 230 h 366"/>
                <a:gd name="T18" fmla="*/ 229 w 372"/>
                <a:gd name="T19" fmla="*/ 230 h 366"/>
                <a:gd name="T20" fmla="*/ 27 w 372"/>
                <a:gd name="T21" fmla="*/ 230 h 366"/>
                <a:gd name="T22" fmla="*/ 0 w 372"/>
                <a:gd name="T23" fmla="*/ 203 h 366"/>
                <a:gd name="T24" fmla="*/ 0 w 372"/>
                <a:gd name="T25" fmla="*/ 24 h 366"/>
                <a:gd name="T26" fmla="*/ 24 w 372"/>
                <a:gd name="T27" fmla="*/ 0 h 366"/>
                <a:gd name="T28" fmla="*/ 326 w 372"/>
                <a:gd name="T29" fmla="*/ 0 h 366"/>
                <a:gd name="T30" fmla="*/ 351 w 372"/>
                <a:gd name="T31" fmla="*/ 24 h 366"/>
                <a:gd name="T32" fmla="*/ 351 w 372"/>
                <a:gd name="T33" fmla="*/ 204 h 366"/>
                <a:gd name="T34" fmla="*/ 325 w 372"/>
                <a:gd name="T35" fmla="*/ 230 h 366"/>
                <a:gd name="T36" fmla="*/ 294 w 372"/>
                <a:gd name="T37" fmla="*/ 230 h 366"/>
                <a:gd name="T38" fmla="*/ 286 w 372"/>
                <a:gd name="T39" fmla="*/ 235 h 366"/>
                <a:gd name="T40" fmla="*/ 295 w 372"/>
                <a:gd name="T41" fmla="*/ 240 h 366"/>
                <a:gd name="T42" fmla="*/ 326 w 372"/>
                <a:gd name="T43" fmla="*/ 240 h 366"/>
                <a:gd name="T44" fmla="*/ 372 w 372"/>
                <a:gd name="T45" fmla="*/ 287 h 366"/>
                <a:gd name="T46" fmla="*/ 371 w 372"/>
                <a:gd name="T47" fmla="*/ 316 h 366"/>
                <a:gd name="T48" fmla="*/ 333 w 372"/>
                <a:gd name="T49" fmla="*/ 366 h 366"/>
                <a:gd name="T50" fmla="*/ 275 w 372"/>
                <a:gd name="T51" fmla="*/ 366 h 366"/>
                <a:gd name="T52" fmla="*/ 164 w 372"/>
                <a:gd name="T53" fmla="*/ 14 h 366"/>
                <a:gd name="T54" fmla="*/ 41 w 372"/>
                <a:gd name="T55" fmla="*/ 14 h 366"/>
                <a:gd name="T56" fmla="*/ 16 w 372"/>
                <a:gd name="T57" fmla="*/ 40 h 366"/>
                <a:gd name="T58" fmla="*/ 16 w 372"/>
                <a:gd name="T59" fmla="*/ 189 h 366"/>
                <a:gd name="T60" fmla="*/ 41 w 372"/>
                <a:gd name="T61" fmla="*/ 214 h 366"/>
                <a:gd name="T62" fmla="*/ 231 w 372"/>
                <a:gd name="T63" fmla="*/ 214 h 366"/>
                <a:gd name="T64" fmla="*/ 238 w 372"/>
                <a:gd name="T65" fmla="*/ 214 h 366"/>
                <a:gd name="T66" fmla="*/ 243 w 372"/>
                <a:gd name="T67" fmla="*/ 208 h 366"/>
                <a:gd name="T68" fmla="*/ 238 w 372"/>
                <a:gd name="T69" fmla="*/ 179 h 366"/>
                <a:gd name="T70" fmla="*/ 244 w 372"/>
                <a:gd name="T71" fmla="*/ 139 h 366"/>
                <a:gd name="T72" fmla="*/ 285 w 372"/>
                <a:gd name="T73" fmla="*/ 139 h 366"/>
                <a:gd name="T74" fmla="*/ 292 w 372"/>
                <a:gd name="T75" fmla="*/ 177 h 366"/>
                <a:gd name="T76" fmla="*/ 286 w 372"/>
                <a:gd name="T77" fmla="*/ 204 h 366"/>
                <a:gd name="T78" fmla="*/ 300 w 372"/>
                <a:gd name="T79" fmla="*/ 212 h 366"/>
                <a:gd name="T80" fmla="*/ 310 w 372"/>
                <a:gd name="T81" fmla="*/ 190 h 366"/>
                <a:gd name="T82" fmla="*/ 310 w 372"/>
                <a:gd name="T83" fmla="*/ 42 h 366"/>
                <a:gd name="T84" fmla="*/ 282 w 372"/>
                <a:gd name="T85" fmla="*/ 14 h 366"/>
                <a:gd name="T86" fmla="*/ 164 w 372"/>
                <a:gd name="T87" fmla="*/ 14 h 366"/>
                <a:gd name="T88" fmla="*/ 242 w 372"/>
                <a:gd name="T89" fmla="*/ 170 h 366"/>
                <a:gd name="T90" fmla="*/ 265 w 372"/>
                <a:gd name="T91" fmla="*/ 146 h 366"/>
                <a:gd name="T92" fmla="*/ 287 w 372"/>
                <a:gd name="T93" fmla="*/ 171 h 366"/>
                <a:gd name="T94" fmla="*/ 281 w 372"/>
                <a:gd name="T95" fmla="*/ 144 h 366"/>
                <a:gd name="T96" fmla="*/ 251 w 372"/>
                <a:gd name="T97" fmla="*/ 142 h 366"/>
                <a:gd name="T98" fmla="*/ 242 w 372"/>
                <a:gd name="T99" fmla="*/ 170 h 366"/>
                <a:gd name="T100" fmla="*/ 342 w 372"/>
                <a:gd name="T101" fmla="*/ 115 h 366"/>
                <a:gd name="T102" fmla="*/ 331 w 372"/>
                <a:gd name="T103" fmla="*/ 102 h 366"/>
                <a:gd name="T104" fmla="*/ 319 w 372"/>
                <a:gd name="T105" fmla="*/ 114 h 366"/>
                <a:gd name="T106" fmla="*/ 330 w 372"/>
                <a:gd name="T107" fmla="*/ 126 h 366"/>
                <a:gd name="T108" fmla="*/ 342 w 372"/>
                <a:gd name="T109" fmla="*/ 1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 h="366">
                  <a:moveTo>
                    <a:pt x="275" y="366"/>
                  </a:moveTo>
                  <a:cubicBezTo>
                    <a:pt x="262" y="362"/>
                    <a:pt x="253" y="353"/>
                    <a:pt x="244" y="342"/>
                  </a:cubicBezTo>
                  <a:cubicBezTo>
                    <a:pt x="230" y="324"/>
                    <a:pt x="216" y="307"/>
                    <a:pt x="202" y="289"/>
                  </a:cubicBezTo>
                  <a:cubicBezTo>
                    <a:pt x="196" y="281"/>
                    <a:pt x="192" y="273"/>
                    <a:pt x="190" y="263"/>
                  </a:cubicBezTo>
                  <a:cubicBezTo>
                    <a:pt x="187" y="248"/>
                    <a:pt x="198" y="239"/>
                    <a:pt x="213" y="244"/>
                  </a:cubicBezTo>
                  <a:cubicBezTo>
                    <a:pt x="223" y="247"/>
                    <a:pt x="230" y="255"/>
                    <a:pt x="237" y="262"/>
                  </a:cubicBezTo>
                  <a:cubicBezTo>
                    <a:pt x="238" y="264"/>
                    <a:pt x="239" y="267"/>
                    <a:pt x="243" y="267"/>
                  </a:cubicBezTo>
                  <a:cubicBezTo>
                    <a:pt x="243" y="256"/>
                    <a:pt x="243" y="245"/>
                    <a:pt x="243" y="234"/>
                  </a:cubicBezTo>
                  <a:cubicBezTo>
                    <a:pt x="243" y="231"/>
                    <a:pt x="241" y="230"/>
                    <a:pt x="238" y="230"/>
                  </a:cubicBezTo>
                  <a:cubicBezTo>
                    <a:pt x="235" y="230"/>
                    <a:pt x="232" y="230"/>
                    <a:pt x="229" y="230"/>
                  </a:cubicBezTo>
                  <a:cubicBezTo>
                    <a:pt x="162" y="230"/>
                    <a:pt x="94" y="230"/>
                    <a:pt x="27" y="230"/>
                  </a:cubicBezTo>
                  <a:cubicBezTo>
                    <a:pt x="6" y="230"/>
                    <a:pt x="0" y="223"/>
                    <a:pt x="0" y="203"/>
                  </a:cubicBezTo>
                  <a:cubicBezTo>
                    <a:pt x="0" y="143"/>
                    <a:pt x="0" y="84"/>
                    <a:pt x="0" y="24"/>
                  </a:cubicBezTo>
                  <a:cubicBezTo>
                    <a:pt x="0" y="6"/>
                    <a:pt x="6" y="0"/>
                    <a:pt x="24" y="0"/>
                  </a:cubicBezTo>
                  <a:cubicBezTo>
                    <a:pt x="125" y="0"/>
                    <a:pt x="226" y="0"/>
                    <a:pt x="326" y="0"/>
                  </a:cubicBezTo>
                  <a:cubicBezTo>
                    <a:pt x="343" y="0"/>
                    <a:pt x="351" y="7"/>
                    <a:pt x="351" y="24"/>
                  </a:cubicBezTo>
                  <a:cubicBezTo>
                    <a:pt x="351" y="84"/>
                    <a:pt x="351" y="144"/>
                    <a:pt x="351" y="204"/>
                  </a:cubicBezTo>
                  <a:cubicBezTo>
                    <a:pt x="351" y="222"/>
                    <a:pt x="343" y="230"/>
                    <a:pt x="325" y="230"/>
                  </a:cubicBezTo>
                  <a:cubicBezTo>
                    <a:pt x="315" y="230"/>
                    <a:pt x="305" y="230"/>
                    <a:pt x="294" y="230"/>
                  </a:cubicBezTo>
                  <a:cubicBezTo>
                    <a:pt x="291" y="230"/>
                    <a:pt x="286" y="229"/>
                    <a:pt x="286" y="235"/>
                  </a:cubicBezTo>
                  <a:cubicBezTo>
                    <a:pt x="286" y="241"/>
                    <a:pt x="291" y="240"/>
                    <a:pt x="295" y="240"/>
                  </a:cubicBezTo>
                  <a:cubicBezTo>
                    <a:pt x="305" y="240"/>
                    <a:pt x="316" y="240"/>
                    <a:pt x="326" y="240"/>
                  </a:cubicBezTo>
                  <a:cubicBezTo>
                    <a:pt x="355" y="241"/>
                    <a:pt x="372" y="259"/>
                    <a:pt x="372" y="287"/>
                  </a:cubicBezTo>
                  <a:cubicBezTo>
                    <a:pt x="372" y="297"/>
                    <a:pt x="371" y="306"/>
                    <a:pt x="371" y="316"/>
                  </a:cubicBezTo>
                  <a:cubicBezTo>
                    <a:pt x="370" y="342"/>
                    <a:pt x="357" y="358"/>
                    <a:pt x="333" y="366"/>
                  </a:cubicBezTo>
                  <a:cubicBezTo>
                    <a:pt x="314" y="366"/>
                    <a:pt x="295" y="366"/>
                    <a:pt x="275" y="366"/>
                  </a:cubicBezTo>
                  <a:close/>
                  <a:moveTo>
                    <a:pt x="164" y="14"/>
                  </a:moveTo>
                  <a:cubicBezTo>
                    <a:pt x="123" y="14"/>
                    <a:pt x="82" y="14"/>
                    <a:pt x="41" y="14"/>
                  </a:cubicBezTo>
                  <a:cubicBezTo>
                    <a:pt x="23" y="14"/>
                    <a:pt x="16" y="22"/>
                    <a:pt x="16" y="40"/>
                  </a:cubicBezTo>
                  <a:cubicBezTo>
                    <a:pt x="16" y="90"/>
                    <a:pt x="16" y="139"/>
                    <a:pt x="16" y="189"/>
                  </a:cubicBezTo>
                  <a:cubicBezTo>
                    <a:pt x="16" y="207"/>
                    <a:pt x="22" y="214"/>
                    <a:pt x="41" y="214"/>
                  </a:cubicBezTo>
                  <a:cubicBezTo>
                    <a:pt x="104" y="214"/>
                    <a:pt x="167" y="214"/>
                    <a:pt x="231" y="214"/>
                  </a:cubicBezTo>
                  <a:cubicBezTo>
                    <a:pt x="233" y="214"/>
                    <a:pt x="235" y="214"/>
                    <a:pt x="238" y="214"/>
                  </a:cubicBezTo>
                  <a:cubicBezTo>
                    <a:pt x="241" y="214"/>
                    <a:pt x="243" y="212"/>
                    <a:pt x="243" y="208"/>
                  </a:cubicBezTo>
                  <a:cubicBezTo>
                    <a:pt x="243" y="198"/>
                    <a:pt x="245" y="188"/>
                    <a:pt x="238" y="179"/>
                  </a:cubicBezTo>
                  <a:cubicBezTo>
                    <a:pt x="229" y="166"/>
                    <a:pt x="233" y="149"/>
                    <a:pt x="244" y="139"/>
                  </a:cubicBezTo>
                  <a:cubicBezTo>
                    <a:pt x="256" y="129"/>
                    <a:pt x="273" y="129"/>
                    <a:pt x="285" y="139"/>
                  </a:cubicBezTo>
                  <a:cubicBezTo>
                    <a:pt x="296" y="147"/>
                    <a:pt x="300" y="165"/>
                    <a:pt x="292" y="177"/>
                  </a:cubicBezTo>
                  <a:cubicBezTo>
                    <a:pt x="286" y="186"/>
                    <a:pt x="286" y="195"/>
                    <a:pt x="286" y="204"/>
                  </a:cubicBezTo>
                  <a:cubicBezTo>
                    <a:pt x="286" y="214"/>
                    <a:pt x="291" y="217"/>
                    <a:pt x="300" y="212"/>
                  </a:cubicBezTo>
                  <a:cubicBezTo>
                    <a:pt x="308" y="207"/>
                    <a:pt x="310" y="199"/>
                    <a:pt x="310" y="190"/>
                  </a:cubicBezTo>
                  <a:cubicBezTo>
                    <a:pt x="310" y="141"/>
                    <a:pt x="310" y="91"/>
                    <a:pt x="310" y="42"/>
                  </a:cubicBezTo>
                  <a:cubicBezTo>
                    <a:pt x="310" y="21"/>
                    <a:pt x="304" y="14"/>
                    <a:pt x="282" y="14"/>
                  </a:cubicBezTo>
                  <a:cubicBezTo>
                    <a:pt x="243" y="14"/>
                    <a:pt x="203" y="14"/>
                    <a:pt x="164" y="14"/>
                  </a:cubicBezTo>
                  <a:close/>
                  <a:moveTo>
                    <a:pt x="242" y="170"/>
                  </a:moveTo>
                  <a:cubicBezTo>
                    <a:pt x="248" y="159"/>
                    <a:pt x="249" y="146"/>
                    <a:pt x="265" y="146"/>
                  </a:cubicBezTo>
                  <a:cubicBezTo>
                    <a:pt x="282" y="145"/>
                    <a:pt x="281" y="161"/>
                    <a:pt x="287" y="171"/>
                  </a:cubicBezTo>
                  <a:cubicBezTo>
                    <a:pt x="291" y="161"/>
                    <a:pt x="289" y="150"/>
                    <a:pt x="281" y="144"/>
                  </a:cubicBezTo>
                  <a:cubicBezTo>
                    <a:pt x="273" y="137"/>
                    <a:pt x="260" y="136"/>
                    <a:pt x="251" y="142"/>
                  </a:cubicBezTo>
                  <a:cubicBezTo>
                    <a:pt x="242" y="148"/>
                    <a:pt x="238" y="158"/>
                    <a:pt x="242" y="170"/>
                  </a:cubicBezTo>
                  <a:close/>
                  <a:moveTo>
                    <a:pt x="342" y="115"/>
                  </a:moveTo>
                  <a:cubicBezTo>
                    <a:pt x="343" y="109"/>
                    <a:pt x="337" y="103"/>
                    <a:pt x="331" y="102"/>
                  </a:cubicBezTo>
                  <a:cubicBezTo>
                    <a:pt x="325" y="102"/>
                    <a:pt x="320" y="108"/>
                    <a:pt x="319" y="114"/>
                  </a:cubicBezTo>
                  <a:cubicBezTo>
                    <a:pt x="319" y="121"/>
                    <a:pt x="324" y="126"/>
                    <a:pt x="330" y="126"/>
                  </a:cubicBezTo>
                  <a:cubicBezTo>
                    <a:pt x="337" y="126"/>
                    <a:pt x="342" y="121"/>
                    <a:pt x="342" y="11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8" name="Freeform 29"/>
            <p:cNvSpPr>
              <a:spLocks/>
            </p:cNvSpPr>
            <p:nvPr/>
          </p:nvSpPr>
          <p:spPr bwMode="auto">
            <a:xfrm>
              <a:off x="1850948" y="3765921"/>
              <a:ext cx="80538" cy="99204"/>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9" name="Freeform 30"/>
            <p:cNvSpPr>
              <a:spLocks/>
            </p:cNvSpPr>
            <p:nvPr/>
          </p:nvSpPr>
          <p:spPr bwMode="auto">
            <a:xfrm>
              <a:off x="1842894" y="3798292"/>
              <a:ext cx="48323" cy="57433"/>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20" name="Freeform 31"/>
            <p:cNvSpPr>
              <a:spLocks/>
            </p:cNvSpPr>
            <p:nvPr/>
          </p:nvSpPr>
          <p:spPr bwMode="auto">
            <a:xfrm>
              <a:off x="1552957" y="3878700"/>
              <a:ext cx="154173" cy="173345"/>
            </a:xfrm>
            <a:custGeom>
              <a:avLst/>
              <a:gdLst>
                <a:gd name="T0" fmla="*/ 48 w 134"/>
                <a:gd name="T1" fmla="*/ 100 h 166"/>
                <a:gd name="T2" fmla="*/ 18 w 134"/>
                <a:gd name="T3" fmla="*/ 55 h 166"/>
                <a:gd name="T4" fmla="*/ 33 w 134"/>
                <a:gd name="T5" fmla="*/ 19 h 166"/>
                <a:gd name="T6" fmla="*/ 103 w 134"/>
                <a:gd name="T7" fmla="*/ 22 h 166"/>
                <a:gd name="T8" fmla="*/ 87 w 134"/>
                <a:gd name="T9" fmla="*/ 100 h 166"/>
                <a:gd name="T10" fmla="*/ 96 w 134"/>
                <a:gd name="T11" fmla="*/ 105 h 166"/>
                <a:gd name="T12" fmla="*/ 133 w 134"/>
                <a:gd name="T13" fmla="*/ 159 h 166"/>
                <a:gd name="T14" fmla="*/ 126 w 134"/>
                <a:gd name="T15" fmla="*/ 165 h 166"/>
                <a:gd name="T16" fmla="*/ 94 w 134"/>
                <a:gd name="T17" fmla="*/ 165 h 166"/>
                <a:gd name="T18" fmla="*/ 11 w 134"/>
                <a:gd name="T19" fmla="*/ 165 h 166"/>
                <a:gd name="T20" fmla="*/ 2 w 134"/>
                <a:gd name="T21" fmla="*/ 154 h 166"/>
                <a:gd name="T22" fmla="*/ 45 w 134"/>
                <a:gd name="T23" fmla="*/ 102 h 166"/>
                <a:gd name="T24" fmla="*/ 47 w 134"/>
                <a:gd name="T25" fmla="*/ 101 h 166"/>
                <a:gd name="T26" fmla="*/ 48 w 134"/>
                <a:gd name="T27"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6">
                  <a:moveTo>
                    <a:pt x="48" y="100"/>
                  </a:moveTo>
                  <a:cubicBezTo>
                    <a:pt x="30" y="90"/>
                    <a:pt x="19" y="76"/>
                    <a:pt x="18" y="55"/>
                  </a:cubicBezTo>
                  <a:cubicBezTo>
                    <a:pt x="18" y="41"/>
                    <a:pt x="23" y="29"/>
                    <a:pt x="33" y="19"/>
                  </a:cubicBezTo>
                  <a:cubicBezTo>
                    <a:pt x="53" y="0"/>
                    <a:pt x="84" y="1"/>
                    <a:pt x="103" y="22"/>
                  </a:cubicBezTo>
                  <a:cubicBezTo>
                    <a:pt x="125" y="46"/>
                    <a:pt x="119" y="73"/>
                    <a:pt x="87" y="100"/>
                  </a:cubicBezTo>
                  <a:cubicBezTo>
                    <a:pt x="89" y="103"/>
                    <a:pt x="93" y="103"/>
                    <a:pt x="96" y="105"/>
                  </a:cubicBezTo>
                  <a:cubicBezTo>
                    <a:pt x="122" y="114"/>
                    <a:pt x="129" y="136"/>
                    <a:pt x="133" y="159"/>
                  </a:cubicBezTo>
                  <a:cubicBezTo>
                    <a:pt x="134" y="165"/>
                    <a:pt x="130" y="165"/>
                    <a:pt x="126" y="165"/>
                  </a:cubicBezTo>
                  <a:cubicBezTo>
                    <a:pt x="115" y="165"/>
                    <a:pt x="105" y="165"/>
                    <a:pt x="94" y="165"/>
                  </a:cubicBezTo>
                  <a:cubicBezTo>
                    <a:pt x="67" y="165"/>
                    <a:pt x="39" y="166"/>
                    <a:pt x="11" y="165"/>
                  </a:cubicBezTo>
                  <a:cubicBezTo>
                    <a:pt x="0" y="165"/>
                    <a:pt x="0" y="165"/>
                    <a:pt x="2" y="154"/>
                  </a:cubicBezTo>
                  <a:cubicBezTo>
                    <a:pt x="6" y="129"/>
                    <a:pt x="18" y="110"/>
                    <a:pt x="45" y="102"/>
                  </a:cubicBezTo>
                  <a:cubicBezTo>
                    <a:pt x="45" y="102"/>
                    <a:pt x="46" y="102"/>
                    <a:pt x="47" y="101"/>
                  </a:cubicBezTo>
                  <a:cubicBezTo>
                    <a:pt x="47" y="101"/>
                    <a:pt x="47" y="101"/>
                    <a:pt x="48" y="10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21" name="TextBox 120"/>
            <p:cNvSpPr txBox="1"/>
            <p:nvPr/>
          </p:nvSpPr>
          <p:spPr>
            <a:xfrm>
              <a:off x="1097294" y="2812989"/>
              <a:ext cx="1283934" cy="278770"/>
            </a:xfrm>
            <a:prstGeom prst="rect">
              <a:avLst/>
            </a:prstGeom>
            <a:noFill/>
          </p:spPr>
          <p:txBody>
            <a:bodyPr wrap="none" lIns="40958" tIns="40958" rIns="40958" bIns="40958" rtlCol="0">
              <a:noAutofit/>
            </a:bodyPr>
            <a:lstStyle/>
            <a:p>
              <a:r>
                <a:rPr lang="en-US" sz="900" dirty="0">
                  <a:solidFill>
                    <a:srgbClr val="000000"/>
                  </a:solidFill>
                </a:rPr>
                <a:t>End Users</a:t>
              </a:r>
            </a:p>
            <a:p>
              <a:r>
                <a:rPr lang="en-US" sz="900" dirty="0">
                  <a:solidFill>
                    <a:srgbClr val="000000"/>
                  </a:solidFill>
                </a:rPr>
                <a:t>(On-premise and External)</a:t>
              </a:r>
            </a:p>
          </p:txBody>
        </p:sp>
        <p:sp>
          <p:nvSpPr>
            <p:cNvPr id="38" name="Rectangle 86"/>
            <p:cNvSpPr>
              <a:spLocks noChangeArrowheads="1"/>
            </p:cNvSpPr>
            <p:nvPr/>
          </p:nvSpPr>
          <p:spPr bwMode="auto">
            <a:xfrm>
              <a:off x="5013692" y="5325683"/>
              <a:ext cx="777598" cy="442024"/>
            </a:xfrm>
            <a:prstGeom prst="rect">
              <a:avLst/>
            </a:prstGeom>
            <a:solidFill>
              <a:srgbClr val="483698"/>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Active Directory</a:t>
              </a:r>
            </a:p>
          </p:txBody>
        </p:sp>
        <p:sp>
          <p:nvSpPr>
            <p:cNvPr id="41" name="Rectangle 86"/>
            <p:cNvSpPr>
              <a:spLocks noChangeArrowheads="1"/>
            </p:cNvSpPr>
            <p:nvPr/>
          </p:nvSpPr>
          <p:spPr bwMode="auto">
            <a:xfrm>
              <a:off x="3081803" y="5053154"/>
              <a:ext cx="1698405" cy="317965"/>
            </a:xfrm>
            <a:prstGeom prst="rect">
              <a:avLst/>
            </a:prstGeom>
            <a:solidFill>
              <a:srgbClr val="483698"/>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On premise applications</a:t>
              </a:r>
            </a:p>
          </p:txBody>
        </p:sp>
        <p:sp>
          <p:nvSpPr>
            <p:cNvPr id="6" name="Flowchart: Magnetic Disk 5"/>
            <p:cNvSpPr/>
            <p:nvPr/>
          </p:nvSpPr>
          <p:spPr>
            <a:xfrm>
              <a:off x="5583639" y="2251142"/>
              <a:ext cx="610947" cy="818043"/>
            </a:xfrm>
            <a:prstGeom prst="flowChartMagneticDisk">
              <a:avLst/>
            </a:prstGeom>
            <a:solidFill>
              <a:srgbClr val="005EB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a:solidFill>
                    <a:prstClr val="white"/>
                  </a:solidFill>
                </a:rPr>
                <a:t>Workday</a:t>
              </a:r>
            </a:p>
            <a:p>
              <a:pPr algn="ctr"/>
              <a:r>
                <a:rPr lang="en-US" sz="900" dirty="0">
                  <a:solidFill>
                    <a:prstClr val="white"/>
                  </a:solidFill>
                </a:rPr>
                <a:t>(HR)</a:t>
              </a:r>
            </a:p>
          </p:txBody>
        </p:sp>
        <p:sp>
          <p:nvSpPr>
            <p:cNvPr id="44" name="Rectangle 86"/>
            <p:cNvSpPr>
              <a:spLocks noChangeArrowheads="1"/>
            </p:cNvSpPr>
            <p:nvPr/>
          </p:nvSpPr>
          <p:spPr bwMode="auto">
            <a:xfrm>
              <a:off x="3078192" y="3308556"/>
              <a:ext cx="1919597" cy="553979"/>
            </a:xfrm>
            <a:prstGeom prst="rect">
              <a:avLst/>
            </a:prstGeom>
            <a:solidFill>
              <a:srgbClr val="0091DA"/>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Azure AD</a:t>
              </a:r>
            </a:p>
          </p:txBody>
        </p:sp>
        <p:sp>
          <p:nvSpPr>
            <p:cNvPr id="46" name="Rectangle 86"/>
            <p:cNvSpPr>
              <a:spLocks noChangeArrowheads="1"/>
            </p:cNvSpPr>
            <p:nvPr/>
          </p:nvSpPr>
          <p:spPr bwMode="auto">
            <a:xfrm>
              <a:off x="3043294" y="4031048"/>
              <a:ext cx="744504" cy="437002"/>
            </a:xfrm>
            <a:prstGeom prst="rect">
              <a:avLst/>
            </a:prstGeom>
            <a:solidFill>
              <a:srgbClr val="0091DA"/>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Azure Application Proxy</a:t>
              </a:r>
            </a:p>
          </p:txBody>
        </p:sp>
        <p:sp>
          <p:nvSpPr>
            <p:cNvPr id="49" name="Rectangle 86"/>
            <p:cNvSpPr>
              <a:spLocks noChangeArrowheads="1"/>
            </p:cNvSpPr>
            <p:nvPr/>
          </p:nvSpPr>
          <p:spPr bwMode="auto">
            <a:xfrm>
              <a:off x="3081803" y="2720480"/>
              <a:ext cx="875539" cy="442024"/>
            </a:xfrm>
            <a:prstGeom prst="rect">
              <a:avLst/>
            </a:prstGeom>
            <a:solidFill>
              <a:srgbClr val="483698"/>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Azure Cloud Applications</a:t>
              </a:r>
            </a:p>
          </p:txBody>
        </p:sp>
        <p:sp>
          <p:nvSpPr>
            <p:cNvPr id="51" name="Rectangle 86"/>
            <p:cNvSpPr>
              <a:spLocks noChangeArrowheads="1"/>
            </p:cNvSpPr>
            <p:nvPr/>
          </p:nvSpPr>
          <p:spPr bwMode="auto">
            <a:xfrm>
              <a:off x="4200022" y="4005001"/>
              <a:ext cx="965373" cy="439469"/>
            </a:xfrm>
            <a:prstGeom prst="rect">
              <a:avLst/>
            </a:prstGeom>
            <a:solidFill>
              <a:srgbClr val="0091DA"/>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Azure PIM</a:t>
              </a:r>
            </a:p>
          </p:txBody>
        </p:sp>
        <p:sp>
          <p:nvSpPr>
            <p:cNvPr id="56" name="Rectangle 86"/>
            <p:cNvSpPr>
              <a:spLocks noChangeArrowheads="1"/>
            </p:cNvSpPr>
            <p:nvPr/>
          </p:nvSpPr>
          <p:spPr bwMode="auto">
            <a:xfrm>
              <a:off x="3078192" y="1834671"/>
              <a:ext cx="1767630" cy="442024"/>
            </a:xfrm>
            <a:prstGeom prst="rect">
              <a:avLst/>
            </a:prstGeom>
            <a:solidFill>
              <a:srgbClr val="483698"/>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SaaS Applications</a:t>
              </a:r>
            </a:p>
          </p:txBody>
        </p:sp>
        <p:sp>
          <p:nvSpPr>
            <p:cNvPr id="11" name="Rectangle 10"/>
            <p:cNvSpPr/>
            <p:nvPr/>
          </p:nvSpPr>
          <p:spPr>
            <a:xfrm>
              <a:off x="6626930" y="2955419"/>
              <a:ext cx="1691797" cy="1064819"/>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b"/>
            <a:lstStyle/>
            <a:p>
              <a:pPr algn="ctr"/>
              <a:r>
                <a:rPr lang="en-US" sz="900" b="1" dirty="0">
                  <a:solidFill>
                    <a:srgbClr val="000000"/>
                  </a:solidFill>
                </a:rPr>
                <a:t>Azure Monitoring, Reporting </a:t>
              </a:r>
            </a:p>
            <a:p>
              <a:pPr algn="ctr"/>
              <a:r>
                <a:rPr lang="en-US" sz="900" b="1" dirty="0">
                  <a:solidFill>
                    <a:srgbClr val="000000"/>
                  </a:solidFill>
                </a:rPr>
                <a:t>&amp; Threat detection</a:t>
              </a:r>
            </a:p>
          </p:txBody>
        </p:sp>
        <p:cxnSp>
          <p:nvCxnSpPr>
            <p:cNvPr id="19" name="Straight Arrow Connector 18"/>
            <p:cNvCxnSpPr>
              <a:cxnSpLocks/>
              <a:stCxn id="46" idx="2"/>
            </p:cNvCxnSpPr>
            <p:nvPr/>
          </p:nvCxnSpPr>
          <p:spPr>
            <a:xfrm>
              <a:off x="3415546" y="4468049"/>
              <a:ext cx="0" cy="582951"/>
            </a:xfrm>
            <a:prstGeom prst="straightConnector1">
              <a:avLst/>
            </a:prstGeom>
            <a:ln w="6350">
              <a:solidFill>
                <a:srgbClr val="00338D"/>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8" name="Rectangle 843"/>
            <p:cNvSpPr>
              <a:spLocks noChangeArrowheads="1"/>
            </p:cNvSpPr>
            <p:nvPr/>
          </p:nvSpPr>
          <p:spPr bwMode="auto">
            <a:xfrm>
              <a:off x="5388005" y="4170915"/>
              <a:ext cx="631421" cy="3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Synch Users and Groups</a:t>
              </a:r>
            </a:p>
          </p:txBody>
        </p:sp>
        <p:sp>
          <p:nvSpPr>
            <p:cNvPr id="79" name="Rectangle 843"/>
            <p:cNvSpPr>
              <a:spLocks noChangeArrowheads="1"/>
            </p:cNvSpPr>
            <p:nvPr/>
          </p:nvSpPr>
          <p:spPr bwMode="auto">
            <a:xfrm>
              <a:off x="3255179" y="3183504"/>
              <a:ext cx="23331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SSO</a:t>
              </a:r>
            </a:p>
          </p:txBody>
        </p:sp>
        <p:sp>
          <p:nvSpPr>
            <p:cNvPr id="80" name="Rectangle 843"/>
            <p:cNvSpPr>
              <a:spLocks noChangeArrowheads="1"/>
            </p:cNvSpPr>
            <p:nvPr/>
          </p:nvSpPr>
          <p:spPr bwMode="auto">
            <a:xfrm>
              <a:off x="4003568" y="4655524"/>
              <a:ext cx="50346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Provision</a:t>
              </a:r>
            </a:p>
          </p:txBody>
        </p:sp>
        <p:cxnSp>
          <p:nvCxnSpPr>
            <p:cNvPr id="225" name="Straight Arrow Connector 224"/>
            <p:cNvCxnSpPr>
              <a:cxnSpLocks/>
              <a:endCxn id="44" idx="1"/>
            </p:cNvCxnSpPr>
            <p:nvPr/>
          </p:nvCxnSpPr>
          <p:spPr>
            <a:xfrm>
              <a:off x="1850948" y="3585546"/>
              <a:ext cx="1227244" cy="1"/>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843"/>
            <p:cNvSpPr>
              <a:spLocks noChangeArrowheads="1"/>
            </p:cNvSpPr>
            <p:nvPr/>
          </p:nvSpPr>
          <p:spPr bwMode="auto">
            <a:xfrm>
              <a:off x="1869024" y="3435980"/>
              <a:ext cx="669234"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Authenticate</a:t>
              </a:r>
            </a:p>
          </p:txBody>
        </p:sp>
        <p:sp>
          <p:nvSpPr>
            <p:cNvPr id="93" name="Rectangle 843"/>
            <p:cNvSpPr>
              <a:spLocks noChangeArrowheads="1"/>
            </p:cNvSpPr>
            <p:nvPr/>
          </p:nvSpPr>
          <p:spPr bwMode="auto">
            <a:xfrm>
              <a:off x="5877779" y="3133239"/>
              <a:ext cx="352468" cy="24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User Feed</a:t>
              </a:r>
            </a:p>
          </p:txBody>
        </p:sp>
        <p:sp>
          <p:nvSpPr>
            <p:cNvPr id="94" name="Rectangle 86"/>
            <p:cNvSpPr>
              <a:spLocks noChangeArrowheads="1"/>
            </p:cNvSpPr>
            <p:nvPr/>
          </p:nvSpPr>
          <p:spPr bwMode="auto">
            <a:xfrm>
              <a:off x="6874593" y="4991126"/>
              <a:ext cx="689837" cy="442024"/>
            </a:xfrm>
            <a:prstGeom prst="rect">
              <a:avLst/>
            </a:prstGeom>
            <a:solidFill>
              <a:srgbClr val="470A68"/>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Azure Sentinel agents</a:t>
              </a:r>
            </a:p>
          </p:txBody>
        </p:sp>
        <p:cxnSp>
          <p:nvCxnSpPr>
            <p:cNvPr id="239" name="Straight Arrow Connector 238"/>
            <p:cNvCxnSpPr>
              <a:cxnSpLocks/>
              <a:stCxn id="94" idx="0"/>
            </p:cNvCxnSpPr>
            <p:nvPr/>
          </p:nvCxnSpPr>
          <p:spPr>
            <a:xfrm flipV="1">
              <a:off x="7219512" y="4020238"/>
              <a:ext cx="0" cy="970888"/>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86"/>
            <p:cNvSpPr>
              <a:spLocks noChangeArrowheads="1"/>
            </p:cNvSpPr>
            <p:nvPr/>
          </p:nvSpPr>
          <p:spPr bwMode="auto">
            <a:xfrm>
              <a:off x="6724821" y="3011089"/>
              <a:ext cx="1507906" cy="676012"/>
            </a:xfrm>
            <a:prstGeom prst="rect">
              <a:avLst/>
            </a:prstGeom>
            <a:solidFill>
              <a:srgbClr val="470A68"/>
            </a:solidFill>
            <a:ln>
              <a:noFill/>
            </a:ln>
          </p:spPr>
          <p:txBody>
            <a:bodyPr vert="horz" wrap="square" lIns="91440" tIns="45720" rIns="91440" bIns="45720" numCol="1" anchor="t" anchorCtr="0" compatLnSpc="1">
              <a:prstTxWarp prst="textNoShape">
                <a:avLst/>
              </a:prstTxWarp>
            </a:bodyPr>
            <a:lstStyle/>
            <a:p>
              <a:pPr algn="ctr"/>
              <a:r>
                <a:rPr lang="en-US" sz="900" dirty="0">
                  <a:solidFill>
                    <a:prstClr val="white"/>
                  </a:solidFill>
                  <a:cs typeface="Arial" panose="020B0604020202020204" pitchFamily="34" charset="0"/>
                </a:rPr>
                <a:t>Azure Sentinel</a:t>
              </a:r>
            </a:p>
          </p:txBody>
        </p:sp>
        <p:sp>
          <p:nvSpPr>
            <p:cNvPr id="109" name="Rectangle 108"/>
            <p:cNvSpPr/>
            <p:nvPr/>
          </p:nvSpPr>
          <p:spPr>
            <a:xfrm>
              <a:off x="6753786" y="3197985"/>
              <a:ext cx="716382" cy="205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a:solidFill>
                    <a:srgbClr val="000000"/>
                  </a:solidFill>
                </a:rPr>
                <a:t>Dashboards</a:t>
              </a:r>
            </a:p>
          </p:txBody>
        </p:sp>
        <p:sp>
          <p:nvSpPr>
            <p:cNvPr id="122" name="Rectangle 121"/>
            <p:cNvSpPr/>
            <p:nvPr/>
          </p:nvSpPr>
          <p:spPr>
            <a:xfrm>
              <a:off x="7489608" y="3197985"/>
              <a:ext cx="716382" cy="205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a:solidFill>
                    <a:srgbClr val="000000"/>
                  </a:solidFill>
                </a:rPr>
                <a:t>Reports</a:t>
              </a:r>
            </a:p>
          </p:txBody>
        </p:sp>
        <p:sp>
          <p:nvSpPr>
            <p:cNvPr id="123" name="Rectangle 122"/>
            <p:cNvSpPr/>
            <p:nvPr/>
          </p:nvSpPr>
          <p:spPr>
            <a:xfrm>
              <a:off x="6753786" y="3418997"/>
              <a:ext cx="716382" cy="24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a:solidFill>
                    <a:srgbClr val="000000"/>
                  </a:solidFill>
                </a:rPr>
                <a:t>Alerts</a:t>
              </a:r>
            </a:p>
          </p:txBody>
        </p:sp>
        <p:sp>
          <p:nvSpPr>
            <p:cNvPr id="124" name="Rectangle 123"/>
            <p:cNvSpPr/>
            <p:nvPr/>
          </p:nvSpPr>
          <p:spPr>
            <a:xfrm>
              <a:off x="7489608" y="3418997"/>
              <a:ext cx="716382" cy="24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a:solidFill>
                    <a:srgbClr val="000000"/>
                  </a:solidFill>
                </a:rPr>
                <a:t>Threat detection</a:t>
              </a:r>
            </a:p>
          </p:txBody>
        </p:sp>
        <p:sp>
          <p:nvSpPr>
            <p:cNvPr id="125" name="Rectangle 843"/>
            <p:cNvSpPr>
              <a:spLocks noChangeArrowheads="1"/>
            </p:cNvSpPr>
            <p:nvPr/>
          </p:nvSpPr>
          <p:spPr bwMode="auto">
            <a:xfrm>
              <a:off x="7524121" y="4627379"/>
              <a:ext cx="460483"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Log feed</a:t>
              </a:r>
            </a:p>
          </p:txBody>
        </p:sp>
        <p:cxnSp>
          <p:nvCxnSpPr>
            <p:cNvPr id="254" name="Straight Arrow Connector 253"/>
            <p:cNvCxnSpPr>
              <a:stCxn id="44" idx="3"/>
            </p:cNvCxnSpPr>
            <p:nvPr/>
          </p:nvCxnSpPr>
          <p:spPr>
            <a:xfrm>
              <a:off x="4997789" y="3585546"/>
              <a:ext cx="1603470"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843"/>
            <p:cNvSpPr>
              <a:spLocks noChangeArrowheads="1"/>
            </p:cNvSpPr>
            <p:nvPr/>
          </p:nvSpPr>
          <p:spPr bwMode="auto">
            <a:xfrm>
              <a:off x="5996715" y="3651333"/>
              <a:ext cx="460483"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Log feed</a:t>
              </a:r>
            </a:p>
          </p:txBody>
        </p:sp>
        <p:cxnSp>
          <p:nvCxnSpPr>
            <p:cNvPr id="22" name="Elbow Connector 21"/>
            <p:cNvCxnSpPr>
              <a:cxnSpLocks/>
              <a:stCxn id="56" idx="3"/>
              <a:endCxn id="11" idx="0"/>
            </p:cNvCxnSpPr>
            <p:nvPr/>
          </p:nvCxnSpPr>
          <p:spPr>
            <a:xfrm>
              <a:off x="4845822" y="2055684"/>
              <a:ext cx="2627007" cy="899736"/>
            </a:xfrm>
            <a:prstGeom prst="bentConnector2">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72" idx="0"/>
            </p:cNvCxnSpPr>
            <p:nvPr/>
          </p:nvCxnSpPr>
          <p:spPr>
            <a:xfrm flipH="1" flipV="1">
              <a:off x="3177152" y="3149904"/>
              <a:ext cx="0" cy="163076"/>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3622957" y="3153639"/>
              <a:ext cx="0" cy="17053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p:cNvCxnSpPr>
              <a:cxnSpLocks/>
              <a:stCxn id="6" idx="3"/>
              <a:endCxn id="81" idx="3"/>
            </p:cNvCxnSpPr>
            <p:nvPr/>
          </p:nvCxnSpPr>
          <p:spPr>
            <a:xfrm rot="5400000">
              <a:off x="5273334" y="2789869"/>
              <a:ext cx="336463" cy="895095"/>
            </a:xfrm>
            <a:prstGeom prst="bentConnector2">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843"/>
            <p:cNvSpPr>
              <a:spLocks noChangeArrowheads="1"/>
            </p:cNvSpPr>
            <p:nvPr/>
          </p:nvSpPr>
          <p:spPr bwMode="auto">
            <a:xfrm>
              <a:off x="3688985" y="3167511"/>
              <a:ext cx="50346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Provision</a:t>
              </a:r>
            </a:p>
          </p:txBody>
        </p:sp>
        <p:sp>
          <p:nvSpPr>
            <p:cNvPr id="96" name="Rectangle 843"/>
            <p:cNvSpPr>
              <a:spLocks noChangeArrowheads="1"/>
            </p:cNvSpPr>
            <p:nvPr/>
          </p:nvSpPr>
          <p:spPr bwMode="auto">
            <a:xfrm>
              <a:off x="4647646" y="2402998"/>
              <a:ext cx="50346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Provision</a:t>
              </a:r>
            </a:p>
          </p:txBody>
        </p:sp>
        <p:cxnSp>
          <p:nvCxnSpPr>
            <p:cNvPr id="97" name="Straight Arrow Connector 96"/>
            <p:cNvCxnSpPr/>
            <p:nvPr/>
          </p:nvCxnSpPr>
          <p:spPr>
            <a:xfrm flipH="1" flipV="1">
              <a:off x="4623641" y="2266680"/>
              <a:ext cx="3113" cy="1041879"/>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Elbow Connector 241"/>
            <p:cNvCxnSpPr>
              <a:cxnSpLocks/>
              <a:stCxn id="77" idx="3"/>
              <a:endCxn id="38" idx="0"/>
            </p:cNvCxnSpPr>
            <p:nvPr/>
          </p:nvCxnSpPr>
          <p:spPr>
            <a:xfrm>
              <a:off x="4994017" y="3769528"/>
              <a:ext cx="408474" cy="1556155"/>
            </a:xfrm>
            <a:prstGeom prst="bentConnector2">
              <a:avLst/>
            </a:prstGeom>
            <a:ln w="6350">
              <a:solidFill>
                <a:srgbClr val="00338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843"/>
            <p:cNvSpPr>
              <a:spLocks noChangeArrowheads="1"/>
            </p:cNvSpPr>
            <p:nvPr/>
          </p:nvSpPr>
          <p:spPr bwMode="auto">
            <a:xfrm>
              <a:off x="2597314" y="2066391"/>
              <a:ext cx="23331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SSO</a:t>
              </a:r>
            </a:p>
          </p:txBody>
        </p:sp>
        <p:cxnSp>
          <p:nvCxnSpPr>
            <p:cNvPr id="75" name="Straight Arrow Connector 74"/>
            <p:cNvCxnSpPr>
              <a:cxnSpLocks/>
              <a:stCxn id="44" idx="2"/>
              <a:endCxn id="41" idx="0"/>
            </p:cNvCxnSpPr>
            <p:nvPr/>
          </p:nvCxnSpPr>
          <p:spPr>
            <a:xfrm flipH="1">
              <a:off x="3931006" y="3862536"/>
              <a:ext cx="0" cy="1190618"/>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Elbow Connector 233"/>
            <p:cNvCxnSpPr>
              <a:cxnSpLocks/>
              <a:stCxn id="72" idx="1"/>
              <a:endCxn id="56" idx="1"/>
            </p:cNvCxnSpPr>
            <p:nvPr/>
          </p:nvCxnSpPr>
          <p:spPr>
            <a:xfrm rot="10800000">
              <a:off x="3078193" y="2055684"/>
              <a:ext cx="6131" cy="1346589"/>
            </a:xfrm>
            <a:prstGeom prst="bentConnector3">
              <a:avLst>
                <a:gd name="adj1" fmla="val 367020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843"/>
            <p:cNvSpPr>
              <a:spLocks noChangeArrowheads="1"/>
            </p:cNvSpPr>
            <p:nvPr/>
          </p:nvSpPr>
          <p:spPr bwMode="auto">
            <a:xfrm>
              <a:off x="3351661" y="3876947"/>
              <a:ext cx="23331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SSO</a:t>
              </a:r>
            </a:p>
          </p:txBody>
        </p:sp>
        <p:cxnSp>
          <p:nvCxnSpPr>
            <p:cNvPr id="102" name="Straight Arrow Connector 101"/>
            <p:cNvCxnSpPr>
              <a:cxnSpLocks/>
            </p:cNvCxnSpPr>
            <p:nvPr/>
          </p:nvCxnSpPr>
          <p:spPr>
            <a:xfrm>
              <a:off x="3273976" y="3855725"/>
              <a:ext cx="3358" cy="182023"/>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cxnSpLocks/>
              <a:stCxn id="13" idx="1"/>
              <a:endCxn id="41" idx="1"/>
            </p:cNvCxnSpPr>
            <p:nvPr/>
          </p:nvCxnSpPr>
          <p:spPr>
            <a:xfrm rot="10800000" flipH="1" flipV="1">
              <a:off x="3079834" y="3772829"/>
              <a:ext cx="1968" cy="1439307"/>
            </a:xfrm>
            <a:prstGeom prst="bentConnector3">
              <a:avLst>
                <a:gd name="adj1" fmla="val -11124088"/>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41" idx="3"/>
              <a:endCxn id="94" idx="1"/>
            </p:cNvCxnSpPr>
            <p:nvPr/>
          </p:nvCxnSpPr>
          <p:spPr>
            <a:xfrm>
              <a:off x="4780208" y="5212136"/>
              <a:ext cx="2094385" cy="2"/>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38" idx="3"/>
              <a:endCxn id="94" idx="2"/>
            </p:cNvCxnSpPr>
            <p:nvPr/>
          </p:nvCxnSpPr>
          <p:spPr>
            <a:xfrm flipV="1">
              <a:off x="5791289" y="5433150"/>
              <a:ext cx="1428223" cy="113546"/>
            </a:xfrm>
            <a:prstGeom prst="bentConnector2">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 xmlns:a16="http://schemas.microsoft.com/office/drawing/2014/main" id="{0DE7ADBB-1D69-4DDB-8F26-9A449A502F28}"/>
              </a:ext>
            </a:extLst>
          </p:cNvPr>
          <p:cNvSpPr/>
          <p:nvPr/>
        </p:nvSpPr>
        <p:spPr>
          <a:xfrm>
            <a:off x="3096537" y="3460805"/>
            <a:ext cx="208574" cy="19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72" name="Rectangle 71">
            <a:extLst>
              <a:ext uri="{FF2B5EF4-FFF2-40B4-BE49-F238E27FC236}">
                <a16:creationId xmlns="" xmlns:a16="http://schemas.microsoft.com/office/drawing/2014/main" id="{37618FF0-246C-4EC2-B979-9A4B0620C5CB}"/>
              </a:ext>
            </a:extLst>
          </p:cNvPr>
          <p:cNvSpPr/>
          <p:nvPr/>
        </p:nvSpPr>
        <p:spPr>
          <a:xfrm>
            <a:off x="3101224" y="3048164"/>
            <a:ext cx="208574" cy="19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77" name="Rectangle 76">
            <a:extLst>
              <a:ext uri="{FF2B5EF4-FFF2-40B4-BE49-F238E27FC236}">
                <a16:creationId xmlns="" xmlns:a16="http://schemas.microsoft.com/office/drawing/2014/main" id="{A37069C0-F8C4-4605-B8EF-6FC1393A9966}"/>
              </a:ext>
            </a:extLst>
          </p:cNvPr>
          <p:cNvSpPr/>
          <p:nvPr/>
        </p:nvSpPr>
        <p:spPr>
          <a:xfrm>
            <a:off x="4887026" y="3457128"/>
            <a:ext cx="208574" cy="19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81" name="Rectangle 80">
            <a:extLst>
              <a:ext uri="{FF2B5EF4-FFF2-40B4-BE49-F238E27FC236}">
                <a16:creationId xmlns="" xmlns:a16="http://schemas.microsoft.com/office/drawing/2014/main" id="{56FD9670-D996-472D-B589-1D47C78671E7}"/>
              </a:ext>
            </a:extLst>
          </p:cNvPr>
          <p:cNvSpPr/>
          <p:nvPr/>
        </p:nvSpPr>
        <p:spPr>
          <a:xfrm>
            <a:off x="4887026" y="3051922"/>
            <a:ext cx="208574" cy="19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Tree>
    <p:extLst>
      <p:ext uri="{BB962C8B-B14F-4D97-AF65-F5344CB8AC3E}">
        <p14:creationId xmlns:p14="http://schemas.microsoft.com/office/powerpoint/2010/main" val="367623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Secure DevOps Reference Architecture</a:t>
            </a:r>
          </a:p>
        </p:txBody>
      </p:sp>
      <p:sp>
        <p:nvSpPr>
          <p:cNvPr id="3" name="Text Placeholder 2">
            <a:extLst>
              <a:ext uri="{FF2B5EF4-FFF2-40B4-BE49-F238E27FC236}">
                <a16:creationId xmlns="" xmlns:a16="http://schemas.microsoft.com/office/drawing/2014/main" id="{6F246A24-E072-4F59-82EE-10723D03AAE2}"/>
              </a:ext>
            </a:extLst>
          </p:cNvPr>
          <p:cNvSpPr>
            <a:spLocks noGrp="1"/>
          </p:cNvSpPr>
          <p:nvPr>
            <p:ph type="body" sz="quarter" idx="12"/>
          </p:nvPr>
        </p:nvSpPr>
        <p:spPr/>
        <p:txBody>
          <a:bodyPr/>
          <a:lstStyle/>
          <a:p>
            <a:r>
              <a:rPr lang="en-US" dirty="0"/>
              <a:t>Reference architecture</a:t>
            </a:r>
          </a:p>
        </p:txBody>
      </p:sp>
      <p:sp>
        <p:nvSpPr>
          <p:cNvPr id="283" name="Rectangle 282"/>
          <p:cNvSpPr/>
          <p:nvPr/>
        </p:nvSpPr>
        <p:spPr>
          <a:xfrm>
            <a:off x="976552" y="1325739"/>
            <a:ext cx="10195199" cy="153888"/>
          </a:xfrm>
          <a:prstGeom prst="rect">
            <a:avLst/>
          </a:prstGeom>
        </p:spPr>
        <p:txBody>
          <a:bodyPr wrap="square" lIns="0" tIns="0" rIns="0" bIns="0">
            <a:spAutoFit/>
          </a:bodyPr>
          <a:lstStyle/>
          <a:p>
            <a:r>
              <a:rPr lang="en-US" sz="1000" dirty="0">
                <a:solidFill>
                  <a:srgbClr val="00338D"/>
                </a:solidFill>
              </a:rPr>
              <a:t>Azure provides a comprehensive solution set that can be supplemented by third party solutions to provide a well integrated secure devops platform for organization to operate </a:t>
            </a:r>
            <a:r>
              <a:rPr lang="en-US" sz="1000" dirty="0" smtClean="0">
                <a:solidFill>
                  <a:srgbClr val="00338D"/>
                </a:solidFill>
              </a:rPr>
              <a:t>on.</a:t>
            </a:r>
            <a:endParaRPr lang="en-US" sz="1000" dirty="0">
              <a:solidFill>
                <a:srgbClr val="00338D"/>
              </a:solidFill>
            </a:endParaRPr>
          </a:p>
        </p:txBody>
      </p:sp>
      <p:cxnSp>
        <p:nvCxnSpPr>
          <p:cNvPr id="65" name="Straight Connector 64"/>
          <p:cNvCxnSpPr/>
          <p:nvPr/>
        </p:nvCxnSpPr>
        <p:spPr>
          <a:xfrm>
            <a:off x="1001599" y="5474728"/>
            <a:ext cx="10204474"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57734" y="5531066"/>
            <a:ext cx="1409407"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Data security</a:t>
            </a:r>
          </a:p>
        </p:txBody>
      </p:sp>
      <p:sp>
        <p:nvSpPr>
          <p:cNvPr id="67" name="TextBox 66"/>
          <p:cNvSpPr txBox="1"/>
          <p:nvPr/>
        </p:nvSpPr>
        <p:spPr>
          <a:xfrm>
            <a:off x="2909287" y="5529874"/>
            <a:ext cx="1409407"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Policies and process</a:t>
            </a:r>
          </a:p>
        </p:txBody>
      </p:sp>
      <p:sp>
        <p:nvSpPr>
          <p:cNvPr id="66" name="TextBox 65"/>
          <p:cNvSpPr txBox="1"/>
          <p:nvPr/>
        </p:nvSpPr>
        <p:spPr>
          <a:xfrm>
            <a:off x="1001597" y="5531817"/>
            <a:ext cx="1719116"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Authentication and authorization</a:t>
            </a:r>
          </a:p>
        </p:txBody>
      </p:sp>
      <p:sp>
        <p:nvSpPr>
          <p:cNvPr id="68" name="TextBox 67"/>
          <p:cNvSpPr txBox="1"/>
          <p:nvPr/>
        </p:nvSpPr>
        <p:spPr>
          <a:xfrm>
            <a:off x="9796666" y="5531066"/>
            <a:ext cx="1409407"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Logging and analytics</a:t>
            </a:r>
          </a:p>
        </p:txBody>
      </p:sp>
      <p:sp>
        <p:nvSpPr>
          <p:cNvPr id="70" name="TextBox 69"/>
          <p:cNvSpPr txBox="1"/>
          <p:nvPr/>
        </p:nvSpPr>
        <p:spPr>
          <a:xfrm>
            <a:off x="4600808" y="5528628"/>
            <a:ext cx="1407319"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Key and credential mgmt</a:t>
            </a:r>
          </a:p>
        </p:txBody>
      </p:sp>
      <p:sp>
        <p:nvSpPr>
          <p:cNvPr id="75" name="TextBox 74"/>
          <p:cNvSpPr txBox="1"/>
          <p:nvPr/>
        </p:nvSpPr>
        <p:spPr>
          <a:xfrm>
            <a:off x="8116748" y="5531066"/>
            <a:ext cx="1409407"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Asset management</a:t>
            </a:r>
          </a:p>
        </p:txBody>
      </p:sp>
      <p:sp>
        <p:nvSpPr>
          <p:cNvPr id="24" name="TextBox 23"/>
          <p:cNvSpPr txBox="1"/>
          <p:nvPr/>
        </p:nvSpPr>
        <p:spPr>
          <a:xfrm>
            <a:off x="7964687" y="4882718"/>
            <a:ext cx="847475" cy="584775"/>
          </a:xfrm>
          <a:prstGeom prst="rect">
            <a:avLst/>
          </a:prstGeom>
          <a:noFill/>
        </p:spPr>
        <p:txBody>
          <a:bodyPr wrap="square" rtlCol="0">
            <a:spAutoFit/>
          </a:bodyPr>
          <a:lstStyle/>
          <a:p>
            <a:r>
              <a:rPr lang="en-US" sz="800" dirty="0">
                <a:solidFill>
                  <a:srgbClr val="000000"/>
                </a:solidFill>
              </a:rPr>
              <a:t>Application,</a:t>
            </a:r>
          </a:p>
          <a:p>
            <a:r>
              <a:rPr lang="en-US" sz="800" dirty="0">
                <a:solidFill>
                  <a:srgbClr val="000000"/>
                </a:solidFill>
              </a:rPr>
              <a:t>Infrastructure &amp; container</a:t>
            </a:r>
          </a:p>
          <a:p>
            <a:r>
              <a:rPr lang="en-US" sz="800" dirty="0">
                <a:solidFill>
                  <a:srgbClr val="000000"/>
                </a:solidFill>
              </a:rPr>
              <a:t>security</a:t>
            </a:r>
          </a:p>
        </p:txBody>
      </p:sp>
      <p:sp>
        <p:nvSpPr>
          <p:cNvPr id="39" name="TextBox 38"/>
          <p:cNvSpPr txBox="1"/>
          <p:nvPr/>
        </p:nvSpPr>
        <p:spPr>
          <a:xfrm>
            <a:off x="7190233" y="4882718"/>
            <a:ext cx="787395" cy="584775"/>
          </a:xfrm>
          <a:prstGeom prst="rect">
            <a:avLst/>
          </a:prstGeom>
          <a:noFill/>
        </p:spPr>
        <p:txBody>
          <a:bodyPr wrap="none" rtlCol="0">
            <a:spAutoFit/>
          </a:bodyPr>
          <a:lstStyle/>
          <a:p>
            <a:r>
              <a:rPr lang="en-US" sz="800" dirty="0">
                <a:solidFill>
                  <a:srgbClr val="000000"/>
                </a:solidFill>
              </a:rPr>
              <a:t>Application &amp;</a:t>
            </a:r>
          </a:p>
          <a:p>
            <a:r>
              <a:rPr lang="en-US" sz="800" dirty="0">
                <a:solidFill>
                  <a:srgbClr val="000000"/>
                </a:solidFill>
              </a:rPr>
              <a:t>infrastructure</a:t>
            </a:r>
          </a:p>
          <a:p>
            <a:r>
              <a:rPr lang="en-US" sz="800" dirty="0">
                <a:solidFill>
                  <a:srgbClr val="000000"/>
                </a:solidFill>
              </a:rPr>
              <a:t>configuration</a:t>
            </a:r>
          </a:p>
          <a:p>
            <a:r>
              <a:rPr lang="en-US" sz="800" dirty="0">
                <a:solidFill>
                  <a:srgbClr val="000000"/>
                </a:solidFill>
              </a:rPr>
              <a:t>scanning</a:t>
            </a:r>
          </a:p>
        </p:txBody>
      </p:sp>
      <p:sp>
        <p:nvSpPr>
          <p:cNvPr id="84" name="TextBox 83"/>
          <p:cNvSpPr txBox="1"/>
          <p:nvPr/>
        </p:nvSpPr>
        <p:spPr>
          <a:xfrm>
            <a:off x="5717135" y="4882718"/>
            <a:ext cx="787395" cy="584775"/>
          </a:xfrm>
          <a:prstGeom prst="rect">
            <a:avLst/>
          </a:prstGeom>
          <a:noFill/>
        </p:spPr>
        <p:txBody>
          <a:bodyPr wrap="none" rtlCol="0">
            <a:spAutoFit/>
          </a:bodyPr>
          <a:lstStyle/>
          <a:p>
            <a:r>
              <a:rPr lang="en-US" sz="800" dirty="0">
                <a:solidFill>
                  <a:srgbClr val="000000"/>
                </a:solidFill>
              </a:rPr>
              <a:t>Application &amp;</a:t>
            </a:r>
          </a:p>
          <a:p>
            <a:r>
              <a:rPr lang="en-US" sz="800" dirty="0">
                <a:solidFill>
                  <a:srgbClr val="000000"/>
                </a:solidFill>
              </a:rPr>
              <a:t>infrastructure</a:t>
            </a:r>
          </a:p>
          <a:p>
            <a:r>
              <a:rPr lang="en-US" sz="800" dirty="0">
                <a:solidFill>
                  <a:srgbClr val="000000"/>
                </a:solidFill>
              </a:rPr>
              <a:t>configuration</a:t>
            </a:r>
            <a:br>
              <a:rPr lang="en-US" sz="800" dirty="0">
                <a:solidFill>
                  <a:srgbClr val="000000"/>
                </a:solidFill>
              </a:rPr>
            </a:br>
            <a:r>
              <a:rPr lang="en-US" sz="800" dirty="0">
                <a:solidFill>
                  <a:srgbClr val="000000"/>
                </a:solidFill>
              </a:rPr>
              <a:t>management</a:t>
            </a:r>
          </a:p>
        </p:txBody>
      </p:sp>
      <p:sp>
        <p:nvSpPr>
          <p:cNvPr id="158" name="TextBox 157"/>
          <p:cNvSpPr txBox="1"/>
          <p:nvPr/>
        </p:nvSpPr>
        <p:spPr>
          <a:xfrm>
            <a:off x="1001599" y="1543550"/>
            <a:ext cx="5013683" cy="215444"/>
          </a:xfrm>
          <a:prstGeom prst="rect">
            <a:avLst/>
          </a:prstGeom>
          <a:solidFill>
            <a:srgbClr val="00338D"/>
          </a:solidFill>
          <a:ln w="6350">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b="1" dirty="0">
                <a:solidFill>
                  <a:prstClr val="white"/>
                </a:solidFill>
              </a:rPr>
              <a:t>DEV</a:t>
            </a:r>
          </a:p>
        </p:txBody>
      </p:sp>
      <p:sp>
        <p:nvSpPr>
          <p:cNvPr id="159" name="TextBox 158"/>
          <p:cNvSpPr txBox="1"/>
          <p:nvPr/>
        </p:nvSpPr>
        <p:spPr>
          <a:xfrm>
            <a:off x="6192030" y="1543550"/>
            <a:ext cx="5013683" cy="215444"/>
          </a:xfrm>
          <a:prstGeom prst="rect">
            <a:avLst/>
          </a:prstGeom>
          <a:solidFill>
            <a:srgbClr val="470A68"/>
          </a:solidFill>
          <a:ln w="6350">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b="1" dirty="0">
                <a:solidFill>
                  <a:prstClr val="white"/>
                </a:solidFill>
              </a:rPr>
              <a:t>Ops</a:t>
            </a:r>
          </a:p>
        </p:txBody>
      </p:sp>
      <p:sp>
        <p:nvSpPr>
          <p:cNvPr id="161" name="TextBox 160"/>
          <p:cNvSpPr txBox="1"/>
          <p:nvPr/>
        </p:nvSpPr>
        <p:spPr>
          <a:xfrm>
            <a:off x="1061055" y="1806038"/>
            <a:ext cx="4894771" cy="210496"/>
          </a:xfrm>
          <a:prstGeom prst="rect">
            <a:avLst/>
          </a:prstGeom>
          <a:solidFill>
            <a:srgbClr val="005EB8"/>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Continuous integration</a:t>
            </a:r>
          </a:p>
        </p:txBody>
      </p:sp>
      <p:sp>
        <p:nvSpPr>
          <p:cNvPr id="162" name="TextBox 161"/>
          <p:cNvSpPr txBox="1"/>
          <p:nvPr/>
        </p:nvSpPr>
        <p:spPr>
          <a:xfrm>
            <a:off x="6251486" y="1806038"/>
            <a:ext cx="4894771" cy="210496"/>
          </a:xfrm>
          <a:prstGeom prst="rect">
            <a:avLst/>
          </a:prstGeom>
          <a:solidFill>
            <a:srgbClr val="6D2077"/>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Continuous deployment</a:t>
            </a:r>
          </a:p>
        </p:txBody>
      </p:sp>
      <p:sp>
        <p:nvSpPr>
          <p:cNvPr id="164" name="TextBox 163"/>
          <p:cNvSpPr txBox="1"/>
          <p:nvPr/>
        </p:nvSpPr>
        <p:spPr>
          <a:xfrm>
            <a:off x="1001597" y="5739116"/>
            <a:ext cx="1719116" cy="1828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Azure Active Directory</a:t>
            </a:r>
          </a:p>
        </p:txBody>
      </p:sp>
      <p:sp>
        <p:nvSpPr>
          <p:cNvPr id="13" name="Frame 12"/>
          <p:cNvSpPr/>
          <p:nvPr/>
        </p:nvSpPr>
        <p:spPr>
          <a:xfrm>
            <a:off x="9016619" y="3072793"/>
            <a:ext cx="489129" cy="429926"/>
          </a:xfrm>
          <a:prstGeom prst="frame">
            <a:avLst/>
          </a:prstGeom>
          <a:ln w="6350">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rgbClr val="000000"/>
              </a:solidFill>
            </a:endParaRPr>
          </a:p>
        </p:txBody>
      </p:sp>
      <p:sp>
        <p:nvSpPr>
          <p:cNvPr id="14" name="Frame 13"/>
          <p:cNvSpPr/>
          <p:nvPr/>
        </p:nvSpPr>
        <p:spPr>
          <a:xfrm>
            <a:off x="9350544" y="3454576"/>
            <a:ext cx="489129" cy="403838"/>
          </a:xfrm>
          <a:prstGeom prst="frame">
            <a:avLst/>
          </a:prstGeom>
          <a:ln w="6350">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rgbClr val="000000"/>
              </a:solidFill>
            </a:endParaRPr>
          </a:p>
        </p:txBody>
      </p:sp>
      <p:sp>
        <p:nvSpPr>
          <p:cNvPr id="15" name="Frame 14"/>
          <p:cNvSpPr/>
          <p:nvPr/>
        </p:nvSpPr>
        <p:spPr>
          <a:xfrm>
            <a:off x="9016619" y="3839205"/>
            <a:ext cx="489129" cy="403838"/>
          </a:xfrm>
          <a:prstGeom prst="frame">
            <a:avLst/>
          </a:prstGeom>
          <a:ln w="6350">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rgbClr val="000000"/>
              </a:solidFill>
            </a:endParaRPr>
          </a:p>
        </p:txBody>
      </p:sp>
      <p:sp>
        <p:nvSpPr>
          <p:cNvPr id="25" name="TextBox 24"/>
          <p:cNvSpPr txBox="1"/>
          <p:nvPr/>
        </p:nvSpPr>
        <p:spPr>
          <a:xfrm>
            <a:off x="4854074" y="4055997"/>
            <a:ext cx="901209" cy="338554"/>
          </a:xfrm>
          <a:prstGeom prst="rect">
            <a:avLst/>
          </a:prstGeom>
          <a:noFill/>
        </p:spPr>
        <p:txBody>
          <a:bodyPr wrap="none" rtlCol="0">
            <a:spAutoFit/>
          </a:bodyPr>
          <a:lstStyle/>
          <a:p>
            <a:pPr algn="ctr"/>
            <a:r>
              <a:rPr lang="en-US" sz="800" dirty="0">
                <a:solidFill>
                  <a:srgbClr val="000000"/>
                </a:solidFill>
              </a:rPr>
              <a:t>Azure Pipelines</a:t>
            </a:r>
          </a:p>
          <a:p>
            <a:pPr algn="ctr"/>
            <a:r>
              <a:rPr lang="en-US" sz="800" i="1" dirty="0">
                <a:solidFill>
                  <a:srgbClr val="000000"/>
                </a:solidFill>
              </a:rPr>
              <a:t>(Build tools)</a:t>
            </a:r>
          </a:p>
        </p:txBody>
      </p:sp>
      <p:sp>
        <p:nvSpPr>
          <p:cNvPr id="26" name="TextBox 25"/>
          <p:cNvSpPr txBox="1"/>
          <p:nvPr/>
        </p:nvSpPr>
        <p:spPr>
          <a:xfrm>
            <a:off x="5896943" y="4055997"/>
            <a:ext cx="1370055" cy="338554"/>
          </a:xfrm>
          <a:prstGeom prst="rect">
            <a:avLst/>
          </a:prstGeom>
          <a:noFill/>
        </p:spPr>
        <p:txBody>
          <a:bodyPr wrap="none" rtlCol="0">
            <a:spAutoFit/>
          </a:bodyPr>
          <a:lstStyle/>
          <a:p>
            <a:pPr algn="ctr"/>
            <a:r>
              <a:rPr lang="en-US" sz="800" dirty="0">
                <a:solidFill>
                  <a:srgbClr val="000000"/>
                </a:solidFill>
              </a:rPr>
              <a:t>Azure Container Registry</a:t>
            </a:r>
          </a:p>
          <a:p>
            <a:r>
              <a:rPr lang="en-US" sz="800" i="1" dirty="0">
                <a:solidFill>
                  <a:srgbClr val="000000"/>
                </a:solidFill>
              </a:rPr>
              <a:t>      (Repository)</a:t>
            </a:r>
          </a:p>
        </p:txBody>
      </p:sp>
      <p:sp>
        <p:nvSpPr>
          <p:cNvPr id="27" name="TextBox 26"/>
          <p:cNvSpPr txBox="1"/>
          <p:nvPr/>
        </p:nvSpPr>
        <p:spPr>
          <a:xfrm>
            <a:off x="7473255" y="4055997"/>
            <a:ext cx="734496" cy="215444"/>
          </a:xfrm>
          <a:prstGeom prst="rect">
            <a:avLst/>
          </a:prstGeom>
          <a:noFill/>
        </p:spPr>
        <p:txBody>
          <a:bodyPr wrap="none" rtlCol="0">
            <a:spAutoFit/>
          </a:bodyPr>
          <a:lstStyle/>
          <a:p>
            <a:r>
              <a:rPr lang="en-US" sz="800" dirty="0">
                <a:solidFill>
                  <a:srgbClr val="000000"/>
                </a:solidFill>
              </a:rPr>
              <a:t>Deployment</a:t>
            </a:r>
          </a:p>
        </p:txBody>
      </p:sp>
      <p:sp>
        <p:nvSpPr>
          <p:cNvPr id="29" name="TextBox 28"/>
          <p:cNvSpPr txBox="1"/>
          <p:nvPr/>
        </p:nvSpPr>
        <p:spPr>
          <a:xfrm>
            <a:off x="9116991" y="3184495"/>
            <a:ext cx="552104" cy="215444"/>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en-US" sz="800" dirty="0">
                <a:solidFill>
                  <a:prstClr val="white"/>
                </a:solidFill>
              </a:rPr>
              <a:t>DEV</a:t>
            </a:r>
          </a:p>
        </p:txBody>
      </p:sp>
      <p:sp>
        <p:nvSpPr>
          <p:cNvPr id="30" name="TextBox 29"/>
          <p:cNvSpPr txBox="1"/>
          <p:nvPr/>
        </p:nvSpPr>
        <p:spPr>
          <a:xfrm>
            <a:off x="9450916" y="3555749"/>
            <a:ext cx="552104" cy="215444"/>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dirty="0">
                <a:solidFill>
                  <a:prstClr val="white"/>
                </a:solidFill>
              </a:rPr>
              <a:t>QA</a:t>
            </a:r>
          </a:p>
        </p:txBody>
      </p:sp>
      <p:sp>
        <p:nvSpPr>
          <p:cNvPr id="31" name="TextBox 30"/>
          <p:cNvSpPr txBox="1"/>
          <p:nvPr/>
        </p:nvSpPr>
        <p:spPr>
          <a:xfrm>
            <a:off x="9117186" y="3931681"/>
            <a:ext cx="552104" cy="215444"/>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dirty="0">
                <a:solidFill>
                  <a:prstClr val="white"/>
                </a:solidFill>
              </a:rPr>
              <a:t>PROD</a:t>
            </a:r>
          </a:p>
        </p:txBody>
      </p:sp>
      <p:sp>
        <p:nvSpPr>
          <p:cNvPr id="32" name="TextBox 31"/>
          <p:cNvSpPr txBox="1"/>
          <p:nvPr/>
        </p:nvSpPr>
        <p:spPr>
          <a:xfrm>
            <a:off x="2298785" y="2030356"/>
            <a:ext cx="556563" cy="338554"/>
          </a:xfrm>
          <a:prstGeom prst="rect">
            <a:avLst/>
          </a:prstGeom>
          <a:noFill/>
        </p:spPr>
        <p:txBody>
          <a:bodyPr wrap="none" rtlCol="0">
            <a:spAutoFit/>
          </a:bodyPr>
          <a:lstStyle/>
          <a:p>
            <a:r>
              <a:rPr lang="en-US" sz="800" dirty="0">
                <a:solidFill>
                  <a:srgbClr val="000000"/>
                </a:solidFill>
              </a:rPr>
              <a:t>Security</a:t>
            </a:r>
          </a:p>
          <a:p>
            <a:r>
              <a:rPr lang="en-US" sz="800" dirty="0">
                <a:solidFill>
                  <a:srgbClr val="000000"/>
                </a:solidFill>
              </a:rPr>
              <a:t>training</a:t>
            </a:r>
          </a:p>
        </p:txBody>
      </p:sp>
      <p:sp>
        <p:nvSpPr>
          <p:cNvPr id="34" name="TextBox 33"/>
          <p:cNvSpPr txBox="1"/>
          <p:nvPr/>
        </p:nvSpPr>
        <p:spPr>
          <a:xfrm>
            <a:off x="3504565" y="2030356"/>
            <a:ext cx="776175" cy="338554"/>
          </a:xfrm>
          <a:prstGeom prst="rect">
            <a:avLst/>
          </a:prstGeom>
          <a:noFill/>
        </p:spPr>
        <p:txBody>
          <a:bodyPr wrap="none" rtlCol="0">
            <a:spAutoFit/>
          </a:bodyPr>
          <a:lstStyle/>
          <a:p>
            <a:r>
              <a:rPr lang="en-US" sz="800" dirty="0">
                <a:solidFill>
                  <a:srgbClr val="000000"/>
                </a:solidFill>
              </a:rPr>
              <a:t>Open source</a:t>
            </a:r>
          </a:p>
          <a:p>
            <a:r>
              <a:rPr lang="en-US" sz="800" dirty="0">
                <a:solidFill>
                  <a:srgbClr val="000000"/>
                </a:solidFill>
              </a:rPr>
              <a:t>analysis</a:t>
            </a:r>
          </a:p>
        </p:txBody>
      </p:sp>
      <p:sp>
        <p:nvSpPr>
          <p:cNvPr id="36" name="TextBox 35"/>
          <p:cNvSpPr txBox="1"/>
          <p:nvPr/>
        </p:nvSpPr>
        <p:spPr>
          <a:xfrm>
            <a:off x="3992519" y="4882718"/>
            <a:ext cx="696024" cy="338554"/>
          </a:xfrm>
          <a:prstGeom prst="rect">
            <a:avLst/>
          </a:prstGeom>
          <a:noFill/>
        </p:spPr>
        <p:txBody>
          <a:bodyPr wrap="none" rtlCol="0">
            <a:spAutoFit/>
          </a:bodyPr>
          <a:lstStyle/>
          <a:p>
            <a:r>
              <a:rPr lang="en-US" sz="800" dirty="0">
                <a:solidFill>
                  <a:srgbClr val="000000"/>
                </a:solidFill>
              </a:rPr>
              <a:t>Static code</a:t>
            </a:r>
          </a:p>
          <a:p>
            <a:r>
              <a:rPr lang="en-US" sz="800" dirty="0">
                <a:solidFill>
                  <a:srgbClr val="000000"/>
                </a:solidFill>
              </a:rPr>
              <a:t>analysis</a:t>
            </a:r>
          </a:p>
        </p:txBody>
      </p:sp>
      <p:sp>
        <p:nvSpPr>
          <p:cNvPr id="41" name="TextBox 40"/>
          <p:cNvSpPr txBox="1"/>
          <p:nvPr/>
        </p:nvSpPr>
        <p:spPr>
          <a:xfrm>
            <a:off x="9526465" y="2030356"/>
            <a:ext cx="745717" cy="338554"/>
          </a:xfrm>
          <a:prstGeom prst="rect">
            <a:avLst/>
          </a:prstGeom>
          <a:noFill/>
        </p:spPr>
        <p:txBody>
          <a:bodyPr wrap="none" rtlCol="0">
            <a:spAutoFit/>
          </a:bodyPr>
          <a:lstStyle/>
          <a:p>
            <a:r>
              <a:rPr lang="en-US" sz="800" dirty="0">
                <a:solidFill>
                  <a:srgbClr val="000000"/>
                </a:solidFill>
              </a:rPr>
              <a:t>Vulnerability</a:t>
            </a:r>
          </a:p>
          <a:p>
            <a:r>
              <a:rPr lang="en-US" sz="800" dirty="0">
                <a:solidFill>
                  <a:srgbClr val="000000"/>
                </a:solidFill>
              </a:rPr>
              <a:t>scanning</a:t>
            </a:r>
          </a:p>
        </p:txBody>
      </p:sp>
      <p:sp>
        <p:nvSpPr>
          <p:cNvPr id="42" name="TextBox 41"/>
          <p:cNvSpPr txBox="1"/>
          <p:nvPr/>
        </p:nvSpPr>
        <p:spPr>
          <a:xfrm>
            <a:off x="2799133" y="4039049"/>
            <a:ext cx="636713" cy="338554"/>
          </a:xfrm>
          <a:prstGeom prst="rect">
            <a:avLst/>
          </a:prstGeom>
          <a:noFill/>
        </p:spPr>
        <p:txBody>
          <a:bodyPr wrap="none" rtlCol="0">
            <a:spAutoFit/>
          </a:bodyPr>
          <a:lstStyle/>
          <a:p>
            <a:r>
              <a:rPr lang="en-US" sz="800" dirty="0">
                <a:solidFill>
                  <a:srgbClr val="000000"/>
                </a:solidFill>
              </a:rPr>
              <a:t>Local</a:t>
            </a:r>
          </a:p>
          <a:p>
            <a:r>
              <a:rPr lang="en-US" sz="800" dirty="0">
                <a:solidFill>
                  <a:srgbClr val="000000"/>
                </a:solidFill>
              </a:rPr>
              <a:t>repository</a:t>
            </a:r>
          </a:p>
        </p:txBody>
      </p:sp>
      <p:sp>
        <p:nvSpPr>
          <p:cNvPr id="43" name="TextBox 42"/>
          <p:cNvSpPr txBox="1"/>
          <p:nvPr/>
        </p:nvSpPr>
        <p:spPr>
          <a:xfrm>
            <a:off x="1988716" y="4055997"/>
            <a:ext cx="654346" cy="215444"/>
          </a:xfrm>
          <a:prstGeom prst="rect">
            <a:avLst/>
          </a:prstGeom>
          <a:noFill/>
        </p:spPr>
        <p:txBody>
          <a:bodyPr wrap="none" rtlCol="0">
            <a:spAutoFit/>
          </a:bodyPr>
          <a:lstStyle/>
          <a:p>
            <a:r>
              <a:rPr lang="en-US" sz="800" dirty="0">
                <a:solidFill>
                  <a:srgbClr val="000000"/>
                </a:solidFill>
              </a:rPr>
              <a:t>Developer</a:t>
            </a:r>
          </a:p>
        </p:txBody>
      </p:sp>
      <p:sp>
        <p:nvSpPr>
          <p:cNvPr id="45" name="TextBox 44"/>
          <p:cNvSpPr txBox="1"/>
          <p:nvPr/>
        </p:nvSpPr>
        <p:spPr>
          <a:xfrm>
            <a:off x="1040496" y="4055997"/>
            <a:ext cx="809838" cy="338554"/>
          </a:xfrm>
          <a:prstGeom prst="rect">
            <a:avLst/>
          </a:prstGeom>
          <a:noFill/>
        </p:spPr>
        <p:txBody>
          <a:bodyPr wrap="none" rtlCol="0">
            <a:spAutoFit/>
          </a:bodyPr>
          <a:lstStyle/>
          <a:p>
            <a:pPr algn="ctr"/>
            <a:r>
              <a:rPr lang="en-US" sz="800" dirty="0">
                <a:solidFill>
                  <a:srgbClr val="000000"/>
                </a:solidFill>
              </a:rPr>
              <a:t>Azure Boards</a:t>
            </a:r>
          </a:p>
          <a:p>
            <a:pPr algn="ctr"/>
            <a:r>
              <a:rPr lang="en-US" sz="800" i="1" dirty="0">
                <a:solidFill>
                  <a:srgbClr val="000000"/>
                </a:solidFill>
              </a:rPr>
              <a:t>(User stories)</a:t>
            </a:r>
          </a:p>
        </p:txBody>
      </p:sp>
      <p:sp>
        <p:nvSpPr>
          <p:cNvPr id="46" name="TextBox 45"/>
          <p:cNvSpPr txBox="1"/>
          <p:nvPr/>
        </p:nvSpPr>
        <p:spPr>
          <a:xfrm>
            <a:off x="1041444" y="2029236"/>
            <a:ext cx="543739" cy="461665"/>
          </a:xfrm>
          <a:prstGeom prst="rect">
            <a:avLst/>
          </a:prstGeom>
          <a:solidFill>
            <a:schemeClr val="bg1"/>
          </a:solidFill>
        </p:spPr>
        <p:txBody>
          <a:bodyPr wrap="none" rtlCol="0">
            <a:spAutoFit/>
          </a:bodyPr>
          <a:lstStyle/>
          <a:p>
            <a:r>
              <a:rPr lang="en-US" sz="800" dirty="0">
                <a:solidFill>
                  <a:srgbClr val="000000"/>
                </a:solidFill>
              </a:rPr>
              <a:t>Open </a:t>
            </a:r>
          </a:p>
          <a:p>
            <a:r>
              <a:rPr lang="en-US" sz="800" dirty="0">
                <a:solidFill>
                  <a:srgbClr val="000000"/>
                </a:solidFill>
              </a:rPr>
              <a:t>source</a:t>
            </a:r>
          </a:p>
          <a:p>
            <a:r>
              <a:rPr lang="en-US" sz="800" dirty="0">
                <a:solidFill>
                  <a:srgbClr val="000000"/>
                </a:solidFill>
              </a:rPr>
              <a:t>libraries</a:t>
            </a:r>
          </a:p>
        </p:txBody>
      </p:sp>
      <p:cxnSp>
        <p:nvCxnSpPr>
          <p:cNvPr id="49" name="Straight Connector 48"/>
          <p:cNvCxnSpPr/>
          <p:nvPr/>
        </p:nvCxnSpPr>
        <p:spPr>
          <a:xfrm flipH="1">
            <a:off x="3267950" y="3802243"/>
            <a:ext cx="540627"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301276" y="3804463"/>
            <a:ext cx="768768"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021496" y="3799740"/>
            <a:ext cx="715641"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320264" y="4937857"/>
            <a:ext cx="625492" cy="338554"/>
          </a:xfrm>
          <a:prstGeom prst="rect">
            <a:avLst/>
          </a:prstGeom>
          <a:noFill/>
        </p:spPr>
        <p:txBody>
          <a:bodyPr wrap="none" rtlCol="0">
            <a:spAutoFit/>
          </a:bodyPr>
          <a:lstStyle/>
          <a:p>
            <a:r>
              <a:rPr lang="en-US" sz="800" dirty="0">
                <a:solidFill>
                  <a:srgbClr val="000000"/>
                </a:solidFill>
              </a:rPr>
              <a:t>Threat </a:t>
            </a:r>
          </a:p>
          <a:p>
            <a:r>
              <a:rPr lang="en-US" sz="800" dirty="0">
                <a:solidFill>
                  <a:srgbClr val="000000"/>
                </a:solidFill>
              </a:rPr>
              <a:t>modelling</a:t>
            </a:r>
          </a:p>
        </p:txBody>
      </p:sp>
      <p:sp>
        <p:nvSpPr>
          <p:cNvPr id="74" name="TextBox 73"/>
          <p:cNvSpPr txBox="1"/>
          <p:nvPr/>
        </p:nvSpPr>
        <p:spPr>
          <a:xfrm>
            <a:off x="3416737" y="4882718"/>
            <a:ext cx="572593" cy="338554"/>
          </a:xfrm>
          <a:prstGeom prst="rect">
            <a:avLst/>
          </a:prstGeom>
          <a:noFill/>
        </p:spPr>
        <p:txBody>
          <a:bodyPr wrap="none" rtlCol="0">
            <a:spAutoFit/>
          </a:bodyPr>
          <a:lstStyle/>
          <a:p>
            <a:r>
              <a:rPr lang="en-US" sz="800" dirty="0">
                <a:solidFill>
                  <a:srgbClr val="000000"/>
                </a:solidFill>
              </a:rPr>
              <a:t>Malware</a:t>
            </a:r>
          </a:p>
          <a:p>
            <a:r>
              <a:rPr lang="en-US" sz="800" dirty="0">
                <a:solidFill>
                  <a:srgbClr val="000000"/>
                </a:solidFill>
              </a:rPr>
              <a:t>analysis</a:t>
            </a:r>
          </a:p>
        </p:txBody>
      </p:sp>
      <p:sp>
        <p:nvSpPr>
          <p:cNvPr id="82" name="TextBox 81"/>
          <p:cNvSpPr txBox="1"/>
          <p:nvPr/>
        </p:nvSpPr>
        <p:spPr>
          <a:xfrm>
            <a:off x="5247180" y="4882718"/>
            <a:ext cx="556563" cy="461665"/>
          </a:xfrm>
          <a:prstGeom prst="rect">
            <a:avLst/>
          </a:prstGeom>
          <a:noFill/>
        </p:spPr>
        <p:txBody>
          <a:bodyPr wrap="none" rtlCol="0">
            <a:spAutoFit/>
          </a:bodyPr>
          <a:lstStyle/>
          <a:p>
            <a:r>
              <a:rPr lang="en-US" sz="800" dirty="0">
                <a:solidFill>
                  <a:srgbClr val="000000"/>
                </a:solidFill>
              </a:rPr>
              <a:t>Security</a:t>
            </a:r>
          </a:p>
          <a:p>
            <a:r>
              <a:rPr lang="en-US" sz="800" dirty="0">
                <a:solidFill>
                  <a:srgbClr val="000000"/>
                </a:solidFill>
              </a:rPr>
              <a:t>&amp; unit</a:t>
            </a:r>
          </a:p>
          <a:p>
            <a:r>
              <a:rPr lang="en-US" sz="800" dirty="0">
                <a:solidFill>
                  <a:srgbClr val="000000"/>
                </a:solidFill>
              </a:rPr>
              <a:t>testing</a:t>
            </a:r>
          </a:p>
        </p:txBody>
      </p:sp>
      <p:sp>
        <p:nvSpPr>
          <p:cNvPr id="85" name="TextBox 84"/>
          <p:cNvSpPr txBox="1"/>
          <p:nvPr/>
        </p:nvSpPr>
        <p:spPr>
          <a:xfrm>
            <a:off x="4694353" y="4882718"/>
            <a:ext cx="481222" cy="338554"/>
          </a:xfrm>
          <a:prstGeom prst="rect">
            <a:avLst/>
          </a:prstGeom>
          <a:noFill/>
        </p:spPr>
        <p:txBody>
          <a:bodyPr wrap="none" rtlCol="0">
            <a:spAutoFit/>
          </a:bodyPr>
          <a:lstStyle/>
          <a:p>
            <a:r>
              <a:rPr lang="en-US" sz="800" dirty="0">
                <a:solidFill>
                  <a:srgbClr val="000000"/>
                </a:solidFill>
              </a:rPr>
              <a:t>Peer </a:t>
            </a:r>
          </a:p>
          <a:p>
            <a:r>
              <a:rPr lang="en-US" sz="800" dirty="0">
                <a:solidFill>
                  <a:srgbClr val="000000"/>
                </a:solidFill>
              </a:rPr>
              <a:t>review</a:t>
            </a:r>
          </a:p>
        </p:txBody>
      </p:sp>
      <p:sp>
        <p:nvSpPr>
          <p:cNvPr id="86" name="TextBox 85"/>
          <p:cNvSpPr txBox="1"/>
          <p:nvPr/>
        </p:nvSpPr>
        <p:spPr>
          <a:xfrm>
            <a:off x="6518151" y="4882718"/>
            <a:ext cx="689612" cy="338554"/>
          </a:xfrm>
          <a:prstGeom prst="rect">
            <a:avLst/>
          </a:prstGeom>
          <a:noFill/>
        </p:spPr>
        <p:txBody>
          <a:bodyPr wrap="none" rtlCol="0">
            <a:spAutoFit/>
          </a:bodyPr>
          <a:lstStyle/>
          <a:p>
            <a:r>
              <a:rPr lang="en-US" sz="800" dirty="0">
                <a:solidFill>
                  <a:srgbClr val="000000"/>
                </a:solidFill>
              </a:rPr>
              <a:t>Application</a:t>
            </a:r>
          </a:p>
          <a:p>
            <a:r>
              <a:rPr lang="en-US" sz="800" dirty="0">
                <a:solidFill>
                  <a:srgbClr val="000000"/>
                </a:solidFill>
              </a:rPr>
              <a:t>versioning</a:t>
            </a:r>
          </a:p>
        </p:txBody>
      </p:sp>
      <p:sp>
        <p:nvSpPr>
          <p:cNvPr id="88" name="TextBox 87"/>
          <p:cNvSpPr txBox="1"/>
          <p:nvPr/>
        </p:nvSpPr>
        <p:spPr>
          <a:xfrm>
            <a:off x="8702788" y="2030356"/>
            <a:ext cx="925253" cy="338554"/>
          </a:xfrm>
          <a:prstGeom prst="rect">
            <a:avLst/>
          </a:prstGeom>
          <a:noFill/>
        </p:spPr>
        <p:txBody>
          <a:bodyPr wrap="none" rtlCol="0">
            <a:spAutoFit/>
          </a:bodyPr>
          <a:lstStyle/>
          <a:p>
            <a:r>
              <a:rPr lang="en-US" sz="800" dirty="0">
                <a:solidFill>
                  <a:srgbClr val="000000"/>
                </a:solidFill>
              </a:rPr>
              <a:t>Automated PEN</a:t>
            </a:r>
            <a:br>
              <a:rPr lang="en-US" sz="800" dirty="0">
                <a:solidFill>
                  <a:srgbClr val="000000"/>
                </a:solidFill>
              </a:rPr>
            </a:br>
            <a:r>
              <a:rPr lang="en-US" sz="800" dirty="0">
                <a:solidFill>
                  <a:srgbClr val="000000"/>
                </a:solidFill>
              </a:rPr>
              <a:t>testing</a:t>
            </a:r>
          </a:p>
        </p:txBody>
      </p:sp>
      <p:cxnSp>
        <p:nvCxnSpPr>
          <p:cNvPr id="52" name="Straight Connector 51"/>
          <p:cNvCxnSpPr/>
          <p:nvPr/>
        </p:nvCxnSpPr>
        <p:spPr>
          <a:xfrm flipH="1">
            <a:off x="6637915" y="3799740"/>
            <a:ext cx="966552"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462852" y="2030356"/>
            <a:ext cx="787395" cy="338554"/>
          </a:xfrm>
          <a:prstGeom prst="rect">
            <a:avLst/>
          </a:prstGeom>
          <a:noFill/>
        </p:spPr>
        <p:txBody>
          <a:bodyPr wrap="none" rtlCol="0">
            <a:spAutoFit/>
          </a:bodyPr>
          <a:lstStyle/>
          <a:p>
            <a:r>
              <a:rPr lang="en-US" sz="800" dirty="0">
                <a:solidFill>
                  <a:srgbClr val="000000"/>
                </a:solidFill>
              </a:rPr>
              <a:t>Bug Fix</a:t>
            </a:r>
          </a:p>
          <a:p>
            <a:r>
              <a:rPr lang="en-US" sz="800" dirty="0">
                <a:solidFill>
                  <a:srgbClr val="000000"/>
                </a:solidFill>
              </a:rPr>
              <a:t>Management</a:t>
            </a:r>
          </a:p>
        </p:txBody>
      </p:sp>
      <p:cxnSp>
        <p:nvCxnSpPr>
          <p:cNvPr id="98" name="Straight Connector 97"/>
          <p:cNvCxnSpPr/>
          <p:nvPr/>
        </p:nvCxnSpPr>
        <p:spPr>
          <a:xfrm flipV="1">
            <a:off x="6592376" y="2763158"/>
            <a:ext cx="4210" cy="325376"/>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00" name="TextBox 99"/>
          <p:cNvSpPr txBox="1"/>
          <p:nvPr/>
        </p:nvSpPr>
        <p:spPr>
          <a:xfrm>
            <a:off x="9400964" y="4887741"/>
            <a:ext cx="806631" cy="338554"/>
          </a:xfrm>
          <a:prstGeom prst="rect">
            <a:avLst/>
          </a:prstGeom>
          <a:noFill/>
        </p:spPr>
        <p:txBody>
          <a:bodyPr wrap="none" rtlCol="0">
            <a:spAutoFit/>
          </a:bodyPr>
          <a:lstStyle/>
          <a:p>
            <a:r>
              <a:rPr lang="en-US" sz="800" dirty="0">
                <a:solidFill>
                  <a:srgbClr val="000000"/>
                </a:solidFill>
              </a:rPr>
              <a:t>Bug bounty &amp;</a:t>
            </a:r>
          </a:p>
          <a:p>
            <a:r>
              <a:rPr lang="en-US" sz="800" dirty="0">
                <a:solidFill>
                  <a:srgbClr val="000000"/>
                </a:solidFill>
              </a:rPr>
              <a:t>hack days</a:t>
            </a:r>
          </a:p>
        </p:txBody>
      </p:sp>
      <p:sp>
        <p:nvSpPr>
          <p:cNvPr id="103" name="TextBox 102"/>
          <p:cNvSpPr txBox="1"/>
          <p:nvPr/>
        </p:nvSpPr>
        <p:spPr>
          <a:xfrm>
            <a:off x="7927033" y="2030356"/>
            <a:ext cx="787395" cy="338554"/>
          </a:xfrm>
          <a:prstGeom prst="rect">
            <a:avLst/>
          </a:prstGeom>
          <a:noFill/>
        </p:spPr>
        <p:txBody>
          <a:bodyPr wrap="none" rtlCol="0">
            <a:spAutoFit/>
          </a:bodyPr>
          <a:lstStyle/>
          <a:p>
            <a:r>
              <a:rPr lang="en-US" sz="800" dirty="0">
                <a:solidFill>
                  <a:srgbClr val="000000"/>
                </a:solidFill>
              </a:rPr>
              <a:t>Failure</a:t>
            </a:r>
          </a:p>
          <a:p>
            <a:r>
              <a:rPr lang="en-US" sz="800" dirty="0">
                <a:solidFill>
                  <a:srgbClr val="000000"/>
                </a:solidFill>
              </a:rPr>
              <a:t>management</a:t>
            </a:r>
          </a:p>
        </p:txBody>
      </p:sp>
      <p:cxnSp>
        <p:nvCxnSpPr>
          <p:cNvPr id="106" name="Straight Connector 105"/>
          <p:cNvCxnSpPr/>
          <p:nvPr/>
        </p:nvCxnSpPr>
        <p:spPr>
          <a:xfrm>
            <a:off x="10397186" y="3799741"/>
            <a:ext cx="244785" cy="0"/>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07" name="TextBox 106"/>
          <p:cNvSpPr txBox="1"/>
          <p:nvPr/>
        </p:nvSpPr>
        <p:spPr>
          <a:xfrm>
            <a:off x="4753484" y="2615241"/>
            <a:ext cx="918841" cy="338554"/>
          </a:xfrm>
          <a:prstGeom prst="rect">
            <a:avLst/>
          </a:prstGeom>
          <a:noFill/>
        </p:spPr>
        <p:txBody>
          <a:bodyPr wrap="none" rtlCol="0">
            <a:spAutoFit/>
          </a:bodyPr>
          <a:lstStyle/>
          <a:p>
            <a:r>
              <a:rPr lang="en-US" sz="800" dirty="0">
                <a:solidFill>
                  <a:srgbClr val="000000"/>
                </a:solidFill>
              </a:rPr>
              <a:t>Azure Test Plan</a:t>
            </a:r>
          </a:p>
          <a:p>
            <a:pPr algn="ctr"/>
            <a:r>
              <a:rPr lang="en-US" sz="800" i="1" dirty="0">
                <a:solidFill>
                  <a:srgbClr val="000000"/>
                </a:solidFill>
              </a:rPr>
              <a:t>(Tester)</a:t>
            </a:r>
          </a:p>
        </p:txBody>
      </p:sp>
      <p:sp>
        <p:nvSpPr>
          <p:cNvPr id="109" name="TextBox 108"/>
          <p:cNvSpPr txBox="1"/>
          <p:nvPr/>
        </p:nvSpPr>
        <p:spPr>
          <a:xfrm>
            <a:off x="10595845" y="4055997"/>
            <a:ext cx="665567" cy="338554"/>
          </a:xfrm>
          <a:prstGeom prst="rect">
            <a:avLst/>
          </a:prstGeom>
          <a:noFill/>
        </p:spPr>
        <p:txBody>
          <a:bodyPr wrap="none" rtlCol="0">
            <a:spAutoFit/>
          </a:bodyPr>
          <a:lstStyle/>
          <a:p>
            <a:r>
              <a:rPr lang="en-US" sz="800" dirty="0">
                <a:solidFill>
                  <a:srgbClr val="000000"/>
                </a:solidFill>
              </a:rPr>
              <a:t>Security</a:t>
            </a:r>
          </a:p>
          <a:p>
            <a:r>
              <a:rPr lang="en-US" sz="800" dirty="0">
                <a:solidFill>
                  <a:srgbClr val="000000"/>
                </a:solidFill>
              </a:rPr>
              <a:t>monitoring</a:t>
            </a:r>
          </a:p>
        </p:txBody>
      </p:sp>
      <p:sp>
        <p:nvSpPr>
          <p:cNvPr id="110" name="TextBox 109"/>
          <p:cNvSpPr txBox="1"/>
          <p:nvPr/>
        </p:nvSpPr>
        <p:spPr>
          <a:xfrm>
            <a:off x="3424389" y="4055997"/>
            <a:ext cx="1383659" cy="338554"/>
          </a:xfrm>
          <a:prstGeom prst="rect">
            <a:avLst/>
          </a:prstGeom>
          <a:noFill/>
        </p:spPr>
        <p:txBody>
          <a:bodyPr wrap="square" rtlCol="0">
            <a:spAutoFit/>
          </a:bodyPr>
          <a:lstStyle/>
          <a:p>
            <a:pPr algn="ctr"/>
            <a:r>
              <a:rPr lang="en-US" sz="800" dirty="0">
                <a:solidFill>
                  <a:srgbClr val="000000"/>
                </a:solidFill>
              </a:rPr>
              <a:t>Azure Repos</a:t>
            </a:r>
          </a:p>
          <a:p>
            <a:pPr algn="ctr"/>
            <a:r>
              <a:rPr lang="en-US" sz="800" i="1" dirty="0">
                <a:solidFill>
                  <a:srgbClr val="000000"/>
                </a:solidFill>
              </a:rPr>
              <a:t>(Source code repository)</a:t>
            </a:r>
          </a:p>
        </p:txBody>
      </p:sp>
      <p:sp>
        <p:nvSpPr>
          <p:cNvPr id="111" name="TextBox 110"/>
          <p:cNvSpPr txBox="1"/>
          <p:nvPr/>
        </p:nvSpPr>
        <p:spPr>
          <a:xfrm>
            <a:off x="7183822" y="2030356"/>
            <a:ext cx="689612" cy="215444"/>
          </a:xfrm>
          <a:prstGeom prst="rect">
            <a:avLst/>
          </a:prstGeom>
          <a:noFill/>
        </p:spPr>
        <p:txBody>
          <a:bodyPr wrap="none" rtlCol="0">
            <a:spAutoFit/>
          </a:bodyPr>
          <a:lstStyle/>
          <a:p>
            <a:r>
              <a:rPr lang="en-US" sz="800" dirty="0">
                <a:solidFill>
                  <a:srgbClr val="000000"/>
                </a:solidFill>
              </a:rPr>
              <a:t>Operations</a:t>
            </a:r>
          </a:p>
        </p:txBody>
      </p:sp>
      <p:sp>
        <p:nvSpPr>
          <p:cNvPr id="113" name="TextBox 112"/>
          <p:cNvSpPr txBox="1"/>
          <p:nvPr/>
        </p:nvSpPr>
        <p:spPr>
          <a:xfrm>
            <a:off x="4260436" y="2030356"/>
            <a:ext cx="787395" cy="338554"/>
          </a:xfrm>
          <a:prstGeom prst="rect">
            <a:avLst/>
          </a:prstGeom>
          <a:noFill/>
        </p:spPr>
        <p:txBody>
          <a:bodyPr wrap="none" rtlCol="0">
            <a:spAutoFit/>
          </a:bodyPr>
          <a:lstStyle/>
          <a:p>
            <a:r>
              <a:rPr lang="en-US" sz="800" dirty="0">
                <a:solidFill>
                  <a:srgbClr val="000000"/>
                </a:solidFill>
              </a:rPr>
              <a:t>License</a:t>
            </a:r>
          </a:p>
          <a:p>
            <a:r>
              <a:rPr lang="en-US" sz="800" dirty="0">
                <a:solidFill>
                  <a:srgbClr val="000000"/>
                </a:solidFill>
              </a:rPr>
              <a:t>management</a:t>
            </a:r>
          </a:p>
        </p:txBody>
      </p:sp>
      <p:sp>
        <p:nvSpPr>
          <p:cNvPr id="116" name="TextBox 115"/>
          <p:cNvSpPr txBox="1"/>
          <p:nvPr/>
        </p:nvSpPr>
        <p:spPr>
          <a:xfrm>
            <a:off x="8771812" y="4882718"/>
            <a:ext cx="684803" cy="338554"/>
          </a:xfrm>
          <a:prstGeom prst="rect">
            <a:avLst/>
          </a:prstGeom>
          <a:noFill/>
        </p:spPr>
        <p:txBody>
          <a:bodyPr wrap="none" rtlCol="0">
            <a:spAutoFit/>
          </a:bodyPr>
          <a:lstStyle/>
          <a:p>
            <a:r>
              <a:rPr lang="en-US" sz="800" dirty="0">
                <a:solidFill>
                  <a:srgbClr val="000000"/>
                </a:solidFill>
              </a:rPr>
              <a:t>Automated</a:t>
            </a:r>
          </a:p>
          <a:p>
            <a:r>
              <a:rPr lang="en-US" sz="800" dirty="0">
                <a:solidFill>
                  <a:srgbClr val="000000"/>
                </a:solidFill>
              </a:rPr>
              <a:t>threats</a:t>
            </a:r>
          </a:p>
        </p:txBody>
      </p:sp>
      <p:grpSp>
        <p:nvGrpSpPr>
          <p:cNvPr id="304" name="Group 303"/>
          <p:cNvGrpSpPr/>
          <p:nvPr/>
        </p:nvGrpSpPr>
        <p:grpSpPr>
          <a:xfrm>
            <a:off x="3548840" y="4544103"/>
            <a:ext cx="347776" cy="347776"/>
            <a:chOff x="679450" y="3920225"/>
            <a:chExt cx="347472" cy="347472"/>
          </a:xfrm>
        </p:grpSpPr>
        <p:sp>
          <p:nvSpPr>
            <p:cNvPr id="305" name="Oval 304"/>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06" name="Group 305"/>
            <p:cNvGrpSpPr/>
            <p:nvPr/>
          </p:nvGrpSpPr>
          <p:grpSpPr>
            <a:xfrm>
              <a:off x="737694" y="3968008"/>
              <a:ext cx="230984" cy="228092"/>
              <a:chOff x="823643" y="3833985"/>
              <a:chExt cx="297635" cy="293909"/>
            </a:xfrm>
            <a:solidFill>
              <a:srgbClr val="FFFFFF"/>
            </a:solidFill>
          </p:grpSpPr>
          <p:sp>
            <p:nvSpPr>
              <p:cNvPr id="30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0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09" name="Group 308"/>
          <p:cNvGrpSpPr/>
          <p:nvPr/>
        </p:nvGrpSpPr>
        <p:grpSpPr>
          <a:xfrm>
            <a:off x="4156589" y="4544103"/>
            <a:ext cx="347776" cy="347776"/>
            <a:chOff x="679450" y="3920225"/>
            <a:chExt cx="347472" cy="347472"/>
          </a:xfrm>
        </p:grpSpPr>
        <p:sp>
          <p:nvSpPr>
            <p:cNvPr id="310" name="Oval 30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11" name="Group 310"/>
            <p:cNvGrpSpPr/>
            <p:nvPr/>
          </p:nvGrpSpPr>
          <p:grpSpPr>
            <a:xfrm>
              <a:off x="737694" y="3968008"/>
              <a:ext cx="230984" cy="228092"/>
              <a:chOff x="823643" y="3833985"/>
              <a:chExt cx="297635" cy="293909"/>
            </a:xfrm>
            <a:solidFill>
              <a:srgbClr val="FFFFFF"/>
            </a:solidFill>
          </p:grpSpPr>
          <p:sp>
            <p:nvSpPr>
              <p:cNvPr id="31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1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14" name="Group 313"/>
          <p:cNvGrpSpPr/>
          <p:nvPr/>
        </p:nvGrpSpPr>
        <p:grpSpPr>
          <a:xfrm>
            <a:off x="4781948" y="4544103"/>
            <a:ext cx="347776" cy="347776"/>
            <a:chOff x="679450" y="3920225"/>
            <a:chExt cx="347472" cy="347472"/>
          </a:xfrm>
        </p:grpSpPr>
        <p:sp>
          <p:nvSpPr>
            <p:cNvPr id="315" name="Oval 314"/>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16" name="Group 315"/>
            <p:cNvGrpSpPr/>
            <p:nvPr/>
          </p:nvGrpSpPr>
          <p:grpSpPr>
            <a:xfrm>
              <a:off x="737694" y="3968008"/>
              <a:ext cx="230984" cy="228092"/>
              <a:chOff x="823643" y="3833985"/>
              <a:chExt cx="297635" cy="293909"/>
            </a:xfrm>
            <a:solidFill>
              <a:srgbClr val="FFFFFF"/>
            </a:solidFill>
          </p:grpSpPr>
          <p:sp>
            <p:nvSpPr>
              <p:cNvPr id="31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1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19" name="Group 318"/>
          <p:cNvGrpSpPr/>
          <p:nvPr/>
        </p:nvGrpSpPr>
        <p:grpSpPr>
          <a:xfrm>
            <a:off x="5398436" y="4544103"/>
            <a:ext cx="347776" cy="347776"/>
            <a:chOff x="679450" y="3920225"/>
            <a:chExt cx="347472" cy="347472"/>
          </a:xfrm>
        </p:grpSpPr>
        <p:sp>
          <p:nvSpPr>
            <p:cNvPr id="320" name="Oval 31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21" name="Group 320"/>
            <p:cNvGrpSpPr/>
            <p:nvPr/>
          </p:nvGrpSpPr>
          <p:grpSpPr>
            <a:xfrm>
              <a:off x="737694" y="3968008"/>
              <a:ext cx="230984" cy="228092"/>
              <a:chOff x="823643" y="3833985"/>
              <a:chExt cx="297635" cy="293909"/>
            </a:xfrm>
            <a:solidFill>
              <a:srgbClr val="FFFFFF"/>
            </a:solidFill>
          </p:grpSpPr>
          <p:sp>
            <p:nvSpPr>
              <p:cNvPr id="32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2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24" name="Group 323"/>
          <p:cNvGrpSpPr/>
          <p:nvPr/>
        </p:nvGrpSpPr>
        <p:grpSpPr>
          <a:xfrm>
            <a:off x="5944593" y="4544103"/>
            <a:ext cx="347776" cy="347776"/>
            <a:chOff x="679450" y="3920225"/>
            <a:chExt cx="347472" cy="347472"/>
          </a:xfrm>
        </p:grpSpPr>
        <p:sp>
          <p:nvSpPr>
            <p:cNvPr id="325" name="Oval 32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26" name="Group 325"/>
            <p:cNvGrpSpPr/>
            <p:nvPr/>
          </p:nvGrpSpPr>
          <p:grpSpPr>
            <a:xfrm>
              <a:off x="737694" y="3968008"/>
              <a:ext cx="230984" cy="228092"/>
              <a:chOff x="823643" y="3833985"/>
              <a:chExt cx="297635" cy="293909"/>
            </a:xfrm>
            <a:solidFill>
              <a:srgbClr val="FFFFFF"/>
            </a:solidFill>
          </p:grpSpPr>
          <p:sp>
            <p:nvSpPr>
              <p:cNvPr id="32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2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29" name="Group 328"/>
          <p:cNvGrpSpPr/>
          <p:nvPr/>
        </p:nvGrpSpPr>
        <p:grpSpPr>
          <a:xfrm>
            <a:off x="6659592" y="4544103"/>
            <a:ext cx="347776" cy="347776"/>
            <a:chOff x="679450" y="3920225"/>
            <a:chExt cx="347472" cy="347472"/>
          </a:xfrm>
        </p:grpSpPr>
        <p:sp>
          <p:nvSpPr>
            <p:cNvPr id="330" name="Oval 329"/>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31" name="Group 330"/>
            <p:cNvGrpSpPr/>
            <p:nvPr/>
          </p:nvGrpSpPr>
          <p:grpSpPr>
            <a:xfrm>
              <a:off x="737694" y="3968008"/>
              <a:ext cx="230984" cy="228092"/>
              <a:chOff x="823643" y="3833985"/>
              <a:chExt cx="297635" cy="293909"/>
            </a:xfrm>
            <a:solidFill>
              <a:srgbClr val="FFFFFF"/>
            </a:solidFill>
          </p:grpSpPr>
          <p:sp>
            <p:nvSpPr>
              <p:cNvPr id="33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3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34" name="Group 333"/>
          <p:cNvGrpSpPr/>
          <p:nvPr/>
        </p:nvGrpSpPr>
        <p:grpSpPr>
          <a:xfrm>
            <a:off x="7433343" y="4544103"/>
            <a:ext cx="347776" cy="347776"/>
            <a:chOff x="679450" y="3920225"/>
            <a:chExt cx="347472" cy="347472"/>
          </a:xfrm>
        </p:grpSpPr>
        <p:sp>
          <p:nvSpPr>
            <p:cNvPr id="335" name="Oval 33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36" name="Group 335"/>
            <p:cNvGrpSpPr/>
            <p:nvPr/>
          </p:nvGrpSpPr>
          <p:grpSpPr>
            <a:xfrm>
              <a:off x="737694" y="3968008"/>
              <a:ext cx="230984" cy="228092"/>
              <a:chOff x="823643" y="3833985"/>
              <a:chExt cx="297635" cy="293909"/>
            </a:xfrm>
            <a:solidFill>
              <a:srgbClr val="FFFFFF"/>
            </a:solidFill>
          </p:grpSpPr>
          <p:sp>
            <p:nvSpPr>
              <p:cNvPr id="33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3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39" name="Group 338"/>
          <p:cNvGrpSpPr/>
          <p:nvPr/>
        </p:nvGrpSpPr>
        <p:grpSpPr>
          <a:xfrm>
            <a:off x="8081609" y="4544103"/>
            <a:ext cx="347776" cy="347776"/>
            <a:chOff x="679450" y="3920225"/>
            <a:chExt cx="347472" cy="347472"/>
          </a:xfrm>
        </p:grpSpPr>
        <p:sp>
          <p:nvSpPr>
            <p:cNvPr id="340" name="Oval 339"/>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41" name="Group 340"/>
            <p:cNvGrpSpPr/>
            <p:nvPr/>
          </p:nvGrpSpPr>
          <p:grpSpPr>
            <a:xfrm>
              <a:off x="737694" y="3968008"/>
              <a:ext cx="230984" cy="228092"/>
              <a:chOff x="823643" y="3833985"/>
              <a:chExt cx="297635" cy="293909"/>
            </a:xfrm>
            <a:solidFill>
              <a:srgbClr val="FFFFFF"/>
            </a:solidFill>
          </p:grpSpPr>
          <p:sp>
            <p:nvSpPr>
              <p:cNvPr id="34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4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49" name="Group 348"/>
          <p:cNvGrpSpPr/>
          <p:nvPr/>
        </p:nvGrpSpPr>
        <p:grpSpPr>
          <a:xfrm>
            <a:off x="3522121" y="2451961"/>
            <a:ext cx="347776" cy="347776"/>
            <a:chOff x="679450" y="3920225"/>
            <a:chExt cx="347472" cy="347472"/>
          </a:xfrm>
        </p:grpSpPr>
        <p:sp>
          <p:nvSpPr>
            <p:cNvPr id="350" name="Oval 34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51" name="Group 350"/>
            <p:cNvGrpSpPr/>
            <p:nvPr/>
          </p:nvGrpSpPr>
          <p:grpSpPr>
            <a:xfrm>
              <a:off x="737694" y="3968008"/>
              <a:ext cx="230984" cy="228092"/>
              <a:chOff x="823643" y="3833985"/>
              <a:chExt cx="297635" cy="293909"/>
            </a:xfrm>
            <a:solidFill>
              <a:srgbClr val="FFFFFF"/>
            </a:solidFill>
          </p:grpSpPr>
          <p:sp>
            <p:nvSpPr>
              <p:cNvPr id="35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5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54" name="Group 353"/>
          <p:cNvGrpSpPr/>
          <p:nvPr/>
        </p:nvGrpSpPr>
        <p:grpSpPr>
          <a:xfrm>
            <a:off x="4221231" y="2451961"/>
            <a:ext cx="347776" cy="347776"/>
            <a:chOff x="679450" y="3920225"/>
            <a:chExt cx="347472" cy="347472"/>
          </a:xfrm>
        </p:grpSpPr>
        <p:sp>
          <p:nvSpPr>
            <p:cNvPr id="355" name="Oval 354"/>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56" name="Group 355"/>
            <p:cNvGrpSpPr/>
            <p:nvPr/>
          </p:nvGrpSpPr>
          <p:grpSpPr>
            <a:xfrm>
              <a:off x="737694" y="3968008"/>
              <a:ext cx="230984" cy="228092"/>
              <a:chOff x="823643" y="3833985"/>
              <a:chExt cx="297635" cy="293909"/>
            </a:xfrm>
            <a:solidFill>
              <a:srgbClr val="FFFFFF"/>
            </a:solidFill>
          </p:grpSpPr>
          <p:sp>
            <p:nvSpPr>
              <p:cNvPr id="35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5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59" name="Group 358"/>
          <p:cNvGrpSpPr/>
          <p:nvPr/>
        </p:nvGrpSpPr>
        <p:grpSpPr>
          <a:xfrm>
            <a:off x="2902842" y="2451961"/>
            <a:ext cx="347776" cy="347776"/>
            <a:chOff x="679450" y="3920225"/>
            <a:chExt cx="347472" cy="347472"/>
          </a:xfrm>
        </p:grpSpPr>
        <p:sp>
          <p:nvSpPr>
            <p:cNvPr id="360" name="Oval 35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61" name="Group 360"/>
            <p:cNvGrpSpPr/>
            <p:nvPr/>
          </p:nvGrpSpPr>
          <p:grpSpPr>
            <a:xfrm>
              <a:off x="737694" y="3968008"/>
              <a:ext cx="230984" cy="228092"/>
              <a:chOff x="823643" y="3833985"/>
              <a:chExt cx="297635" cy="293909"/>
            </a:xfrm>
            <a:solidFill>
              <a:srgbClr val="FFFFFF"/>
            </a:solidFill>
          </p:grpSpPr>
          <p:sp>
            <p:nvSpPr>
              <p:cNvPr id="36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6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69" name="Group 368"/>
          <p:cNvGrpSpPr/>
          <p:nvPr/>
        </p:nvGrpSpPr>
        <p:grpSpPr>
          <a:xfrm>
            <a:off x="8097889" y="2451961"/>
            <a:ext cx="347776" cy="347776"/>
            <a:chOff x="679450" y="3920225"/>
            <a:chExt cx="347472" cy="347472"/>
          </a:xfrm>
        </p:grpSpPr>
        <p:sp>
          <p:nvSpPr>
            <p:cNvPr id="370" name="Oval 369"/>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71" name="Group 370"/>
            <p:cNvGrpSpPr/>
            <p:nvPr/>
          </p:nvGrpSpPr>
          <p:grpSpPr>
            <a:xfrm>
              <a:off x="737694" y="3968008"/>
              <a:ext cx="230984" cy="228092"/>
              <a:chOff x="823643" y="3833985"/>
              <a:chExt cx="297635" cy="293909"/>
            </a:xfrm>
            <a:solidFill>
              <a:srgbClr val="FFFFFF"/>
            </a:solidFill>
          </p:grpSpPr>
          <p:sp>
            <p:nvSpPr>
              <p:cNvPr id="37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7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84" name="Group 383"/>
          <p:cNvGrpSpPr>
            <a:grpSpLocks noChangeAspect="1"/>
          </p:cNvGrpSpPr>
          <p:nvPr/>
        </p:nvGrpSpPr>
        <p:grpSpPr>
          <a:xfrm>
            <a:off x="10682584" y="3531316"/>
            <a:ext cx="463701" cy="463701"/>
            <a:chOff x="679450" y="3920225"/>
            <a:chExt cx="347472" cy="347472"/>
          </a:xfrm>
        </p:grpSpPr>
        <p:sp>
          <p:nvSpPr>
            <p:cNvPr id="385" name="Oval 38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86" name="Group 385"/>
            <p:cNvGrpSpPr/>
            <p:nvPr/>
          </p:nvGrpSpPr>
          <p:grpSpPr>
            <a:xfrm>
              <a:off x="737694" y="3968008"/>
              <a:ext cx="230984" cy="228092"/>
              <a:chOff x="823643" y="3833985"/>
              <a:chExt cx="297635" cy="293909"/>
            </a:xfrm>
            <a:solidFill>
              <a:srgbClr val="FFFFFF"/>
            </a:solidFill>
          </p:grpSpPr>
          <p:sp>
            <p:nvSpPr>
              <p:cNvPr id="38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8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11" name="Group 10"/>
          <p:cNvGrpSpPr/>
          <p:nvPr/>
        </p:nvGrpSpPr>
        <p:grpSpPr>
          <a:xfrm>
            <a:off x="2907380" y="3604499"/>
            <a:ext cx="347776" cy="347776"/>
            <a:chOff x="3060285" y="3054743"/>
            <a:chExt cx="347472" cy="347472"/>
          </a:xfrm>
        </p:grpSpPr>
        <p:sp>
          <p:nvSpPr>
            <p:cNvPr id="400" name="Oval 399"/>
            <p:cNvSpPr/>
            <p:nvPr/>
          </p:nvSpPr>
          <p:spPr>
            <a:xfrm>
              <a:off x="3060285" y="3054743"/>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04" name="Group 403"/>
            <p:cNvGrpSpPr/>
            <p:nvPr/>
          </p:nvGrpSpPr>
          <p:grpSpPr>
            <a:xfrm>
              <a:off x="3110926" y="3118165"/>
              <a:ext cx="246190" cy="220628"/>
              <a:chOff x="6308258" y="174682"/>
              <a:chExt cx="1805617" cy="1618135"/>
            </a:xfrm>
            <a:solidFill>
              <a:srgbClr val="FFFFFF"/>
            </a:solidFill>
          </p:grpSpPr>
          <p:grpSp>
            <p:nvGrpSpPr>
              <p:cNvPr id="405" name="Group 53"/>
              <p:cNvGrpSpPr>
                <a:grpSpLocks noChangeAspect="1"/>
              </p:cNvGrpSpPr>
              <p:nvPr/>
            </p:nvGrpSpPr>
            <p:grpSpPr bwMode="auto">
              <a:xfrm>
                <a:off x="6308258" y="174682"/>
                <a:ext cx="1805617" cy="1618135"/>
                <a:chOff x="3737" y="2086"/>
                <a:chExt cx="809" cy="725"/>
              </a:xfrm>
              <a:grpFill/>
            </p:grpSpPr>
            <p:sp>
              <p:nvSpPr>
                <p:cNvPr id="411" name="Freeform 54"/>
                <p:cNvSpPr>
                  <a:spLocks noEditPoints="1"/>
                </p:cNvSpPr>
                <p:nvPr/>
              </p:nvSpPr>
              <p:spPr bwMode="auto">
                <a:xfrm>
                  <a:off x="3737" y="2086"/>
                  <a:ext cx="809" cy="606"/>
                </a:xfrm>
                <a:custGeom>
                  <a:avLst/>
                  <a:gdLst>
                    <a:gd name="T0" fmla="*/ 70 w 75"/>
                    <a:gd name="T1" fmla="*/ 0 h 56"/>
                    <a:gd name="T2" fmla="*/ 5 w 75"/>
                    <a:gd name="T3" fmla="*/ 0 h 56"/>
                    <a:gd name="T4" fmla="*/ 0 w 75"/>
                    <a:gd name="T5" fmla="*/ 5 h 56"/>
                    <a:gd name="T6" fmla="*/ 0 w 75"/>
                    <a:gd name="T7" fmla="*/ 52 h 56"/>
                    <a:gd name="T8" fmla="*/ 5 w 75"/>
                    <a:gd name="T9" fmla="*/ 56 h 56"/>
                    <a:gd name="T10" fmla="*/ 70 w 75"/>
                    <a:gd name="T11" fmla="*/ 56 h 56"/>
                    <a:gd name="T12" fmla="*/ 75 w 75"/>
                    <a:gd name="T13" fmla="*/ 52 h 56"/>
                    <a:gd name="T14" fmla="*/ 75 w 75"/>
                    <a:gd name="T15" fmla="*/ 5 h 56"/>
                    <a:gd name="T16" fmla="*/ 70 w 75"/>
                    <a:gd name="T17" fmla="*/ 0 h 56"/>
                    <a:gd name="T18" fmla="*/ 69 w 75"/>
                    <a:gd name="T19" fmla="*/ 48 h 56"/>
                    <a:gd name="T20" fmla="*/ 6 w 75"/>
                    <a:gd name="T21" fmla="*/ 48 h 56"/>
                    <a:gd name="T22" fmla="*/ 6 w 75"/>
                    <a:gd name="T23" fmla="*/ 6 h 56"/>
                    <a:gd name="T24" fmla="*/ 69 w 75"/>
                    <a:gd name="T25" fmla="*/ 6 h 56"/>
                    <a:gd name="T26" fmla="*/ 69 w 75"/>
                    <a:gd name="T27" fmla="*/ 48 h 56"/>
                    <a:gd name="T28" fmla="*/ 69 w 75"/>
                    <a:gd name="T29" fmla="*/ 48 h 56"/>
                    <a:gd name="T30" fmla="*/ 69 w 75"/>
                    <a:gd name="T31"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56">
                      <a:moveTo>
                        <a:pt x="70" y="0"/>
                      </a:moveTo>
                      <a:cubicBezTo>
                        <a:pt x="5" y="0"/>
                        <a:pt x="5" y="0"/>
                        <a:pt x="5" y="0"/>
                      </a:cubicBezTo>
                      <a:cubicBezTo>
                        <a:pt x="2" y="0"/>
                        <a:pt x="0" y="2"/>
                        <a:pt x="0" y="5"/>
                      </a:cubicBezTo>
                      <a:cubicBezTo>
                        <a:pt x="0" y="52"/>
                        <a:pt x="0" y="52"/>
                        <a:pt x="0" y="52"/>
                      </a:cubicBezTo>
                      <a:cubicBezTo>
                        <a:pt x="0" y="54"/>
                        <a:pt x="2" y="56"/>
                        <a:pt x="5" y="56"/>
                      </a:cubicBezTo>
                      <a:cubicBezTo>
                        <a:pt x="70" y="56"/>
                        <a:pt x="70" y="56"/>
                        <a:pt x="70" y="56"/>
                      </a:cubicBezTo>
                      <a:cubicBezTo>
                        <a:pt x="73" y="56"/>
                        <a:pt x="75" y="54"/>
                        <a:pt x="75" y="52"/>
                      </a:cubicBezTo>
                      <a:cubicBezTo>
                        <a:pt x="75" y="5"/>
                        <a:pt x="75" y="5"/>
                        <a:pt x="75" y="5"/>
                      </a:cubicBezTo>
                      <a:cubicBezTo>
                        <a:pt x="75" y="2"/>
                        <a:pt x="73" y="0"/>
                        <a:pt x="70" y="0"/>
                      </a:cubicBezTo>
                      <a:close/>
                      <a:moveTo>
                        <a:pt x="69" y="48"/>
                      </a:moveTo>
                      <a:cubicBezTo>
                        <a:pt x="6" y="48"/>
                        <a:pt x="6" y="48"/>
                        <a:pt x="6" y="48"/>
                      </a:cubicBezTo>
                      <a:cubicBezTo>
                        <a:pt x="6" y="6"/>
                        <a:pt x="6" y="6"/>
                        <a:pt x="6" y="6"/>
                      </a:cubicBezTo>
                      <a:cubicBezTo>
                        <a:pt x="69" y="6"/>
                        <a:pt x="69" y="6"/>
                        <a:pt x="69" y="6"/>
                      </a:cubicBezTo>
                      <a:lnTo>
                        <a:pt x="69" y="48"/>
                      </a:lnTo>
                      <a:close/>
                      <a:moveTo>
                        <a:pt x="69" y="48"/>
                      </a:moveTo>
                      <a:cubicBezTo>
                        <a:pt x="69" y="48"/>
                        <a:pt x="69" y="48"/>
                        <a:pt x="69"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412" name="Freeform 55"/>
                <p:cNvSpPr>
                  <a:spLocks noEditPoints="1"/>
                </p:cNvSpPr>
                <p:nvPr/>
              </p:nvSpPr>
              <p:spPr bwMode="auto">
                <a:xfrm>
                  <a:off x="3953" y="2714"/>
                  <a:ext cx="367" cy="97"/>
                </a:xfrm>
                <a:custGeom>
                  <a:avLst/>
                  <a:gdLst>
                    <a:gd name="T0" fmla="*/ 97 w 367"/>
                    <a:gd name="T1" fmla="*/ 0 h 97"/>
                    <a:gd name="T2" fmla="*/ 0 w 367"/>
                    <a:gd name="T3" fmla="*/ 97 h 97"/>
                    <a:gd name="T4" fmla="*/ 367 w 367"/>
                    <a:gd name="T5" fmla="*/ 97 h 97"/>
                    <a:gd name="T6" fmla="*/ 280 w 367"/>
                    <a:gd name="T7" fmla="*/ 0 h 97"/>
                    <a:gd name="T8" fmla="*/ 97 w 367"/>
                    <a:gd name="T9" fmla="*/ 0 h 97"/>
                    <a:gd name="T10" fmla="*/ 97 w 367"/>
                    <a:gd name="T11" fmla="*/ 0 h 97"/>
                    <a:gd name="T12" fmla="*/ 97 w 367"/>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367" h="97">
                      <a:moveTo>
                        <a:pt x="97" y="0"/>
                      </a:moveTo>
                      <a:lnTo>
                        <a:pt x="0" y="97"/>
                      </a:lnTo>
                      <a:lnTo>
                        <a:pt x="367" y="97"/>
                      </a:lnTo>
                      <a:lnTo>
                        <a:pt x="280" y="0"/>
                      </a:lnTo>
                      <a:lnTo>
                        <a:pt x="97" y="0"/>
                      </a:lnTo>
                      <a:close/>
                      <a:moveTo>
                        <a:pt x="97" y="0"/>
                      </a:move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413" name="Freeform 56"/>
                <p:cNvSpPr>
                  <a:spLocks noEditPoints="1"/>
                </p:cNvSpPr>
                <p:nvPr/>
              </p:nvSpPr>
              <p:spPr bwMode="auto">
                <a:xfrm>
                  <a:off x="3953" y="2714"/>
                  <a:ext cx="367" cy="97"/>
                </a:xfrm>
                <a:custGeom>
                  <a:avLst/>
                  <a:gdLst>
                    <a:gd name="T0" fmla="*/ 97 w 367"/>
                    <a:gd name="T1" fmla="*/ 0 h 97"/>
                    <a:gd name="T2" fmla="*/ 0 w 367"/>
                    <a:gd name="T3" fmla="*/ 97 h 97"/>
                    <a:gd name="T4" fmla="*/ 367 w 367"/>
                    <a:gd name="T5" fmla="*/ 97 h 97"/>
                    <a:gd name="T6" fmla="*/ 280 w 367"/>
                    <a:gd name="T7" fmla="*/ 0 h 97"/>
                    <a:gd name="T8" fmla="*/ 97 w 367"/>
                    <a:gd name="T9" fmla="*/ 0 h 97"/>
                    <a:gd name="T10" fmla="*/ 97 w 367"/>
                    <a:gd name="T11" fmla="*/ 0 h 97"/>
                    <a:gd name="T12" fmla="*/ 97 w 367"/>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367" h="97">
                      <a:moveTo>
                        <a:pt x="97" y="0"/>
                      </a:moveTo>
                      <a:lnTo>
                        <a:pt x="0" y="97"/>
                      </a:lnTo>
                      <a:lnTo>
                        <a:pt x="367" y="97"/>
                      </a:lnTo>
                      <a:lnTo>
                        <a:pt x="280" y="0"/>
                      </a:lnTo>
                      <a:lnTo>
                        <a:pt x="97" y="0"/>
                      </a:lnTo>
                      <a:moveTo>
                        <a:pt x="97" y="0"/>
                      </a:moveTo>
                      <a:lnTo>
                        <a:pt x="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nvGrpSpPr>
              <p:cNvPr id="406" name="Group 405"/>
              <p:cNvGrpSpPr/>
              <p:nvPr/>
            </p:nvGrpSpPr>
            <p:grpSpPr>
              <a:xfrm>
                <a:off x="6893243" y="485336"/>
                <a:ext cx="741998" cy="680524"/>
                <a:chOff x="4630102" y="144780"/>
                <a:chExt cx="1063467" cy="975360"/>
              </a:xfrm>
              <a:grpFill/>
            </p:grpSpPr>
            <p:sp>
              <p:nvSpPr>
                <p:cNvPr id="407" name="Oval 406"/>
                <p:cNvSpPr/>
                <p:nvPr/>
              </p:nvSpPr>
              <p:spPr>
                <a:xfrm>
                  <a:off x="5443537" y="426244"/>
                  <a:ext cx="250032" cy="2500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08" name="Group 407"/>
                <p:cNvGrpSpPr/>
                <p:nvPr/>
              </p:nvGrpSpPr>
              <p:grpSpPr>
                <a:xfrm>
                  <a:off x="4630102" y="144780"/>
                  <a:ext cx="978341" cy="975360"/>
                  <a:chOff x="4630102" y="144780"/>
                  <a:chExt cx="978341" cy="975360"/>
                </a:xfrm>
                <a:grpFill/>
              </p:grpSpPr>
              <p:sp>
                <p:nvSpPr>
                  <p:cNvPr id="409" name="Freeform 408"/>
                  <p:cNvSpPr/>
                  <p:nvPr/>
                </p:nvSpPr>
                <p:spPr>
                  <a:xfrm>
                    <a:off x="4630102" y="144780"/>
                    <a:ext cx="841058" cy="975360"/>
                  </a:xfrm>
                  <a:custGeom>
                    <a:avLst/>
                    <a:gdLst>
                      <a:gd name="connsiteX0" fmla="*/ 0 w 731520"/>
                      <a:gd name="connsiteY0" fmla="*/ 457200 h 975360"/>
                      <a:gd name="connsiteX1" fmla="*/ 190500 w 731520"/>
                      <a:gd name="connsiteY1" fmla="*/ 0 h 975360"/>
                      <a:gd name="connsiteX2" fmla="*/ 388620 w 731520"/>
                      <a:gd name="connsiteY2" fmla="*/ 975360 h 975360"/>
                      <a:gd name="connsiteX3" fmla="*/ 525780 w 731520"/>
                      <a:gd name="connsiteY3" fmla="*/ 403860 h 975360"/>
                      <a:gd name="connsiteX4" fmla="*/ 731520 w 731520"/>
                      <a:gd name="connsiteY4" fmla="*/ 403860 h 975360"/>
                      <a:gd name="connsiteX0" fmla="*/ 0 w 731520"/>
                      <a:gd name="connsiteY0" fmla="*/ 457200 h 975360"/>
                      <a:gd name="connsiteX1" fmla="*/ 34766 w 731520"/>
                      <a:gd name="connsiteY1" fmla="*/ 376714 h 975360"/>
                      <a:gd name="connsiteX2" fmla="*/ 190500 w 731520"/>
                      <a:gd name="connsiteY2" fmla="*/ 0 h 975360"/>
                      <a:gd name="connsiteX3" fmla="*/ 388620 w 731520"/>
                      <a:gd name="connsiteY3" fmla="*/ 975360 h 975360"/>
                      <a:gd name="connsiteX4" fmla="*/ 525780 w 731520"/>
                      <a:gd name="connsiteY4" fmla="*/ 403860 h 975360"/>
                      <a:gd name="connsiteX5" fmla="*/ 731520 w 731520"/>
                      <a:gd name="connsiteY5" fmla="*/ 403860 h 975360"/>
                      <a:gd name="connsiteX0" fmla="*/ 0 w 841058"/>
                      <a:gd name="connsiteY0" fmla="*/ 428625 h 975360"/>
                      <a:gd name="connsiteX1" fmla="*/ 144304 w 841058"/>
                      <a:gd name="connsiteY1" fmla="*/ 376714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 name="connsiteX0" fmla="*/ 0 w 841058"/>
                      <a:gd name="connsiteY0" fmla="*/ 428625 h 975360"/>
                      <a:gd name="connsiteX1" fmla="*/ 156210 w 841058"/>
                      <a:gd name="connsiteY1" fmla="*/ 410052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 name="connsiteX0" fmla="*/ 0 w 841058"/>
                      <a:gd name="connsiteY0" fmla="*/ 407194 h 975360"/>
                      <a:gd name="connsiteX1" fmla="*/ 156210 w 841058"/>
                      <a:gd name="connsiteY1" fmla="*/ 410052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058" h="975360">
                        <a:moveTo>
                          <a:pt x="0" y="407194"/>
                        </a:moveTo>
                        <a:lnTo>
                          <a:pt x="156210" y="410052"/>
                        </a:lnTo>
                        <a:lnTo>
                          <a:pt x="300038" y="0"/>
                        </a:lnTo>
                        <a:lnTo>
                          <a:pt x="498158" y="975360"/>
                        </a:lnTo>
                        <a:lnTo>
                          <a:pt x="635318" y="403860"/>
                        </a:lnTo>
                        <a:lnTo>
                          <a:pt x="841058" y="403860"/>
                        </a:lnTo>
                      </a:path>
                    </a:pathLst>
                  </a:custGeom>
                  <a:solidFill>
                    <a:srgbClr val="0091DA"/>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410" name="Oval 409"/>
                  <p:cNvSpPr/>
                  <p:nvPr/>
                </p:nvSpPr>
                <p:spPr>
                  <a:xfrm>
                    <a:off x="5531329" y="489000"/>
                    <a:ext cx="77114" cy="77115"/>
                  </a:xfrm>
                  <a:prstGeom prst="ellipse">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grpSp>
        </p:grpSp>
      </p:grpSp>
      <p:grpSp>
        <p:nvGrpSpPr>
          <p:cNvPr id="12" name="Group 11"/>
          <p:cNvGrpSpPr/>
          <p:nvPr/>
        </p:nvGrpSpPr>
        <p:grpSpPr>
          <a:xfrm>
            <a:off x="2138713" y="3604499"/>
            <a:ext cx="347776" cy="347776"/>
            <a:chOff x="1783313" y="3368994"/>
            <a:chExt cx="347472" cy="347472"/>
          </a:xfrm>
        </p:grpSpPr>
        <p:sp>
          <p:nvSpPr>
            <p:cNvPr id="450" name="Oval 449"/>
            <p:cNvSpPr/>
            <p:nvPr/>
          </p:nvSpPr>
          <p:spPr>
            <a:xfrm>
              <a:off x="1783313" y="3368994"/>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61" name="Group 460"/>
            <p:cNvGrpSpPr>
              <a:grpSpLocks noChangeAspect="1"/>
            </p:cNvGrpSpPr>
            <p:nvPr/>
          </p:nvGrpSpPr>
          <p:grpSpPr>
            <a:xfrm>
              <a:off x="1831283" y="3449863"/>
              <a:ext cx="251532" cy="185734"/>
              <a:chOff x="6858151" y="2192583"/>
              <a:chExt cx="614700" cy="453901"/>
            </a:xfrm>
            <a:solidFill>
              <a:srgbClr val="FFFFFF"/>
            </a:solidFill>
          </p:grpSpPr>
          <p:sp>
            <p:nvSpPr>
              <p:cNvPr id="462"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463"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grpSp>
      </p:grpSp>
      <p:grpSp>
        <p:nvGrpSpPr>
          <p:cNvPr id="464" name="Group 463"/>
          <p:cNvGrpSpPr/>
          <p:nvPr/>
        </p:nvGrpSpPr>
        <p:grpSpPr>
          <a:xfrm>
            <a:off x="5102197" y="2932747"/>
            <a:ext cx="347776" cy="347776"/>
            <a:chOff x="1783313" y="3368994"/>
            <a:chExt cx="347472" cy="347472"/>
          </a:xfrm>
        </p:grpSpPr>
        <p:sp>
          <p:nvSpPr>
            <p:cNvPr id="465" name="Oval 464"/>
            <p:cNvSpPr/>
            <p:nvPr/>
          </p:nvSpPr>
          <p:spPr>
            <a:xfrm>
              <a:off x="1783313" y="3368994"/>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66" name="Group 465"/>
            <p:cNvGrpSpPr>
              <a:grpSpLocks noChangeAspect="1"/>
            </p:cNvGrpSpPr>
            <p:nvPr/>
          </p:nvGrpSpPr>
          <p:grpSpPr>
            <a:xfrm>
              <a:off x="1831283" y="3449863"/>
              <a:ext cx="251532" cy="185734"/>
              <a:chOff x="6858151" y="2192583"/>
              <a:chExt cx="614700" cy="453901"/>
            </a:xfrm>
            <a:solidFill>
              <a:srgbClr val="FFFFFF"/>
            </a:solidFill>
          </p:grpSpPr>
          <p:sp>
            <p:nvSpPr>
              <p:cNvPr id="467"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468"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grpSp>
      </p:grpSp>
      <p:grpSp>
        <p:nvGrpSpPr>
          <p:cNvPr id="469" name="Group 468"/>
          <p:cNvGrpSpPr/>
          <p:nvPr/>
        </p:nvGrpSpPr>
        <p:grpSpPr>
          <a:xfrm>
            <a:off x="7286019" y="2451961"/>
            <a:ext cx="347776" cy="347776"/>
            <a:chOff x="1783313" y="3368994"/>
            <a:chExt cx="347472" cy="347472"/>
          </a:xfrm>
        </p:grpSpPr>
        <p:sp>
          <p:nvSpPr>
            <p:cNvPr id="470" name="Oval 469"/>
            <p:cNvSpPr/>
            <p:nvPr/>
          </p:nvSpPr>
          <p:spPr>
            <a:xfrm>
              <a:off x="1783313" y="3368994"/>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71" name="Group 470"/>
            <p:cNvGrpSpPr>
              <a:grpSpLocks noChangeAspect="1"/>
            </p:cNvGrpSpPr>
            <p:nvPr/>
          </p:nvGrpSpPr>
          <p:grpSpPr>
            <a:xfrm>
              <a:off x="1831283" y="3449863"/>
              <a:ext cx="251532" cy="185734"/>
              <a:chOff x="6858151" y="2192583"/>
              <a:chExt cx="614700" cy="453901"/>
            </a:xfrm>
            <a:solidFill>
              <a:srgbClr val="FFFFFF"/>
            </a:solidFill>
          </p:grpSpPr>
          <p:sp>
            <p:nvSpPr>
              <p:cNvPr id="472"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473"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grpSp>
      </p:grpSp>
      <p:grpSp>
        <p:nvGrpSpPr>
          <p:cNvPr id="18" name="Group 17"/>
          <p:cNvGrpSpPr/>
          <p:nvPr/>
        </p:nvGrpSpPr>
        <p:grpSpPr>
          <a:xfrm>
            <a:off x="5092351" y="3604499"/>
            <a:ext cx="457600" cy="457600"/>
            <a:chOff x="5394433" y="3010776"/>
            <a:chExt cx="347472" cy="347472"/>
          </a:xfrm>
        </p:grpSpPr>
        <p:sp>
          <p:nvSpPr>
            <p:cNvPr id="479" name="Oval 478"/>
            <p:cNvSpPr/>
            <p:nvPr/>
          </p:nvSpPr>
          <p:spPr>
            <a:xfrm>
              <a:off x="5394433" y="3010776"/>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480" name="Freeform 137"/>
            <p:cNvSpPr>
              <a:spLocks noEditPoints="1"/>
            </p:cNvSpPr>
            <p:nvPr/>
          </p:nvSpPr>
          <p:spPr bwMode="auto">
            <a:xfrm>
              <a:off x="5443907" y="3073611"/>
              <a:ext cx="248524" cy="221802"/>
            </a:xfrm>
            <a:custGeom>
              <a:avLst/>
              <a:gdLst/>
              <a:ahLst/>
              <a:cxnLst>
                <a:cxn ang="0">
                  <a:pos x="62" y="116"/>
                </a:cxn>
                <a:cxn ang="0">
                  <a:pos x="117" y="135"/>
                </a:cxn>
                <a:cxn ang="0">
                  <a:pos x="124" y="133"/>
                </a:cxn>
                <a:cxn ang="0">
                  <a:pos x="155" y="106"/>
                </a:cxn>
                <a:cxn ang="0">
                  <a:pos x="156" y="100"/>
                </a:cxn>
                <a:cxn ang="0">
                  <a:pos x="141" y="81"/>
                </a:cxn>
                <a:cxn ang="0">
                  <a:pos x="219" y="1"/>
                </a:cxn>
                <a:cxn ang="0">
                  <a:pos x="160" y="1"/>
                </a:cxn>
                <a:cxn ang="0">
                  <a:pos x="86" y="39"/>
                </a:cxn>
                <a:cxn ang="0">
                  <a:pos x="55" y="63"/>
                </a:cxn>
                <a:cxn ang="0">
                  <a:pos x="43" y="90"/>
                </a:cxn>
                <a:cxn ang="0">
                  <a:pos x="18" y="98"/>
                </a:cxn>
                <a:cxn ang="0">
                  <a:pos x="3" y="110"/>
                </a:cxn>
                <a:cxn ang="0">
                  <a:pos x="2" y="120"/>
                </a:cxn>
                <a:cxn ang="0">
                  <a:pos x="30" y="150"/>
                </a:cxn>
                <a:cxn ang="0">
                  <a:pos x="41" y="152"/>
                </a:cxn>
                <a:cxn ang="0">
                  <a:pos x="55" y="139"/>
                </a:cxn>
                <a:cxn ang="0">
                  <a:pos x="62" y="116"/>
                </a:cxn>
                <a:cxn ang="0">
                  <a:pos x="177" y="126"/>
                </a:cxn>
                <a:cxn ang="0">
                  <a:pos x="169" y="125"/>
                </a:cxn>
                <a:cxn ang="0">
                  <a:pos x="140" y="150"/>
                </a:cxn>
                <a:cxn ang="0">
                  <a:pos x="139" y="158"/>
                </a:cxn>
                <a:cxn ang="0">
                  <a:pos x="305" y="347"/>
                </a:cxn>
                <a:cxn ang="0">
                  <a:pos x="320" y="348"/>
                </a:cxn>
                <a:cxn ang="0">
                  <a:pos x="340" y="332"/>
                </a:cxn>
                <a:cxn ang="0">
                  <a:pos x="341" y="317"/>
                </a:cxn>
                <a:cxn ang="0">
                  <a:pos x="177" y="126"/>
                </a:cxn>
                <a:cxn ang="0">
                  <a:pos x="398" y="46"/>
                </a:cxn>
                <a:cxn ang="0">
                  <a:pos x="389" y="42"/>
                </a:cxn>
                <a:cxn ang="0">
                  <a:pos x="369" y="72"/>
                </a:cxn>
                <a:cxn ang="0">
                  <a:pos x="331" y="80"/>
                </a:cxn>
                <a:cxn ang="0">
                  <a:pos x="320" y="45"/>
                </a:cxn>
                <a:cxn ang="0">
                  <a:pos x="338" y="13"/>
                </a:cxn>
                <a:cxn ang="0">
                  <a:pos x="330" y="6"/>
                </a:cxn>
                <a:cxn ang="0">
                  <a:pos x="274" y="51"/>
                </a:cxn>
                <a:cxn ang="0">
                  <a:pos x="257" y="121"/>
                </a:cxn>
                <a:cxn ang="0">
                  <a:pos x="230" y="149"/>
                </a:cxn>
                <a:cxn ang="0">
                  <a:pos x="257" y="181"/>
                </a:cxn>
                <a:cxn ang="0">
                  <a:pos x="290" y="149"/>
                </a:cxn>
                <a:cxn ang="0">
                  <a:pos x="330" y="137"/>
                </a:cxn>
                <a:cxn ang="0">
                  <a:pos x="391" y="112"/>
                </a:cxn>
                <a:cxn ang="0">
                  <a:pos x="398" y="46"/>
                </a:cxn>
                <a:cxn ang="0">
                  <a:pos x="55" y="319"/>
                </a:cxn>
                <a:cxn ang="0">
                  <a:pos x="55" y="334"/>
                </a:cxn>
                <a:cxn ang="0">
                  <a:pos x="74" y="353"/>
                </a:cxn>
                <a:cxn ang="0">
                  <a:pos x="89" y="351"/>
                </a:cxn>
                <a:cxn ang="0">
                  <a:pos x="187" y="254"/>
                </a:cxn>
                <a:cxn ang="0">
                  <a:pos x="157" y="220"/>
                </a:cxn>
                <a:cxn ang="0">
                  <a:pos x="55" y="319"/>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nvGrpSpPr>
          <p:cNvPr id="481" name="Group 480"/>
          <p:cNvGrpSpPr/>
          <p:nvPr/>
        </p:nvGrpSpPr>
        <p:grpSpPr>
          <a:xfrm>
            <a:off x="7604467" y="3604499"/>
            <a:ext cx="457600" cy="457600"/>
            <a:chOff x="5394433" y="3010776"/>
            <a:chExt cx="347472" cy="347472"/>
          </a:xfrm>
        </p:grpSpPr>
        <p:sp>
          <p:nvSpPr>
            <p:cNvPr id="482" name="Oval 481"/>
            <p:cNvSpPr/>
            <p:nvPr/>
          </p:nvSpPr>
          <p:spPr>
            <a:xfrm>
              <a:off x="5394433" y="3010776"/>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483" name="Freeform 137"/>
            <p:cNvSpPr>
              <a:spLocks noEditPoints="1"/>
            </p:cNvSpPr>
            <p:nvPr/>
          </p:nvSpPr>
          <p:spPr bwMode="auto">
            <a:xfrm>
              <a:off x="5443907" y="3073611"/>
              <a:ext cx="248524" cy="221802"/>
            </a:xfrm>
            <a:custGeom>
              <a:avLst/>
              <a:gdLst/>
              <a:ahLst/>
              <a:cxnLst>
                <a:cxn ang="0">
                  <a:pos x="62" y="116"/>
                </a:cxn>
                <a:cxn ang="0">
                  <a:pos x="117" y="135"/>
                </a:cxn>
                <a:cxn ang="0">
                  <a:pos x="124" y="133"/>
                </a:cxn>
                <a:cxn ang="0">
                  <a:pos x="155" y="106"/>
                </a:cxn>
                <a:cxn ang="0">
                  <a:pos x="156" y="100"/>
                </a:cxn>
                <a:cxn ang="0">
                  <a:pos x="141" y="81"/>
                </a:cxn>
                <a:cxn ang="0">
                  <a:pos x="219" y="1"/>
                </a:cxn>
                <a:cxn ang="0">
                  <a:pos x="160" y="1"/>
                </a:cxn>
                <a:cxn ang="0">
                  <a:pos x="86" y="39"/>
                </a:cxn>
                <a:cxn ang="0">
                  <a:pos x="55" y="63"/>
                </a:cxn>
                <a:cxn ang="0">
                  <a:pos x="43" y="90"/>
                </a:cxn>
                <a:cxn ang="0">
                  <a:pos x="18" y="98"/>
                </a:cxn>
                <a:cxn ang="0">
                  <a:pos x="3" y="110"/>
                </a:cxn>
                <a:cxn ang="0">
                  <a:pos x="2" y="120"/>
                </a:cxn>
                <a:cxn ang="0">
                  <a:pos x="30" y="150"/>
                </a:cxn>
                <a:cxn ang="0">
                  <a:pos x="41" y="152"/>
                </a:cxn>
                <a:cxn ang="0">
                  <a:pos x="55" y="139"/>
                </a:cxn>
                <a:cxn ang="0">
                  <a:pos x="62" y="116"/>
                </a:cxn>
                <a:cxn ang="0">
                  <a:pos x="177" y="126"/>
                </a:cxn>
                <a:cxn ang="0">
                  <a:pos x="169" y="125"/>
                </a:cxn>
                <a:cxn ang="0">
                  <a:pos x="140" y="150"/>
                </a:cxn>
                <a:cxn ang="0">
                  <a:pos x="139" y="158"/>
                </a:cxn>
                <a:cxn ang="0">
                  <a:pos x="305" y="347"/>
                </a:cxn>
                <a:cxn ang="0">
                  <a:pos x="320" y="348"/>
                </a:cxn>
                <a:cxn ang="0">
                  <a:pos x="340" y="332"/>
                </a:cxn>
                <a:cxn ang="0">
                  <a:pos x="341" y="317"/>
                </a:cxn>
                <a:cxn ang="0">
                  <a:pos x="177" y="126"/>
                </a:cxn>
                <a:cxn ang="0">
                  <a:pos x="398" y="46"/>
                </a:cxn>
                <a:cxn ang="0">
                  <a:pos x="389" y="42"/>
                </a:cxn>
                <a:cxn ang="0">
                  <a:pos x="369" y="72"/>
                </a:cxn>
                <a:cxn ang="0">
                  <a:pos x="331" y="80"/>
                </a:cxn>
                <a:cxn ang="0">
                  <a:pos x="320" y="45"/>
                </a:cxn>
                <a:cxn ang="0">
                  <a:pos x="338" y="13"/>
                </a:cxn>
                <a:cxn ang="0">
                  <a:pos x="330" y="6"/>
                </a:cxn>
                <a:cxn ang="0">
                  <a:pos x="274" y="51"/>
                </a:cxn>
                <a:cxn ang="0">
                  <a:pos x="257" y="121"/>
                </a:cxn>
                <a:cxn ang="0">
                  <a:pos x="230" y="149"/>
                </a:cxn>
                <a:cxn ang="0">
                  <a:pos x="257" y="181"/>
                </a:cxn>
                <a:cxn ang="0">
                  <a:pos x="290" y="149"/>
                </a:cxn>
                <a:cxn ang="0">
                  <a:pos x="330" y="137"/>
                </a:cxn>
                <a:cxn ang="0">
                  <a:pos x="391" y="112"/>
                </a:cxn>
                <a:cxn ang="0">
                  <a:pos x="398" y="46"/>
                </a:cxn>
                <a:cxn ang="0">
                  <a:pos x="55" y="319"/>
                </a:cxn>
                <a:cxn ang="0">
                  <a:pos x="55" y="334"/>
                </a:cxn>
                <a:cxn ang="0">
                  <a:pos x="74" y="353"/>
                </a:cxn>
                <a:cxn ang="0">
                  <a:pos x="89" y="351"/>
                </a:cxn>
                <a:cxn ang="0">
                  <a:pos x="187" y="254"/>
                </a:cxn>
                <a:cxn ang="0">
                  <a:pos x="157" y="220"/>
                </a:cxn>
                <a:cxn ang="0">
                  <a:pos x="55" y="319"/>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nvGrpSpPr>
          <p:cNvPr id="4" name="Group 3"/>
          <p:cNvGrpSpPr/>
          <p:nvPr/>
        </p:nvGrpSpPr>
        <p:grpSpPr>
          <a:xfrm>
            <a:off x="3785696" y="4401683"/>
            <a:ext cx="558080" cy="122027"/>
            <a:chOff x="3524974" y="4015348"/>
            <a:chExt cx="557592" cy="298877"/>
          </a:xfrm>
        </p:grpSpPr>
        <p:cxnSp>
          <p:nvCxnSpPr>
            <p:cNvPr id="61" name="Straight Connector 60"/>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p:nvGrpSpPr>
        <p:grpSpPr>
          <a:xfrm>
            <a:off x="4985040" y="4401688"/>
            <a:ext cx="558080" cy="118015"/>
            <a:chOff x="3524974" y="4133568"/>
            <a:chExt cx="557592" cy="180657"/>
          </a:xfrm>
        </p:grpSpPr>
        <p:cxnSp>
          <p:nvCxnSpPr>
            <p:cNvPr id="274" name="Straight Connector 273"/>
            <p:cNvCxnSpPr/>
            <p:nvPr/>
          </p:nvCxnSpPr>
          <p:spPr>
            <a:xfrm flipH="1">
              <a:off x="3524974" y="4133568"/>
              <a:ext cx="165025" cy="18065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3866837" y="4133568"/>
              <a:ext cx="215729" cy="18065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p:nvGrpSpPr>
        <p:grpSpPr>
          <a:xfrm>
            <a:off x="7652323" y="4324456"/>
            <a:ext cx="558080" cy="195243"/>
            <a:chOff x="3524974" y="4015348"/>
            <a:chExt cx="557592" cy="298877"/>
          </a:xfrm>
        </p:grpSpPr>
        <p:cxnSp>
          <p:nvCxnSpPr>
            <p:cNvPr id="280" name="Straight Connector 279"/>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81" name="Straight Connector 280"/>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374" name="Group 373"/>
          <p:cNvGrpSpPr/>
          <p:nvPr/>
        </p:nvGrpSpPr>
        <p:grpSpPr>
          <a:xfrm>
            <a:off x="8981861" y="4544103"/>
            <a:ext cx="347776" cy="347776"/>
            <a:chOff x="679450" y="3920225"/>
            <a:chExt cx="347472" cy="347472"/>
          </a:xfrm>
        </p:grpSpPr>
        <p:sp>
          <p:nvSpPr>
            <p:cNvPr id="375" name="Oval 37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76" name="Group 375"/>
            <p:cNvGrpSpPr/>
            <p:nvPr/>
          </p:nvGrpSpPr>
          <p:grpSpPr>
            <a:xfrm>
              <a:off x="737694" y="3968008"/>
              <a:ext cx="230984" cy="228092"/>
              <a:chOff x="823643" y="3833985"/>
              <a:chExt cx="297635" cy="293909"/>
            </a:xfrm>
            <a:solidFill>
              <a:srgbClr val="FFFFFF"/>
            </a:solidFill>
          </p:grpSpPr>
          <p:sp>
            <p:nvSpPr>
              <p:cNvPr id="37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7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79" name="Group 378"/>
          <p:cNvGrpSpPr/>
          <p:nvPr/>
        </p:nvGrpSpPr>
        <p:grpSpPr>
          <a:xfrm>
            <a:off x="9572693" y="4544103"/>
            <a:ext cx="347776" cy="347776"/>
            <a:chOff x="679450" y="3920225"/>
            <a:chExt cx="347472" cy="347472"/>
          </a:xfrm>
        </p:grpSpPr>
        <p:sp>
          <p:nvSpPr>
            <p:cNvPr id="380" name="Oval 379"/>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81" name="Group 380"/>
            <p:cNvGrpSpPr/>
            <p:nvPr/>
          </p:nvGrpSpPr>
          <p:grpSpPr>
            <a:xfrm>
              <a:off x="737694" y="3968008"/>
              <a:ext cx="230984" cy="228092"/>
              <a:chOff x="823643" y="3833985"/>
              <a:chExt cx="297635" cy="293909"/>
            </a:xfrm>
            <a:solidFill>
              <a:srgbClr val="FFFFFF"/>
            </a:solidFill>
          </p:grpSpPr>
          <p:sp>
            <p:nvSpPr>
              <p:cNvPr id="38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8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5" name="Group 34"/>
          <p:cNvGrpSpPr/>
          <p:nvPr/>
        </p:nvGrpSpPr>
        <p:grpSpPr>
          <a:xfrm>
            <a:off x="1209627" y="3604499"/>
            <a:ext cx="457600" cy="457600"/>
            <a:chOff x="1118526" y="2702321"/>
            <a:chExt cx="347472" cy="347472"/>
          </a:xfrm>
        </p:grpSpPr>
        <p:sp>
          <p:nvSpPr>
            <p:cNvPr id="401" name="Oval 400"/>
            <p:cNvSpPr/>
            <p:nvPr/>
          </p:nvSpPr>
          <p:spPr>
            <a:xfrm>
              <a:off x="1118526" y="2702321"/>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pic>
          <p:nvPicPr>
            <p:cNvPr id="17" name="Picture 16"/>
            <p:cNvPicPr>
              <a:picLocks noChangeAspect="1"/>
            </p:cNvPicPr>
            <p:nvPr/>
          </p:nvPicPr>
          <p:blipFill rotWithShape="1">
            <a:blip r:embed="rId3">
              <a:biLevel thresh="25000"/>
            </a:blip>
            <a:srcRect r="14012" b="14013"/>
            <a:stretch/>
          </p:blipFill>
          <p:spPr>
            <a:xfrm>
              <a:off x="1155923" y="2740323"/>
              <a:ext cx="272678" cy="271468"/>
            </a:xfrm>
            <a:prstGeom prst="ellipse">
              <a:avLst/>
            </a:prstGeom>
          </p:spPr>
        </p:pic>
      </p:grpSp>
      <p:sp>
        <p:nvSpPr>
          <p:cNvPr id="2" name="Rectangle 1"/>
          <p:cNvSpPr/>
          <p:nvPr/>
        </p:nvSpPr>
        <p:spPr>
          <a:xfrm>
            <a:off x="8883571" y="3033447"/>
            <a:ext cx="1188578" cy="1266614"/>
          </a:xfrm>
          <a:prstGeom prst="rect">
            <a:avLst/>
          </a:prstGeom>
          <a:noFill/>
          <a:ln w="635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ln>
                <a:solidFill>
                  <a:srgbClr val="470A68"/>
                </a:solidFill>
              </a:ln>
              <a:solidFill>
                <a:prstClr val="white"/>
              </a:solidFill>
            </a:endParaRPr>
          </a:p>
        </p:txBody>
      </p:sp>
      <p:sp>
        <p:nvSpPr>
          <p:cNvPr id="28" name="TextBox 27"/>
          <p:cNvSpPr txBox="1"/>
          <p:nvPr/>
        </p:nvSpPr>
        <p:spPr>
          <a:xfrm rot="16200000">
            <a:off x="8514797" y="3721313"/>
            <a:ext cx="787034" cy="215444"/>
          </a:xfrm>
          <a:prstGeom prst="rect">
            <a:avLst/>
          </a:prstGeom>
          <a:solidFill>
            <a:srgbClr val="470A68"/>
          </a:solidFill>
          <a:ln>
            <a:solidFill>
              <a:srgbClr val="470A68"/>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dirty="0">
                <a:solidFill>
                  <a:prstClr val="white"/>
                </a:solidFill>
              </a:rPr>
              <a:t>Environment</a:t>
            </a:r>
          </a:p>
        </p:txBody>
      </p:sp>
      <p:grpSp>
        <p:nvGrpSpPr>
          <p:cNvPr id="93" name="Group 92"/>
          <p:cNvGrpSpPr/>
          <p:nvPr/>
        </p:nvGrpSpPr>
        <p:grpSpPr>
          <a:xfrm>
            <a:off x="6180315" y="3604499"/>
            <a:ext cx="457600" cy="457600"/>
            <a:chOff x="6172592" y="3405194"/>
            <a:chExt cx="438802" cy="425979"/>
          </a:xfrm>
        </p:grpSpPr>
        <p:sp>
          <p:nvSpPr>
            <p:cNvPr id="485" name="Oval 484"/>
            <p:cNvSpPr/>
            <p:nvPr/>
          </p:nvSpPr>
          <p:spPr>
            <a:xfrm>
              <a:off x="6172592" y="3405194"/>
              <a:ext cx="438802" cy="425979"/>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288" name="Freeform 190"/>
            <p:cNvSpPr>
              <a:spLocks noEditPoints="1"/>
            </p:cNvSpPr>
            <p:nvPr/>
          </p:nvSpPr>
          <p:spPr bwMode="auto">
            <a:xfrm>
              <a:off x="6241545" y="3480222"/>
              <a:ext cx="305044" cy="238191"/>
            </a:xfrm>
            <a:custGeom>
              <a:avLst/>
              <a:gdLst/>
              <a:ahLst/>
              <a:cxnLst>
                <a:cxn ang="0">
                  <a:pos x="339" y="60"/>
                </a:cxn>
                <a:cxn ang="0">
                  <a:pos x="319" y="40"/>
                </a:cxn>
                <a:cxn ang="0">
                  <a:pos x="80" y="40"/>
                </a:cxn>
                <a:cxn ang="0">
                  <a:pos x="60" y="60"/>
                </a:cxn>
                <a:cxn ang="0">
                  <a:pos x="60" y="80"/>
                </a:cxn>
                <a:cxn ang="0">
                  <a:pos x="339" y="80"/>
                </a:cxn>
                <a:cxn ang="0">
                  <a:pos x="339" y="60"/>
                </a:cxn>
                <a:cxn ang="0">
                  <a:pos x="279" y="0"/>
                </a:cxn>
                <a:cxn ang="0">
                  <a:pos x="120" y="0"/>
                </a:cxn>
                <a:cxn ang="0">
                  <a:pos x="100" y="20"/>
                </a:cxn>
                <a:cxn ang="0">
                  <a:pos x="299" y="20"/>
                </a:cxn>
                <a:cxn ang="0">
                  <a:pos x="279" y="0"/>
                </a:cxn>
                <a:cxn ang="0">
                  <a:pos x="379" y="80"/>
                </a:cxn>
                <a:cxn ang="0">
                  <a:pos x="367" y="68"/>
                </a:cxn>
                <a:cxn ang="0">
                  <a:pos x="367" y="100"/>
                </a:cxn>
                <a:cxn ang="0">
                  <a:pos x="32" y="100"/>
                </a:cxn>
                <a:cxn ang="0">
                  <a:pos x="32" y="68"/>
                </a:cxn>
                <a:cxn ang="0">
                  <a:pos x="21" y="80"/>
                </a:cxn>
                <a:cxn ang="0">
                  <a:pos x="5" y="120"/>
                </a:cxn>
                <a:cxn ang="0">
                  <a:pos x="36" y="300"/>
                </a:cxn>
                <a:cxn ang="0">
                  <a:pos x="60" y="320"/>
                </a:cxn>
                <a:cxn ang="0">
                  <a:pos x="339" y="320"/>
                </a:cxn>
                <a:cxn ang="0">
                  <a:pos x="363" y="300"/>
                </a:cxn>
                <a:cxn ang="0">
                  <a:pos x="394" y="120"/>
                </a:cxn>
                <a:cxn ang="0">
                  <a:pos x="379" y="80"/>
                </a:cxn>
                <a:cxn ang="0">
                  <a:pos x="279" y="188"/>
                </a:cxn>
                <a:cxn ang="0">
                  <a:pos x="259" y="208"/>
                </a:cxn>
                <a:cxn ang="0">
                  <a:pos x="140" y="208"/>
                </a:cxn>
                <a:cxn ang="0">
                  <a:pos x="120" y="188"/>
                </a:cxn>
                <a:cxn ang="0">
                  <a:pos x="120" y="148"/>
                </a:cxn>
                <a:cxn ang="0">
                  <a:pos x="148" y="148"/>
                </a:cxn>
                <a:cxn ang="0">
                  <a:pos x="148" y="180"/>
                </a:cxn>
                <a:cxn ang="0">
                  <a:pos x="251" y="180"/>
                </a:cxn>
                <a:cxn ang="0">
                  <a:pos x="251" y="148"/>
                </a:cxn>
                <a:cxn ang="0">
                  <a:pos x="279" y="148"/>
                </a:cxn>
                <a:cxn ang="0">
                  <a:pos x="279" y="188"/>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cxnSp>
        <p:nvCxnSpPr>
          <p:cNvPr id="10" name="Elbow Connector 9"/>
          <p:cNvCxnSpPr/>
          <p:nvPr/>
        </p:nvCxnSpPr>
        <p:spPr>
          <a:xfrm flipV="1">
            <a:off x="2621252" y="3157800"/>
            <a:ext cx="2391947" cy="581353"/>
          </a:xfrm>
          <a:prstGeom prst="bentConnector3">
            <a:avLst>
              <a:gd name="adj1" fmla="val 363"/>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Elbow Connector 289"/>
          <p:cNvCxnSpPr/>
          <p:nvPr/>
        </p:nvCxnSpPr>
        <p:spPr>
          <a:xfrm>
            <a:off x="5450194" y="3153000"/>
            <a:ext cx="2328383" cy="366080"/>
          </a:xfrm>
          <a:prstGeom prst="bentConnector2">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2486489" y="3795703"/>
            <a:ext cx="420890"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5" name="TextBox 284"/>
          <p:cNvSpPr txBox="1"/>
          <p:nvPr/>
        </p:nvSpPr>
        <p:spPr>
          <a:xfrm rot="5400000">
            <a:off x="9268278" y="3656552"/>
            <a:ext cx="2050338" cy="2074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Continuous Monitoring</a:t>
            </a:r>
          </a:p>
        </p:txBody>
      </p:sp>
      <p:grpSp>
        <p:nvGrpSpPr>
          <p:cNvPr id="286" name="Group 285"/>
          <p:cNvGrpSpPr/>
          <p:nvPr/>
        </p:nvGrpSpPr>
        <p:grpSpPr>
          <a:xfrm>
            <a:off x="8992718" y="2451961"/>
            <a:ext cx="347776" cy="347776"/>
            <a:chOff x="679450" y="3920225"/>
            <a:chExt cx="347472" cy="347472"/>
          </a:xfrm>
        </p:grpSpPr>
        <p:sp>
          <p:nvSpPr>
            <p:cNvPr id="287" name="Oval 286"/>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289" name="Group 288"/>
            <p:cNvGrpSpPr/>
            <p:nvPr/>
          </p:nvGrpSpPr>
          <p:grpSpPr>
            <a:xfrm>
              <a:off x="737694" y="3968008"/>
              <a:ext cx="230984" cy="228092"/>
              <a:chOff x="823643" y="3833985"/>
              <a:chExt cx="297635" cy="293909"/>
            </a:xfrm>
            <a:solidFill>
              <a:srgbClr val="FFFFFF"/>
            </a:solidFill>
          </p:grpSpPr>
          <p:sp>
            <p:nvSpPr>
              <p:cNvPr id="291"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99"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402" name="Group 401"/>
          <p:cNvGrpSpPr/>
          <p:nvPr/>
        </p:nvGrpSpPr>
        <p:grpSpPr>
          <a:xfrm>
            <a:off x="9583552" y="2451961"/>
            <a:ext cx="347776" cy="347776"/>
            <a:chOff x="679450" y="3920225"/>
            <a:chExt cx="347472" cy="347472"/>
          </a:xfrm>
        </p:grpSpPr>
        <p:sp>
          <p:nvSpPr>
            <p:cNvPr id="403" name="Oval 402"/>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14" name="Group 413"/>
            <p:cNvGrpSpPr/>
            <p:nvPr/>
          </p:nvGrpSpPr>
          <p:grpSpPr>
            <a:xfrm>
              <a:off x="737694" y="3968008"/>
              <a:ext cx="230984" cy="228092"/>
              <a:chOff x="823643" y="3833985"/>
              <a:chExt cx="297635" cy="293909"/>
            </a:xfrm>
            <a:solidFill>
              <a:srgbClr val="FFFFFF"/>
            </a:solidFill>
          </p:grpSpPr>
          <p:sp>
            <p:nvSpPr>
              <p:cNvPr id="416"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417"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418" name="Group 417"/>
          <p:cNvGrpSpPr/>
          <p:nvPr/>
        </p:nvGrpSpPr>
        <p:grpSpPr>
          <a:xfrm>
            <a:off x="9178547" y="4324456"/>
            <a:ext cx="558080" cy="195243"/>
            <a:chOff x="3524974" y="4015348"/>
            <a:chExt cx="557592" cy="298877"/>
          </a:xfrm>
        </p:grpSpPr>
        <p:cxnSp>
          <p:nvCxnSpPr>
            <p:cNvPr id="419" name="Straight Connector 418"/>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20" name="Straight Connector 419"/>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421" name="Group 420"/>
          <p:cNvGrpSpPr/>
          <p:nvPr/>
        </p:nvGrpSpPr>
        <p:grpSpPr>
          <a:xfrm rot="10800000">
            <a:off x="9213415" y="2775559"/>
            <a:ext cx="558080" cy="299139"/>
            <a:chOff x="3524974" y="4015348"/>
            <a:chExt cx="557592" cy="298877"/>
          </a:xfrm>
        </p:grpSpPr>
        <p:cxnSp>
          <p:nvCxnSpPr>
            <p:cNvPr id="422" name="Straight Connector 421"/>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23" name="Straight Connector 422"/>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424" name="Group 423"/>
          <p:cNvGrpSpPr/>
          <p:nvPr/>
        </p:nvGrpSpPr>
        <p:grpSpPr>
          <a:xfrm>
            <a:off x="1834848" y="4544103"/>
            <a:ext cx="347776" cy="347776"/>
            <a:chOff x="679450" y="3920225"/>
            <a:chExt cx="347472" cy="347472"/>
          </a:xfrm>
        </p:grpSpPr>
        <p:sp>
          <p:nvSpPr>
            <p:cNvPr id="497" name="Oval 496"/>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98" name="Group 497"/>
            <p:cNvGrpSpPr/>
            <p:nvPr/>
          </p:nvGrpSpPr>
          <p:grpSpPr>
            <a:xfrm>
              <a:off x="737694" y="3968008"/>
              <a:ext cx="230984" cy="228092"/>
              <a:chOff x="823643" y="3833985"/>
              <a:chExt cx="297635" cy="293909"/>
            </a:xfrm>
            <a:solidFill>
              <a:srgbClr val="FFFFFF"/>
            </a:solidFill>
          </p:grpSpPr>
          <p:sp>
            <p:nvSpPr>
              <p:cNvPr id="499"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00"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501" name="Group 500"/>
          <p:cNvGrpSpPr/>
          <p:nvPr/>
        </p:nvGrpSpPr>
        <p:grpSpPr>
          <a:xfrm>
            <a:off x="2442596" y="4544103"/>
            <a:ext cx="347776" cy="347776"/>
            <a:chOff x="679450" y="3920225"/>
            <a:chExt cx="347472" cy="347472"/>
          </a:xfrm>
        </p:grpSpPr>
        <p:sp>
          <p:nvSpPr>
            <p:cNvPr id="502" name="Oval 501"/>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03" name="Group 502"/>
            <p:cNvGrpSpPr/>
            <p:nvPr/>
          </p:nvGrpSpPr>
          <p:grpSpPr>
            <a:xfrm>
              <a:off x="737694" y="3968008"/>
              <a:ext cx="230984" cy="228092"/>
              <a:chOff x="823643" y="3833985"/>
              <a:chExt cx="297635" cy="293909"/>
            </a:xfrm>
            <a:solidFill>
              <a:srgbClr val="FFFFFF"/>
            </a:solidFill>
          </p:grpSpPr>
          <p:sp>
            <p:nvSpPr>
              <p:cNvPr id="504"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05"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506" name="Group 505"/>
          <p:cNvGrpSpPr/>
          <p:nvPr/>
        </p:nvGrpSpPr>
        <p:grpSpPr>
          <a:xfrm>
            <a:off x="2071704" y="4324456"/>
            <a:ext cx="558080" cy="195243"/>
            <a:chOff x="3524974" y="4015348"/>
            <a:chExt cx="557592" cy="298877"/>
          </a:xfrm>
        </p:grpSpPr>
        <p:cxnSp>
          <p:nvCxnSpPr>
            <p:cNvPr id="507" name="Straight Connector 506"/>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9" name="Group 508"/>
          <p:cNvGrpSpPr/>
          <p:nvPr/>
        </p:nvGrpSpPr>
        <p:grpSpPr>
          <a:xfrm rot="10800000">
            <a:off x="3775409" y="2847562"/>
            <a:ext cx="558080" cy="621999"/>
            <a:chOff x="3524974" y="4015348"/>
            <a:chExt cx="557592" cy="298877"/>
          </a:xfrm>
        </p:grpSpPr>
        <p:cxnSp>
          <p:nvCxnSpPr>
            <p:cNvPr id="510" name="Straight Connector 509"/>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12" name="Group 511"/>
          <p:cNvGrpSpPr/>
          <p:nvPr/>
        </p:nvGrpSpPr>
        <p:grpSpPr>
          <a:xfrm rot="10800000">
            <a:off x="7510227" y="2775557"/>
            <a:ext cx="584664" cy="733274"/>
            <a:chOff x="3498413" y="4015348"/>
            <a:chExt cx="584153" cy="317883"/>
          </a:xfrm>
        </p:grpSpPr>
        <p:cxnSp>
          <p:nvCxnSpPr>
            <p:cNvPr id="513" name="Straight Connector 512"/>
            <p:cNvCxnSpPr>
              <a:cxnSpLocks/>
            </p:cNvCxnSpPr>
            <p:nvPr/>
          </p:nvCxnSpPr>
          <p:spPr>
            <a:xfrm rot="10800000" flipV="1">
              <a:off x="3498413" y="4015348"/>
              <a:ext cx="203153" cy="317883"/>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14" name="Straight Connector 513"/>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cxnSp>
        <p:nvCxnSpPr>
          <p:cNvPr id="516" name="Straight Connector 515"/>
          <p:cNvCxnSpPr/>
          <p:nvPr/>
        </p:nvCxnSpPr>
        <p:spPr>
          <a:xfrm flipH="1" flipV="1">
            <a:off x="5276086" y="3304832"/>
            <a:ext cx="2521" cy="268459"/>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22" name="Group 521"/>
          <p:cNvGrpSpPr/>
          <p:nvPr/>
        </p:nvGrpSpPr>
        <p:grpSpPr>
          <a:xfrm>
            <a:off x="6433409" y="2451961"/>
            <a:ext cx="347776" cy="347776"/>
            <a:chOff x="679450" y="3920225"/>
            <a:chExt cx="347472" cy="347472"/>
          </a:xfrm>
        </p:grpSpPr>
        <p:sp>
          <p:nvSpPr>
            <p:cNvPr id="523" name="Oval 522"/>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24" name="Group 523"/>
            <p:cNvGrpSpPr/>
            <p:nvPr/>
          </p:nvGrpSpPr>
          <p:grpSpPr>
            <a:xfrm>
              <a:off x="737694" y="3968008"/>
              <a:ext cx="230984" cy="228092"/>
              <a:chOff x="823643" y="3833985"/>
              <a:chExt cx="297635" cy="293909"/>
            </a:xfrm>
            <a:solidFill>
              <a:srgbClr val="FFFFFF"/>
            </a:solidFill>
          </p:grpSpPr>
          <p:sp>
            <p:nvSpPr>
              <p:cNvPr id="525"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26"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sp>
        <p:nvSpPr>
          <p:cNvPr id="527" name="TextBox 526"/>
          <p:cNvSpPr txBox="1"/>
          <p:nvPr/>
        </p:nvSpPr>
        <p:spPr>
          <a:xfrm>
            <a:off x="6305860" y="2030356"/>
            <a:ext cx="787395" cy="338554"/>
          </a:xfrm>
          <a:prstGeom prst="rect">
            <a:avLst/>
          </a:prstGeom>
          <a:noFill/>
        </p:spPr>
        <p:txBody>
          <a:bodyPr wrap="none" rtlCol="0">
            <a:spAutoFit/>
          </a:bodyPr>
          <a:lstStyle/>
          <a:p>
            <a:r>
              <a:rPr lang="en-US" sz="800" dirty="0">
                <a:solidFill>
                  <a:srgbClr val="000000"/>
                </a:solidFill>
              </a:rPr>
              <a:t>Incident</a:t>
            </a:r>
          </a:p>
          <a:p>
            <a:r>
              <a:rPr lang="en-US" sz="800" dirty="0">
                <a:solidFill>
                  <a:srgbClr val="000000"/>
                </a:solidFill>
              </a:rPr>
              <a:t>management</a:t>
            </a:r>
          </a:p>
        </p:txBody>
      </p:sp>
      <p:cxnSp>
        <p:nvCxnSpPr>
          <p:cNvPr id="528" name="Straight Connector 527"/>
          <p:cNvCxnSpPr>
            <a:endCxn id="360" idx="4"/>
          </p:cNvCxnSpPr>
          <p:nvPr/>
        </p:nvCxnSpPr>
        <p:spPr>
          <a:xfrm flipH="1" flipV="1">
            <a:off x="3076730" y="2451961"/>
            <a:ext cx="6622" cy="269190"/>
          </a:xfrm>
          <a:prstGeom prst="line">
            <a:avLst/>
          </a:prstGeom>
          <a:ln w="63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29" name="Group 528"/>
          <p:cNvGrpSpPr/>
          <p:nvPr/>
        </p:nvGrpSpPr>
        <p:grpSpPr>
          <a:xfrm>
            <a:off x="5603172" y="2451961"/>
            <a:ext cx="347776" cy="347776"/>
            <a:chOff x="679450" y="3920225"/>
            <a:chExt cx="347472" cy="347472"/>
          </a:xfrm>
        </p:grpSpPr>
        <p:sp>
          <p:nvSpPr>
            <p:cNvPr id="530" name="Oval 52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31" name="Group 530"/>
            <p:cNvGrpSpPr/>
            <p:nvPr/>
          </p:nvGrpSpPr>
          <p:grpSpPr>
            <a:xfrm>
              <a:off x="737694" y="3968008"/>
              <a:ext cx="230984" cy="228092"/>
              <a:chOff x="823643" y="3833985"/>
              <a:chExt cx="297635" cy="293909"/>
            </a:xfrm>
            <a:solidFill>
              <a:srgbClr val="FFFFFF"/>
            </a:solidFill>
          </p:grpSpPr>
          <p:sp>
            <p:nvSpPr>
              <p:cNvPr id="53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3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sp>
        <p:nvSpPr>
          <p:cNvPr id="534" name="TextBox 533"/>
          <p:cNvSpPr txBox="1"/>
          <p:nvPr/>
        </p:nvSpPr>
        <p:spPr>
          <a:xfrm>
            <a:off x="2747489" y="2030356"/>
            <a:ext cx="793807" cy="338554"/>
          </a:xfrm>
          <a:prstGeom prst="rect">
            <a:avLst/>
          </a:prstGeom>
          <a:noFill/>
        </p:spPr>
        <p:txBody>
          <a:bodyPr wrap="none" rtlCol="0">
            <a:spAutoFit/>
          </a:bodyPr>
          <a:lstStyle/>
          <a:p>
            <a:r>
              <a:rPr lang="en-US" sz="800" dirty="0">
                <a:solidFill>
                  <a:srgbClr val="000000"/>
                </a:solidFill>
              </a:rPr>
              <a:t>Code Update</a:t>
            </a:r>
          </a:p>
          <a:p>
            <a:r>
              <a:rPr lang="en-US" sz="800" dirty="0">
                <a:solidFill>
                  <a:srgbClr val="000000"/>
                </a:solidFill>
              </a:rPr>
              <a:t>Versioning</a:t>
            </a:r>
          </a:p>
        </p:txBody>
      </p:sp>
      <p:cxnSp>
        <p:nvCxnSpPr>
          <p:cNvPr id="535" name="Straight Connector 534"/>
          <p:cNvCxnSpPr/>
          <p:nvPr/>
        </p:nvCxnSpPr>
        <p:spPr>
          <a:xfrm flipH="1" flipV="1">
            <a:off x="5776382" y="2780367"/>
            <a:ext cx="6622" cy="269190"/>
          </a:xfrm>
          <a:prstGeom prst="line">
            <a:avLst/>
          </a:prstGeom>
          <a:ln w="63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6" name="Group 535"/>
          <p:cNvGrpSpPr/>
          <p:nvPr/>
        </p:nvGrpSpPr>
        <p:grpSpPr>
          <a:xfrm>
            <a:off x="1776553" y="2451961"/>
            <a:ext cx="347776" cy="347776"/>
            <a:chOff x="679450" y="3920225"/>
            <a:chExt cx="347472" cy="347472"/>
          </a:xfrm>
        </p:grpSpPr>
        <p:sp>
          <p:nvSpPr>
            <p:cNvPr id="537" name="Oval 536"/>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38" name="Group 537"/>
            <p:cNvGrpSpPr/>
            <p:nvPr/>
          </p:nvGrpSpPr>
          <p:grpSpPr>
            <a:xfrm>
              <a:off x="737694" y="3968008"/>
              <a:ext cx="230984" cy="228092"/>
              <a:chOff x="823643" y="3833985"/>
              <a:chExt cx="297635" cy="293909"/>
            </a:xfrm>
            <a:solidFill>
              <a:srgbClr val="FFFFFF"/>
            </a:solidFill>
          </p:grpSpPr>
          <p:sp>
            <p:nvSpPr>
              <p:cNvPr id="539"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40"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541" name="Group 540"/>
          <p:cNvGrpSpPr/>
          <p:nvPr/>
        </p:nvGrpSpPr>
        <p:grpSpPr>
          <a:xfrm>
            <a:off x="2384301" y="2451961"/>
            <a:ext cx="347776" cy="347776"/>
            <a:chOff x="679450" y="3920225"/>
            <a:chExt cx="347472" cy="347472"/>
          </a:xfrm>
        </p:grpSpPr>
        <p:sp>
          <p:nvSpPr>
            <p:cNvPr id="542" name="Oval 541"/>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43" name="Group 542"/>
            <p:cNvGrpSpPr/>
            <p:nvPr/>
          </p:nvGrpSpPr>
          <p:grpSpPr>
            <a:xfrm>
              <a:off x="737694" y="3968008"/>
              <a:ext cx="230984" cy="228092"/>
              <a:chOff x="823643" y="3833985"/>
              <a:chExt cx="297635" cy="293909"/>
            </a:xfrm>
            <a:solidFill>
              <a:srgbClr val="FFFFFF"/>
            </a:solidFill>
          </p:grpSpPr>
          <p:sp>
            <p:nvSpPr>
              <p:cNvPr id="544"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45"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546" name="Group 545"/>
          <p:cNvGrpSpPr/>
          <p:nvPr/>
        </p:nvGrpSpPr>
        <p:grpSpPr>
          <a:xfrm rot="10800000">
            <a:off x="2011209" y="2806972"/>
            <a:ext cx="558080" cy="630316"/>
            <a:chOff x="3524974" y="4015348"/>
            <a:chExt cx="557592" cy="298877"/>
          </a:xfrm>
        </p:grpSpPr>
        <p:cxnSp>
          <p:nvCxnSpPr>
            <p:cNvPr id="547" name="Straight Connector 546"/>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9" name="Straight Connector 548"/>
          <p:cNvCxnSpPr/>
          <p:nvPr/>
        </p:nvCxnSpPr>
        <p:spPr>
          <a:xfrm flipH="1">
            <a:off x="1687869" y="3800116"/>
            <a:ext cx="446796"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0" name="TextBox 549"/>
          <p:cNvSpPr txBox="1"/>
          <p:nvPr/>
        </p:nvSpPr>
        <p:spPr>
          <a:xfrm>
            <a:off x="1629144" y="2029437"/>
            <a:ext cx="638316" cy="461665"/>
          </a:xfrm>
          <a:prstGeom prst="rect">
            <a:avLst/>
          </a:prstGeom>
          <a:noFill/>
        </p:spPr>
        <p:txBody>
          <a:bodyPr wrap="none" rtlCol="0">
            <a:spAutoFit/>
          </a:bodyPr>
          <a:lstStyle/>
          <a:p>
            <a:r>
              <a:rPr lang="en-US" sz="800" dirty="0">
                <a:solidFill>
                  <a:srgbClr val="000000"/>
                </a:solidFill>
              </a:rPr>
              <a:t>Secure</a:t>
            </a:r>
          </a:p>
          <a:p>
            <a:r>
              <a:rPr lang="en-US" sz="800" dirty="0">
                <a:solidFill>
                  <a:srgbClr val="000000"/>
                </a:solidFill>
              </a:rPr>
              <a:t> coding</a:t>
            </a:r>
          </a:p>
          <a:p>
            <a:r>
              <a:rPr lang="en-US" sz="800" dirty="0">
                <a:solidFill>
                  <a:srgbClr val="000000"/>
                </a:solidFill>
              </a:rPr>
              <a:t>standards</a:t>
            </a:r>
          </a:p>
        </p:txBody>
      </p:sp>
      <p:sp>
        <p:nvSpPr>
          <p:cNvPr id="551" name="TextBox 550"/>
          <p:cNvSpPr txBox="1"/>
          <p:nvPr/>
        </p:nvSpPr>
        <p:spPr>
          <a:xfrm>
            <a:off x="1629921" y="4927976"/>
            <a:ext cx="825867" cy="338554"/>
          </a:xfrm>
          <a:prstGeom prst="rect">
            <a:avLst/>
          </a:prstGeom>
          <a:noFill/>
        </p:spPr>
        <p:txBody>
          <a:bodyPr wrap="none" rtlCol="0">
            <a:spAutoFit/>
          </a:bodyPr>
          <a:lstStyle/>
          <a:p>
            <a:r>
              <a:rPr lang="en-US" sz="800" dirty="0">
                <a:solidFill>
                  <a:srgbClr val="000000"/>
                </a:solidFill>
              </a:rPr>
              <a:t>Security</a:t>
            </a:r>
          </a:p>
          <a:p>
            <a:r>
              <a:rPr lang="en-US" sz="800" dirty="0">
                <a:solidFill>
                  <a:srgbClr val="000000"/>
                </a:solidFill>
              </a:rPr>
              <a:t>Requirements</a:t>
            </a:r>
          </a:p>
        </p:txBody>
      </p:sp>
      <p:sp>
        <p:nvSpPr>
          <p:cNvPr id="552" name="Freeform 5"/>
          <p:cNvSpPr>
            <a:spLocks noEditPoints="1"/>
          </p:cNvSpPr>
          <p:nvPr/>
        </p:nvSpPr>
        <p:spPr bwMode="auto">
          <a:xfrm>
            <a:off x="1131056" y="2505910"/>
            <a:ext cx="310021" cy="242632"/>
          </a:xfrm>
          <a:custGeom>
            <a:avLst/>
            <a:gdLst>
              <a:gd name="T0" fmla="*/ 126 w 152"/>
              <a:gd name="T1" fmla="*/ 18 h 131"/>
              <a:gd name="T2" fmla="*/ 76 w 152"/>
              <a:gd name="T3" fmla="*/ 0 h 131"/>
              <a:gd name="T4" fmla="*/ 14 w 152"/>
              <a:gd name="T5" fmla="*/ 120 h 131"/>
              <a:gd name="T6" fmla="*/ 8 w 152"/>
              <a:gd name="T7" fmla="*/ 80 h 131"/>
              <a:gd name="T8" fmla="*/ 38 w 152"/>
              <a:gd name="T9" fmla="*/ 114 h 131"/>
              <a:gd name="T10" fmla="*/ 48 w 152"/>
              <a:gd name="T11" fmla="*/ 120 h 131"/>
              <a:gd name="T12" fmla="*/ 48 w 152"/>
              <a:gd name="T13" fmla="*/ 118 h 131"/>
              <a:gd name="T14" fmla="*/ 72 w 152"/>
              <a:gd name="T15" fmla="*/ 120 h 131"/>
              <a:gd name="T16" fmla="*/ 80 w 152"/>
              <a:gd name="T17" fmla="*/ 112 h 131"/>
              <a:gd name="T18" fmla="*/ 101 w 152"/>
              <a:gd name="T19" fmla="*/ 125 h 131"/>
              <a:gd name="T20" fmla="*/ 111 w 152"/>
              <a:gd name="T21" fmla="*/ 122 h 131"/>
              <a:gd name="T22" fmla="*/ 128 w 152"/>
              <a:gd name="T23" fmla="*/ 125 h 131"/>
              <a:gd name="T24" fmla="*/ 134 w 152"/>
              <a:gd name="T25" fmla="*/ 124 h 131"/>
              <a:gd name="T26" fmla="*/ 152 w 152"/>
              <a:gd name="T27" fmla="*/ 80 h 131"/>
              <a:gd name="T28" fmla="*/ 32 w 152"/>
              <a:gd name="T29" fmla="*/ 72 h 131"/>
              <a:gd name="T30" fmla="*/ 26 w 152"/>
              <a:gd name="T31" fmla="*/ 30 h 131"/>
              <a:gd name="T32" fmla="*/ 32 w 152"/>
              <a:gd name="T33" fmla="*/ 72 h 131"/>
              <a:gd name="T34" fmla="*/ 52 w 152"/>
              <a:gd name="T35" fmla="*/ 13 h 131"/>
              <a:gd name="T36" fmla="*/ 32 w 152"/>
              <a:gd name="T37" fmla="*/ 24 h 131"/>
              <a:gd name="T38" fmla="*/ 45 w 152"/>
              <a:gd name="T39" fmla="*/ 111 h 131"/>
              <a:gd name="T40" fmla="*/ 72 w 152"/>
              <a:gd name="T41" fmla="*/ 80 h 131"/>
              <a:gd name="T42" fmla="*/ 72 w 152"/>
              <a:gd name="T43" fmla="*/ 72 h 131"/>
              <a:gd name="T44" fmla="*/ 45 w 152"/>
              <a:gd name="T45" fmla="*/ 41 h 131"/>
              <a:gd name="T46" fmla="*/ 72 w 152"/>
              <a:gd name="T47" fmla="*/ 72 h 131"/>
              <a:gd name="T48" fmla="*/ 48 w 152"/>
              <a:gd name="T49" fmla="*/ 34 h 131"/>
              <a:gd name="T50" fmla="*/ 72 w 152"/>
              <a:gd name="T51" fmla="*/ 40 h 131"/>
              <a:gd name="T52" fmla="*/ 111 w 152"/>
              <a:gd name="T53" fmla="*/ 30 h 131"/>
              <a:gd name="T54" fmla="*/ 120 w 152"/>
              <a:gd name="T55" fmla="*/ 24 h 131"/>
              <a:gd name="T56" fmla="*/ 104 w 152"/>
              <a:gd name="T57" fmla="*/ 34 h 131"/>
              <a:gd name="T58" fmla="*/ 80 w 152"/>
              <a:gd name="T59" fmla="*/ 9 h 131"/>
              <a:gd name="T60" fmla="*/ 80 w 152"/>
              <a:gd name="T61" fmla="*/ 104 h 131"/>
              <a:gd name="T62" fmla="*/ 112 w 152"/>
              <a:gd name="T63" fmla="*/ 80 h 131"/>
              <a:gd name="T64" fmla="*/ 80 w 152"/>
              <a:gd name="T65" fmla="*/ 72 h 131"/>
              <a:gd name="T66" fmla="*/ 107 w 152"/>
              <a:gd name="T67" fmla="*/ 41 h 131"/>
              <a:gd name="T68" fmla="*/ 80 w 152"/>
              <a:gd name="T69" fmla="*/ 72 h 131"/>
              <a:gd name="T70" fmla="*/ 114 w 152"/>
              <a:gd name="T71" fmla="*/ 114 h 131"/>
              <a:gd name="T72" fmla="*/ 144 w 152"/>
              <a:gd name="T73" fmla="*/ 80 h 131"/>
              <a:gd name="T74" fmla="*/ 120 w 152"/>
              <a:gd name="T75" fmla="*/ 72 h 131"/>
              <a:gd name="T76" fmla="*/ 126 w 152"/>
              <a:gd name="T77" fmla="*/ 30 h 131"/>
              <a:gd name="T78" fmla="*/ 120 w 152"/>
              <a:gd name="T79" fmla="*/ 7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31">
                <a:moveTo>
                  <a:pt x="152" y="72"/>
                </a:moveTo>
                <a:cubicBezTo>
                  <a:pt x="151" y="51"/>
                  <a:pt x="141" y="32"/>
                  <a:pt x="126" y="18"/>
                </a:cubicBezTo>
                <a:cubicBezTo>
                  <a:pt x="126" y="18"/>
                  <a:pt x="126" y="18"/>
                  <a:pt x="126" y="18"/>
                </a:cubicBezTo>
                <a:cubicBezTo>
                  <a:pt x="112" y="7"/>
                  <a:pt x="95" y="0"/>
                  <a:pt x="76" y="0"/>
                </a:cubicBezTo>
                <a:cubicBezTo>
                  <a:pt x="34" y="0"/>
                  <a:pt x="0" y="34"/>
                  <a:pt x="0" y="76"/>
                </a:cubicBezTo>
                <a:cubicBezTo>
                  <a:pt x="0" y="92"/>
                  <a:pt x="5" y="108"/>
                  <a:pt x="14" y="120"/>
                </a:cubicBezTo>
                <a:cubicBezTo>
                  <a:pt x="24" y="120"/>
                  <a:pt x="24" y="120"/>
                  <a:pt x="24" y="120"/>
                </a:cubicBezTo>
                <a:cubicBezTo>
                  <a:pt x="15" y="109"/>
                  <a:pt x="9" y="95"/>
                  <a:pt x="8" y="80"/>
                </a:cubicBezTo>
                <a:cubicBezTo>
                  <a:pt x="32" y="80"/>
                  <a:pt x="32" y="80"/>
                  <a:pt x="32" y="80"/>
                </a:cubicBezTo>
                <a:cubicBezTo>
                  <a:pt x="32" y="92"/>
                  <a:pt x="35" y="104"/>
                  <a:pt x="38" y="114"/>
                </a:cubicBezTo>
                <a:cubicBezTo>
                  <a:pt x="35" y="116"/>
                  <a:pt x="32" y="118"/>
                  <a:pt x="30" y="120"/>
                </a:cubicBezTo>
                <a:cubicBezTo>
                  <a:pt x="48" y="120"/>
                  <a:pt x="48" y="120"/>
                  <a:pt x="48" y="120"/>
                </a:cubicBezTo>
                <a:cubicBezTo>
                  <a:pt x="49" y="120"/>
                  <a:pt x="49" y="120"/>
                  <a:pt x="49" y="120"/>
                </a:cubicBezTo>
                <a:cubicBezTo>
                  <a:pt x="48" y="119"/>
                  <a:pt x="48" y="119"/>
                  <a:pt x="48" y="118"/>
                </a:cubicBezTo>
                <a:cubicBezTo>
                  <a:pt x="55" y="115"/>
                  <a:pt x="63" y="113"/>
                  <a:pt x="72" y="112"/>
                </a:cubicBezTo>
                <a:cubicBezTo>
                  <a:pt x="72" y="120"/>
                  <a:pt x="72" y="120"/>
                  <a:pt x="72" y="120"/>
                </a:cubicBezTo>
                <a:cubicBezTo>
                  <a:pt x="80" y="120"/>
                  <a:pt x="80" y="120"/>
                  <a:pt x="80" y="120"/>
                </a:cubicBezTo>
                <a:cubicBezTo>
                  <a:pt x="80" y="112"/>
                  <a:pt x="80" y="112"/>
                  <a:pt x="80" y="112"/>
                </a:cubicBezTo>
                <a:cubicBezTo>
                  <a:pt x="89" y="113"/>
                  <a:pt x="97" y="115"/>
                  <a:pt x="104" y="118"/>
                </a:cubicBezTo>
                <a:cubicBezTo>
                  <a:pt x="103" y="121"/>
                  <a:pt x="102" y="123"/>
                  <a:pt x="101" y="125"/>
                </a:cubicBezTo>
                <a:cubicBezTo>
                  <a:pt x="103" y="127"/>
                  <a:pt x="105" y="129"/>
                  <a:pt x="106" y="131"/>
                </a:cubicBezTo>
                <a:cubicBezTo>
                  <a:pt x="108" y="129"/>
                  <a:pt x="109" y="125"/>
                  <a:pt x="111" y="122"/>
                </a:cubicBezTo>
                <a:cubicBezTo>
                  <a:pt x="114" y="124"/>
                  <a:pt x="116" y="125"/>
                  <a:pt x="118" y="127"/>
                </a:cubicBezTo>
                <a:cubicBezTo>
                  <a:pt x="121" y="126"/>
                  <a:pt x="125" y="125"/>
                  <a:pt x="128" y="125"/>
                </a:cubicBezTo>
                <a:cubicBezTo>
                  <a:pt x="130" y="125"/>
                  <a:pt x="131" y="125"/>
                  <a:pt x="133" y="125"/>
                </a:cubicBezTo>
                <a:cubicBezTo>
                  <a:pt x="133" y="125"/>
                  <a:pt x="134" y="125"/>
                  <a:pt x="134" y="124"/>
                </a:cubicBezTo>
                <a:cubicBezTo>
                  <a:pt x="145" y="112"/>
                  <a:pt x="151" y="97"/>
                  <a:pt x="152" y="80"/>
                </a:cubicBezTo>
                <a:cubicBezTo>
                  <a:pt x="152" y="80"/>
                  <a:pt x="152" y="80"/>
                  <a:pt x="152" y="80"/>
                </a:cubicBezTo>
                <a:cubicBezTo>
                  <a:pt x="152" y="72"/>
                  <a:pt x="152" y="72"/>
                  <a:pt x="152" y="72"/>
                </a:cubicBezTo>
                <a:close/>
                <a:moveTo>
                  <a:pt x="32" y="72"/>
                </a:moveTo>
                <a:cubicBezTo>
                  <a:pt x="8" y="72"/>
                  <a:pt x="8" y="72"/>
                  <a:pt x="8" y="72"/>
                </a:cubicBezTo>
                <a:cubicBezTo>
                  <a:pt x="9" y="56"/>
                  <a:pt x="16" y="41"/>
                  <a:pt x="26" y="30"/>
                </a:cubicBezTo>
                <a:cubicBezTo>
                  <a:pt x="30" y="33"/>
                  <a:pt x="34" y="35"/>
                  <a:pt x="38" y="38"/>
                </a:cubicBezTo>
                <a:cubicBezTo>
                  <a:pt x="35" y="48"/>
                  <a:pt x="32" y="60"/>
                  <a:pt x="32" y="72"/>
                </a:cubicBezTo>
                <a:close/>
                <a:moveTo>
                  <a:pt x="32" y="24"/>
                </a:moveTo>
                <a:cubicBezTo>
                  <a:pt x="38" y="19"/>
                  <a:pt x="45" y="15"/>
                  <a:pt x="52" y="13"/>
                </a:cubicBezTo>
                <a:cubicBezTo>
                  <a:pt x="48" y="17"/>
                  <a:pt x="44" y="23"/>
                  <a:pt x="41" y="30"/>
                </a:cubicBezTo>
                <a:cubicBezTo>
                  <a:pt x="38" y="28"/>
                  <a:pt x="35" y="26"/>
                  <a:pt x="32" y="24"/>
                </a:cubicBezTo>
                <a:close/>
                <a:moveTo>
                  <a:pt x="72" y="104"/>
                </a:moveTo>
                <a:cubicBezTo>
                  <a:pt x="62" y="105"/>
                  <a:pt x="53" y="107"/>
                  <a:pt x="45" y="111"/>
                </a:cubicBezTo>
                <a:cubicBezTo>
                  <a:pt x="42" y="102"/>
                  <a:pt x="40" y="91"/>
                  <a:pt x="40" y="80"/>
                </a:cubicBezTo>
                <a:cubicBezTo>
                  <a:pt x="72" y="80"/>
                  <a:pt x="72" y="80"/>
                  <a:pt x="72" y="80"/>
                </a:cubicBezTo>
                <a:lnTo>
                  <a:pt x="72" y="104"/>
                </a:lnTo>
                <a:close/>
                <a:moveTo>
                  <a:pt x="72" y="72"/>
                </a:moveTo>
                <a:cubicBezTo>
                  <a:pt x="40" y="72"/>
                  <a:pt x="40" y="72"/>
                  <a:pt x="40" y="72"/>
                </a:cubicBezTo>
                <a:cubicBezTo>
                  <a:pt x="40" y="61"/>
                  <a:pt x="42" y="51"/>
                  <a:pt x="45" y="41"/>
                </a:cubicBezTo>
                <a:cubicBezTo>
                  <a:pt x="53" y="45"/>
                  <a:pt x="62" y="47"/>
                  <a:pt x="72" y="48"/>
                </a:cubicBezTo>
                <a:lnTo>
                  <a:pt x="72" y="72"/>
                </a:lnTo>
                <a:close/>
                <a:moveTo>
                  <a:pt x="72" y="40"/>
                </a:moveTo>
                <a:cubicBezTo>
                  <a:pt x="63" y="39"/>
                  <a:pt x="55" y="37"/>
                  <a:pt x="48" y="34"/>
                </a:cubicBezTo>
                <a:cubicBezTo>
                  <a:pt x="54" y="20"/>
                  <a:pt x="62" y="11"/>
                  <a:pt x="72" y="9"/>
                </a:cubicBezTo>
                <a:lnTo>
                  <a:pt x="72" y="40"/>
                </a:lnTo>
                <a:close/>
                <a:moveTo>
                  <a:pt x="120" y="24"/>
                </a:moveTo>
                <a:cubicBezTo>
                  <a:pt x="117" y="26"/>
                  <a:pt x="114" y="28"/>
                  <a:pt x="111" y="30"/>
                </a:cubicBezTo>
                <a:cubicBezTo>
                  <a:pt x="108" y="23"/>
                  <a:pt x="104" y="17"/>
                  <a:pt x="100" y="13"/>
                </a:cubicBezTo>
                <a:cubicBezTo>
                  <a:pt x="107" y="15"/>
                  <a:pt x="114" y="19"/>
                  <a:pt x="120" y="24"/>
                </a:cubicBezTo>
                <a:close/>
                <a:moveTo>
                  <a:pt x="80" y="9"/>
                </a:moveTo>
                <a:cubicBezTo>
                  <a:pt x="90" y="11"/>
                  <a:pt x="98" y="20"/>
                  <a:pt x="104" y="34"/>
                </a:cubicBezTo>
                <a:cubicBezTo>
                  <a:pt x="97" y="37"/>
                  <a:pt x="89" y="39"/>
                  <a:pt x="80" y="40"/>
                </a:cubicBezTo>
                <a:lnTo>
                  <a:pt x="80" y="9"/>
                </a:lnTo>
                <a:close/>
                <a:moveTo>
                  <a:pt x="107" y="111"/>
                </a:moveTo>
                <a:cubicBezTo>
                  <a:pt x="99" y="107"/>
                  <a:pt x="90" y="105"/>
                  <a:pt x="80" y="104"/>
                </a:cubicBezTo>
                <a:cubicBezTo>
                  <a:pt x="80" y="80"/>
                  <a:pt x="80" y="80"/>
                  <a:pt x="80" y="80"/>
                </a:cubicBezTo>
                <a:cubicBezTo>
                  <a:pt x="112" y="80"/>
                  <a:pt x="112" y="80"/>
                  <a:pt x="112" y="80"/>
                </a:cubicBezTo>
                <a:cubicBezTo>
                  <a:pt x="112" y="91"/>
                  <a:pt x="110" y="102"/>
                  <a:pt x="107" y="111"/>
                </a:cubicBezTo>
                <a:close/>
                <a:moveTo>
                  <a:pt x="80" y="72"/>
                </a:moveTo>
                <a:cubicBezTo>
                  <a:pt x="80" y="48"/>
                  <a:pt x="80" y="48"/>
                  <a:pt x="80" y="48"/>
                </a:cubicBezTo>
                <a:cubicBezTo>
                  <a:pt x="90" y="47"/>
                  <a:pt x="99" y="45"/>
                  <a:pt x="107" y="41"/>
                </a:cubicBezTo>
                <a:cubicBezTo>
                  <a:pt x="110" y="51"/>
                  <a:pt x="112" y="61"/>
                  <a:pt x="112" y="72"/>
                </a:cubicBezTo>
                <a:lnTo>
                  <a:pt x="80" y="72"/>
                </a:lnTo>
                <a:close/>
                <a:moveTo>
                  <a:pt x="125" y="122"/>
                </a:moveTo>
                <a:cubicBezTo>
                  <a:pt x="122" y="119"/>
                  <a:pt x="118" y="117"/>
                  <a:pt x="114" y="114"/>
                </a:cubicBezTo>
                <a:cubicBezTo>
                  <a:pt x="117" y="104"/>
                  <a:pt x="120" y="92"/>
                  <a:pt x="120" y="80"/>
                </a:cubicBezTo>
                <a:cubicBezTo>
                  <a:pt x="144" y="80"/>
                  <a:pt x="144" y="80"/>
                  <a:pt x="144" y="80"/>
                </a:cubicBezTo>
                <a:cubicBezTo>
                  <a:pt x="143" y="96"/>
                  <a:pt x="136" y="111"/>
                  <a:pt x="125" y="122"/>
                </a:cubicBezTo>
                <a:close/>
                <a:moveTo>
                  <a:pt x="120" y="72"/>
                </a:moveTo>
                <a:cubicBezTo>
                  <a:pt x="120" y="60"/>
                  <a:pt x="117" y="48"/>
                  <a:pt x="114" y="38"/>
                </a:cubicBezTo>
                <a:cubicBezTo>
                  <a:pt x="118" y="35"/>
                  <a:pt x="122" y="33"/>
                  <a:pt x="126" y="30"/>
                </a:cubicBezTo>
                <a:cubicBezTo>
                  <a:pt x="136" y="41"/>
                  <a:pt x="143" y="56"/>
                  <a:pt x="144" y="72"/>
                </a:cubicBezTo>
                <a:lnTo>
                  <a:pt x="120" y="7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53" name="Freeform 6"/>
          <p:cNvSpPr>
            <a:spLocks/>
          </p:cNvSpPr>
          <p:nvPr/>
        </p:nvSpPr>
        <p:spPr bwMode="auto">
          <a:xfrm>
            <a:off x="1091104" y="2752793"/>
            <a:ext cx="240874" cy="189304"/>
          </a:xfrm>
          <a:custGeom>
            <a:avLst/>
            <a:gdLst>
              <a:gd name="T0" fmla="*/ 212 w 225"/>
              <a:gd name="T1" fmla="*/ 4 h 96"/>
              <a:gd name="T2" fmla="*/ 205 w 225"/>
              <a:gd name="T3" fmla="*/ 6 h 96"/>
              <a:gd name="T4" fmla="*/ 200 w 225"/>
              <a:gd name="T5" fmla="*/ 5 h 96"/>
              <a:gd name="T6" fmla="*/ 192 w 225"/>
              <a:gd name="T7" fmla="*/ 8 h 96"/>
              <a:gd name="T8" fmla="*/ 168 w 225"/>
              <a:gd name="T9" fmla="*/ 32 h 96"/>
              <a:gd name="T10" fmla="*/ 132 w 225"/>
              <a:gd name="T11" fmla="*/ 32 h 96"/>
              <a:gd name="T12" fmla="*/ 116 w 225"/>
              <a:gd name="T13" fmla="*/ 24 h 96"/>
              <a:gd name="T14" fmla="*/ 160 w 225"/>
              <a:gd name="T15" fmla="*/ 24 h 96"/>
              <a:gd name="T16" fmla="*/ 172 w 225"/>
              <a:gd name="T17" fmla="*/ 12 h 96"/>
              <a:gd name="T18" fmla="*/ 160 w 225"/>
              <a:gd name="T19" fmla="*/ 0 h 96"/>
              <a:gd name="T20" fmla="*/ 120 w 225"/>
              <a:gd name="T21" fmla="*/ 0 h 96"/>
              <a:gd name="T22" fmla="*/ 72 w 225"/>
              <a:gd name="T23" fmla="*/ 0 h 96"/>
              <a:gd name="T24" fmla="*/ 0 w 225"/>
              <a:gd name="T25" fmla="*/ 36 h 96"/>
              <a:gd name="T26" fmla="*/ 0 w 225"/>
              <a:gd name="T27" fmla="*/ 96 h 96"/>
              <a:gd name="T28" fmla="*/ 80 w 225"/>
              <a:gd name="T29" fmla="*/ 56 h 96"/>
              <a:gd name="T30" fmla="*/ 108 w 225"/>
              <a:gd name="T31" fmla="*/ 68 h 96"/>
              <a:gd name="T32" fmla="*/ 176 w 225"/>
              <a:gd name="T33" fmla="*/ 68 h 96"/>
              <a:gd name="T34" fmla="*/ 220 w 225"/>
              <a:gd name="T35" fmla="*/ 24 h 96"/>
              <a:gd name="T36" fmla="*/ 220 w 225"/>
              <a:gd name="T37" fmla="*/ 7 h 96"/>
              <a:gd name="T38" fmla="*/ 212 w 225"/>
              <a:gd name="T3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5" h="96">
                <a:moveTo>
                  <a:pt x="212" y="4"/>
                </a:moveTo>
                <a:cubicBezTo>
                  <a:pt x="210" y="4"/>
                  <a:pt x="207" y="4"/>
                  <a:pt x="205" y="6"/>
                </a:cubicBezTo>
                <a:cubicBezTo>
                  <a:pt x="204" y="5"/>
                  <a:pt x="202" y="5"/>
                  <a:pt x="200" y="5"/>
                </a:cubicBezTo>
                <a:cubicBezTo>
                  <a:pt x="197" y="5"/>
                  <a:pt x="194" y="6"/>
                  <a:pt x="192" y="8"/>
                </a:cubicBezTo>
                <a:cubicBezTo>
                  <a:pt x="168" y="32"/>
                  <a:pt x="168" y="32"/>
                  <a:pt x="168" y="32"/>
                </a:cubicBezTo>
                <a:cubicBezTo>
                  <a:pt x="132" y="32"/>
                  <a:pt x="132" y="32"/>
                  <a:pt x="132" y="32"/>
                </a:cubicBezTo>
                <a:cubicBezTo>
                  <a:pt x="116" y="24"/>
                  <a:pt x="116" y="24"/>
                  <a:pt x="116" y="24"/>
                </a:cubicBezTo>
                <a:cubicBezTo>
                  <a:pt x="160" y="24"/>
                  <a:pt x="160" y="24"/>
                  <a:pt x="160" y="24"/>
                </a:cubicBezTo>
                <a:cubicBezTo>
                  <a:pt x="167" y="24"/>
                  <a:pt x="172" y="19"/>
                  <a:pt x="172" y="12"/>
                </a:cubicBezTo>
                <a:cubicBezTo>
                  <a:pt x="172" y="5"/>
                  <a:pt x="167" y="0"/>
                  <a:pt x="160" y="0"/>
                </a:cubicBezTo>
                <a:cubicBezTo>
                  <a:pt x="120" y="0"/>
                  <a:pt x="120" y="0"/>
                  <a:pt x="120" y="0"/>
                </a:cubicBezTo>
                <a:cubicBezTo>
                  <a:pt x="72" y="0"/>
                  <a:pt x="72" y="0"/>
                  <a:pt x="72" y="0"/>
                </a:cubicBezTo>
                <a:cubicBezTo>
                  <a:pt x="0" y="36"/>
                  <a:pt x="0" y="36"/>
                  <a:pt x="0" y="36"/>
                </a:cubicBezTo>
                <a:cubicBezTo>
                  <a:pt x="0" y="96"/>
                  <a:pt x="0" y="96"/>
                  <a:pt x="0" y="96"/>
                </a:cubicBezTo>
                <a:cubicBezTo>
                  <a:pt x="80" y="56"/>
                  <a:pt x="80" y="56"/>
                  <a:pt x="80" y="56"/>
                </a:cubicBezTo>
                <a:cubicBezTo>
                  <a:pt x="108" y="68"/>
                  <a:pt x="108" y="68"/>
                  <a:pt x="108" y="68"/>
                </a:cubicBezTo>
                <a:cubicBezTo>
                  <a:pt x="176" y="68"/>
                  <a:pt x="176" y="68"/>
                  <a:pt x="176" y="68"/>
                </a:cubicBezTo>
                <a:cubicBezTo>
                  <a:pt x="220" y="24"/>
                  <a:pt x="220" y="24"/>
                  <a:pt x="220" y="24"/>
                </a:cubicBezTo>
                <a:cubicBezTo>
                  <a:pt x="225" y="19"/>
                  <a:pt x="225" y="12"/>
                  <a:pt x="220" y="7"/>
                </a:cubicBezTo>
                <a:cubicBezTo>
                  <a:pt x="218" y="5"/>
                  <a:pt x="215" y="4"/>
                  <a:pt x="212" y="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56" name="Oval 555"/>
          <p:cNvSpPr/>
          <p:nvPr/>
        </p:nvSpPr>
        <p:spPr>
          <a:xfrm>
            <a:off x="3821370" y="3604499"/>
            <a:ext cx="457600" cy="457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57" name="Group 556"/>
          <p:cNvGrpSpPr/>
          <p:nvPr/>
        </p:nvGrpSpPr>
        <p:grpSpPr>
          <a:xfrm>
            <a:off x="3909109" y="3686104"/>
            <a:ext cx="324398" cy="274923"/>
            <a:chOff x="8423275" y="233363"/>
            <a:chExt cx="1090613" cy="995362"/>
          </a:xfrm>
          <a:solidFill>
            <a:schemeClr val="bg1"/>
          </a:solidFill>
        </p:grpSpPr>
        <p:sp>
          <p:nvSpPr>
            <p:cNvPr id="558" name="Freeform 187"/>
            <p:cNvSpPr>
              <a:spLocks/>
            </p:cNvSpPr>
            <p:nvPr/>
          </p:nvSpPr>
          <p:spPr bwMode="auto">
            <a:xfrm>
              <a:off x="9332913" y="1111250"/>
              <a:ext cx="180975" cy="117475"/>
            </a:xfrm>
            <a:custGeom>
              <a:avLst/>
              <a:gdLst>
                <a:gd name="T0" fmla="*/ 48 w 48"/>
                <a:gd name="T1" fmla="*/ 7 h 31"/>
                <a:gd name="T2" fmla="*/ 48 w 48"/>
                <a:gd name="T3" fmla="*/ 24 h 31"/>
                <a:gd name="T4" fmla="*/ 42 w 48"/>
                <a:gd name="T5" fmla="*/ 31 h 31"/>
                <a:gd name="T6" fmla="*/ 7 w 48"/>
                <a:gd name="T7" fmla="*/ 31 h 31"/>
                <a:gd name="T8" fmla="*/ 0 w 48"/>
                <a:gd name="T9" fmla="*/ 24 h 31"/>
                <a:gd name="T10" fmla="*/ 0 w 48"/>
                <a:gd name="T11" fmla="*/ 7 h 31"/>
                <a:gd name="T12" fmla="*/ 7 w 48"/>
                <a:gd name="T13" fmla="*/ 0 h 31"/>
                <a:gd name="T14" fmla="*/ 42 w 48"/>
                <a:gd name="T15" fmla="*/ 0 h 31"/>
                <a:gd name="T16" fmla="*/ 48 w 48"/>
                <a:gd name="T17"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7"/>
                  </a:moveTo>
                  <a:cubicBezTo>
                    <a:pt x="48" y="24"/>
                    <a:pt x="48" y="24"/>
                    <a:pt x="48" y="24"/>
                  </a:cubicBezTo>
                  <a:cubicBezTo>
                    <a:pt x="48" y="28"/>
                    <a:pt x="45" y="31"/>
                    <a:pt x="42" y="31"/>
                  </a:cubicBezTo>
                  <a:cubicBezTo>
                    <a:pt x="7" y="31"/>
                    <a:pt x="7" y="31"/>
                    <a:pt x="7" y="31"/>
                  </a:cubicBezTo>
                  <a:cubicBezTo>
                    <a:pt x="3" y="31"/>
                    <a:pt x="0" y="28"/>
                    <a:pt x="0" y="24"/>
                  </a:cubicBezTo>
                  <a:cubicBezTo>
                    <a:pt x="0" y="7"/>
                    <a:pt x="0" y="7"/>
                    <a:pt x="0" y="7"/>
                  </a:cubicBezTo>
                  <a:cubicBezTo>
                    <a:pt x="0" y="3"/>
                    <a:pt x="3" y="0"/>
                    <a:pt x="7" y="0"/>
                  </a:cubicBezTo>
                  <a:cubicBezTo>
                    <a:pt x="42" y="0"/>
                    <a:pt x="42" y="0"/>
                    <a:pt x="42" y="0"/>
                  </a:cubicBezTo>
                  <a:cubicBezTo>
                    <a:pt x="45" y="0"/>
                    <a:pt x="48" y="3"/>
                    <a:pt x="48" y="7"/>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59" name="Freeform 188"/>
            <p:cNvSpPr>
              <a:spLocks/>
            </p:cNvSpPr>
            <p:nvPr/>
          </p:nvSpPr>
          <p:spPr bwMode="auto">
            <a:xfrm>
              <a:off x="9332913" y="754063"/>
              <a:ext cx="180975" cy="117475"/>
            </a:xfrm>
            <a:custGeom>
              <a:avLst/>
              <a:gdLst>
                <a:gd name="T0" fmla="*/ 48 w 48"/>
                <a:gd name="T1" fmla="*/ 7 h 31"/>
                <a:gd name="T2" fmla="*/ 48 w 48"/>
                <a:gd name="T3" fmla="*/ 25 h 31"/>
                <a:gd name="T4" fmla="*/ 42 w 48"/>
                <a:gd name="T5" fmla="*/ 31 h 31"/>
                <a:gd name="T6" fmla="*/ 7 w 48"/>
                <a:gd name="T7" fmla="*/ 31 h 31"/>
                <a:gd name="T8" fmla="*/ 0 w 48"/>
                <a:gd name="T9" fmla="*/ 25 h 31"/>
                <a:gd name="T10" fmla="*/ 0 w 48"/>
                <a:gd name="T11" fmla="*/ 7 h 31"/>
                <a:gd name="T12" fmla="*/ 7 w 48"/>
                <a:gd name="T13" fmla="*/ 0 h 31"/>
                <a:gd name="T14" fmla="*/ 42 w 48"/>
                <a:gd name="T15" fmla="*/ 0 h 31"/>
                <a:gd name="T16" fmla="*/ 48 w 48"/>
                <a:gd name="T17"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7"/>
                  </a:moveTo>
                  <a:cubicBezTo>
                    <a:pt x="48" y="25"/>
                    <a:pt x="48" y="25"/>
                    <a:pt x="48" y="25"/>
                  </a:cubicBezTo>
                  <a:cubicBezTo>
                    <a:pt x="48" y="28"/>
                    <a:pt x="45" y="31"/>
                    <a:pt x="42" y="31"/>
                  </a:cubicBezTo>
                  <a:cubicBezTo>
                    <a:pt x="7" y="31"/>
                    <a:pt x="7" y="31"/>
                    <a:pt x="7" y="31"/>
                  </a:cubicBezTo>
                  <a:cubicBezTo>
                    <a:pt x="3" y="31"/>
                    <a:pt x="0" y="28"/>
                    <a:pt x="0" y="25"/>
                  </a:cubicBezTo>
                  <a:cubicBezTo>
                    <a:pt x="0" y="7"/>
                    <a:pt x="0" y="7"/>
                    <a:pt x="0" y="7"/>
                  </a:cubicBezTo>
                  <a:cubicBezTo>
                    <a:pt x="0" y="3"/>
                    <a:pt x="3" y="0"/>
                    <a:pt x="7" y="0"/>
                  </a:cubicBezTo>
                  <a:cubicBezTo>
                    <a:pt x="42" y="0"/>
                    <a:pt x="42" y="0"/>
                    <a:pt x="42" y="0"/>
                  </a:cubicBezTo>
                  <a:cubicBezTo>
                    <a:pt x="45" y="0"/>
                    <a:pt x="48" y="3"/>
                    <a:pt x="48" y="7"/>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0" name="Freeform 189"/>
            <p:cNvSpPr>
              <a:spLocks/>
            </p:cNvSpPr>
            <p:nvPr/>
          </p:nvSpPr>
          <p:spPr bwMode="auto">
            <a:xfrm>
              <a:off x="9332913" y="514350"/>
              <a:ext cx="180975" cy="117475"/>
            </a:xfrm>
            <a:custGeom>
              <a:avLst/>
              <a:gdLst>
                <a:gd name="T0" fmla="*/ 48 w 48"/>
                <a:gd name="T1" fmla="*/ 6 h 31"/>
                <a:gd name="T2" fmla="*/ 48 w 48"/>
                <a:gd name="T3" fmla="*/ 24 h 31"/>
                <a:gd name="T4" fmla="*/ 42 w 48"/>
                <a:gd name="T5" fmla="*/ 31 h 31"/>
                <a:gd name="T6" fmla="*/ 7 w 48"/>
                <a:gd name="T7" fmla="*/ 31 h 31"/>
                <a:gd name="T8" fmla="*/ 0 w 48"/>
                <a:gd name="T9" fmla="*/ 24 h 31"/>
                <a:gd name="T10" fmla="*/ 0 w 48"/>
                <a:gd name="T11" fmla="*/ 6 h 31"/>
                <a:gd name="T12" fmla="*/ 7 w 48"/>
                <a:gd name="T13" fmla="*/ 0 h 31"/>
                <a:gd name="T14" fmla="*/ 42 w 48"/>
                <a:gd name="T15" fmla="*/ 0 h 31"/>
                <a:gd name="T16" fmla="*/ 48 w 48"/>
                <a:gd name="T17"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6"/>
                  </a:moveTo>
                  <a:cubicBezTo>
                    <a:pt x="48" y="24"/>
                    <a:pt x="48" y="24"/>
                    <a:pt x="48" y="24"/>
                  </a:cubicBezTo>
                  <a:cubicBezTo>
                    <a:pt x="48" y="28"/>
                    <a:pt x="45" y="31"/>
                    <a:pt x="42" y="31"/>
                  </a:cubicBezTo>
                  <a:cubicBezTo>
                    <a:pt x="7" y="31"/>
                    <a:pt x="7" y="31"/>
                    <a:pt x="7" y="31"/>
                  </a:cubicBezTo>
                  <a:cubicBezTo>
                    <a:pt x="3" y="31"/>
                    <a:pt x="0" y="28"/>
                    <a:pt x="0" y="24"/>
                  </a:cubicBezTo>
                  <a:cubicBezTo>
                    <a:pt x="0" y="6"/>
                    <a:pt x="0" y="6"/>
                    <a:pt x="0" y="6"/>
                  </a:cubicBezTo>
                  <a:cubicBezTo>
                    <a:pt x="0" y="3"/>
                    <a:pt x="3" y="0"/>
                    <a:pt x="7" y="0"/>
                  </a:cubicBezTo>
                  <a:cubicBezTo>
                    <a:pt x="42" y="0"/>
                    <a:pt x="42" y="0"/>
                    <a:pt x="42" y="0"/>
                  </a:cubicBezTo>
                  <a:cubicBezTo>
                    <a:pt x="45" y="0"/>
                    <a:pt x="48" y="3"/>
                    <a:pt x="48" y="6"/>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1" name="Freeform 190"/>
            <p:cNvSpPr>
              <a:spLocks/>
            </p:cNvSpPr>
            <p:nvPr/>
          </p:nvSpPr>
          <p:spPr bwMode="auto">
            <a:xfrm>
              <a:off x="9355138" y="893763"/>
              <a:ext cx="136525" cy="201612"/>
            </a:xfrm>
            <a:custGeom>
              <a:avLst/>
              <a:gdLst>
                <a:gd name="T0" fmla="*/ 86 w 86"/>
                <a:gd name="T1" fmla="*/ 72 h 127"/>
                <a:gd name="T2" fmla="*/ 43 w 86"/>
                <a:gd name="T3" fmla="*/ 127 h 127"/>
                <a:gd name="T4" fmla="*/ 0 w 86"/>
                <a:gd name="T5" fmla="*/ 72 h 127"/>
                <a:gd name="T6" fmla="*/ 31 w 86"/>
                <a:gd name="T7" fmla="*/ 72 h 127"/>
                <a:gd name="T8" fmla="*/ 31 w 86"/>
                <a:gd name="T9" fmla="*/ 0 h 127"/>
                <a:gd name="T10" fmla="*/ 62 w 86"/>
                <a:gd name="T11" fmla="*/ 0 h 127"/>
                <a:gd name="T12" fmla="*/ 62 w 86"/>
                <a:gd name="T13" fmla="*/ 72 h 127"/>
                <a:gd name="T14" fmla="*/ 86 w 86"/>
                <a:gd name="T15" fmla="*/ 72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7">
                  <a:moveTo>
                    <a:pt x="86" y="72"/>
                  </a:moveTo>
                  <a:lnTo>
                    <a:pt x="43" y="127"/>
                  </a:lnTo>
                  <a:lnTo>
                    <a:pt x="0" y="72"/>
                  </a:lnTo>
                  <a:lnTo>
                    <a:pt x="31" y="72"/>
                  </a:lnTo>
                  <a:lnTo>
                    <a:pt x="31" y="0"/>
                  </a:lnTo>
                  <a:lnTo>
                    <a:pt x="62" y="0"/>
                  </a:lnTo>
                  <a:lnTo>
                    <a:pt x="62" y="72"/>
                  </a:lnTo>
                  <a:lnTo>
                    <a:pt x="86" y="72"/>
                  </a:ln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2" name="Freeform 191"/>
            <p:cNvSpPr>
              <a:spLocks/>
            </p:cNvSpPr>
            <p:nvPr/>
          </p:nvSpPr>
          <p:spPr bwMode="auto">
            <a:xfrm>
              <a:off x="9153525" y="350838"/>
              <a:ext cx="307975" cy="133350"/>
            </a:xfrm>
            <a:custGeom>
              <a:avLst/>
              <a:gdLst>
                <a:gd name="T0" fmla="*/ 194 w 194"/>
                <a:gd name="T1" fmla="*/ 32 h 84"/>
                <a:gd name="T2" fmla="*/ 194 w 194"/>
                <a:gd name="T3" fmla="*/ 84 h 84"/>
                <a:gd name="T4" fmla="*/ 163 w 194"/>
                <a:gd name="T5" fmla="*/ 84 h 84"/>
                <a:gd name="T6" fmla="*/ 163 w 194"/>
                <a:gd name="T7" fmla="*/ 32 h 84"/>
                <a:gd name="T8" fmla="*/ 0 w 194"/>
                <a:gd name="T9" fmla="*/ 32 h 84"/>
                <a:gd name="T10" fmla="*/ 0 w 194"/>
                <a:gd name="T11" fmla="*/ 0 h 84"/>
                <a:gd name="T12" fmla="*/ 163 w 194"/>
                <a:gd name="T13" fmla="*/ 0 h 84"/>
                <a:gd name="T14" fmla="*/ 194 w 194"/>
                <a:gd name="T15" fmla="*/ 0 h 84"/>
                <a:gd name="T16" fmla="*/ 194 w 194"/>
                <a:gd name="T1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84">
                  <a:moveTo>
                    <a:pt x="194" y="32"/>
                  </a:moveTo>
                  <a:lnTo>
                    <a:pt x="194" y="84"/>
                  </a:lnTo>
                  <a:lnTo>
                    <a:pt x="163" y="84"/>
                  </a:lnTo>
                  <a:lnTo>
                    <a:pt x="163" y="32"/>
                  </a:lnTo>
                  <a:lnTo>
                    <a:pt x="0" y="32"/>
                  </a:lnTo>
                  <a:lnTo>
                    <a:pt x="0" y="0"/>
                  </a:lnTo>
                  <a:lnTo>
                    <a:pt x="163" y="0"/>
                  </a:lnTo>
                  <a:lnTo>
                    <a:pt x="194" y="0"/>
                  </a:lnTo>
                  <a:lnTo>
                    <a:pt x="194" y="32"/>
                  </a:ln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3" name="Rectangle 192"/>
            <p:cNvSpPr>
              <a:spLocks noChangeArrowheads="1"/>
            </p:cNvSpPr>
            <p:nvPr/>
          </p:nvSpPr>
          <p:spPr bwMode="auto">
            <a:xfrm>
              <a:off x="9404350" y="655638"/>
              <a:ext cx="49213" cy="71437"/>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4" name="Freeform 193"/>
            <p:cNvSpPr>
              <a:spLocks/>
            </p:cNvSpPr>
            <p:nvPr/>
          </p:nvSpPr>
          <p:spPr bwMode="auto">
            <a:xfrm>
              <a:off x="8423275" y="849313"/>
              <a:ext cx="685800" cy="287337"/>
            </a:xfrm>
            <a:custGeom>
              <a:avLst/>
              <a:gdLst>
                <a:gd name="T0" fmla="*/ 181 w 181"/>
                <a:gd name="T1" fmla="*/ 0 h 76"/>
                <a:gd name="T2" fmla="*/ 181 w 181"/>
                <a:gd name="T3" fmla="*/ 44 h 76"/>
                <a:gd name="T4" fmla="*/ 90 w 181"/>
                <a:gd name="T5" fmla="*/ 76 h 76"/>
                <a:gd name="T6" fmla="*/ 0 w 181"/>
                <a:gd name="T7" fmla="*/ 46 h 76"/>
                <a:gd name="T8" fmla="*/ 0 w 181"/>
                <a:gd name="T9" fmla="*/ 2 h 76"/>
                <a:gd name="T10" fmla="*/ 90 w 181"/>
                <a:gd name="T11" fmla="*/ 32 h 76"/>
                <a:gd name="T12" fmla="*/ 181 w 18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81" h="76">
                  <a:moveTo>
                    <a:pt x="181" y="0"/>
                  </a:moveTo>
                  <a:cubicBezTo>
                    <a:pt x="181" y="44"/>
                    <a:pt x="181" y="44"/>
                    <a:pt x="181" y="44"/>
                  </a:cubicBezTo>
                  <a:cubicBezTo>
                    <a:pt x="173" y="62"/>
                    <a:pt x="135" y="76"/>
                    <a:pt x="90" y="76"/>
                  </a:cubicBezTo>
                  <a:cubicBezTo>
                    <a:pt x="47" y="76"/>
                    <a:pt x="10" y="63"/>
                    <a:pt x="0" y="46"/>
                  </a:cubicBezTo>
                  <a:cubicBezTo>
                    <a:pt x="0" y="2"/>
                    <a:pt x="0" y="2"/>
                    <a:pt x="0" y="2"/>
                  </a:cubicBezTo>
                  <a:cubicBezTo>
                    <a:pt x="10" y="19"/>
                    <a:pt x="47" y="32"/>
                    <a:pt x="90" y="32"/>
                  </a:cubicBezTo>
                  <a:cubicBezTo>
                    <a:pt x="135" y="32"/>
                    <a:pt x="173" y="18"/>
                    <a:pt x="181" y="0"/>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5" name="Freeform 194"/>
            <p:cNvSpPr>
              <a:spLocks/>
            </p:cNvSpPr>
            <p:nvPr/>
          </p:nvSpPr>
          <p:spPr bwMode="auto">
            <a:xfrm>
              <a:off x="8423275" y="636588"/>
              <a:ext cx="685800" cy="284162"/>
            </a:xfrm>
            <a:custGeom>
              <a:avLst/>
              <a:gdLst>
                <a:gd name="T0" fmla="*/ 181 w 181"/>
                <a:gd name="T1" fmla="*/ 0 h 75"/>
                <a:gd name="T2" fmla="*/ 181 w 181"/>
                <a:gd name="T3" fmla="*/ 44 h 75"/>
                <a:gd name="T4" fmla="*/ 90 w 181"/>
                <a:gd name="T5" fmla="*/ 75 h 75"/>
                <a:gd name="T6" fmla="*/ 0 w 181"/>
                <a:gd name="T7" fmla="*/ 46 h 75"/>
                <a:gd name="T8" fmla="*/ 0 w 181"/>
                <a:gd name="T9" fmla="*/ 2 h 75"/>
                <a:gd name="T10" fmla="*/ 90 w 181"/>
                <a:gd name="T11" fmla="*/ 31 h 75"/>
                <a:gd name="T12" fmla="*/ 181 w 181"/>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81" h="75">
                  <a:moveTo>
                    <a:pt x="181" y="0"/>
                  </a:moveTo>
                  <a:cubicBezTo>
                    <a:pt x="181" y="44"/>
                    <a:pt x="181" y="44"/>
                    <a:pt x="181" y="44"/>
                  </a:cubicBezTo>
                  <a:cubicBezTo>
                    <a:pt x="173" y="62"/>
                    <a:pt x="135" y="75"/>
                    <a:pt x="90" y="75"/>
                  </a:cubicBezTo>
                  <a:cubicBezTo>
                    <a:pt x="47" y="75"/>
                    <a:pt x="10" y="63"/>
                    <a:pt x="0" y="46"/>
                  </a:cubicBezTo>
                  <a:cubicBezTo>
                    <a:pt x="0" y="2"/>
                    <a:pt x="0" y="2"/>
                    <a:pt x="0" y="2"/>
                  </a:cubicBezTo>
                  <a:cubicBezTo>
                    <a:pt x="10" y="19"/>
                    <a:pt x="47" y="31"/>
                    <a:pt x="90" y="31"/>
                  </a:cubicBezTo>
                  <a:cubicBezTo>
                    <a:pt x="135" y="31"/>
                    <a:pt x="173" y="18"/>
                    <a:pt x="181" y="0"/>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6" name="Freeform 195"/>
            <p:cNvSpPr>
              <a:spLocks/>
            </p:cNvSpPr>
            <p:nvPr/>
          </p:nvSpPr>
          <p:spPr bwMode="auto">
            <a:xfrm>
              <a:off x="8423275" y="420688"/>
              <a:ext cx="685800" cy="284162"/>
            </a:xfrm>
            <a:custGeom>
              <a:avLst/>
              <a:gdLst>
                <a:gd name="T0" fmla="*/ 181 w 181"/>
                <a:gd name="T1" fmla="*/ 0 h 75"/>
                <a:gd name="T2" fmla="*/ 181 w 181"/>
                <a:gd name="T3" fmla="*/ 44 h 75"/>
                <a:gd name="T4" fmla="*/ 90 w 181"/>
                <a:gd name="T5" fmla="*/ 75 h 75"/>
                <a:gd name="T6" fmla="*/ 0 w 181"/>
                <a:gd name="T7" fmla="*/ 46 h 75"/>
                <a:gd name="T8" fmla="*/ 0 w 181"/>
                <a:gd name="T9" fmla="*/ 2 h 75"/>
                <a:gd name="T10" fmla="*/ 90 w 181"/>
                <a:gd name="T11" fmla="*/ 31 h 75"/>
                <a:gd name="T12" fmla="*/ 181 w 181"/>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81" h="75">
                  <a:moveTo>
                    <a:pt x="181" y="0"/>
                  </a:moveTo>
                  <a:cubicBezTo>
                    <a:pt x="181" y="44"/>
                    <a:pt x="181" y="44"/>
                    <a:pt x="181" y="44"/>
                  </a:cubicBezTo>
                  <a:cubicBezTo>
                    <a:pt x="173" y="62"/>
                    <a:pt x="135" y="75"/>
                    <a:pt x="90" y="75"/>
                  </a:cubicBezTo>
                  <a:cubicBezTo>
                    <a:pt x="47" y="75"/>
                    <a:pt x="10" y="63"/>
                    <a:pt x="0" y="46"/>
                  </a:cubicBezTo>
                  <a:cubicBezTo>
                    <a:pt x="0" y="2"/>
                    <a:pt x="0" y="2"/>
                    <a:pt x="0" y="2"/>
                  </a:cubicBezTo>
                  <a:cubicBezTo>
                    <a:pt x="10" y="19"/>
                    <a:pt x="47" y="31"/>
                    <a:pt x="90" y="31"/>
                  </a:cubicBezTo>
                  <a:cubicBezTo>
                    <a:pt x="135" y="31"/>
                    <a:pt x="173" y="18"/>
                    <a:pt x="181" y="0"/>
                  </a:cubicBezTo>
                  <a:close/>
                </a:path>
              </a:pathLst>
            </a:custGeom>
            <a:ln>
              <a:noFill/>
            </a:ln>
          </p:spPr>
          <p:style>
            <a:lnRef idx="2">
              <a:schemeClr val="dk1"/>
            </a:lnRef>
            <a:fillRef idx="1001">
              <a:schemeClr val="lt1"/>
            </a:fillRef>
            <a:effectRef idx="0">
              <a:schemeClr val="dk1"/>
            </a:effectRef>
            <a:fontRef idx="minor">
              <a:schemeClr val="dk1"/>
            </a:fontRef>
          </p:style>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67" name="Freeform 196"/>
            <p:cNvSpPr>
              <a:spLocks noEditPoints="1"/>
            </p:cNvSpPr>
            <p:nvPr/>
          </p:nvSpPr>
          <p:spPr bwMode="auto">
            <a:xfrm>
              <a:off x="8453438" y="233363"/>
              <a:ext cx="628650" cy="269875"/>
            </a:xfrm>
            <a:custGeom>
              <a:avLst/>
              <a:gdLst>
                <a:gd name="T0" fmla="*/ 83 w 166"/>
                <a:gd name="T1" fmla="*/ 0 h 71"/>
                <a:gd name="T2" fmla="*/ 166 w 166"/>
                <a:gd name="T3" fmla="*/ 35 h 71"/>
                <a:gd name="T4" fmla="*/ 83 w 166"/>
                <a:gd name="T5" fmla="*/ 71 h 71"/>
                <a:gd name="T6" fmla="*/ 0 w 166"/>
                <a:gd name="T7" fmla="*/ 35 h 71"/>
                <a:gd name="T8" fmla="*/ 83 w 166"/>
                <a:gd name="T9" fmla="*/ 0 h 71"/>
                <a:gd name="T10" fmla="*/ 148 w 166"/>
                <a:gd name="T11" fmla="*/ 35 h 71"/>
                <a:gd name="T12" fmla="*/ 83 w 166"/>
                <a:gd name="T13" fmla="*/ 8 h 71"/>
                <a:gd name="T14" fmla="*/ 18 w 166"/>
                <a:gd name="T15" fmla="*/ 35 h 71"/>
                <a:gd name="T16" fmla="*/ 83 w 166"/>
                <a:gd name="T17" fmla="*/ 63 h 71"/>
                <a:gd name="T18" fmla="*/ 148 w 166"/>
                <a:gd name="T19"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1">
                  <a:moveTo>
                    <a:pt x="83" y="0"/>
                  </a:moveTo>
                  <a:cubicBezTo>
                    <a:pt x="128" y="0"/>
                    <a:pt x="166" y="16"/>
                    <a:pt x="166" y="35"/>
                  </a:cubicBezTo>
                  <a:cubicBezTo>
                    <a:pt x="166" y="55"/>
                    <a:pt x="128" y="71"/>
                    <a:pt x="83" y="71"/>
                  </a:cubicBezTo>
                  <a:cubicBezTo>
                    <a:pt x="37" y="71"/>
                    <a:pt x="0" y="55"/>
                    <a:pt x="0" y="35"/>
                  </a:cubicBezTo>
                  <a:cubicBezTo>
                    <a:pt x="0" y="16"/>
                    <a:pt x="37" y="0"/>
                    <a:pt x="83" y="0"/>
                  </a:cubicBezTo>
                  <a:close/>
                  <a:moveTo>
                    <a:pt x="148" y="35"/>
                  </a:moveTo>
                  <a:cubicBezTo>
                    <a:pt x="148" y="20"/>
                    <a:pt x="118" y="8"/>
                    <a:pt x="83" y="8"/>
                  </a:cubicBezTo>
                  <a:cubicBezTo>
                    <a:pt x="47" y="8"/>
                    <a:pt x="18" y="20"/>
                    <a:pt x="18" y="35"/>
                  </a:cubicBezTo>
                  <a:cubicBezTo>
                    <a:pt x="18" y="51"/>
                    <a:pt x="47" y="63"/>
                    <a:pt x="83" y="63"/>
                  </a:cubicBezTo>
                  <a:cubicBezTo>
                    <a:pt x="118" y="63"/>
                    <a:pt x="148" y="51"/>
                    <a:pt x="148" y="35"/>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grpSp>
      <p:cxnSp>
        <p:nvCxnSpPr>
          <p:cNvPr id="284" name="Straight Connector 283"/>
          <p:cNvCxnSpPr/>
          <p:nvPr/>
        </p:nvCxnSpPr>
        <p:spPr>
          <a:xfrm flipH="1">
            <a:off x="5560066" y="3799741"/>
            <a:ext cx="610133"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8" name="TextBox 297"/>
          <p:cNvSpPr txBox="1"/>
          <p:nvPr/>
        </p:nvSpPr>
        <p:spPr>
          <a:xfrm>
            <a:off x="1139773" y="3027449"/>
            <a:ext cx="545342" cy="461665"/>
          </a:xfrm>
          <a:prstGeom prst="rect">
            <a:avLst/>
          </a:prstGeom>
          <a:solidFill>
            <a:schemeClr val="bg1"/>
          </a:solidFill>
        </p:spPr>
        <p:txBody>
          <a:bodyPr wrap="none" rtlCol="0">
            <a:spAutoFit/>
          </a:bodyPr>
          <a:lstStyle/>
          <a:p>
            <a:pPr algn="ctr"/>
            <a:r>
              <a:rPr lang="en-US" sz="800" dirty="0">
                <a:solidFill>
                  <a:srgbClr val="000000"/>
                </a:solidFill>
              </a:rPr>
              <a:t>Web </a:t>
            </a:r>
          </a:p>
          <a:p>
            <a:pPr algn="ctr"/>
            <a:r>
              <a:rPr lang="en-US" sz="800" dirty="0">
                <a:solidFill>
                  <a:srgbClr val="000000"/>
                </a:solidFill>
              </a:rPr>
              <a:t>Access </a:t>
            </a:r>
          </a:p>
          <a:p>
            <a:pPr algn="ctr"/>
            <a:r>
              <a:rPr lang="en-US" sz="800" dirty="0">
                <a:solidFill>
                  <a:srgbClr val="000000"/>
                </a:solidFill>
              </a:rPr>
              <a:t>Firewall</a:t>
            </a:r>
          </a:p>
        </p:txBody>
      </p:sp>
      <p:grpSp>
        <p:nvGrpSpPr>
          <p:cNvPr id="292" name="Group 220"/>
          <p:cNvGrpSpPr>
            <a:grpSpLocks noChangeAspect="1"/>
          </p:cNvGrpSpPr>
          <p:nvPr/>
        </p:nvGrpSpPr>
        <p:grpSpPr bwMode="auto">
          <a:xfrm>
            <a:off x="1588585" y="3080334"/>
            <a:ext cx="305730" cy="366080"/>
            <a:chOff x="6788" y="249"/>
            <a:chExt cx="385" cy="461"/>
          </a:xfrm>
        </p:grpSpPr>
        <p:sp>
          <p:nvSpPr>
            <p:cNvPr id="293" name="Freeform 221"/>
            <p:cNvSpPr>
              <a:spLocks noEditPoints="1"/>
            </p:cNvSpPr>
            <p:nvPr/>
          </p:nvSpPr>
          <p:spPr bwMode="auto">
            <a:xfrm>
              <a:off x="6788" y="249"/>
              <a:ext cx="385" cy="461"/>
            </a:xfrm>
            <a:custGeom>
              <a:avLst/>
              <a:gdLst>
                <a:gd name="T0" fmla="*/ 148 w 160"/>
                <a:gd name="T1" fmla="*/ 25 h 192"/>
                <a:gd name="T2" fmla="*/ 80 w 160"/>
                <a:gd name="T3" fmla="*/ 0 h 192"/>
                <a:gd name="T4" fmla="*/ 14 w 160"/>
                <a:gd name="T5" fmla="*/ 25 h 192"/>
                <a:gd name="T6" fmla="*/ 0 w 160"/>
                <a:gd name="T7" fmla="*/ 24 h 192"/>
                <a:gd name="T8" fmla="*/ 0 w 160"/>
                <a:gd name="T9" fmla="*/ 70 h 192"/>
                <a:gd name="T10" fmla="*/ 80 w 160"/>
                <a:gd name="T11" fmla="*/ 192 h 192"/>
                <a:gd name="T12" fmla="*/ 160 w 160"/>
                <a:gd name="T13" fmla="*/ 70 h 192"/>
                <a:gd name="T14" fmla="*/ 160 w 160"/>
                <a:gd name="T15" fmla="*/ 24 h 192"/>
                <a:gd name="T16" fmla="*/ 148 w 160"/>
                <a:gd name="T17" fmla="*/ 25 h 192"/>
                <a:gd name="T18" fmla="*/ 149 w 160"/>
                <a:gd name="T19" fmla="*/ 70 h 192"/>
                <a:gd name="T20" fmla="*/ 80 w 160"/>
                <a:gd name="T21" fmla="*/ 180 h 192"/>
                <a:gd name="T22" fmla="*/ 11 w 160"/>
                <a:gd name="T23" fmla="*/ 70 h 192"/>
                <a:gd name="T24" fmla="*/ 11 w 160"/>
                <a:gd name="T25" fmla="*/ 36 h 192"/>
                <a:gd name="T26" fmla="*/ 14 w 160"/>
                <a:gd name="T27" fmla="*/ 36 h 192"/>
                <a:gd name="T28" fmla="*/ 81 w 160"/>
                <a:gd name="T29" fmla="*/ 14 h 192"/>
                <a:gd name="T30" fmla="*/ 148 w 160"/>
                <a:gd name="T31" fmla="*/ 36 h 192"/>
                <a:gd name="T32" fmla="*/ 149 w 160"/>
                <a:gd name="T33" fmla="*/ 36 h 192"/>
                <a:gd name="T34" fmla="*/ 149 w 160"/>
                <a:gd name="T35" fmla="*/ 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92">
                  <a:moveTo>
                    <a:pt x="148" y="25"/>
                  </a:moveTo>
                  <a:cubicBezTo>
                    <a:pt x="133" y="25"/>
                    <a:pt x="107" y="21"/>
                    <a:pt x="80" y="0"/>
                  </a:cubicBezTo>
                  <a:cubicBezTo>
                    <a:pt x="59" y="21"/>
                    <a:pt x="30" y="25"/>
                    <a:pt x="14" y="25"/>
                  </a:cubicBezTo>
                  <a:cubicBezTo>
                    <a:pt x="5" y="25"/>
                    <a:pt x="0" y="24"/>
                    <a:pt x="0" y="24"/>
                  </a:cubicBezTo>
                  <a:cubicBezTo>
                    <a:pt x="0" y="70"/>
                    <a:pt x="0" y="70"/>
                    <a:pt x="0" y="70"/>
                  </a:cubicBezTo>
                  <a:cubicBezTo>
                    <a:pt x="0" y="166"/>
                    <a:pt x="80" y="192"/>
                    <a:pt x="80" y="192"/>
                  </a:cubicBezTo>
                  <a:cubicBezTo>
                    <a:pt x="80" y="192"/>
                    <a:pt x="160" y="166"/>
                    <a:pt x="160" y="70"/>
                  </a:cubicBezTo>
                  <a:cubicBezTo>
                    <a:pt x="160" y="24"/>
                    <a:pt x="160" y="24"/>
                    <a:pt x="160" y="24"/>
                  </a:cubicBezTo>
                  <a:cubicBezTo>
                    <a:pt x="160" y="24"/>
                    <a:pt x="156" y="25"/>
                    <a:pt x="148" y="25"/>
                  </a:cubicBezTo>
                  <a:close/>
                  <a:moveTo>
                    <a:pt x="149" y="70"/>
                  </a:moveTo>
                  <a:cubicBezTo>
                    <a:pt x="149" y="146"/>
                    <a:pt x="95" y="174"/>
                    <a:pt x="80" y="180"/>
                  </a:cubicBezTo>
                  <a:cubicBezTo>
                    <a:pt x="65" y="174"/>
                    <a:pt x="11" y="146"/>
                    <a:pt x="11" y="70"/>
                  </a:cubicBezTo>
                  <a:cubicBezTo>
                    <a:pt x="11" y="36"/>
                    <a:pt x="11" y="36"/>
                    <a:pt x="11" y="36"/>
                  </a:cubicBezTo>
                  <a:cubicBezTo>
                    <a:pt x="12" y="36"/>
                    <a:pt x="13" y="36"/>
                    <a:pt x="14" y="36"/>
                  </a:cubicBezTo>
                  <a:cubicBezTo>
                    <a:pt x="29" y="36"/>
                    <a:pt x="57" y="33"/>
                    <a:pt x="81" y="14"/>
                  </a:cubicBezTo>
                  <a:cubicBezTo>
                    <a:pt x="108" y="33"/>
                    <a:pt x="134" y="36"/>
                    <a:pt x="148" y="36"/>
                  </a:cubicBezTo>
                  <a:cubicBezTo>
                    <a:pt x="148" y="36"/>
                    <a:pt x="149" y="36"/>
                    <a:pt x="149" y="36"/>
                  </a:cubicBezTo>
                  <a:lnTo>
                    <a:pt x="149" y="70"/>
                  </a:ln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294" name="Freeform 222"/>
            <p:cNvSpPr>
              <a:spLocks/>
            </p:cNvSpPr>
            <p:nvPr/>
          </p:nvSpPr>
          <p:spPr bwMode="auto">
            <a:xfrm>
              <a:off x="6843" y="322"/>
              <a:ext cx="217" cy="220"/>
            </a:xfrm>
            <a:custGeom>
              <a:avLst/>
              <a:gdLst>
                <a:gd name="T0" fmla="*/ 66 w 90"/>
                <a:gd name="T1" fmla="*/ 0 h 92"/>
                <a:gd name="T2" fmla="*/ 0 w 90"/>
                <a:gd name="T3" fmla="*/ 67 h 92"/>
                <a:gd name="T4" fmla="*/ 8 w 90"/>
                <a:gd name="T5" fmla="*/ 92 h 92"/>
                <a:gd name="T6" fmla="*/ 90 w 90"/>
                <a:gd name="T7" fmla="*/ 10 h 92"/>
                <a:gd name="T8" fmla="*/ 66 w 90"/>
                <a:gd name="T9" fmla="*/ 0 h 92"/>
              </a:gdLst>
              <a:ahLst/>
              <a:cxnLst>
                <a:cxn ang="0">
                  <a:pos x="T0" y="T1"/>
                </a:cxn>
                <a:cxn ang="0">
                  <a:pos x="T2" y="T3"/>
                </a:cxn>
                <a:cxn ang="0">
                  <a:pos x="T4" y="T5"/>
                </a:cxn>
                <a:cxn ang="0">
                  <a:pos x="T6" y="T7"/>
                </a:cxn>
                <a:cxn ang="0">
                  <a:pos x="T8" y="T9"/>
                </a:cxn>
              </a:cxnLst>
              <a:rect l="0" t="0" r="r" b="b"/>
              <a:pathLst>
                <a:path w="90" h="92">
                  <a:moveTo>
                    <a:pt x="66" y="0"/>
                  </a:moveTo>
                  <a:cubicBezTo>
                    <a:pt x="0" y="67"/>
                    <a:pt x="0" y="67"/>
                    <a:pt x="0" y="67"/>
                  </a:cubicBezTo>
                  <a:cubicBezTo>
                    <a:pt x="2" y="76"/>
                    <a:pt x="5" y="84"/>
                    <a:pt x="8" y="92"/>
                  </a:cubicBezTo>
                  <a:cubicBezTo>
                    <a:pt x="90" y="10"/>
                    <a:pt x="90" y="10"/>
                    <a:pt x="90" y="10"/>
                  </a:cubicBezTo>
                  <a:cubicBezTo>
                    <a:pt x="83" y="7"/>
                    <a:pt x="75" y="4"/>
                    <a:pt x="66" y="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295" name="Freeform 223"/>
            <p:cNvSpPr>
              <a:spLocks/>
            </p:cNvSpPr>
            <p:nvPr/>
          </p:nvSpPr>
          <p:spPr bwMode="auto">
            <a:xfrm>
              <a:off x="6836" y="336"/>
              <a:ext cx="98" cy="98"/>
            </a:xfrm>
            <a:custGeom>
              <a:avLst/>
              <a:gdLst>
                <a:gd name="T0" fmla="*/ 0 w 41"/>
                <a:gd name="T1" fmla="*/ 9 h 41"/>
                <a:gd name="T2" fmla="*/ 0 w 41"/>
                <a:gd name="T3" fmla="*/ 34 h 41"/>
                <a:gd name="T4" fmla="*/ 0 w 41"/>
                <a:gd name="T5" fmla="*/ 41 h 41"/>
                <a:gd name="T6" fmla="*/ 41 w 41"/>
                <a:gd name="T7" fmla="*/ 0 h 41"/>
                <a:gd name="T8" fmla="*/ 0 w 41"/>
                <a:gd name="T9" fmla="*/ 9 h 41"/>
              </a:gdLst>
              <a:ahLst/>
              <a:cxnLst>
                <a:cxn ang="0">
                  <a:pos x="T0" y="T1"/>
                </a:cxn>
                <a:cxn ang="0">
                  <a:pos x="T2" y="T3"/>
                </a:cxn>
                <a:cxn ang="0">
                  <a:pos x="T4" y="T5"/>
                </a:cxn>
                <a:cxn ang="0">
                  <a:pos x="T6" y="T7"/>
                </a:cxn>
                <a:cxn ang="0">
                  <a:pos x="T8" y="T9"/>
                </a:cxn>
              </a:cxnLst>
              <a:rect l="0" t="0" r="r" b="b"/>
              <a:pathLst>
                <a:path w="41" h="41">
                  <a:moveTo>
                    <a:pt x="0" y="9"/>
                  </a:moveTo>
                  <a:cubicBezTo>
                    <a:pt x="0" y="34"/>
                    <a:pt x="0" y="34"/>
                    <a:pt x="0" y="34"/>
                  </a:cubicBezTo>
                  <a:cubicBezTo>
                    <a:pt x="0" y="36"/>
                    <a:pt x="0" y="38"/>
                    <a:pt x="0" y="41"/>
                  </a:cubicBezTo>
                  <a:cubicBezTo>
                    <a:pt x="41" y="0"/>
                    <a:pt x="41" y="0"/>
                    <a:pt x="41" y="0"/>
                  </a:cubicBezTo>
                  <a:cubicBezTo>
                    <a:pt x="26" y="6"/>
                    <a:pt x="11" y="8"/>
                    <a:pt x="0" y="9"/>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296" name="Freeform 224"/>
            <p:cNvSpPr>
              <a:spLocks/>
            </p:cNvSpPr>
            <p:nvPr/>
          </p:nvSpPr>
          <p:spPr bwMode="auto">
            <a:xfrm>
              <a:off x="6881" y="355"/>
              <a:ext cx="244" cy="264"/>
            </a:xfrm>
            <a:custGeom>
              <a:avLst/>
              <a:gdLst>
                <a:gd name="T0" fmla="*/ 0 w 101"/>
                <a:gd name="T1" fmla="*/ 92 h 110"/>
                <a:gd name="T2" fmla="*/ 16 w 101"/>
                <a:gd name="T3" fmla="*/ 110 h 110"/>
                <a:gd name="T4" fmla="*/ 101 w 101"/>
                <a:gd name="T5" fmla="*/ 25 h 110"/>
                <a:gd name="T6" fmla="*/ 101 w 101"/>
                <a:gd name="T7" fmla="*/ 1 h 110"/>
                <a:gd name="T8" fmla="*/ 93 w 101"/>
                <a:gd name="T9" fmla="*/ 0 h 110"/>
                <a:gd name="T10" fmla="*/ 0 w 101"/>
                <a:gd name="T11" fmla="*/ 92 h 110"/>
              </a:gdLst>
              <a:ahLst/>
              <a:cxnLst>
                <a:cxn ang="0">
                  <a:pos x="T0" y="T1"/>
                </a:cxn>
                <a:cxn ang="0">
                  <a:pos x="T2" y="T3"/>
                </a:cxn>
                <a:cxn ang="0">
                  <a:pos x="T4" y="T5"/>
                </a:cxn>
                <a:cxn ang="0">
                  <a:pos x="T6" y="T7"/>
                </a:cxn>
                <a:cxn ang="0">
                  <a:pos x="T8" y="T9"/>
                </a:cxn>
                <a:cxn ang="0">
                  <a:pos x="T10" y="T11"/>
                </a:cxn>
              </a:cxnLst>
              <a:rect l="0" t="0" r="r" b="b"/>
              <a:pathLst>
                <a:path w="101" h="110">
                  <a:moveTo>
                    <a:pt x="0" y="92"/>
                  </a:moveTo>
                  <a:cubicBezTo>
                    <a:pt x="5" y="99"/>
                    <a:pt x="11" y="105"/>
                    <a:pt x="16" y="110"/>
                  </a:cubicBezTo>
                  <a:cubicBezTo>
                    <a:pt x="101" y="25"/>
                    <a:pt x="101" y="25"/>
                    <a:pt x="101" y="25"/>
                  </a:cubicBezTo>
                  <a:cubicBezTo>
                    <a:pt x="101" y="1"/>
                    <a:pt x="101" y="1"/>
                    <a:pt x="101" y="1"/>
                  </a:cubicBezTo>
                  <a:cubicBezTo>
                    <a:pt x="98" y="0"/>
                    <a:pt x="96" y="0"/>
                    <a:pt x="93" y="0"/>
                  </a:cubicBezTo>
                  <a:lnTo>
                    <a:pt x="0" y="92"/>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297" name="Freeform 225"/>
            <p:cNvSpPr>
              <a:spLocks/>
            </p:cNvSpPr>
            <p:nvPr/>
          </p:nvSpPr>
          <p:spPr bwMode="auto">
            <a:xfrm>
              <a:off x="6951" y="473"/>
              <a:ext cx="169" cy="185"/>
            </a:xfrm>
            <a:custGeom>
              <a:avLst/>
              <a:gdLst>
                <a:gd name="T0" fmla="*/ 12 w 70"/>
                <a:gd name="T1" fmla="*/ 77 h 77"/>
                <a:gd name="T2" fmla="*/ 70 w 70"/>
                <a:gd name="T3" fmla="*/ 0 h 77"/>
                <a:gd name="T4" fmla="*/ 0 w 70"/>
                <a:gd name="T5" fmla="*/ 70 h 77"/>
                <a:gd name="T6" fmla="*/ 12 w 70"/>
                <a:gd name="T7" fmla="*/ 77 h 77"/>
              </a:gdLst>
              <a:ahLst/>
              <a:cxnLst>
                <a:cxn ang="0">
                  <a:pos x="T0" y="T1"/>
                </a:cxn>
                <a:cxn ang="0">
                  <a:pos x="T2" y="T3"/>
                </a:cxn>
                <a:cxn ang="0">
                  <a:pos x="T4" y="T5"/>
                </a:cxn>
                <a:cxn ang="0">
                  <a:pos x="T6" y="T7"/>
                </a:cxn>
              </a:cxnLst>
              <a:rect l="0" t="0" r="r" b="b"/>
              <a:pathLst>
                <a:path w="70" h="77">
                  <a:moveTo>
                    <a:pt x="12" y="77"/>
                  </a:moveTo>
                  <a:cubicBezTo>
                    <a:pt x="26" y="71"/>
                    <a:pt x="61" y="49"/>
                    <a:pt x="70" y="0"/>
                  </a:cubicBezTo>
                  <a:cubicBezTo>
                    <a:pt x="0" y="70"/>
                    <a:pt x="0" y="70"/>
                    <a:pt x="0" y="70"/>
                  </a:cubicBezTo>
                  <a:cubicBezTo>
                    <a:pt x="5" y="74"/>
                    <a:pt x="9" y="76"/>
                    <a:pt x="12" y="77"/>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grpSp>
      <p:cxnSp>
        <p:nvCxnSpPr>
          <p:cNvPr id="299" name="Straight Connector 298"/>
          <p:cNvCxnSpPr/>
          <p:nvPr/>
        </p:nvCxnSpPr>
        <p:spPr>
          <a:xfrm flipH="1" flipV="1">
            <a:off x="1883545" y="3374937"/>
            <a:ext cx="230230" cy="260518"/>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H="1" flipV="1">
            <a:off x="1414986" y="2775707"/>
            <a:ext cx="237582" cy="315616"/>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2909287" y="5744905"/>
            <a:ext cx="1401396" cy="1828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Azure Blueprint</a:t>
            </a:r>
          </a:p>
        </p:txBody>
      </p:sp>
      <p:sp>
        <p:nvSpPr>
          <p:cNvPr id="302" name="TextBox 301"/>
          <p:cNvSpPr txBox="1"/>
          <p:nvPr/>
        </p:nvSpPr>
        <p:spPr>
          <a:xfrm>
            <a:off x="9796666" y="5744087"/>
            <a:ext cx="1398823" cy="1828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Azure Monitor</a:t>
            </a:r>
          </a:p>
        </p:txBody>
      </p:sp>
      <p:sp>
        <p:nvSpPr>
          <p:cNvPr id="303" name="TextBox 302"/>
          <p:cNvSpPr txBox="1"/>
          <p:nvPr/>
        </p:nvSpPr>
        <p:spPr>
          <a:xfrm>
            <a:off x="4613490" y="5744087"/>
            <a:ext cx="3153651" cy="1828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Azure KeyVault</a:t>
            </a:r>
          </a:p>
        </p:txBody>
      </p:sp>
      <p:sp>
        <p:nvSpPr>
          <p:cNvPr id="344" name="TextBox 343"/>
          <p:cNvSpPr txBox="1"/>
          <p:nvPr/>
        </p:nvSpPr>
        <p:spPr>
          <a:xfrm>
            <a:off x="8116746" y="5742902"/>
            <a:ext cx="1409409" cy="1828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Azure Artifacts</a:t>
            </a:r>
          </a:p>
        </p:txBody>
      </p:sp>
      <p:grpSp>
        <p:nvGrpSpPr>
          <p:cNvPr id="346" name="Group 345">
            <a:extLst>
              <a:ext uri="{FF2B5EF4-FFF2-40B4-BE49-F238E27FC236}">
                <a16:creationId xmlns="" xmlns:a16="http://schemas.microsoft.com/office/drawing/2014/main" id="{49E2B735-6CF8-4D08-9A46-E086EB7EF7D3}"/>
              </a:ext>
            </a:extLst>
          </p:cNvPr>
          <p:cNvGrpSpPr/>
          <p:nvPr/>
        </p:nvGrpSpPr>
        <p:grpSpPr>
          <a:xfrm>
            <a:off x="6198643" y="4401688"/>
            <a:ext cx="558080" cy="118015"/>
            <a:chOff x="3524974" y="4133568"/>
            <a:chExt cx="557592" cy="180657"/>
          </a:xfrm>
        </p:grpSpPr>
        <p:cxnSp>
          <p:nvCxnSpPr>
            <p:cNvPr id="347" name="Straight Connector 346">
              <a:extLst>
                <a:ext uri="{FF2B5EF4-FFF2-40B4-BE49-F238E27FC236}">
                  <a16:creationId xmlns="" xmlns:a16="http://schemas.microsoft.com/office/drawing/2014/main" id="{7D325503-02A4-4A52-9B4A-0E4F44E6BC82}"/>
                </a:ext>
              </a:extLst>
            </p:cNvPr>
            <p:cNvCxnSpPr/>
            <p:nvPr/>
          </p:nvCxnSpPr>
          <p:spPr>
            <a:xfrm flipH="1">
              <a:off x="3524974" y="4133568"/>
              <a:ext cx="165025" cy="180657"/>
            </a:xfrm>
            <a:prstGeom prst="line">
              <a:avLst/>
            </a:prstGeom>
            <a:ln>
              <a:solidFill>
                <a:srgbClr val="6D20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 xmlns:a16="http://schemas.microsoft.com/office/drawing/2014/main" id="{93C45105-743F-4999-AE5E-AEEACDDDFA20}"/>
                </a:ext>
              </a:extLst>
            </p:cNvPr>
            <p:cNvCxnSpPr/>
            <p:nvPr/>
          </p:nvCxnSpPr>
          <p:spPr>
            <a:xfrm>
              <a:off x="3866837" y="4133568"/>
              <a:ext cx="215729" cy="180657"/>
            </a:xfrm>
            <a:prstGeom prst="line">
              <a:avLst/>
            </a:prstGeom>
            <a:ln>
              <a:solidFill>
                <a:srgbClr val="6D20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88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1989623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Our perspective</a:t>
            </a:r>
          </a:p>
        </p:txBody>
      </p:sp>
    </p:spTree>
    <p:extLst>
      <p:ext uri="{BB962C8B-B14F-4D97-AF65-F5344CB8AC3E}">
        <p14:creationId xmlns:p14="http://schemas.microsoft.com/office/powerpoint/2010/main" val="1324387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1330126"/>
            <a:ext cx="10195200" cy="861774"/>
          </a:xfrm>
        </p:spPr>
        <p:txBody>
          <a:bodyPr>
            <a:spAutoFit/>
          </a:bodyPr>
          <a:lstStyle/>
          <a:p>
            <a:pPr lvl="1"/>
            <a:r>
              <a:rPr lang="en-US" sz="1400" dirty="0">
                <a:solidFill>
                  <a:srgbClr val="00338D"/>
                </a:solidFill>
              </a:rPr>
              <a:t>Application development and data management in cloud must use encryption to prevent data leakage. Besides that impact of shared responsibility model must be understood and accounted for during the entire lifecycle of application and data. These aspects must be consider in addition to following the security best practices to protect data, apps and infrastructure through a layered, defense-in-depth strategy across identity, data, hosts and networks</a:t>
            </a:r>
          </a:p>
        </p:txBody>
      </p:sp>
      <p:sp>
        <p:nvSpPr>
          <p:cNvPr id="2" name="Title 1"/>
          <p:cNvSpPr>
            <a:spLocks noGrp="1"/>
          </p:cNvSpPr>
          <p:nvPr>
            <p:ph type="title"/>
          </p:nvPr>
        </p:nvSpPr>
        <p:spPr/>
        <p:txBody>
          <a:bodyPr/>
          <a:lstStyle/>
          <a:p>
            <a:r>
              <a:rPr lang="en-US" sz="2000" dirty="0"/>
              <a:t>Secure application development and data protection in azure should consider encryption, shared responsibility model besides following security best practices</a:t>
            </a:r>
          </a:p>
        </p:txBody>
      </p:sp>
      <p:sp>
        <p:nvSpPr>
          <p:cNvPr id="3" name="Text Placeholder 2"/>
          <p:cNvSpPr>
            <a:spLocks noGrp="1"/>
          </p:cNvSpPr>
          <p:nvPr>
            <p:ph type="body" sz="quarter" idx="12"/>
          </p:nvPr>
        </p:nvSpPr>
        <p:spPr/>
        <p:txBody>
          <a:bodyPr/>
          <a:lstStyle/>
          <a:p>
            <a:r>
              <a:rPr lang="en-US" dirty="0"/>
              <a:t>Our perspective</a:t>
            </a:r>
          </a:p>
        </p:txBody>
      </p:sp>
      <p:grpSp>
        <p:nvGrpSpPr>
          <p:cNvPr id="10" name="Group 9">
            <a:extLst>
              <a:ext uri="{FF2B5EF4-FFF2-40B4-BE49-F238E27FC236}">
                <a16:creationId xmlns="" xmlns:a16="http://schemas.microsoft.com/office/drawing/2014/main" id="{EC4B4DE3-25A7-48FD-BEDB-E8A744213022}"/>
              </a:ext>
            </a:extLst>
          </p:cNvPr>
          <p:cNvGrpSpPr/>
          <p:nvPr/>
        </p:nvGrpSpPr>
        <p:grpSpPr>
          <a:xfrm>
            <a:off x="1006972" y="2136650"/>
            <a:ext cx="10195560" cy="806331"/>
            <a:chOff x="1006973" y="2044288"/>
            <a:chExt cx="9158305" cy="806331"/>
          </a:xfrm>
        </p:grpSpPr>
        <p:sp>
          <p:nvSpPr>
            <p:cNvPr id="8" name="Right Arrow 7"/>
            <p:cNvSpPr/>
            <p:nvPr/>
          </p:nvSpPr>
          <p:spPr>
            <a:xfrm>
              <a:off x="1006973" y="2044288"/>
              <a:ext cx="9158305" cy="806331"/>
            </a:xfrm>
            <a:prstGeom prst="rightArrow">
              <a:avLst>
                <a:gd name="adj1" fmla="val 63580"/>
                <a:gd name="adj2" fmla="val 57541"/>
              </a:avLst>
            </a:prstGeom>
            <a:solidFill>
              <a:srgbClr val="00338D"/>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p:cNvSpPr/>
            <p:nvPr/>
          </p:nvSpPr>
          <p:spPr>
            <a:xfrm>
              <a:off x="1650262" y="2286188"/>
              <a:ext cx="1550905" cy="322532"/>
            </a:xfrm>
            <a:prstGeom prst="rect">
              <a:avLst/>
            </a:pr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324" tIns="56324" rIns="56324" bIns="56324" numCol="1" spcCol="1270" anchor="ctr" anchorCtr="0">
              <a:noAutofit/>
            </a:bodyPr>
            <a:lstStyle/>
            <a:p>
              <a:pPr lvl="0" algn="ctr" defTabSz="355600">
                <a:lnSpc>
                  <a:spcPct val="90000"/>
                </a:lnSpc>
                <a:spcBef>
                  <a:spcPct val="0"/>
                </a:spcBef>
                <a:spcAft>
                  <a:spcPct val="35000"/>
                </a:spcAft>
              </a:pPr>
              <a:r>
                <a:rPr lang="en-US" sz="1000" b="1" kern="1200" dirty="0"/>
                <a:t>Engineer and Test</a:t>
              </a:r>
            </a:p>
          </p:txBody>
        </p:sp>
        <p:sp>
          <p:nvSpPr>
            <p:cNvPr id="11" name="Rectangle 10"/>
            <p:cNvSpPr/>
            <p:nvPr/>
          </p:nvSpPr>
          <p:spPr>
            <a:xfrm>
              <a:off x="4774024" y="2286188"/>
              <a:ext cx="1550931" cy="322532"/>
            </a:xfrm>
            <a:prstGeom prst="rect">
              <a:avLst/>
            </a:pr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324" tIns="56324" rIns="56324" bIns="56324" numCol="1" spcCol="1270" anchor="ctr" anchorCtr="0">
              <a:noAutofit/>
            </a:bodyPr>
            <a:lstStyle/>
            <a:p>
              <a:pPr lvl="0" algn="ctr" defTabSz="355600">
                <a:lnSpc>
                  <a:spcPct val="90000"/>
                </a:lnSpc>
                <a:spcBef>
                  <a:spcPct val="0"/>
                </a:spcBef>
                <a:spcAft>
                  <a:spcPct val="35000"/>
                </a:spcAft>
              </a:pPr>
              <a:r>
                <a:rPr lang="en-US" sz="1000" b="1" kern="1200" dirty="0"/>
                <a:t>Deploy</a:t>
              </a:r>
            </a:p>
          </p:txBody>
        </p:sp>
        <p:sp>
          <p:nvSpPr>
            <p:cNvPr id="12" name="Rectangle 11"/>
            <p:cNvSpPr/>
            <p:nvPr/>
          </p:nvSpPr>
          <p:spPr>
            <a:xfrm>
              <a:off x="8191653" y="2286188"/>
              <a:ext cx="1281732" cy="322532"/>
            </a:xfrm>
            <a:prstGeom prst="rect">
              <a:avLst/>
            </a:pr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324" tIns="56324" rIns="56324" bIns="56324" numCol="1" spcCol="1270" anchor="ctr" anchorCtr="0">
              <a:noAutofit/>
            </a:bodyPr>
            <a:lstStyle/>
            <a:p>
              <a:pPr lvl="0" algn="ctr" defTabSz="355600">
                <a:lnSpc>
                  <a:spcPct val="90000"/>
                </a:lnSpc>
                <a:spcBef>
                  <a:spcPct val="0"/>
                </a:spcBef>
                <a:spcAft>
                  <a:spcPct val="35000"/>
                </a:spcAft>
              </a:pPr>
              <a:r>
                <a:rPr lang="en-US" sz="1000" b="1" kern="1200" dirty="0"/>
                <a:t>Operate</a:t>
              </a:r>
            </a:p>
          </p:txBody>
        </p:sp>
      </p:grpSp>
      <p:grpSp>
        <p:nvGrpSpPr>
          <p:cNvPr id="17" name="Group 16">
            <a:extLst>
              <a:ext uri="{FF2B5EF4-FFF2-40B4-BE49-F238E27FC236}">
                <a16:creationId xmlns="" xmlns:a16="http://schemas.microsoft.com/office/drawing/2014/main" id="{0862D6CB-34AA-4FB5-BC52-BC88345664A3}"/>
              </a:ext>
            </a:extLst>
          </p:cNvPr>
          <p:cNvGrpSpPr/>
          <p:nvPr/>
        </p:nvGrpSpPr>
        <p:grpSpPr>
          <a:xfrm>
            <a:off x="998400" y="2863180"/>
            <a:ext cx="10195200" cy="3143727"/>
            <a:chOff x="998400" y="2834152"/>
            <a:chExt cx="10195200" cy="3143727"/>
          </a:xfrm>
        </p:grpSpPr>
        <p:cxnSp>
          <p:nvCxnSpPr>
            <p:cNvPr id="64" name="Straight Connector 63"/>
            <p:cNvCxnSpPr/>
            <p:nvPr/>
          </p:nvCxnSpPr>
          <p:spPr>
            <a:xfrm>
              <a:off x="7822594" y="2858841"/>
              <a:ext cx="18542" cy="3100184"/>
            </a:xfrm>
            <a:prstGeom prst="line">
              <a:avLst/>
            </a:prstGeom>
            <a:ln w="6350">
              <a:solidFill>
                <a:srgbClr val="00338D"/>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4313017" y="2858841"/>
              <a:ext cx="8827" cy="3093319"/>
            </a:xfrm>
            <a:prstGeom prst="line">
              <a:avLst/>
            </a:prstGeom>
            <a:ln w="6350">
              <a:solidFill>
                <a:srgbClr val="00338D"/>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 xmlns:a16="http://schemas.microsoft.com/office/drawing/2014/main" id="{B58D5E00-5A7A-497A-B3AA-7D6D92A0831C}"/>
                </a:ext>
              </a:extLst>
            </p:cNvPr>
            <p:cNvGrpSpPr/>
            <p:nvPr/>
          </p:nvGrpSpPr>
          <p:grpSpPr>
            <a:xfrm>
              <a:off x="998400" y="2834152"/>
              <a:ext cx="3139636" cy="3143727"/>
              <a:chOff x="998400" y="2834152"/>
              <a:chExt cx="3139636" cy="3143727"/>
            </a:xfrm>
          </p:grpSpPr>
          <p:sp>
            <p:nvSpPr>
              <p:cNvPr id="95" name="Freeform 5"/>
              <p:cNvSpPr>
                <a:spLocks/>
              </p:cNvSpPr>
              <p:nvPr/>
            </p:nvSpPr>
            <p:spPr bwMode="auto">
              <a:xfrm>
                <a:off x="998400" y="2834152"/>
                <a:ext cx="883549" cy="3143727"/>
              </a:xfrm>
              <a:custGeom>
                <a:avLst/>
                <a:gdLst>
                  <a:gd name="T0" fmla="*/ 80 w 5165"/>
                  <a:gd name="T1" fmla="*/ 0 h 18405"/>
                  <a:gd name="T2" fmla="*/ 83 w 5165"/>
                  <a:gd name="T3" fmla="*/ 18402 h 18405"/>
                  <a:gd name="T4" fmla="*/ 80 w 5165"/>
                  <a:gd name="T5" fmla="*/ 18405 h 18405"/>
                  <a:gd name="T6" fmla="*/ 0 w 5165"/>
                  <a:gd name="T7" fmla="*/ 18325 h 18405"/>
                  <a:gd name="T8" fmla="*/ 2 w 5165"/>
                  <a:gd name="T9" fmla="*/ 83 h 18405"/>
                  <a:gd name="T10" fmla="*/ 0 w 5165"/>
                  <a:gd name="T11" fmla="*/ 80 h 18405"/>
                  <a:gd name="T12" fmla="*/ 80 w 5165"/>
                  <a:gd name="T13" fmla="*/ 0 h 18405"/>
                </a:gdLst>
                <a:ahLst/>
                <a:cxnLst>
                  <a:cxn ang="0">
                    <a:pos x="T0" y="T1"/>
                  </a:cxn>
                  <a:cxn ang="0">
                    <a:pos x="T2" y="T3"/>
                  </a:cxn>
                  <a:cxn ang="0">
                    <a:pos x="T4" y="T5"/>
                  </a:cxn>
                  <a:cxn ang="0">
                    <a:pos x="T6" y="T7"/>
                  </a:cxn>
                  <a:cxn ang="0">
                    <a:pos x="T8" y="T9"/>
                  </a:cxn>
                  <a:cxn ang="0">
                    <a:pos x="T10" y="T11"/>
                  </a:cxn>
                  <a:cxn ang="0">
                    <a:pos x="T12" y="T13"/>
                  </a:cxn>
                </a:cxnLst>
                <a:rect l="0" t="0" r="r" b="b"/>
                <a:pathLst>
                  <a:path w="5165" h="18405">
                    <a:moveTo>
                      <a:pt x="80" y="0"/>
                    </a:moveTo>
                    <a:cubicBezTo>
                      <a:pt x="5164" y="5081"/>
                      <a:pt x="5165" y="13320"/>
                      <a:pt x="83" y="18402"/>
                    </a:cubicBezTo>
                    <a:cubicBezTo>
                      <a:pt x="82" y="18403"/>
                      <a:pt x="81" y="18404"/>
                      <a:pt x="80" y="18405"/>
                    </a:cubicBezTo>
                    <a:lnTo>
                      <a:pt x="0" y="18325"/>
                    </a:lnTo>
                    <a:cubicBezTo>
                      <a:pt x="5039" y="13288"/>
                      <a:pt x="5040" y="5121"/>
                      <a:pt x="2" y="83"/>
                    </a:cubicBezTo>
                    <a:cubicBezTo>
                      <a:pt x="1" y="82"/>
                      <a:pt x="0" y="81"/>
                      <a:pt x="0" y="80"/>
                    </a:cubicBezTo>
                    <a:lnTo>
                      <a:pt x="80" y="0"/>
                    </a:lnTo>
                    <a:close/>
                  </a:path>
                </a:pathLst>
              </a:custGeom>
              <a:solidFill>
                <a:srgbClr val="00338D"/>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 name="Freeform 29"/>
              <p:cNvSpPr/>
              <p:nvPr/>
            </p:nvSpPr>
            <p:spPr>
              <a:xfrm>
                <a:off x="1317538" y="2987159"/>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algn="l" defTabSz="355600">
                  <a:lnSpc>
                    <a:spcPct val="90000"/>
                  </a:lnSpc>
                  <a:spcBef>
                    <a:spcPct val="0"/>
                  </a:spcBef>
                  <a:spcAft>
                    <a:spcPct val="35000"/>
                  </a:spcAft>
                </a:pPr>
                <a:r>
                  <a:rPr lang="en-US" sz="1000" b="1" kern="1200" dirty="0">
                    <a:solidFill>
                      <a:schemeClr val="bg1"/>
                    </a:solidFill>
                  </a:rPr>
                  <a:t>Secure design</a:t>
                </a:r>
              </a:p>
              <a:p>
                <a:pPr defTabSz="355600">
                  <a:lnSpc>
                    <a:spcPct val="90000"/>
                  </a:lnSpc>
                  <a:spcBef>
                    <a:spcPct val="0"/>
                  </a:spcBef>
                  <a:spcAft>
                    <a:spcPct val="35000"/>
                  </a:spcAft>
                </a:pPr>
                <a:r>
                  <a:rPr lang="en-US" sz="1000" b="1" dirty="0">
                    <a:solidFill>
                      <a:srgbClr val="EAAA00"/>
                    </a:solidFill>
                  </a:rPr>
                  <a:t>MS Threat Modeling Tool, Secure code Training</a:t>
                </a:r>
              </a:p>
            </p:txBody>
          </p:sp>
          <p:sp>
            <p:nvSpPr>
              <p:cNvPr id="31" name="Oval 30"/>
              <p:cNvSpPr/>
              <p:nvPr/>
            </p:nvSpPr>
            <p:spPr>
              <a:xfrm>
                <a:off x="999796" y="29921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5" name="Freeform 64"/>
              <p:cNvSpPr/>
              <p:nvPr/>
            </p:nvSpPr>
            <p:spPr>
              <a:xfrm>
                <a:off x="1609008" y="3749874"/>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Secured tools</a:t>
                </a:r>
              </a:p>
              <a:p>
                <a:pPr lvl="0" algn="l" defTabSz="355600">
                  <a:lnSpc>
                    <a:spcPct val="90000"/>
                  </a:lnSpc>
                  <a:spcBef>
                    <a:spcPct val="0"/>
                  </a:spcBef>
                  <a:spcAft>
                    <a:spcPct val="35000"/>
                  </a:spcAft>
                </a:pPr>
                <a:r>
                  <a:rPr lang="en-US" sz="1000" b="1" kern="1200" dirty="0">
                    <a:solidFill>
                      <a:srgbClr val="EAAA00"/>
                    </a:solidFill>
                  </a:rPr>
                  <a:t>Azure Repos, Azure Artifacts</a:t>
                </a:r>
              </a:p>
            </p:txBody>
          </p:sp>
          <p:sp>
            <p:nvSpPr>
              <p:cNvPr id="66" name="Oval 65"/>
              <p:cNvSpPr/>
              <p:nvPr/>
            </p:nvSpPr>
            <p:spPr>
              <a:xfrm>
                <a:off x="1291266" y="3757156"/>
                <a:ext cx="635484" cy="635484"/>
              </a:xfrm>
              <a:prstGeom prst="ellipse">
                <a:avLst/>
              </a:prstGeom>
              <a:solidFill>
                <a:schemeClr val="bg1"/>
              </a:solidFill>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8" name="Freeform 67"/>
              <p:cNvSpPr/>
              <p:nvPr/>
            </p:nvSpPr>
            <p:spPr>
              <a:xfrm>
                <a:off x="1609008" y="4512588"/>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Security testing</a:t>
                </a:r>
              </a:p>
              <a:p>
                <a:pPr lvl="0" algn="l" defTabSz="355600">
                  <a:lnSpc>
                    <a:spcPct val="90000"/>
                  </a:lnSpc>
                  <a:spcBef>
                    <a:spcPct val="0"/>
                  </a:spcBef>
                  <a:spcAft>
                    <a:spcPct val="35000"/>
                  </a:spcAft>
                </a:pPr>
                <a:r>
                  <a:rPr lang="en-US" sz="1000" b="1" kern="1200" dirty="0">
                    <a:solidFill>
                      <a:srgbClr val="EAAA00"/>
                    </a:solidFill>
                  </a:rPr>
                  <a:t>Tinfoil</a:t>
                </a:r>
              </a:p>
            </p:txBody>
          </p:sp>
          <p:sp>
            <p:nvSpPr>
              <p:cNvPr id="69" name="Oval 68"/>
              <p:cNvSpPr/>
              <p:nvPr/>
            </p:nvSpPr>
            <p:spPr>
              <a:xfrm>
                <a:off x="1291266" y="4519870"/>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0" name="Freeform 69"/>
              <p:cNvSpPr/>
              <p:nvPr/>
            </p:nvSpPr>
            <p:spPr>
              <a:xfrm>
                <a:off x="1317538" y="5275302"/>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Build &amp; Release Automation</a:t>
                </a:r>
              </a:p>
              <a:p>
                <a:pPr lvl="0" algn="l" defTabSz="355600">
                  <a:lnSpc>
                    <a:spcPct val="90000"/>
                  </a:lnSpc>
                  <a:spcBef>
                    <a:spcPct val="0"/>
                  </a:spcBef>
                  <a:spcAft>
                    <a:spcPct val="35000"/>
                  </a:spcAft>
                </a:pPr>
                <a:r>
                  <a:rPr lang="en-US" sz="1000" b="1" kern="1200" dirty="0">
                    <a:solidFill>
                      <a:srgbClr val="EAAA00"/>
                    </a:solidFill>
                  </a:rPr>
                  <a:t>Azure Pipelines</a:t>
                </a:r>
              </a:p>
            </p:txBody>
          </p:sp>
          <p:sp>
            <p:nvSpPr>
              <p:cNvPr id="71" name="Oval 70"/>
              <p:cNvSpPr/>
              <p:nvPr/>
            </p:nvSpPr>
            <p:spPr>
              <a:xfrm>
                <a:off x="999796" y="52825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55" name="Group 129"/>
              <p:cNvGrpSpPr>
                <a:grpSpLocks noChangeAspect="1"/>
              </p:cNvGrpSpPr>
              <p:nvPr/>
            </p:nvGrpSpPr>
            <p:grpSpPr bwMode="auto">
              <a:xfrm>
                <a:off x="1086861" y="5373509"/>
                <a:ext cx="460563" cy="459492"/>
                <a:chOff x="1545" y="3189"/>
                <a:chExt cx="430" cy="429"/>
              </a:xfrm>
              <a:solidFill>
                <a:schemeClr val="tx2"/>
              </a:solidFill>
            </p:grpSpPr>
            <p:sp>
              <p:nvSpPr>
                <p:cNvPr id="56" name="Freeform 130"/>
                <p:cNvSpPr>
                  <a:spLocks noEditPoints="1"/>
                </p:cNvSpPr>
                <p:nvPr/>
              </p:nvSpPr>
              <p:spPr bwMode="auto">
                <a:xfrm>
                  <a:off x="1706" y="3349"/>
                  <a:ext cx="240" cy="241"/>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57" name="Freeform 131"/>
                <p:cNvSpPr>
                  <a:spLocks/>
                </p:cNvSpPr>
                <p:nvPr/>
              </p:nvSpPr>
              <p:spPr bwMode="auto">
                <a:xfrm>
                  <a:off x="1545" y="3189"/>
                  <a:ext cx="430" cy="429"/>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nvGrpSpPr>
              <p:cNvPr id="86" name="Group 11"/>
              <p:cNvGrpSpPr>
                <a:grpSpLocks noChangeAspect="1"/>
              </p:cNvGrpSpPr>
              <p:nvPr/>
            </p:nvGrpSpPr>
            <p:grpSpPr bwMode="auto">
              <a:xfrm>
                <a:off x="1136019" y="3106057"/>
                <a:ext cx="344482" cy="394342"/>
                <a:chOff x="1538" y="787"/>
                <a:chExt cx="456" cy="522"/>
              </a:xfrm>
              <a:solidFill>
                <a:schemeClr val="tx2"/>
              </a:solidFill>
            </p:grpSpPr>
            <p:sp>
              <p:nvSpPr>
                <p:cNvPr id="87" name="Freeform 12"/>
                <p:cNvSpPr>
                  <a:spLocks/>
                </p:cNvSpPr>
                <p:nvPr/>
              </p:nvSpPr>
              <p:spPr bwMode="auto">
                <a:xfrm>
                  <a:off x="1538" y="943"/>
                  <a:ext cx="350" cy="366"/>
                </a:xfrm>
                <a:custGeom>
                  <a:avLst/>
                  <a:gdLst/>
                  <a:ahLst/>
                  <a:cxnLst>
                    <a:cxn ang="0">
                      <a:pos x="121" y="0"/>
                    </a:cxn>
                    <a:cxn ang="0">
                      <a:pos x="103" y="23"/>
                    </a:cxn>
                    <a:cxn ang="0">
                      <a:pos x="110" y="26"/>
                    </a:cxn>
                    <a:cxn ang="0">
                      <a:pos x="118" y="40"/>
                    </a:cxn>
                    <a:cxn ang="0">
                      <a:pos x="114" y="56"/>
                    </a:cxn>
                    <a:cxn ang="0">
                      <a:pos x="108" y="65"/>
                    </a:cxn>
                    <a:cxn ang="0">
                      <a:pos x="108" y="65"/>
                    </a:cxn>
                    <a:cxn ang="0">
                      <a:pos x="77" y="105"/>
                    </a:cxn>
                    <a:cxn ang="0">
                      <a:pos x="77" y="105"/>
                    </a:cxn>
                    <a:cxn ang="0">
                      <a:pos x="68" y="117"/>
                    </a:cxn>
                    <a:cxn ang="0">
                      <a:pos x="54" y="125"/>
                    </a:cxn>
                    <a:cxn ang="0">
                      <a:pos x="38" y="121"/>
                    </a:cxn>
                    <a:cxn ang="0">
                      <a:pos x="30" y="107"/>
                    </a:cxn>
                    <a:cxn ang="0">
                      <a:pos x="34" y="91"/>
                    </a:cxn>
                    <a:cxn ang="0">
                      <a:pos x="41" y="82"/>
                    </a:cxn>
                    <a:cxn ang="0">
                      <a:pos x="33" y="46"/>
                    </a:cxn>
                    <a:cxn ang="0">
                      <a:pos x="11" y="74"/>
                    </a:cxn>
                    <a:cxn ang="0">
                      <a:pos x="2" y="111"/>
                    </a:cxn>
                    <a:cxn ang="0">
                      <a:pos x="21" y="143"/>
                    </a:cxn>
                    <a:cxn ang="0">
                      <a:pos x="58" y="153"/>
                    </a:cxn>
                    <a:cxn ang="0">
                      <a:pos x="58" y="153"/>
                    </a:cxn>
                    <a:cxn ang="0">
                      <a:pos x="90" y="134"/>
                    </a:cxn>
                    <a:cxn ang="0">
                      <a:pos x="137" y="73"/>
                    </a:cxn>
                    <a:cxn ang="0">
                      <a:pos x="147" y="36"/>
                    </a:cxn>
                    <a:cxn ang="0">
                      <a:pos x="128" y="4"/>
                    </a:cxn>
                    <a:cxn ang="0">
                      <a:pos x="121" y="0"/>
                    </a:cxn>
                  </a:cxnLst>
                  <a:rect l="0" t="0" r="r" b="b"/>
                  <a:pathLst>
                    <a:path w="148" h="155">
                      <a:moveTo>
                        <a:pt x="121" y="0"/>
                      </a:moveTo>
                      <a:cubicBezTo>
                        <a:pt x="103" y="23"/>
                        <a:pt x="103" y="23"/>
                        <a:pt x="103" y="23"/>
                      </a:cubicBezTo>
                      <a:cubicBezTo>
                        <a:pt x="106" y="24"/>
                        <a:pt x="108" y="25"/>
                        <a:pt x="110" y="26"/>
                      </a:cubicBezTo>
                      <a:cubicBezTo>
                        <a:pt x="115" y="30"/>
                        <a:pt x="118" y="35"/>
                        <a:pt x="118" y="40"/>
                      </a:cubicBezTo>
                      <a:cubicBezTo>
                        <a:pt x="119" y="46"/>
                        <a:pt x="118" y="51"/>
                        <a:pt x="114" y="56"/>
                      </a:cubicBezTo>
                      <a:cubicBezTo>
                        <a:pt x="108" y="65"/>
                        <a:pt x="108" y="65"/>
                        <a:pt x="108" y="65"/>
                      </a:cubicBezTo>
                      <a:cubicBezTo>
                        <a:pt x="108" y="65"/>
                        <a:pt x="108" y="65"/>
                        <a:pt x="108" y="65"/>
                      </a:cubicBezTo>
                      <a:cubicBezTo>
                        <a:pt x="77" y="105"/>
                        <a:pt x="77" y="105"/>
                        <a:pt x="77" y="105"/>
                      </a:cubicBezTo>
                      <a:cubicBezTo>
                        <a:pt x="77" y="105"/>
                        <a:pt x="77" y="105"/>
                        <a:pt x="77" y="105"/>
                      </a:cubicBezTo>
                      <a:cubicBezTo>
                        <a:pt x="68" y="117"/>
                        <a:pt x="68" y="117"/>
                        <a:pt x="68" y="117"/>
                      </a:cubicBezTo>
                      <a:cubicBezTo>
                        <a:pt x="64" y="121"/>
                        <a:pt x="59" y="124"/>
                        <a:pt x="54" y="125"/>
                      </a:cubicBezTo>
                      <a:cubicBezTo>
                        <a:pt x="48" y="126"/>
                        <a:pt x="43" y="124"/>
                        <a:pt x="38" y="121"/>
                      </a:cubicBezTo>
                      <a:cubicBezTo>
                        <a:pt x="33" y="117"/>
                        <a:pt x="31" y="112"/>
                        <a:pt x="30" y="107"/>
                      </a:cubicBezTo>
                      <a:cubicBezTo>
                        <a:pt x="29" y="101"/>
                        <a:pt x="31" y="96"/>
                        <a:pt x="34" y="91"/>
                      </a:cubicBezTo>
                      <a:cubicBezTo>
                        <a:pt x="41" y="82"/>
                        <a:pt x="41" y="82"/>
                        <a:pt x="41" y="82"/>
                      </a:cubicBezTo>
                      <a:cubicBezTo>
                        <a:pt x="31" y="67"/>
                        <a:pt x="31" y="54"/>
                        <a:pt x="33" y="46"/>
                      </a:cubicBezTo>
                      <a:cubicBezTo>
                        <a:pt x="11" y="74"/>
                        <a:pt x="11" y="74"/>
                        <a:pt x="11" y="74"/>
                      </a:cubicBezTo>
                      <a:cubicBezTo>
                        <a:pt x="3" y="85"/>
                        <a:pt x="0" y="98"/>
                        <a:pt x="2" y="111"/>
                      </a:cubicBezTo>
                      <a:cubicBezTo>
                        <a:pt x="3" y="123"/>
                        <a:pt x="10" y="135"/>
                        <a:pt x="21" y="143"/>
                      </a:cubicBezTo>
                      <a:cubicBezTo>
                        <a:pt x="32" y="152"/>
                        <a:pt x="45" y="155"/>
                        <a:pt x="58" y="153"/>
                      </a:cubicBezTo>
                      <a:cubicBezTo>
                        <a:pt x="58" y="153"/>
                        <a:pt x="58" y="153"/>
                        <a:pt x="58" y="153"/>
                      </a:cubicBezTo>
                      <a:cubicBezTo>
                        <a:pt x="70" y="152"/>
                        <a:pt x="82" y="145"/>
                        <a:pt x="90" y="134"/>
                      </a:cubicBezTo>
                      <a:cubicBezTo>
                        <a:pt x="137" y="73"/>
                        <a:pt x="137" y="73"/>
                        <a:pt x="137" y="73"/>
                      </a:cubicBezTo>
                      <a:cubicBezTo>
                        <a:pt x="145" y="62"/>
                        <a:pt x="148" y="49"/>
                        <a:pt x="147" y="36"/>
                      </a:cubicBezTo>
                      <a:cubicBezTo>
                        <a:pt x="145" y="24"/>
                        <a:pt x="138" y="12"/>
                        <a:pt x="128" y="4"/>
                      </a:cubicBezTo>
                      <a:cubicBezTo>
                        <a:pt x="126" y="2"/>
                        <a:pt x="124" y="1"/>
                        <a:pt x="1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8" name="Freeform 13"/>
                <p:cNvSpPr>
                  <a:spLocks/>
                </p:cNvSpPr>
                <p:nvPr/>
              </p:nvSpPr>
              <p:spPr bwMode="auto">
                <a:xfrm>
                  <a:off x="1642" y="787"/>
                  <a:ext cx="352" cy="366"/>
                </a:xfrm>
                <a:custGeom>
                  <a:avLst/>
                  <a:gdLst/>
                  <a:ahLst/>
                  <a:cxnLst>
                    <a:cxn ang="0">
                      <a:pos x="128" y="11"/>
                    </a:cxn>
                    <a:cxn ang="0">
                      <a:pos x="91" y="1"/>
                    </a:cxn>
                    <a:cxn ang="0">
                      <a:pos x="91" y="1"/>
                    </a:cxn>
                    <a:cxn ang="0">
                      <a:pos x="59" y="21"/>
                    </a:cxn>
                    <a:cxn ang="0">
                      <a:pos x="12" y="81"/>
                    </a:cxn>
                    <a:cxn ang="0">
                      <a:pos x="2" y="118"/>
                    </a:cxn>
                    <a:cxn ang="0">
                      <a:pos x="21" y="151"/>
                    </a:cxn>
                    <a:cxn ang="0">
                      <a:pos x="28" y="155"/>
                    </a:cxn>
                    <a:cxn ang="0">
                      <a:pos x="46" y="132"/>
                    </a:cxn>
                    <a:cxn ang="0">
                      <a:pos x="39" y="128"/>
                    </a:cxn>
                    <a:cxn ang="0">
                      <a:pos x="31" y="114"/>
                    </a:cxn>
                    <a:cxn ang="0">
                      <a:pos x="35" y="99"/>
                    </a:cxn>
                    <a:cxn ang="0">
                      <a:pos x="71" y="51"/>
                    </a:cxn>
                    <a:cxn ang="0">
                      <a:pos x="73" y="49"/>
                    </a:cxn>
                    <a:cxn ang="0">
                      <a:pos x="81" y="38"/>
                    </a:cxn>
                    <a:cxn ang="0">
                      <a:pos x="95" y="30"/>
                    </a:cxn>
                    <a:cxn ang="0">
                      <a:pos x="111" y="34"/>
                    </a:cxn>
                    <a:cxn ang="0">
                      <a:pos x="119" y="48"/>
                    </a:cxn>
                    <a:cxn ang="0">
                      <a:pos x="115" y="64"/>
                    </a:cxn>
                    <a:cxn ang="0">
                      <a:pos x="108" y="73"/>
                    </a:cxn>
                    <a:cxn ang="0">
                      <a:pos x="116" y="109"/>
                    </a:cxn>
                    <a:cxn ang="0">
                      <a:pos x="138" y="81"/>
                    </a:cxn>
                    <a:cxn ang="0">
                      <a:pos x="147" y="44"/>
                    </a:cxn>
                    <a:cxn ang="0">
                      <a:pos x="128" y="11"/>
                    </a:cxn>
                  </a:cxnLst>
                  <a:rect l="0" t="0" r="r" b="b"/>
                  <a:pathLst>
                    <a:path w="149" h="155">
                      <a:moveTo>
                        <a:pt x="128" y="11"/>
                      </a:moveTo>
                      <a:cubicBezTo>
                        <a:pt x="117" y="3"/>
                        <a:pt x="104" y="0"/>
                        <a:pt x="91" y="1"/>
                      </a:cubicBezTo>
                      <a:cubicBezTo>
                        <a:pt x="91" y="1"/>
                        <a:pt x="91" y="1"/>
                        <a:pt x="91" y="1"/>
                      </a:cubicBezTo>
                      <a:cubicBezTo>
                        <a:pt x="79" y="3"/>
                        <a:pt x="67" y="10"/>
                        <a:pt x="59" y="21"/>
                      </a:cubicBezTo>
                      <a:cubicBezTo>
                        <a:pt x="12" y="81"/>
                        <a:pt x="12" y="81"/>
                        <a:pt x="12" y="81"/>
                      </a:cubicBezTo>
                      <a:cubicBezTo>
                        <a:pt x="4" y="92"/>
                        <a:pt x="0" y="106"/>
                        <a:pt x="2" y="118"/>
                      </a:cubicBezTo>
                      <a:cubicBezTo>
                        <a:pt x="4" y="131"/>
                        <a:pt x="10" y="143"/>
                        <a:pt x="21" y="151"/>
                      </a:cubicBezTo>
                      <a:cubicBezTo>
                        <a:pt x="23" y="153"/>
                        <a:pt x="25" y="154"/>
                        <a:pt x="28" y="155"/>
                      </a:cubicBezTo>
                      <a:cubicBezTo>
                        <a:pt x="46" y="132"/>
                        <a:pt x="46" y="132"/>
                        <a:pt x="46" y="132"/>
                      </a:cubicBezTo>
                      <a:cubicBezTo>
                        <a:pt x="43" y="131"/>
                        <a:pt x="41" y="130"/>
                        <a:pt x="39" y="128"/>
                      </a:cubicBezTo>
                      <a:cubicBezTo>
                        <a:pt x="34" y="125"/>
                        <a:pt x="31" y="120"/>
                        <a:pt x="31" y="114"/>
                      </a:cubicBezTo>
                      <a:cubicBezTo>
                        <a:pt x="30" y="109"/>
                        <a:pt x="31" y="103"/>
                        <a:pt x="35" y="99"/>
                      </a:cubicBezTo>
                      <a:cubicBezTo>
                        <a:pt x="71" y="51"/>
                        <a:pt x="71" y="51"/>
                        <a:pt x="71" y="51"/>
                      </a:cubicBezTo>
                      <a:cubicBezTo>
                        <a:pt x="73" y="49"/>
                        <a:pt x="73" y="49"/>
                        <a:pt x="73" y="49"/>
                      </a:cubicBezTo>
                      <a:cubicBezTo>
                        <a:pt x="81" y="38"/>
                        <a:pt x="81" y="38"/>
                        <a:pt x="81" y="38"/>
                      </a:cubicBezTo>
                      <a:cubicBezTo>
                        <a:pt x="85" y="33"/>
                        <a:pt x="90" y="31"/>
                        <a:pt x="95" y="30"/>
                      </a:cubicBezTo>
                      <a:cubicBezTo>
                        <a:pt x="101" y="29"/>
                        <a:pt x="106" y="30"/>
                        <a:pt x="111" y="34"/>
                      </a:cubicBezTo>
                      <a:cubicBezTo>
                        <a:pt x="116" y="37"/>
                        <a:pt x="118" y="43"/>
                        <a:pt x="119" y="48"/>
                      </a:cubicBezTo>
                      <a:cubicBezTo>
                        <a:pt x="120" y="53"/>
                        <a:pt x="118" y="59"/>
                        <a:pt x="115" y="64"/>
                      </a:cubicBezTo>
                      <a:cubicBezTo>
                        <a:pt x="108" y="73"/>
                        <a:pt x="108" y="73"/>
                        <a:pt x="108" y="73"/>
                      </a:cubicBezTo>
                      <a:cubicBezTo>
                        <a:pt x="118" y="87"/>
                        <a:pt x="118" y="101"/>
                        <a:pt x="116" y="109"/>
                      </a:cubicBezTo>
                      <a:cubicBezTo>
                        <a:pt x="138" y="81"/>
                        <a:pt x="138" y="81"/>
                        <a:pt x="138" y="81"/>
                      </a:cubicBezTo>
                      <a:cubicBezTo>
                        <a:pt x="146" y="70"/>
                        <a:pt x="149" y="57"/>
                        <a:pt x="147" y="44"/>
                      </a:cubicBezTo>
                      <a:cubicBezTo>
                        <a:pt x="146" y="32"/>
                        <a:pt x="139" y="20"/>
                        <a:pt x="128"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nvGrpSpPr>
              <p:cNvPr id="127" name="Group 126"/>
              <p:cNvGrpSpPr/>
              <p:nvPr/>
            </p:nvGrpSpPr>
            <p:grpSpPr>
              <a:xfrm>
                <a:off x="1393522" y="4692456"/>
                <a:ext cx="436964" cy="291774"/>
                <a:chOff x="5079208" y="2454276"/>
                <a:chExt cx="496888" cy="331787"/>
              </a:xfrm>
              <a:solidFill>
                <a:schemeClr val="tx2"/>
              </a:solidFill>
            </p:grpSpPr>
            <p:sp>
              <p:nvSpPr>
                <p:cNvPr id="128" name="Rectangle 18"/>
                <p:cNvSpPr>
                  <a:spLocks noChangeArrowheads="1"/>
                </p:cNvSpPr>
                <p:nvPr/>
              </p:nvSpPr>
              <p:spPr bwMode="auto">
                <a:xfrm>
                  <a:off x="5079208" y="2751138"/>
                  <a:ext cx="484188" cy="34925"/>
                </a:xfrm>
                <a:prstGeom prst="rect">
                  <a:avLst/>
                </a:prstGeom>
                <a:grpFill/>
                <a:ln>
                  <a:noFill/>
                </a:ln>
              </p:spPr>
              <p:txBody>
                <a:bodyPr vert="horz" wrap="square" lIns="68580" tIns="34290" rIns="68580" bIns="34290" numCol="1" anchor="t" anchorCtr="0" compatLnSpc="1">
                  <a:prstTxWarp prst="textNoShape">
                    <a:avLst/>
                  </a:prstTxWarp>
                </a:bodyPr>
                <a:lstStyle/>
                <a:p>
                  <a:endParaRPr lang="en-US" sz="1000" dirty="0"/>
                </a:p>
              </p:txBody>
            </p:sp>
            <p:sp>
              <p:nvSpPr>
                <p:cNvPr id="129" name="Freeform 19"/>
                <p:cNvSpPr>
                  <a:spLocks noEditPoints="1"/>
                </p:cNvSpPr>
                <p:nvPr/>
              </p:nvSpPr>
              <p:spPr bwMode="auto">
                <a:xfrm>
                  <a:off x="5434808" y="2570163"/>
                  <a:ext cx="141288" cy="104775"/>
                </a:xfrm>
                <a:custGeom>
                  <a:avLst/>
                  <a:gdLst>
                    <a:gd name="T0" fmla="*/ 40 w 43"/>
                    <a:gd name="T1" fmla="*/ 0 h 32"/>
                    <a:gd name="T2" fmla="*/ 3 w 43"/>
                    <a:gd name="T3" fmla="*/ 0 h 32"/>
                    <a:gd name="T4" fmla="*/ 0 w 43"/>
                    <a:gd name="T5" fmla="*/ 3 h 32"/>
                    <a:gd name="T6" fmla="*/ 0 w 43"/>
                    <a:gd name="T7" fmla="*/ 28 h 32"/>
                    <a:gd name="T8" fmla="*/ 3 w 43"/>
                    <a:gd name="T9" fmla="*/ 32 h 32"/>
                    <a:gd name="T10" fmla="*/ 40 w 43"/>
                    <a:gd name="T11" fmla="*/ 32 h 32"/>
                    <a:gd name="T12" fmla="*/ 43 w 43"/>
                    <a:gd name="T13" fmla="*/ 28 h 32"/>
                    <a:gd name="T14" fmla="*/ 43 w 43"/>
                    <a:gd name="T15" fmla="*/ 3 h 32"/>
                    <a:gd name="T16" fmla="*/ 40 w 43"/>
                    <a:gd name="T17" fmla="*/ 0 h 32"/>
                    <a:gd name="T18" fmla="*/ 26 w 43"/>
                    <a:gd name="T19" fmla="*/ 25 h 32"/>
                    <a:gd name="T20" fmla="*/ 17 w 43"/>
                    <a:gd name="T21" fmla="*/ 25 h 32"/>
                    <a:gd name="T22" fmla="*/ 19 w 43"/>
                    <a:gd name="T23" fmla="*/ 16 h 32"/>
                    <a:gd name="T24" fmla="*/ 17 w 43"/>
                    <a:gd name="T25" fmla="*/ 13 h 32"/>
                    <a:gd name="T26" fmla="*/ 22 w 43"/>
                    <a:gd name="T27" fmla="*/ 9 h 32"/>
                    <a:gd name="T28" fmla="*/ 26 w 43"/>
                    <a:gd name="T29" fmla="*/ 13 h 32"/>
                    <a:gd name="T30" fmla="*/ 24 w 43"/>
                    <a:gd name="T31" fmla="*/ 16 h 32"/>
                    <a:gd name="T32" fmla="*/ 26 w 43"/>
                    <a:gd name="T33"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2">
                      <a:moveTo>
                        <a:pt x="40" y="0"/>
                      </a:moveTo>
                      <a:cubicBezTo>
                        <a:pt x="3" y="0"/>
                        <a:pt x="3" y="0"/>
                        <a:pt x="3" y="0"/>
                      </a:cubicBezTo>
                      <a:cubicBezTo>
                        <a:pt x="2" y="0"/>
                        <a:pt x="0" y="1"/>
                        <a:pt x="0" y="3"/>
                      </a:cubicBezTo>
                      <a:cubicBezTo>
                        <a:pt x="0" y="28"/>
                        <a:pt x="0" y="28"/>
                        <a:pt x="0" y="28"/>
                      </a:cubicBezTo>
                      <a:cubicBezTo>
                        <a:pt x="0" y="30"/>
                        <a:pt x="2" y="32"/>
                        <a:pt x="3" y="32"/>
                      </a:cubicBezTo>
                      <a:cubicBezTo>
                        <a:pt x="40" y="32"/>
                        <a:pt x="40" y="32"/>
                        <a:pt x="40" y="32"/>
                      </a:cubicBezTo>
                      <a:cubicBezTo>
                        <a:pt x="42" y="32"/>
                        <a:pt x="43" y="30"/>
                        <a:pt x="43" y="28"/>
                      </a:cubicBezTo>
                      <a:cubicBezTo>
                        <a:pt x="43" y="3"/>
                        <a:pt x="43" y="3"/>
                        <a:pt x="43" y="3"/>
                      </a:cubicBezTo>
                      <a:cubicBezTo>
                        <a:pt x="43" y="1"/>
                        <a:pt x="42" y="0"/>
                        <a:pt x="40" y="0"/>
                      </a:cubicBezTo>
                      <a:moveTo>
                        <a:pt x="26" y="25"/>
                      </a:moveTo>
                      <a:cubicBezTo>
                        <a:pt x="17" y="25"/>
                        <a:pt x="17" y="25"/>
                        <a:pt x="17" y="25"/>
                      </a:cubicBezTo>
                      <a:cubicBezTo>
                        <a:pt x="19" y="16"/>
                        <a:pt x="19" y="16"/>
                        <a:pt x="19" y="16"/>
                      </a:cubicBezTo>
                      <a:cubicBezTo>
                        <a:pt x="18" y="16"/>
                        <a:pt x="17" y="14"/>
                        <a:pt x="17" y="13"/>
                      </a:cubicBezTo>
                      <a:cubicBezTo>
                        <a:pt x="17" y="10"/>
                        <a:pt x="19" y="9"/>
                        <a:pt x="22" y="9"/>
                      </a:cubicBezTo>
                      <a:cubicBezTo>
                        <a:pt x="24" y="9"/>
                        <a:pt x="26" y="10"/>
                        <a:pt x="26" y="13"/>
                      </a:cubicBezTo>
                      <a:cubicBezTo>
                        <a:pt x="26" y="14"/>
                        <a:pt x="25" y="16"/>
                        <a:pt x="24" y="16"/>
                      </a:cubicBezTo>
                      <a:lnTo>
                        <a:pt x="26" y="25"/>
                      </a:lnTo>
                      <a:close/>
                    </a:path>
                  </a:pathLst>
                </a:custGeom>
                <a:grpFill/>
                <a:ln>
                  <a:noFill/>
                </a:ln>
              </p:spPr>
              <p:txBody>
                <a:bodyPr vert="horz" wrap="square" lIns="68580" tIns="34290" rIns="68580" bIns="34290" numCol="1" anchor="t" anchorCtr="0" compatLnSpc="1">
                  <a:prstTxWarp prst="textNoShape">
                    <a:avLst/>
                  </a:prstTxWarp>
                </a:bodyPr>
                <a:lstStyle/>
                <a:p>
                  <a:endParaRPr lang="en-US" sz="1000" dirty="0"/>
                </a:p>
              </p:txBody>
            </p:sp>
            <p:sp>
              <p:nvSpPr>
                <p:cNvPr id="130" name="Freeform 20"/>
                <p:cNvSpPr>
                  <a:spLocks/>
                </p:cNvSpPr>
                <p:nvPr/>
              </p:nvSpPr>
              <p:spPr bwMode="auto">
                <a:xfrm>
                  <a:off x="5450683" y="2497138"/>
                  <a:ext cx="109538" cy="63500"/>
                </a:xfrm>
                <a:custGeom>
                  <a:avLst/>
                  <a:gdLst>
                    <a:gd name="T0" fmla="*/ 26 w 33"/>
                    <a:gd name="T1" fmla="*/ 19 h 19"/>
                    <a:gd name="T2" fmla="*/ 26 w 33"/>
                    <a:gd name="T3" fmla="*/ 15 h 19"/>
                    <a:gd name="T4" fmla="*/ 16 w 33"/>
                    <a:gd name="T5" fmla="*/ 6 h 19"/>
                    <a:gd name="T6" fmla="*/ 7 w 33"/>
                    <a:gd name="T7" fmla="*/ 15 h 19"/>
                    <a:gd name="T8" fmla="*/ 7 w 33"/>
                    <a:gd name="T9" fmla="*/ 19 h 19"/>
                    <a:gd name="T10" fmla="*/ 0 w 33"/>
                    <a:gd name="T11" fmla="*/ 19 h 19"/>
                    <a:gd name="T12" fmla="*/ 0 w 33"/>
                    <a:gd name="T13" fmla="*/ 15 h 19"/>
                    <a:gd name="T14" fmla="*/ 16 w 33"/>
                    <a:gd name="T15" fmla="*/ 0 h 19"/>
                    <a:gd name="T16" fmla="*/ 33 w 33"/>
                    <a:gd name="T17" fmla="*/ 15 h 19"/>
                    <a:gd name="T18" fmla="*/ 33 w 33"/>
                    <a:gd name="T19" fmla="*/ 19 h 19"/>
                    <a:gd name="T20" fmla="*/ 26 w 33"/>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9">
                      <a:moveTo>
                        <a:pt x="26" y="19"/>
                      </a:moveTo>
                      <a:cubicBezTo>
                        <a:pt x="26" y="15"/>
                        <a:pt x="26" y="15"/>
                        <a:pt x="26" y="15"/>
                      </a:cubicBezTo>
                      <a:cubicBezTo>
                        <a:pt x="26" y="10"/>
                        <a:pt x="22" y="6"/>
                        <a:pt x="16" y="6"/>
                      </a:cubicBezTo>
                      <a:cubicBezTo>
                        <a:pt x="11" y="6"/>
                        <a:pt x="7" y="10"/>
                        <a:pt x="7" y="15"/>
                      </a:cubicBezTo>
                      <a:cubicBezTo>
                        <a:pt x="7" y="19"/>
                        <a:pt x="7" y="19"/>
                        <a:pt x="7" y="19"/>
                      </a:cubicBezTo>
                      <a:cubicBezTo>
                        <a:pt x="0" y="19"/>
                        <a:pt x="0" y="19"/>
                        <a:pt x="0" y="19"/>
                      </a:cubicBezTo>
                      <a:cubicBezTo>
                        <a:pt x="0" y="15"/>
                        <a:pt x="0" y="15"/>
                        <a:pt x="0" y="15"/>
                      </a:cubicBezTo>
                      <a:cubicBezTo>
                        <a:pt x="0" y="7"/>
                        <a:pt x="8" y="0"/>
                        <a:pt x="16" y="0"/>
                      </a:cubicBezTo>
                      <a:cubicBezTo>
                        <a:pt x="26" y="0"/>
                        <a:pt x="33" y="7"/>
                        <a:pt x="33" y="15"/>
                      </a:cubicBezTo>
                      <a:cubicBezTo>
                        <a:pt x="33" y="19"/>
                        <a:pt x="33" y="19"/>
                        <a:pt x="33" y="19"/>
                      </a:cubicBezTo>
                      <a:lnTo>
                        <a:pt x="26" y="19"/>
                      </a:lnTo>
                      <a:close/>
                    </a:path>
                  </a:pathLst>
                </a:custGeom>
                <a:grpFill/>
                <a:ln>
                  <a:noFill/>
                </a:ln>
              </p:spPr>
              <p:txBody>
                <a:bodyPr vert="horz" wrap="square" lIns="68580" tIns="34290" rIns="68580" bIns="34290" numCol="1" anchor="t" anchorCtr="0" compatLnSpc="1">
                  <a:prstTxWarp prst="textNoShape">
                    <a:avLst/>
                  </a:prstTxWarp>
                </a:bodyPr>
                <a:lstStyle/>
                <a:p>
                  <a:endParaRPr lang="en-US" sz="1000" dirty="0"/>
                </a:p>
              </p:txBody>
            </p:sp>
            <p:sp>
              <p:nvSpPr>
                <p:cNvPr id="131" name="Freeform 21"/>
                <p:cNvSpPr>
                  <a:spLocks/>
                </p:cNvSpPr>
                <p:nvPr/>
              </p:nvSpPr>
              <p:spPr bwMode="auto">
                <a:xfrm>
                  <a:off x="5112545" y="2454276"/>
                  <a:ext cx="404813" cy="300038"/>
                </a:xfrm>
                <a:custGeom>
                  <a:avLst/>
                  <a:gdLst>
                    <a:gd name="T0" fmla="*/ 238 w 255"/>
                    <a:gd name="T1" fmla="*/ 151 h 189"/>
                    <a:gd name="T2" fmla="*/ 238 w 255"/>
                    <a:gd name="T3" fmla="*/ 172 h 189"/>
                    <a:gd name="T4" fmla="*/ 16 w 255"/>
                    <a:gd name="T5" fmla="*/ 172 h 189"/>
                    <a:gd name="T6" fmla="*/ 16 w 255"/>
                    <a:gd name="T7" fmla="*/ 17 h 189"/>
                    <a:gd name="T8" fmla="*/ 246 w 255"/>
                    <a:gd name="T9" fmla="*/ 17 h 189"/>
                    <a:gd name="T10" fmla="*/ 246 w 255"/>
                    <a:gd name="T11" fmla="*/ 0 h 189"/>
                    <a:gd name="T12" fmla="*/ 0 w 255"/>
                    <a:gd name="T13" fmla="*/ 0 h 189"/>
                    <a:gd name="T14" fmla="*/ 0 w 255"/>
                    <a:gd name="T15" fmla="*/ 189 h 189"/>
                    <a:gd name="T16" fmla="*/ 255 w 255"/>
                    <a:gd name="T17" fmla="*/ 189 h 189"/>
                    <a:gd name="T18" fmla="*/ 255 w 255"/>
                    <a:gd name="T19" fmla="*/ 151 h 189"/>
                    <a:gd name="T20" fmla="*/ 238 w 255"/>
                    <a:gd name="T21" fmla="*/ 15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189">
                      <a:moveTo>
                        <a:pt x="238" y="151"/>
                      </a:moveTo>
                      <a:lnTo>
                        <a:pt x="238" y="172"/>
                      </a:lnTo>
                      <a:lnTo>
                        <a:pt x="16" y="172"/>
                      </a:lnTo>
                      <a:lnTo>
                        <a:pt x="16" y="17"/>
                      </a:lnTo>
                      <a:lnTo>
                        <a:pt x="246" y="17"/>
                      </a:lnTo>
                      <a:lnTo>
                        <a:pt x="246" y="0"/>
                      </a:lnTo>
                      <a:lnTo>
                        <a:pt x="0" y="0"/>
                      </a:lnTo>
                      <a:lnTo>
                        <a:pt x="0" y="189"/>
                      </a:lnTo>
                      <a:lnTo>
                        <a:pt x="255" y="189"/>
                      </a:lnTo>
                      <a:lnTo>
                        <a:pt x="255" y="151"/>
                      </a:lnTo>
                      <a:lnTo>
                        <a:pt x="238" y="151"/>
                      </a:lnTo>
                      <a:close/>
                    </a:path>
                  </a:pathLst>
                </a:custGeom>
                <a:grpFill/>
                <a:ln>
                  <a:noFill/>
                </a:ln>
              </p:spPr>
              <p:txBody>
                <a:bodyPr vert="horz" wrap="square" lIns="68580" tIns="34290" rIns="68580" bIns="34290" numCol="1" anchor="t" anchorCtr="0" compatLnSpc="1">
                  <a:prstTxWarp prst="textNoShape">
                    <a:avLst/>
                  </a:prstTxWarp>
                </a:bodyPr>
                <a:lstStyle/>
                <a:p>
                  <a:endParaRPr lang="en-US" sz="1000" dirty="0"/>
                </a:p>
              </p:txBody>
            </p:sp>
          </p:grpSp>
          <p:grpSp>
            <p:nvGrpSpPr>
              <p:cNvPr id="132" name="Group 131"/>
              <p:cNvGrpSpPr/>
              <p:nvPr/>
            </p:nvGrpSpPr>
            <p:grpSpPr>
              <a:xfrm rot="18900000" flipH="1">
                <a:off x="1362742" y="3834863"/>
                <a:ext cx="491993" cy="483689"/>
                <a:chOff x="-784303" y="1159727"/>
                <a:chExt cx="5028584" cy="4943708"/>
              </a:xfrm>
              <a:solidFill>
                <a:schemeClr val="tx2"/>
              </a:solidFill>
            </p:grpSpPr>
            <p:sp>
              <p:nvSpPr>
                <p:cNvPr id="133" name="Freeform 132"/>
                <p:cNvSpPr/>
                <p:nvPr/>
              </p:nvSpPr>
              <p:spPr>
                <a:xfrm flipV="1">
                  <a:off x="1338145" y="1159727"/>
                  <a:ext cx="765717" cy="4943708"/>
                </a:xfrm>
                <a:custGeom>
                  <a:avLst/>
                  <a:gdLst>
                    <a:gd name="connsiteX0" fmla="*/ 206669 w 765717"/>
                    <a:gd name="connsiteY0" fmla="*/ 4638909 h 4638909"/>
                    <a:gd name="connsiteX1" fmla="*/ 559048 w 765717"/>
                    <a:gd name="connsiteY1" fmla="*/ 4638909 h 4638909"/>
                    <a:gd name="connsiteX2" fmla="*/ 676507 w 765717"/>
                    <a:gd name="connsiteY2" fmla="*/ 3843455 h 4638909"/>
                    <a:gd name="connsiteX3" fmla="*/ 529682 w 765717"/>
                    <a:gd name="connsiteY3" fmla="*/ 3843455 h 4638909"/>
                    <a:gd name="connsiteX4" fmla="*/ 529682 w 765717"/>
                    <a:gd name="connsiteY4" fmla="*/ 2022088 h 4638909"/>
                    <a:gd name="connsiteX5" fmla="*/ 765717 w 765717"/>
                    <a:gd name="connsiteY5" fmla="*/ 2022088 h 4638909"/>
                    <a:gd name="connsiteX6" fmla="*/ 765717 w 765717"/>
                    <a:gd name="connsiteY6" fmla="*/ 0 h 4638909"/>
                    <a:gd name="connsiteX7" fmla="*/ 0 w 765717"/>
                    <a:gd name="connsiteY7" fmla="*/ 0 h 4638909"/>
                    <a:gd name="connsiteX8" fmla="*/ 0 w 765717"/>
                    <a:gd name="connsiteY8" fmla="*/ 2022088 h 4638909"/>
                    <a:gd name="connsiteX9" fmla="*/ 236034 w 765717"/>
                    <a:gd name="connsiteY9" fmla="*/ 2022088 h 4638909"/>
                    <a:gd name="connsiteX10" fmla="*/ 236034 w 765717"/>
                    <a:gd name="connsiteY10" fmla="*/ 3843455 h 4638909"/>
                    <a:gd name="connsiteX11" fmla="*/ 89210 w 765717"/>
                    <a:gd name="connsiteY11" fmla="*/ 3843455 h 463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5717" h="4638909">
                      <a:moveTo>
                        <a:pt x="206669" y="4638909"/>
                      </a:moveTo>
                      <a:lnTo>
                        <a:pt x="559048" y="4638909"/>
                      </a:lnTo>
                      <a:lnTo>
                        <a:pt x="676507" y="3843455"/>
                      </a:lnTo>
                      <a:lnTo>
                        <a:pt x="529682" y="3843455"/>
                      </a:lnTo>
                      <a:lnTo>
                        <a:pt x="529682" y="2022088"/>
                      </a:lnTo>
                      <a:lnTo>
                        <a:pt x="765717" y="2022088"/>
                      </a:lnTo>
                      <a:lnTo>
                        <a:pt x="765717" y="0"/>
                      </a:lnTo>
                      <a:lnTo>
                        <a:pt x="0" y="0"/>
                      </a:lnTo>
                      <a:lnTo>
                        <a:pt x="0" y="2022088"/>
                      </a:lnTo>
                      <a:lnTo>
                        <a:pt x="236034" y="2022088"/>
                      </a:lnTo>
                      <a:lnTo>
                        <a:pt x="236034" y="3843455"/>
                      </a:lnTo>
                      <a:lnTo>
                        <a:pt x="89210" y="38434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34" name="Freeform 133"/>
                <p:cNvSpPr/>
                <p:nvPr/>
              </p:nvSpPr>
              <p:spPr>
                <a:xfrm>
                  <a:off x="2036955" y="2719038"/>
                  <a:ext cx="2207326" cy="1531434"/>
                </a:xfrm>
                <a:custGeom>
                  <a:avLst/>
                  <a:gdLst>
                    <a:gd name="connsiteX0" fmla="*/ 1520284 w 2207326"/>
                    <a:gd name="connsiteY0" fmla="*/ 0 h 1531434"/>
                    <a:gd name="connsiteX1" fmla="*/ 2158311 w 2207326"/>
                    <a:gd name="connsiteY1" fmla="*/ 337598 h 1531434"/>
                    <a:gd name="connsiteX2" fmla="*/ 2207326 w 2207326"/>
                    <a:gd name="connsiteY2" fmla="*/ 427464 h 1531434"/>
                    <a:gd name="connsiteX3" fmla="*/ 1338147 w 2207326"/>
                    <a:gd name="connsiteY3" fmla="*/ 427464 h 1531434"/>
                    <a:gd name="connsiteX4" fmla="*/ 1338147 w 2207326"/>
                    <a:gd name="connsiteY4" fmla="*/ 1103971 h 1531434"/>
                    <a:gd name="connsiteX5" fmla="*/ 2207325 w 2207326"/>
                    <a:gd name="connsiteY5" fmla="*/ 1103971 h 1531434"/>
                    <a:gd name="connsiteX6" fmla="*/ 2158311 w 2207326"/>
                    <a:gd name="connsiteY6" fmla="*/ 1193837 h 1531434"/>
                    <a:gd name="connsiteX7" fmla="*/ 1520284 w 2207326"/>
                    <a:gd name="connsiteY7" fmla="*/ 1531434 h 1531434"/>
                    <a:gd name="connsiteX8" fmla="*/ 882257 w 2207326"/>
                    <a:gd name="connsiteY8" fmla="*/ 1193837 h 1531434"/>
                    <a:gd name="connsiteX9" fmla="*/ 829189 w 2207326"/>
                    <a:gd name="connsiteY9" fmla="*/ 1096537 h 1531434"/>
                    <a:gd name="connsiteX10" fmla="*/ 0 w 2207326"/>
                    <a:gd name="connsiteY10" fmla="*/ 1096537 h 1531434"/>
                    <a:gd name="connsiteX11" fmla="*/ 0 w 2207326"/>
                    <a:gd name="connsiteY11" fmla="*/ 434898 h 1531434"/>
                    <a:gd name="connsiteX12" fmla="*/ 829188 w 2207326"/>
                    <a:gd name="connsiteY12" fmla="*/ 434898 h 1531434"/>
                    <a:gd name="connsiteX13" fmla="*/ 882257 w 2207326"/>
                    <a:gd name="connsiteY13" fmla="*/ 337597 h 1531434"/>
                    <a:gd name="connsiteX14" fmla="*/ 1520284 w 2207326"/>
                    <a:gd name="connsiteY14" fmla="*/ 0 h 153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7326" h="1531434">
                      <a:moveTo>
                        <a:pt x="1520284" y="0"/>
                      </a:moveTo>
                      <a:cubicBezTo>
                        <a:pt x="1785876" y="0"/>
                        <a:pt x="2020038" y="133915"/>
                        <a:pt x="2158311" y="337598"/>
                      </a:cubicBezTo>
                      <a:lnTo>
                        <a:pt x="2207326" y="427464"/>
                      </a:lnTo>
                      <a:lnTo>
                        <a:pt x="1338147" y="427464"/>
                      </a:lnTo>
                      <a:lnTo>
                        <a:pt x="1338147" y="1103971"/>
                      </a:lnTo>
                      <a:lnTo>
                        <a:pt x="2207325" y="1103971"/>
                      </a:lnTo>
                      <a:lnTo>
                        <a:pt x="2158311" y="1193837"/>
                      </a:lnTo>
                      <a:cubicBezTo>
                        <a:pt x="2020038" y="1397519"/>
                        <a:pt x="1785876" y="1531434"/>
                        <a:pt x="1520284" y="1531434"/>
                      </a:cubicBezTo>
                      <a:cubicBezTo>
                        <a:pt x="1254692" y="1531434"/>
                        <a:pt x="1020530" y="1397519"/>
                        <a:pt x="882257" y="1193837"/>
                      </a:cubicBezTo>
                      <a:lnTo>
                        <a:pt x="829189" y="1096537"/>
                      </a:lnTo>
                      <a:lnTo>
                        <a:pt x="0" y="1096537"/>
                      </a:lnTo>
                      <a:lnTo>
                        <a:pt x="0" y="434898"/>
                      </a:lnTo>
                      <a:lnTo>
                        <a:pt x="829188" y="434898"/>
                      </a:lnTo>
                      <a:lnTo>
                        <a:pt x="882257" y="337597"/>
                      </a:lnTo>
                      <a:cubicBezTo>
                        <a:pt x="1020530" y="133915"/>
                        <a:pt x="1254692" y="0"/>
                        <a:pt x="15202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35" name="Freeform 134"/>
                <p:cNvSpPr/>
                <p:nvPr/>
              </p:nvSpPr>
              <p:spPr>
                <a:xfrm flipH="1">
                  <a:off x="-784303" y="2719038"/>
                  <a:ext cx="2207326" cy="1531434"/>
                </a:xfrm>
                <a:custGeom>
                  <a:avLst/>
                  <a:gdLst>
                    <a:gd name="connsiteX0" fmla="*/ 1520284 w 2207326"/>
                    <a:gd name="connsiteY0" fmla="*/ 0 h 1531434"/>
                    <a:gd name="connsiteX1" fmla="*/ 2158311 w 2207326"/>
                    <a:gd name="connsiteY1" fmla="*/ 337598 h 1531434"/>
                    <a:gd name="connsiteX2" fmla="*/ 2207326 w 2207326"/>
                    <a:gd name="connsiteY2" fmla="*/ 427464 h 1531434"/>
                    <a:gd name="connsiteX3" fmla="*/ 1338147 w 2207326"/>
                    <a:gd name="connsiteY3" fmla="*/ 427464 h 1531434"/>
                    <a:gd name="connsiteX4" fmla="*/ 1338147 w 2207326"/>
                    <a:gd name="connsiteY4" fmla="*/ 1103971 h 1531434"/>
                    <a:gd name="connsiteX5" fmla="*/ 2207325 w 2207326"/>
                    <a:gd name="connsiteY5" fmla="*/ 1103971 h 1531434"/>
                    <a:gd name="connsiteX6" fmla="*/ 2158311 w 2207326"/>
                    <a:gd name="connsiteY6" fmla="*/ 1193837 h 1531434"/>
                    <a:gd name="connsiteX7" fmla="*/ 1520284 w 2207326"/>
                    <a:gd name="connsiteY7" fmla="*/ 1531434 h 1531434"/>
                    <a:gd name="connsiteX8" fmla="*/ 882257 w 2207326"/>
                    <a:gd name="connsiteY8" fmla="*/ 1193837 h 1531434"/>
                    <a:gd name="connsiteX9" fmla="*/ 829189 w 2207326"/>
                    <a:gd name="connsiteY9" fmla="*/ 1096537 h 1531434"/>
                    <a:gd name="connsiteX10" fmla="*/ 0 w 2207326"/>
                    <a:gd name="connsiteY10" fmla="*/ 1096537 h 1531434"/>
                    <a:gd name="connsiteX11" fmla="*/ 0 w 2207326"/>
                    <a:gd name="connsiteY11" fmla="*/ 434898 h 1531434"/>
                    <a:gd name="connsiteX12" fmla="*/ 829188 w 2207326"/>
                    <a:gd name="connsiteY12" fmla="*/ 434898 h 1531434"/>
                    <a:gd name="connsiteX13" fmla="*/ 882257 w 2207326"/>
                    <a:gd name="connsiteY13" fmla="*/ 337597 h 1531434"/>
                    <a:gd name="connsiteX14" fmla="*/ 1520284 w 2207326"/>
                    <a:gd name="connsiteY14" fmla="*/ 0 h 153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7326" h="1531434">
                      <a:moveTo>
                        <a:pt x="1520284" y="0"/>
                      </a:moveTo>
                      <a:cubicBezTo>
                        <a:pt x="1785876" y="0"/>
                        <a:pt x="2020038" y="133915"/>
                        <a:pt x="2158311" y="337598"/>
                      </a:cubicBezTo>
                      <a:lnTo>
                        <a:pt x="2207326" y="427464"/>
                      </a:lnTo>
                      <a:lnTo>
                        <a:pt x="1338147" y="427464"/>
                      </a:lnTo>
                      <a:lnTo>
                        <a:pt x="1338147" y="1103971"/>
                      </a:lnTo>
                      <a:lnTo>
                        <a:pt x="2207325" y="1103971"/>
                      </a:lnTo>
                      <a:lnTo>
                        <a:pt x="2158311" y="1193837"/>
                      </a:lnTo>
                      <a:cubicBezTo>
                        <a:pt x="2020038" y="1397519"/>
                        <a:pt x="1785876" y="1531434"/>
                        <a:pt x="1520284" y="1531434"/>
                      </a:cubicBezTo>
                      <a:cubicBezTo>
                        <a:pt x="1254692" y="1531434"/>
                        <a:pt x="1020530" y="1397519"/>
                        <a:pt x="882257" y="1193837"/>
                      </a:cubicBezTo>
                      <a:lnTo>
                        <a:pt x="829189" y="1096537"/>
                      </a:lnTo>
                      <a:lnTo>
                        <a:pt x="0" y="1096537"/>
                      </a:lnTo>
                      <a:lnTo>
                        <a:pt x="0" y="434898"/>
                      </a:lnTo>
                      <a:lnTo>
                        <a:pt x="829188" y="434898"/>
                      </a:lnTo>
                      <a:lnTo>
                        <a:pt x="882257" y="337597"/>
                      </a:lnTo>
                      <a:cubicBezTo>
                        <a:pt x="1020530" y="133915"/>
                        <a:pt x="1254692" y="0"/>
                        <a:pt x="15202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grpSp>
        <p:grpSp>
          <p:nvGrpSpPr>
            <p:cNvPr id="14" name="Group 13">
              <a:extLst>
                <a:ext uri="{FF2B5EF4-FFF2-40B4-BE49-F238E27FC236}">
                  <a16:creationId xmlns="" xmlns:a16="http://schemas.microsoft.com/office/drawing/2014/main" id="{1B27174E-11A6-4271-BEB0-B2B002FD9998}"/>
                </a:ext>
              </a:extLst>
            </p:cNvPr>
            <p:cNvGrpSpPr/>
            <p:nvPr/>
          </p:nvGrpSpPr>
          <p:grpSpPr>
            <a:xfrm>
              <a:off x="4496825" y="2834152"/>
              <a:ext cx="3150788" cy="3143727"/>
              <a:chOff x="4111024" y="2834152"/>
              <a:chExt cx="3150788" cy="3143727"/>
            </a:xfrm>
          </p:grpSpPr>
          <p:sp>
            <p:nvSpPr>
              <p:cNvPr id="100" name="Freeform 5"/>
              <p:cNvSpPr>
                <a:spLocks/>
              </p:cNvSpPr>
              <p:nvPr/>
            </p:nvSpPr>
            <p:spPr bwMode="auto">
              <a:xfrm>
                <a:off x="4122175" y="2834152"/>
                <a:ext cx="883549" cy="3143727"/>
              </a:xfrm>
              <a:custGeom>
                <a:avLst/>
                <a:gdLst>
                  <a:gd name="T0" fmla="*/ 80 w 5165"/>
                  <a:gd name="T1" fmla="*/ 0 h 18405"/>
                  <a:gd name="T2" fmla="*/ 83 w 5165"/>
                  <a:gd name="T3" fmla="*/ 18402 h 18405"/>
                  <a:gd name="T4" fmla="*/ 80 w 5165"/>
                  <a:gd name="T5" fmla="*/ 18405 h 18405"/>
                  <a:gd name="T6" fmla="*/ 0 w 5165"/>
                  <a:gd name="T7" fmla="*/ 18325 h 18405"/>
                  <a:gd name="T8" fmla="*/ 2 w 5165"/>
                  <a:gd name="T9" fmla="*/ 83 h 18405"/>
                  <a:gd name="T10" fmla="*/ 0 w 5165"/>
                  <a:gd name="T11" fmla="*/ 80 h 18405"/>
                  <a:gd name="T12" fmla="*/ 80 w 5165"/>
                  <a:gd name="T13" fmla="*/ 0 h 18405"/>
                </a:gdLst>
                <a:ahLst/>
                <a:cxnLst>
                  <a:cxn ang="0">
                    <a:pos x="T0" y="T1"/>
                  </a:cxn>
                  <a:cxn ang="0">
                    <a:pos x="T2" y="T3"/>
                  </a:cxn>
                  <a:cxn ang="0">
                    <a:pos x="T4" y="T5"/>
                  </a:cxn>
                  <a:cxn ang="0">
                    <a:pos x="T6" y="T7"/>
                  </a:cxn>
                  <a:cxn ang="0">
                    <a:pos x="T8" y="T9"/>
                  </a:cxn>
                  <a:cxn ang="0">
                    <a:pos x="T10" y="T11"/>
                  </a:cxn>
                  <a:cxn ang="0">
                    <a:pos x="T12" y="T13"/>
                  </a:cxn>
                </a:cxnLst>
                <a:rect l="0" t="0" r="r" b="b"/>
                <a:pathLst>
                  <a:path w="5165" h="18405">
                    <a:moveTo>
                      <a:pt x="80" y="0"/>
                    </a:moveTo>
                    <a:cubicBezTo>
                      <a:pt x="5164" y="5081"/>
                      <a:pt x="5165" y="13320"/>
                      <a:pt x="83" y="18402"/>
                    </a:cubicBezTo>
                    <a:cubicBezTo>
                      <a:pt x="82" y="18403"/>
                      <a:pt x="81" y="18404"/>
                      <a:pt x="80" y="18405"/>
                    </a:cubicBezTo>
                    <a:lnTo>
                      <a:pt x="0" y="18325"/>
                    </a:lnTo>
                    <a:cubicBezTo>
                      <a:pt x="5039" y="13288"/>
                      <a:pt x="5040" y="5121"/>
                      <a:pt x="2" y="83"/>
                    </a:cubicBezTo>
                    <a:cubicBezTo>
                      <a:pt x="1" y="82"/>
                      <a:pt x="0" y="81"/>
                      <a:pt x="0" y="80"/>
                    </a:cubicBezTo>
                    <a:lnTo>
                      <a:pt x="80" y="0"/>
                    </a:lnTo>
                    <a:close/>
                  </a:path>
                </a:pathLst>
              </a:custGeom>
              <a:solidFill>
                <a:srgbClr val="00338D"/>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01" name="Freeform 100"/>
              <p:cNvSpPr/>
              <p:nvPr/>
            </p:nvSpPr>
            <p:spPr>
              <a:xfrm>
                <a:off x="4441314" y="2987159"/>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Identity and Access Management</a:t>
                </a:r>
              </a:p>
              <a:p>
                <a:pPr lvl="0" defTabSz="355600">
                  <a:lnSpc>
                    <a:spcPct val="90000"/>
                  </a:lnSpc>
                  <a:spcBef>
                    <a:spcPct val="0"/>
                  </a:spcBef>
                  <a:spcAft>
                    <a:spcPct val="35000"/>
                  </a:spcAft>
                </a:pPr>
                <a:r>
                  <a:rPr lang="en-US" sz="1000" b="1" dirty="0">
                    <a:solidFill>
                      <a:srgbClr val="EAAA00"/>
                    </a:solidFill>
                  </a:rPr>
                  <a:t>Azure AD</a:t>
                </a:r>
              </a:p>
            </p:txBody>
          </p:sp>
          <p:sp>
            <p:nvSpPr>
              <p:cNvPr id="103" name="Freeform 102"/>
              <p:cNvSpPr/>
              <p:nvPr/>
            </p:nvSpPr>
            <p:spPr>
              <a:xfrm>
                <a:off x="4732784" y="3749874"/>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Data</a:t>
                </a:r>
              </a:p>
              <a:p>
                <a:pPr lvl="0" defTabSz="355600">
                  <a:lnSpc>
                    <a:spcPct val="90000"/>
                  </a:lnSpc>
                  <a:spcBef>
                    <a:spcPct val="0"/>
                  </a:spcBef>
                  <a:spcAft>
                    <a:spcPct val="35000"/>
                  </a:spcAft>
                </a:pPr>
                <a:r>
                  <a:rPr lang="en-US" sz="1000" b="1" dirty="0">
                    <a:solidFill>
                      <a:srgbClr val="EAAA00"/>
                    </a:solidFill>
                  </a:rPr>
                  <a:t>KeyVault</a:t>
                </a:r>
              </a:p>
            </p:txBody>
          </p:sp>
          <p:sp>
            <p:nvSpPr>
              <p:cNvPr id="104" name="Oval 103"/>
              <p:cNvSpPr/>
              <p:nvPr/>
            </p:nvSpPr>
            <p:spPr>
              <a:xfrm>
                <a:off x="4415042" y="3757156"/>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5" name="Freeform 104"/>
              <p:cNvSpPr/>
              <p:nvPr/>
            </p:nvSpPr>
            <p:spPr>
              <a:xfrm>
                <a:off x="4732784" y="4512588"/>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Host Security</a:t>
                </a:r>
              </a:p>
              <a:p>
                <a:pPr lvl="0" defTabSz="355600">
                  <a:lnSpc>
                    <a:spcPct val="90000"/>
                  </a:lnSpc>
                  <a:spcBef>
                    <a:spcPct val="0"/>
                  </a:spcBef>
                  <a:spcAft>
                    <a:spcPct val="35000"/>
                  </a:spcAft>
                </a:pPr>
                <a:r>
                  <a:rPr lang="en-US" sz="1000" b="1" dirty="0">
                    <a:solidFill>
                      <a:srgbClr val="EAAA00"/>
                    </a:solidFill>
                  </a:rPr>
                  <a:t>Windows Defender ATP, Azure Disk Encryption,</a:t>
                </a:r>
              </a:p>
            </p:txBody>
          </p:sp>
          <p:sp>
            <p:nvSpPr>
              <p:cNvPr id="106" name="Oval 105"/>
              <p:cNvSpPr/>
              <p:nvPr/>
            </p:nvSpPr>
            <p:spPr>
              <a:xfrm>
                <a:off x="4415042" y="4519870"/>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7" name="Freeform 106"/>
              <p:cNvSpPr/>
              <p:nvPr/>
            </p:nvSpPr>
            <p:spPr>
              <a:xfrm>
                <a:off x="4441314" y="5275302"/>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Network Controls</a:t>
                </a:r>
              </a:p>
              <a:p>
                <a:pPr lvl="0" defTabSz="355600">
                  <a:lnSpc>
                    <a:spcPct val="90000"/>
                  </a:lnSpc>
                  <a:spcBef>
                    <a:spcPct val="0"/>
                  </a:spcBef>
                  <a:spcAft>
                    <a:spcPct val="35000"/>
                  </a:spcAft>
                </a:pPr>
                <a:r>
                  <a:rPr lang="en-US" sz="1000" b="1" dirty="0">
                    <a:solidFill>
                      <a:srgbClr val="EAAA00"/>
                    </a:solidFill>
                  </a:rPr>
                  <a:t>Azure Firewall, Network Security Groups, DDOS</a:t>
                </a:r>
              </a:p>
            </p:txBody>
          </p:sp>
          <p:sp>
            <p:nvSpPr>
              <p:cNvPr id="108" name="Oval 107"/>
              <p:cNvSpPr/>
              <p:nvPr/>
            </p:nvSpPr>
            <p:spPr>
              <a:xfrm>
                <a:off x="4123571" y="52825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7" name="Freeform 316"/>
              <p:cNvSpPr>
                <a:spLocks noEditPoints="1"/>
              </p:cNvSpPr>
              <p:nvPr/>
            </p:nvSpPr>
            <p:spPr bwMode="auto">
              <a:xfrm>
                <a:off x="4583954" y="4641395"/>
                <a:ext cx="290004" cy="386347"/>
              </a:xfrm>
              <a:custGeom>
                <a:avLst/>
                <a:gdLst/>
                <a:ahLst/>
                <a:cxnLst>
                  <a:cxn ang="0">
                    <a:pos x="118" y="57"/>
                  </a:cxn>
                  <a:cxn ang="0">
                    <a:pos x="112" y="57"/>
                  </a:cxn>
                  <a:cxn ang="0">
                    <a:pos x="112" y="33"/>
                  </a:cxn>
                  <a:cxn ang="0">
                    <a:pos x="78" y="0"/>
                  </a:cxn>
                  <a:cxn ang="0">
                    <a:pos x="48" y="0"/>
                  </a:cxn>
                  <a:cxn ang="0">
                    <a:pos x="13" y="33"/>
                  </a:cxn>
                  <a:cxn ang="0">
                    <a:pos x="13" y="57"/>
                  </a:cxn>
                  <a:cxn ang="0">
                    <a:pos x="9" y="57"/>
                  </a:cxn>
                  <a:cxn ang="0">
                    <a:pos x="0" y="65"/>
                  </a:cxn>
                  <a:cxn ang="0">
                    <a:pos x="0" y="160"/>
                  </a:cxn>
                  <a:cxn ang="0">
                    <a:pos x="9" y="168"/>
                  </a:cxn>
                  <a:cxn ang="0">
                    <a:pos x="118" y="168"/>
                  </a:cxn>
                  <a:cxn ang="0">
                    <a:pos x="126" y="160"/>
                  </a:cxn>
                  <a:cxn ang="0">
                    <a:pos x="126" y="65"/>
                  </a:cxn>
                  <a:cxn ang="0">
                    <a:pos x="118" y="57"/>
                  </a:cxn>
                  <a:cxn ang="0">
                    <a:pos x="48" y="20"/>
                  </a:cxn>
                  <a:cxn ang="0">
                    <a:pos x="78" y="20"/>
                  </a:cxn>
                  <a:cxn ang="0">
                    <a:pos x="90" y="33"/>
                  </a:cxn>
                  <a:cxn ang="0">
                    <a:pos x="90" y="57"/>
                  </a:cxn>
                  <a:cxn ang="0">
                    <a:pos x="36" y="57"/>
                  </a:cxn>
                  <a:cxn ang="0">
                    <a:pos x="36" y="33"/>
                  </a:cxn>
                  <a:cxn ang="0">
                    <a:pos x="48" y="20"/>
                  </a:cxn>
                  <a:cxn ang="0">
                    <a:pos x="78" y="154"/>
                  </a:cxn>
                  <a:cxn ang="0">
                    <a:pos x="49" y="154"/>
                  </a:cxn>
                  <a:cxn ang="0">
                    <a:pos x="55" y="112"/>
                  </a:cxn>
                  <a:cxn ang="0">
                    <a:pos x="47" y="98"/>
                  </a:cxn>
                  <a:cxn ang="0">
                    <a:pos x="63" y="82"/>
                  </a:cxn>
                  <a:cxn ang="0">
                    <a:pos x="80" y="98"/>
                  </a:cxn>
                  <a:cxn ang="0">
                    <a:pos x="70" y="112"/>
                  </a:cxn>
                  <a:cxn ang="0">
                    <a:pos x="78" y="154"/>
                  </a:cxn>
                </a:cxnLst>
                <a:rect l="0" t="0" r="r" b="b"/>
                <a:pathLst>
                  <a:path w="126" h="168">
                    <a:moveTo>
                      <a:pt x="118" y="57"/>
                    </a:moveTo>
                    <a:cubicBezTo>
                      <a:pt x="112" y="57"/>
                      <a:pt x="112" y="57"/>
                      <a:pt x="112" y="57"/>
                    </a:cubicBezTo>
                    <a:cubicBezTo>
                      <a:pt x="112" y="33"/>
                      <a:pt x="112" y="33"/>
                      <a:pt x="112" y="33"/>
                    </a:cubicBezTo>
                    <a:cubicBezTo>
                      <a:pt x="112" y="15"/>
                      <a:pt x="97" y="0"/>
                      <a:pt x="78" y="0"/>
                    </a:cubicBezTo>
                    <a:cubicBezTo>
                      <a:pt x="48" y="0"/>
                      <a:pt x="48" y="0"/>
                      <a:pt x="48" y="0"/>
                    </a:cubicBezTo>
                    <a:cubicBezTo>
                      <a:pt x="29" y="0"/>
                      <a:pt x="13" y="15"/>
                      <a:pt x="13" y="33"/>
                    </a:cubicBezTo>
                    <a:cubicBezTo>
                      <a:pt x="13" y="57"/>
                      <a:pt x="13" y="57"/>
                      <a:pt x="13" y="57"/>
                    </a:cubicBezTo>
                    <a:cubicBezTo>
                      <a:pt x="9" y="57"/>
                      <a:pt x="9" y="57"/>
                      <a:pt x="9" y="57"/>
                    </a:cubicBezTo>
                    <a:cubicBezTo>
                      <a:pt x="4" y="57"/>
                      <a:pt x="0" y="61"/>
                      <a:pt x="0" y="65"/>
                    </a:cubicBezTo>
                    <a:cubicBezTo>
                      <a:pt x="0" y="160"/>
                      <a:pt x="0" y="160"/>
                      <a:pt x="0" y="160"/>
                    </a:cubicBezTo>
                    <a:cubicBezTo>
                      <a:pt x="0" y="165"/>
                      <a:pt x="4" y="168"/>
                      <a:pt x="9" y="168"/>
                    </a:cubicBezTo>
                    <a:cubicBezTo>
                      <a:pt x="118" y="168"/>
                      <a:pt x="118" y="168"/>
                      <a:pt x="118" y="168"/>
                    </a:cubicBezTo>
                    <a:cubicBezTo>
                      <a:pt x="123" y="168"/>
                      <a:pt x="126" y="165"/>
                      <a:pt x="126" y="160"/>
                    </a:cubicBezTo>
                    <a:cubicBezTo>
                      <a:pt x="126" y="65"/>
                      <a:pt x="126" y="65"/>
                      <a:pt x="126" y="65"/>
                    </a:cubicBezTo>
                    <a:cubicBezTo>
                      <a:pt x="126" y="61"/>
                      <a:pt x="123" y="57"/>
                      <a:pt x="118" y="57"/>
                    </a:cubicBezTo>
                    <a:close/>
                    <a:moveTo>
                      <a:pt x="48" y="20"/>
                    </a:moveTo>
                    <a:cubicBezTo>
                      <a:pt x="78" y="20"/>
                      <a:pt x="78" y="20"/>
                      <a:pt x="78" y="20"/>
                    </a:cubicBezTo>
                    <a:cubicBezTo>
                      <a:pt x="84" y="20"/>
                      <a:pt x="90" y="26"/>
                      <a:pt x="90" y="33"/>
                    </a:cubicBezTo>
                    <a:cubicBezTo>
                      <a:pt x="90" y="57"/>
                      <a:pt x="90" y="57"/>
                      <a:pt x="90" y="57"/>
                    </a:cubicBezTo>
                    <a:cubicBezTo>
                      <a:pt x="36" y="57"/>
                      <a:pt x="36" y="57"/>
                      <a:pt x="36" y="57"/>
                    </a:cubicBezTo>
                    <a:cubicBezTo>
                      <a:pt x="36" y="33"/>
                      <a:pt x="36" y="33"/>
                      <a:pt x="36" y="33"/>
                    </a:cubicBezTo>
                    <a:cubicBezTo>
                      <a:pt x="36" y="26"/>
                      <a:pt x="41" y="20"/>
                      <a:pt x="48" y="20"/>
                    </a:cubicBezTo>
                    <a:close/>
                    <a:moveTo>
                      <a:pt x="78" y="154"/>
                    </a:moveTo>
                    <a:cubicBezTo>
                      <a:pt x="49" y="154"/>
                      <a:pt x="49" y="154"/>
                      <a:pt x="49" y="154"/>
                    </a:cubicBezTo>
                    <a:cubicBezTo>
                      <a:pt x="55" y="112"/>
                      <a:pt x="55" y="112"/>
                      <a:pt x="55" y="112"/>
                    </a:cubicBezTo>
                    <a:cubicBezTo>
                      <a:pt x="49" y="110"/>
                      <a:pt x="47" y="104"/>
                      <a:pt x="47" y="98"/>
                    </a:cubicBezTo>
                    <a:cubicBezTo>
                      <a:pt x="47" y="89"/>
                      <a:pt x="54" y="82"/>
                      <a:pt x="63" y="82"/>
                    </a:cubicBezTo>
                    <a:cubicBezTo>
                      <a:pt x="73" y="82"/>
                      <a:pt x="80" y="89"/>
                      <a:pt x="80" y="98"/>
                    </a:cubicBezTo>
                    <a:cubicBezTo>
                      <a:pt x="80" y="104"/>
                      <a:pt x="77" y="110"/>
                      <a:pt x="70" y="112"/>
                    </a:cubicBezTo>
                    <a:lnTo>
                      <a:pt x="78" y="154"/>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nvGrpSpPr>
              <p:cNvPr id="78" name="Group 77"/>
              <p:cNvGrpSpPr/>
              <p:nvPr/>
            </p:nvGrpSpPr>
            <p:grpSpPr>
              <a:xfrm>
                <a:off x="4213057" y="5486692"/>
                <a:ext cx="447137" cy="219981"/>
                <a:chOff x="5850315" y="4972568"/>
                <a:chExt cx="1058485" cy="520751"/>
              </a:xfrm>
              <a:solidFill>
                <a:schemeClr val="tx2"/>
              </a:solidFill>
            </p:grpSpPr>
            <p:sp>
              <p:nvSpPr>
                <p:cNvPr id="79" name="Frame 78"/>
                <p:cNvSpPr/>
                <p:nvPr/>
              </p:nvSpPr>
              <p:spPr>
                <a:xfrm>
                  <a:off x="5850315" y="4972568"/>
                  <a:ext cx="367605" cy="203251"/>
                </a:xfrm>
                <a:prstGeom prst="fram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solidFill>
                      <a:schemeClr val="tx1"/>
                    </a:solidFill>
                  </a:endParaRPr>
                </a:p>
              </p:txBody>
            </p:sp>
            <p:sp>
              <p:nvSpPr>
                <p:cNvPr id="80" name="Frame 79"/>
                <p:cNvSpPr/>
                <p:nvPr/>
              </p:nvSpPr>
              <p:spPr>
                <a:xfrm>
                  <a:off x="5850315" y="5290068"/>
                  <a:ext cx="367605" cy="203251"/>
                </a:xfrm>
                <a:prstGeom prst="fram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solidFill>
                      <a:schemeClr val="tx1"/>
                    </a:solidFill>
                  </a:endParaRPr>
                </a:p>
              </p:txBody>
            </p:sp>
            <p:sp>
              <p:nvSpPr>
                <p:cNvPr id="81" name="Frame 80"/>
                <p:cNvSpPr/>
                <p:nvPr/>
              </p:nvSpPr>
              <p:spPr>
                <a:xfrm>
                  <a:off x="6463090" y="4972568"/>
                  <a:ext cx="367605" cy="203251"/>
                </a:xfrm>
                <a:prstGeom prst="fram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solidFill>
                      <a:schemeClr val="tx1"/>
                    </a:solidFill>
                  </a:endParaRPr>
                </a:p>
              </p:txBody>
            </p:sp>
            <p:sp>
              <p:nvSpPr>
                <p:cNvPr id="82" name="Oval 81"/>
                <p:cNvSpPr/>
                <p:nvPr/>
              </p:nvSpPr>
              <p:spPr>
                <a:xfrm>
                  <a:off x="6797675" y="5334995"/>
                  <a:ext cx="111125" cy="1133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p>
              </p:txBody>
            </p:sp>
            <p:sp>
              <p:nvSpPr>
                <p:cNvPr id="83" name="Right Arrow 82"/>
                <p:cNvSpPr/>
                <p:nvPr/>
              </p:nvSpPr>
              <p:spPr>
                <a:xfrm rot="5400000">
                  <a:off x="5976350" y="5178863"/>
                  <a:ext cx="115535" cy="99494"/>
                </a:xfrm>
                <a:prstGeom prst="rightArrow">
                  <a:avLst>
                    <a:gd name="adj1" fmla="val 3023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p>
              </p:txBody>
            </p:sp>
            <p:sp>
              <p:nvSpPr>
                <p:cNvPr id="84" name="L-Shape 83"/>
                <p:cNvSpPr/>
                <p:nvPr/>
              </p:nvSpPr>
              <p:spPr>
                <a:xfrm>
                  <a:off x="6613526" y="5160215"/>
                  <a:ext cx="219074" cy="249985"/>
                </a:xfrm>
                <a:prstGeom prst="corner">
                  <a:avLst>
                    <a:gd name="adj1" fmla="val 13768"/>
                    <a:gd name="adj2" fmla="val 123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p>
              </p:txBody>
            </p:sp>
            <p:sp>
              <p:nvSpPr>
                <p:cNvPr id="85" name="Right Arrow 84"/>
                <p:cNvSpPr/>
                <p:nvPr/>
              </p:nvSpPr>
              <p:spPr>
                <a:xfrm>
                  <a:off x="6210300" y="5024446"/>
                  <a:ext cx="257823" cy="99494"/>
                </a:xfrm>
                <a:prstGeom prst="rightArrow">
                  <a:avLst>
                    <a:gd name="adj1" fmla="val 3023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p>
              </p:txBody>
            </p:sp>
          </p:grpSp>
          <p:sp>
            <p:nvSpPr>
              <p:cNvPr id="94" name="Oval 93"/>
              <p:cNvSpPr/>
              <p:nvPr/>
            </p:nvSpPr>
            <p:spPr>
              <a:xfrm>
                <a:off x="4111024" y="29921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96" name="Group 95"/>
              <p:cNvGrpSpPr/>
              <p:nvPr/>
            </p:nvGrpSpPr>
            <p:grpSpPr>
              <a:xfrm>
                <a:off x="4246047" y="3096060"/>
                <a:ext cx="348062" cy="447085"/>
                <a:chOff x="5692395" y="425603"/>
                <a:chExt cx="3701528" cy="4754606"/>
              </a:xfrm>
              <a:solidFill>
                <a:schemeClr val="tx2"/>
              </a:solidFill>
            </p:grpSpPr>
            <p:sp>
              <p:nvSpPr>
                <p:cNvPr id="97" name="Freeform 96"/>
                <p:cNvSpPr/>
                <p:nvPr/>
              </p:nvSpPr>
              <p:spPr>
                <a:xfrm rot="1383443">
                  <a:off x="5692395" y="425603"/>
                  <a:ext cx="3701528" cy="4754606"/>
                </a:xfrm>
                <a:custGeom>
                  <a:avLst/>
                  <a:gdLst>
                    <a:gd name="connsiteX0" fmla="*/ 1300403 w 3701528"/>
                    <a:gd name="connsiteY0" fmla="*/ 108967 h 4754606"/>
                    <a:gd name="connsiteX1" fmla="*/ 1850764 w 3701528"/>
                    <a:gd name="connsiteY1" fmla="*/ 0 h 4754606"/>
                    <a:gd name="connsiteX2" fmla="*/ 3701528 w 3701528"/>
                    <a:gd name="connsiteY2" fmla="*/ 2423777 h 4754606"/>
                    <a:gd name="connsiteX3" fmla="*/ 3159451 w 3701528"/>
                    <a:gd name="connsiteY3" fmla="*/ 4137646 h 4754606"/>
                    <a:gd name="connsiteX4" fmla="*/ 2894543 w 3701528"/>
                    <a:gd name="connsiteY4" fmla="*/ 4423888 h 4754606"/>
                    <a:gd name="connsiteX5" fmla="*/ 2850285 w 3701528"/>
                    <a:gd name="connsiteY5" fmla="*/ 4428715 h 4754606"/>
                    <a:gd name="connsiteX6" fmla="*/ 2717726 w 3701528"/>
                    <a:gd name="connsiteY6" fmla="*/ 4536084 h 4754606"/>
                    <a:gd name="connsiteX7" fmla="*/ 1521655 w 3701528"/>
                    <a:gd name="connsiteY7" fmla="*/ 4628669 h 4754606"/>
                    <a:gd name="connsiteX8" fmla="*/ 874585 w 3701528"/>
                    <a:gd name="connsiteY8" fmla="*/ 3950722 h 4754606"/>
                    <a:gd name="connsiteX9" fmla="*/ 852364 w 3701528"/>
                    <a:gd name="connsiteY9" fmla="*/ 3899962 h 4754606"/>
                    <a:gd name="connsiteX10" fmla="*/ 761635 w 3701528"/>
                    <a:gd name="connsiteY10" fmla="*/ 3801925 h 4754606"/>
                    <a:gd name="connsiteX11" fmla="*/ 311460 w 3701528"/>
                    <a:gd name="connsiteY11" fmla="*/ 2378621 h 4754606"/>
                    <a:gd name="connsiteX12" fmla="*/ 1848450 w 3701528"/>
                    <a:gd name="connsiteY12" fmla="*/ 365763 h 4754606"/>
                    <a:gd name="connsiteX13" fmla="*/ 3385441 w 3701528"/>
                    <a:gd name="connsiteY13" fmla="*/ 2378621 h 4754606"/>
                    <a:gd name="connsiteX14" fmla="*/ 2753194 w 3701528"/>
                    <a:gd name="connsiteY14" fmla="*/ 4005971 h 4754606"/>
                    <a:gd name="connsiteX15" fmla="*/ 2699024 w 3701528"/>
                    <a:gd name="connsiteY15" fmla="*/ 4053275 h 4754606"/>
                    <a:gd name="connsiteX16" fmla="*/ 2523427 w 3701528"/>
                    <a:gd name="connsiteY16" fmla="*/ 4101989 h 4754606"/>
                    <a:gd name="connsiteX17" fmla="*/ 2312173 w 3701528"/>
                    <a:gd name="connsiteY17" fmla="*/ 4142715 h 4754606"/>
                    <a:gd name="connsiteX18" fmla="*/ 2188844 w 3701528"/>
                    <a:gd name="connsiteY18" fmla="*/ 4156445 h 4754606"/>
                    <a:gd name="connsiteX19" fmla="*/ 2237377 w 3701528"/>
                    <a:gd name="connsiteY19" fmla="*/ 4140255 h 4754606"/>
                    <a:gd name="connsiteX20" fmla="*/ 3210256 w 3701528"/>
                    <a:gd name="connsiteY20" fmla="*/ 2378621 h 4754606"/>
                    <a:gd name="connsiteX21" fmla="*/ 1848450 w 3701528"/>
                    <a:gd name="connsiteY21" fmla="*/ 540951 h 4754606"/>
                    <a:gd name="connsiteX22" fmla="*/ 1318374 w 3701528"/>
                    <a:gd name="connsiteY22" fmla="*/ 685365 h 4754606"/>
                    <a:gd name="connsiteX23" fmla="*/ 486645 w 3701528"/>
                    <a:gd name="connsiteY23" fmla="*/ 2378621 h 4754606"/>
                    <a:gd name="connsiteX24" fmla="*/ 514313 w 3701528"/>
                    <a:gd name="connsiteY24" fmla="*/ 2748975 h 4754606"/>
                    <a:gd name="connsiteX25" fmla="*/ 521004 w 3701528"/>
                    <a:gd name="connsiteY25" fmla="*/ 2778066 h 4754606"/>
                    <a:gd name="connsiteX26" fmla="*/ 524536 w 3701528"/>
                    <a:gd name="connsiteY26" fmla="*/ 2823963 h 4754606"/>
                    <a:gd name="connsiteX27" fmla="*/ 720515 w 3701528"/>
                    <a:gd name="connsiteY27" fmla="*/ 3433878 h 4754606"/>
                    <a:gd name="connsiteX28" fmla="*/ 725840 w 3701528"/>
                    <a:gd name="connsiteY28" fmla="*/ 3443204 h 4754606"/>
                    <a:gd name="connsiteX29" fmla="*/ 741999 w 3701528"/>
                    <a:gd name="connsiteY29" fmla="*/ 3497019 h 4754606"/>
                    <a:gd name="connsiteX30" fmla="*/ 1070399 w 3701528"/>
                    <a:gd name="connsiteY30" fmla="*/ 4005989 h 4754606"/>
                    <a:gd name="connsiteX31" fmla="*/ 1261435 w 3701528"/>
                    <a:gd name="connsiteY31" fmla="*/ 4214106 h 4754606"/>
                    <a:gd name="connsiteX32" fmla="*/ 1313473 w 3701528"/>
                    <a:gd name="connsiteY32" fmla="*/ 4262552 h 4754606"/>
                    <a:gd name="connsiteX33" fmla="*/ 1316782 w 3701528"/>
                    <a:gd name="connsiteY33" fmla="*/ 4266689 h 4754606"/>
                    <a:gd name="connsiteX34" fmla="*/ 1329921 w 3701528"/>
                    <a:gd name="connsiteY34" fmla="*/ 4277865 h 4754606"/>
                    <a:gd name="connsiteX35" fmla="*/ 1352281 w 3701528"/>
                    <a:gd name="connsiteY35" fmla="*/ 4298682 h 4754606"/>
                    <a:gd name="connsiteX36" fmla="*/ 1407847 w 3701528"/>
                    <a:gd name="connsiteY36" fmla="*/ 4344149 h 4754606"/>
                    <a:gd name="connsiteX37" fmla="*/ 1441641 w 3701528"/>
                    <a:gd name="connsiteY37" fmla="*/ 4372894 h 4754606"/>
                    <a:gd name="connsiteX38" fmla="*/ 1475572 w 3701528"/>
                    <a:gd name="connsiteY38" fmla="*/ 4394411 h 4754606"/>
                    <a:gd name="connsiteX39" fmla="*/ 1512688 w 3701528"/>
                    <a:gd name="connsiteY39" fmla="*/ 4419846 h 4754606"/>
                    <a:gd name="connsiteX40" fmla="*/ 1527845 w 3701528"/>
                    <a:gd name="connsiteY40" fmla="*/ 4427562 h 4754606"/>
                    <a:gd name="connsiteX41" fmla="*/ 1577417 w 3701528"/>
                    <a:gd name="connsiteY41" fmla="*/ 4458999 h 4754606"/>
                    <a:gd name="connsiteX42" fmla="*/ 2475950 w 3701528"/>
                    <a:gd name="connsiteY42" fmla="*/ 4474146 h 4754606"/>
                    <a:gd name="connsiteX43" fmla="*/ 2485319 w 3701528"/>
                    <a:gd name="connsiteY43" fmla="*/ 4468520 h 4754606"/>
                    <a:gd name="connsiteX44" fmla="*/ 2471622 w 3701528"/>
                    <a:gd name="connsiteY44" fmla="*/ 4470012 h 4754606"/>
                    <a:gd name="connsiteX45" fmla="*/ 2489053 w 3701528"/>
                    <a:gd name="connsiteY45" fmla="*/ 4462708 h 4754606"/>
                    <a:gd name="connsiteX46" fmla="*/ 2701066 w 3701528"/>
                    <a:gd name="connsiteY46" fmla="*/ 4316247 h 4754606"/>
                    <a:gd name="connsiteX47" fmla="*/ 2889810 w 3701528"/>
                    <a:gd name="connsiteY47" fmla="*/ 4135166 h 4754606"/>
                    <a:gd name="connsiteX48" fmla="*/ 2900479 w 3701528"/>
                    <a:gd name="connsiteY48" fmla="*/ 4122757 h 4754606"/>
                    <a:gd name="connsiteX49" fmla="*/ 3064585 w 3701528"/>
                    <a:gd name="connsiteY49" fmla="*/ 3911634 h 4754606"/>
                    <a:gd name="connsiteX50" fmla="*/ 3490577 w 3701528"/>
                    <a:gd name="connsiteY50" fmla="*/ 2423775 h 4754606"/>
                    <a:gd name="connsiteX51" fmla="*/ 1850764 w 3701528"/>
                    <a:gd name="connsiteY51" fmla="*/ 210949 h 4754606"/>
                    <a:gd name="connsiteX52" fmla="*/ 210951 w 3701528"/>
                    <a:gd name="connsiteY52" fmla="*/ 2423777 h 4754606"/>
                    <a:gd name="connsiteX53" fmla="*/ 691244 w 3701528"/>
                    <a:gd name="connsiteY53" fmla="*/ 3988483 h 4754606"/>
                    <a:gd name="connsiteX54" fmla="*/ 839594 w 3701528"/>
                    <a:gd name="connsiteY54" fmla="*/ 4153653 h 4754606"/>
                    <a:gd name="connsiteX55" fmla="*/ 363202 w 3701528"/>
                    <a:gd name="connsiteY55" fmla="*/ 3853724 h 4754606"/>
                    <a:gd name="connsiteX56" fmla="*/ 316082 w 3701528"/>
                    <a:gd name="connsiteY56" fmla="*/ 3778932 h 4754606"/>
                    <a:gd name="connsiteX57" fmla="*/ 0 w 3701528"/>
                    <a:gd name="connsiteY57" fmla="*/ 2423777 h 4754606"/>
                    <a:gd name="connsiteX58" fmla="*/ 1300403 w 3701528"/>
                    <a:gd name="connsiteY58" fmla="*/ 108967 h 47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701528" h="4754606">
                      <a:moveTo>
                        <a:pt x="1300403" y="108967"/>
                      </a:moveTo>
                      <a:cubicBezTo>
                        <a:pt x="1474262" y="38149"/>
                        <a:pt x="1659110" y="0"/>
                        <a:pt x="1850764" y="0"/>
                      </a:cubicBezTo>
                      <a:cubicBezTo>
                        <a:pt x="2872912" y="0"/>
                        <a:pt x="3701528" y="1085159"/>
                        <a:pt x="3701528" y="2423777"/>
                      </a:cubicBezTo>
                      <a:cubicBezTo>
                        <a:pt x="3701528" y="3093082"/>
                        <a:pt x="3494372" y="3699028"/>
                        <a:pt x="3159451" y="4137646"/>
                      </a:cubicBezTo>
                      <a:lnTo>
                        <a:pt x="2894543" y="4423888"/>
                      </a:lnTo>
                      <a:lnTo>
                        <a:pt x="2850285" y="4428715"/>
                      </a:lnTo>
                      <a:lnTo>
                        <a:pt x="2717726" y="4536084"/>
                      </a:lnTo>
                      <a:cubicBezTo>
                        <a:pt x="2352901" y="4786297"/>
                        <a:pt x="1914672" y="4827771"/>
                        <a:pt x="1521655" y="4628669"/>
                      </a:cubicBezTo>
                      <a:cubicBezTo>
                        <a:pt x="1250954" y="4491536"/>
                        <a:pt x="1026720" y="4252489"/>
                        <a:pt x="874585" y="3950722"/>
                      </a:cubicBezTo>
                      <a:lnTo>
                        <a:pt x="852364" y="3899962"/>
                      </a:lnTo>
                      <a:lnTo>
                        <a:pt x="761635" y="3801925"/>
                      </a:lnTo>
                      <a:cubicBezTo>
                        <a:pt x="483494" y="3437672"/>
                        <a:pt x="311460" y="2934456"/>
                        <a:pt x="311460" y="2378621"/>
                      </a:cubicBezTo>
                      <a:cubicBezTo>
                        <a:pt x="311460" y="1266951"/>
                        <a:pt x="999593" y="365763"/>
                        <a:pt x="1848450" y="365763"/>
                      </a:cubicBezTo>
                      <a:cubicBezTo>
                        <a:pt x="2697307" y="365763"/>
                        <a:pt x="3385441" y="1266951"/>
                        <a:pt x="3385441" y="2378621"/>
                      </a:cubicBezTo>
                      <a:cubicBezTo>
                        <a:pt x="3385441" y="3047360"/>
                        <a:pt x="3136421" y="3639930"/>
                        <a:pt x="2753194" y="4005971"/>
                      </a:cubicBezTo>
                      <a:lnTo>
                        <a:pt x="2699024" y="4053275"/>
                      </a:lnTo>
                      <a:lnTo>
                        <a:pt x="2523427" y="4101989"/>
                      </a:lnTo>
                      <a:cubicBezTo>
                        <a:pt x="2453625" y="4118346"/>
                        <a:pt x="2382995" y="4131954"/>
                        <a:pt x="2312173" y="4142715"/>
                      </a:cubicBezTo>
                      <a:lnTo>
                        <a:pt x="2188844" y="4156445"/>
                      </a:lnTo>
                      <a:lnTo>
                        <a:pt x="2237377" y="4140255"/>
                      </a:lnTo>
                      <a:cubicBezTo>
                        <a:pt x="2799981" y="3914409"/>
                        <a:pt x="3210257" y="3211171"/>
                        <a:pt x="3210256" y="2378621"/>
                      </a:cubicBezTo>
                      <a:cubicBezTo>
                        <a:pt x="3210255" y="1363703"/>
                        <a:pt x="2600555" y="540951"/>
                        <a:pt x="1848450" y="540951"/>
                      </a:cubicBezTo>
                      <a:cubicBezTo>
                        <a:pt x="1660426" y="540951"/>
                        <a:pt x="1481298" y="592375"/>
                        <a:pt x="1318374" y="685365"/>
                      </a:cubicBezTo>
                      <a:cubicBezTo>
                        <a:pt x="829601" y="964338"/>
                        <a:pt x="486646" y="1617433"/>
                        <a:pt x="486645" y="2378621"/>
                      </a:cubicBezTo>
                      <a:cubicBezTo>
                        <a:pt x="486645" y="2505487"/>
                        <a:pt x="496172" y="2629347"/>
                        <a:pt x="514313" y="2748975"/>
                      </a:cubicBezTo>
                      <a:lnTo>
                        <a:pt x="521004" y="2778066"/>
                      </a:lnTo>
                      <a:lnTo>
                        <a:pt x="524536" y="2823963"/>
                      </a:lnTo>
                      <a:cubicBezTo>
                        <a:pt x="559237" y="3046037"/>
                        <a:pt x="626891" y="3252390"/>
                        <a:pt x="720515" y="3433878"/>
                      </a:cubicBezTo>
                      <a:lnTo>
                        <a:pt x="725840" y="3443204"/>
                      </a:lnTo>
                      <a:lnTo>
                        <a:pt x="741999" y="3497019"/>
                      </a:lnTo>
                      <a:cubicBezTo>
                        <a:pt x="791154" y="3625708"/>
                        <a:pt x="909992" y="3813916"/>
                        <a:pt x="1070399" y="4005989"/>
                      </a:cubicBezTo>
                      <a:cubicBezTo>
                        <a:pt x="1134562" y="4082818"/>
                        <a:pt x="1199302" y="4152992"/>
                        <a:pt x="1261435" y="4214106"/>
                      </a:cubicBezTo>
                      <a:lnTo>
                        <a:pt x="1313473" y="4262552"/>
                      </a:lnTo>
                      <a:lnTo>
                        <a:pt x="1316782" y="4266689"/>
                      </a:lnTo>
                      <a:lnTo>
                        <a:pt x="1329921" y="4277865"/>
                      </a:lnTo>
                      <a:lnTo>
                        <a:pt x="1352281" y="4298682"/>
                      </a:lnTo>
                      <a:lnTo>
                        <a:pt x="1407847" y="4344149"/>
                      </a:lnTo>
                      <a:lnTo>
                        <a:pt x="1441641" y="4372894"/>
                      </a:lnTo>
                      <a:lnTo>
                        <a:pt x="1475572" y="4394411"/>
                      </a:lnTo>
                      <a:lnTo>
                        <a:pt x="1512688" y="4419846"/>
                      </a:lnTo>
                      <a:lnTo>
                        <a:pt x="1527845" y="4427562"/>
                      </a:lnTo>
                      <a:lnTo>
                        <a:pt x="1577417" y="4458999"/>
                      </a:lnTo>
                      <a:cubicBezTo>
                        <a:pt x="1868672" y="4615075"/>
                        <a:pt x="2189456" y="4614146"/>
                        <a:pt x="2475950" y="4474146"/>
                      </a:cubicBezTo>
                      <a:lnTo>
                        <a:pt x="2485319" y="4468520"/>
                      </a:lnTo>
                      <a:lnTo>
                        <a:pt x="2471622" y="4470012"/>
                      </a:lnTo>
                      <a:lnTo>
                        <a:pt x="2489053" y="4462708"/>
                      </a:lnTo>
                      <a:cubicBezTo>
                        <a:pt x="2562623" y="4420717"/>
                        <a:pt x="2633450" y="4371685"/>
                        <a:pt x="2701066" y="4316247"/>
                      </a:cubicBezTo>
                      <a:lnTo>
                        <a:pt x="2889810" y="4135166"/>
                      </a:lnTo>
                      <a:lnTo>
                        <a:pt x="2900479" y="4122757"/>
                      </a:lnTo>
                      <a:lnTo>
                        <a:pt x="3064585" y="3911634"/>
                      </a:lnTo>
                      <a:cubicBezTo>
                        <a:pt x="3329263" y="3518663"/>
                        <a:pt x="3490577" y="2996643"/>
                        <a:pt x="3490577" y="2423775"/>
                      </a:cubicBezTo>
                      <a:cubicBezTo>
                        <a:pt x="3490578" y="1201667"/>
                        <a:pt x="2756407" y="210951"/>
                        <a:pt x="1850764" y="210949"/>
                      </a:cubicBezTo>
                      <a:cubicBezTo>
                        <a:pt x="945121" y="210951"/>
                        <a:pt x="210951" y="1201664"/>
                        <a:pt x="210951" y="2423777"/>
                      </a:cubicBezTo>
                      <a:cubicBezTo>
                        <a:pt x="210951" y="3034834"/>
                        <a:pt x="394493" y="3588039"/>
                        <a:pt x="691244" y="3988483"/>
                      </a:cubicBezTo>
                      <a:lnTo>
                        <a:pt x="839594" y="4153653"/>
                      </a:lnTo>
                      <a:lnTo>
                        <a:pt x="363202" y="3853724"/>
                      </a:lnTo>
                      <a:lnTo>
                        <a:pt x="316082" y="3778932"/>
                      </a:lnTo>
                      <a:cubicBezTo>
                        <a:pt x="116524" y="3392094"/>
                        <a:pt x="0" y="2925759"/>
                        <a:pt x="0" y="2423777"/>
                      </a:cubicBezTo>
                      <a:cubicBezTo>
                        <a:pt x="0" y="1336152"/>
                        <a:pt x="547016" y="415844"/>
                        <a:pt x="1300403" y="1089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sp>
              <p:nvSpPr>
                <p:cNvPr id="99" name="Donut 98"/>
                <p:cNvSpPr/>
                <p:nvPr/>
              </p:nvSpPr>
              <p:spPr>
                <a:xfrm rot="1383443">
                  <a:off x="6352858" y="1120370"/>
                  <a:ext cx="2454585" cy="3214547"/>
                </a:xfrm>
                <a:prstGeom prst="donut">
                  <a:avLst>
                    <a:gd name="adj" fmla="val 569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sp>
              <p:nvSpPr>
                <p:cNvPr id="102" name="Donut 101"/>
                <p:cNvSpPr/>
                <p:nvPr/>
              </p:nvSpPr>
              <p:spPr>
                <a:xfrm rot="1383443">
                  <a:off x="6712465" y="1472397"/>
                  <a:ext cx="1735377" cy="2272667"/>
                </a:xfrm>
                <a:prstGeom prst="donut">
                  <a:avLst>
                    <a:gd name="adj" fmla="val 91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sp>
              <p:nvSpPr>
                <p:cNvPr id="109" name="Donut 108"/>
                <p:cNvSpPr/>
                <p:nvPr/>
              </p:nvSpPr>
              <p:spPr>
                <a:xfrm rot="1383443">
                  <a:off x="7008966" y="1856612"/>
                  <a:ext cx="1168792" cy="1530660"/>
                </a:xfrm>
                <a:prstGeom prst="donut">
                  <a:avLst>
                    <a:gd name="adj" fmla="val 143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sp>
              <p:nvSpPr>
                <p:cNvPr id="122" name="Donut 121"/>
                <p:cNvSpPr/>
                <p:nvPr/>
              </p:nvSpPr>
              <p:spPr>
                <a:xfrm rot="1383443">
                  <a:off x="7299987" y="2237736"/>
                  <a:ext cx="586749" cy="768412"/>
                </a:xfrm>
                <a:prstGeom prst="donut">
                  <a:avLst>
                    <a:gd name="adj" fmla="val 235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sp>
              <p:nvSpPr>
                <p:cNvPr id="123" name="Circular Arrow 122"/>
                <p:cNvSpPr/>
                <p:nvPr/>
              </p:nvSpPr>
              <p:spPr>
                <a:xfrm rot="12311007">
                  <a:off x="6317728" y="1162133"/>
                  <a:ext cx="2767235" cy="3505244"/>
                </a:xfrm>
                <a:prstGeom prst="circularArrow">
                  <a:avLst>
                    <a:gd name="adj1" fmla="val 25000"/>
                    <a:gd name="adj2" fmla="val 2083"/>
                    <a:gd name="adj3" fmla="val 20565899"/>
                    <a:gd name="adj4" fmla="val 13810430"/>
                    <a:gd name="adj5" fmla="val 24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grpSp>
          <p:grpSp>
            <p:nvGrpSpPr>
              <p:cNvPr id="136" name="Group 135"/>
              <p:cNvGrpSpPr/>
              <p:nvPr/>
            </p:nvGrpSpPr>
            <p:grpSpPr>
              <a:xfrm flipH="1">
                <a:off x="4438444" y="3924813"/>
                <a:ext cx="566158" cy="301660"/>
                <a:chOff x="7551674" y="-641350"/>
                <a:chExt cx="2383541" cy="1269999"/>
              </a:xfrm>
              <a:solidFill>
                <a:schemeClr val="tx2"/>
              </a:solidFill>
            </p:grpSpPr>
            <p:sp>
              <p:nvSpPr>
                <p:cNvPr id="137" name="Rectangle 136"/>
                <p:cNvSpPr/>
                <p:nvPr/>
              </p:nvSpPr>
              <p:spPr>
                <a:xfrm>
                  <a:off x="7551674" y="-20823"/>
                  <a:ext cx="1906651"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38" name="Isosceles Triangle 137"/>
                <p:cNvSpPr/>
                <p:nvPr/>
              </p:nvSpPr>
              <p:spPr>
                <a:xfrm rot="5400000">
                  <a:off x="9418187" y="-275728"/>
                  <a:ext cx="448045" cy="58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39" name="Oval 138"/>
                <p:cNvSpPr/>
                <p:nvPr/>
              </p:nvSpPr>
              <p:spPr>
                <a:xfrm>
                  <a:off x="8613775" y="-641350"/>
                  <a:ext cx="342900" cy="342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40" name="Freeform 139"/>
                <p:cNvSpPr/>
                <p:nvPr/>
              </p:nvSpPr>
              <p:spPr>
                <a:xfrm>
                  <a:off x="7788274" y="-500856"/>
                  <a:ext cx="990600" cy="488950"/>
                </a:xfrm>
                <a:custGeom>
                  <a:avLst/>
                  <a:gdLst>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7985 h 491160"/>
                    <a:gd name="connsiteX1" fmla="*/ 276225 w 971550"/>
                    <a:gd name="connsiteY1" fmla="*/ 183185 h 491160"/>
                    <a:gd name="connsiteX2" fmla="*/ 587375 w 971550"/>
                    <a:gd name="connsiteY2" fmla="*/ 5385 h 491160"/>
                    <a:gd name="connsiteX3" fmla="*/ 822325 w 971550"/>
                    <a:gd name="connsiteY3" fmla="*/ 2210 h 491160"/>
                    <a:gd name="connsiteX4" fmla="*/ 971550 w 971550"/>
                    <a:gd name="connsiteY4" fmla="*/ 46660 h 491160"/>
                    <a:gd name="connsiteX5" fmla="*/ 850900 w 971550"/>
                    <a:gd name="connsiteY5" fmla="*/ 87935 h 491160"/>
                    <a:gd name="connsiteX6" fmla="*/ 508000 w 971550"/>
                    <a:gd name="connsiteY6" fmla="*/ 132385 h 491160"/>
                    <a:gd name="connsiteX7" fmla="*/ 123825 w 971550"/>
                    <a:gd name="connsiteY7" fmla="*/ 446710 h 491160"/>
                    <a:gd name="connsiteX8" fmla="*/ 130175 w 971550"/>
                    <a:gd name="connsiteY8" fmla="*/ 491160 h 491160"/>
                    <a:gd name="connsiteX9" fmla="*/ 0 w 971550"/>
                    <a:gd name="connsiteY9" fmla="*/ 487985 h 491160"/>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64318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71462 w 990600"/>
                    <a:gd name="connsiteY1" fmla="*/ 204281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89488 h 492663"/>
                    <a:gd name="connsiteX1" fmla="*/ 271462 w 990600"/>
                    <a:gd name="connsiteY1" fmla="*/ 201357 h 492663"/>
                    <a:gd name="connsiteX2" fmla="*/ 611188 w 990600"/>
                    <a:gd name="connsiteY2" fmla="*/ 18794 h 492663"/>
                    <a:gd name="connsiteX3" fmla="*/ 841375 w 990600"/>
                    <a:gd name="connsiteY3" fmla="*/ 3713 h 492663"/>
                    <a:gd name="connsiteX4" fmla="*/ 990600 w 990600"/>
                    <a:gd name="connsiteY4" fmla="*/ 48163 h 492663"/>
                    <a:gd name="connsiteX5" fmla="*/ 869950 w 990600"/>
                    <a:gd name="connsiteY5" fmla="*/ 89438 h 492663"/>
                    <a:gd name="connsiteX6" fmla="*/ 479425 w 990600"/>
                    <a:gd name="connsiteY6" fmla="*/ 136270 h 492663"/>
                    <a:gd name="connsiteX7" fmla="*/ 142875 w 990600"/>
                    <a:gd name="connsiteY7" fmla="*/ 448213 h 492663"/>
                    <a:gd name="connsiteX8" fmla="*/ 149225 w 990600"/>
                    <a:gd name="connsiteY8" fmla="*/ 492663 h 492663"/>
                    <a:gd name="connsiteX9" fmla="*/ 0 w 990600"/>
                    <a:gd name="connsiteY9" fmla="*/ 489488 h 492663"/>
                    <a:gd name="connsiteX0" fmla="*/ 0 w 990600"/>
                    <a:gd name="connsiteY0" fmla="*/ 483747 h 486922"/>
                    <a:gd name="connsiteX1" fmla="*/ 271462 w 990600"/>
                    <a:gd name="connsiteY1" fmla="*/ 195616 h 486922"/>
                    <a:gd name="connsiteX2" fmla="*/ 611188 w 990600"/>
                    <a:gd name="connsiteY2" fmla="*/ 13053 h 486922"/>
                    <a:gd name="connsiteX3" fmla="*/ 846138 w 990600"/>
                    <a:gd name="connsiteY3" fmla="*/ 5116 h 486922"/>
                    <a:gd name="connsiteX4" fmla="*/ 990600 w 990600"/>
                    <a:gd name="connsiteY4" fmla="*/ 42422 h 486922"/>
                    <a:gd name="connsiteX5" fmla="*/ 869950 w 990600"/>
                    <a:gd name="connsiteY5" fmla="*/ 83697 h 486922"/>
                    <a:gd name="connsiteX6" fmla="*/ 479425 w 990600"/>
                    <a:gd name="connsiteY6" fmla="*/ 130529 h 486922"/>
                    <a:gd name="connsiteX7" fmla="*/ 142875 w 990600"/>
                    <a:gd name="connsiteY7" fmla="*/ 442472 h 486922"/>
                    <a:gd name="connsiteX8" fmla="*/ 149225 w 990600"/>
                    <a:gd name="connsiteY8" fmla="*/ 486922 h 486922"/>
                    <a:gd name="connsiteX9" fmla="*/ 0 w 990600"/>
                    <a:gd name="connsiteY9" fmla="*/ 483747 h 486922"/>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79425 w 990600"/>
                    <a:gd name="connsiteY6" fmla="*/ 129509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71437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74663 w 990600"/>
                    <a:gd name="connsiteY5" fmla="*/ 127794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55613 w 990600"/>
                    <a:gd name="connsiteY5" fmla="*/ 134938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107 w 990707"/>
                    <a:gd name="connsiteY0" fmla="*/ 471487 h 477043"/>
                    <a:gd name="connsiteX1" fmla="*/ 851007 w 990707"/>
                    <a:gd name="connsiteY1" fmla="*/ 0 h 477043"/>
                    <a:gd name="connsiteX2" fmla="*/ 990707 w 990707"/>
                    <a:gd name="connsiteY2" fmla="*/ 30162 h 477043"/>
                    <a:gd name="connsiteX3" fmla="*/ 870057 w 990707"/>
                    <a:gd name="connsiteY3" fmla="*/ 61912 h 477043"/>
                    <a:gd name="connsiteX4" fmla="*/ 142982 w 990707"/>
                    <a:gd name="connsiteY4" fmla="*/ 430212 h 477043"/>
                    <a:gd name="connsiteX5" fmla="*/ 182669 w 990707"/>
                    <a:gd name="connsiteY5" fmla="*/ 477043 h 477043"/>
                    <a:gd name="connsiteX6" fmla="*/ 107 w 990707"/>
                    <a:gd name="connsiteY6" fmla="*/ 471487 h 477043"/>
                    <a:gd name="connsiteX0" fmla="*/ 112 w 990712"/>
                    <a:gd name="connsiteY0" fmla="*/ 472631 h 478187"/>
                    <a:gd name="connsiteX1" fmla="*/ 851012 w 990712"/>
                    <a:gd name="connsiteY1" fmla="*/ 1144 h 478187"/>
                    <a:gd name="connsiteX2" fmla="*/ 990712 w 990712"/>
                    <a:gd name="connsiteY2" fmla="*/ 31306 h 478187"/>
                    <a:gd name="connsiteX3" fmla="*/ 870062 w 990712"/>
                    <a:gd name="connsiteY3" fmla="*/ 63056 h 478187"/>
                    <a:gd name="connsiteX4" fmla="*/ 142987 w 990712"/>
                    <a:gd name="connsiteY4" fmla="*/ 431356 h 478187"/>
                    <a:gd name="connsiteX5" fmla="*/ 182674 w 990712"/>
                    <a:gd name="connsiteY5" fmla="*/ 478187 h 478187"/>
                    <a:gd name="connsiteX6" fmla="*/ 112 w 990712"/>
                    <a:gd name="connsiteY6" fmla="*/ 472631 h 478187"/>
                    <a:gd name="connsiteX0" fmla="*/ 0 w 990600"/>
                    <a:gd name="connsiteY0" fmla="*/ 477738 h 483294"/>
                    <a:gd name="connsiteX1" fmla="*/ 850900 w 990600"/>
                    <a:gd name="connsiteY1" fmla="*/ 6251 h 483294"/>
                    <a:gd name="connsiteX2" fmla="*/ 990600 w 990600"/>
                    <a:gd name="connsiteY2" fmla="*/ 36413 h 483294"/>
                    <a:gd name="connsiteX3" fmla="*/ 869950 w 990600"/>
                    <a:gd name="connsiteY3" fmla="*/ 68163 h 483294"/>
                    <a:gd name="connsiteX4" fmla="*/ 142875 w 990600"/>
                    <a:gd name="connsiteY4" fmla="*/ 436463 h 483294"/>
                    <a:gd name="connsiteX5" fmla="*/ 182562 w 990600"/>
                    <a:gd name="connsiteY5" fmla="*/ 483294 h 483294"/>
                    <a:gd name="connsiteX6" fmla="*/ 0 w 990600"/>
                    <a:gd name="connsiteY6" fmla="*/ 477738 h 483294"/>
                    <a:gd name="connsiteX0" fmla="*/ 0 w 990600"/>
                    <a:gd name="connsiteY0" fmla="*/ 473746 h 479302"/>
                    <a:gd name="connsiteX1" fmla="*/ 850900 w 990600"/>
                    <a:gd name="connsiteY1" fmla="*/ 2259 h 479302"/>
                    <a:gd name="connsiteX2" fmla="*/ 990600 w 990600"/>
                    <a:gd name="connsiteY2" fmla="*/ 32421 h 479302"/>
                    <a:gd name="connsiteX3" fmla="*/ 869950 w 990600"/>
                    <a:gd name="connsiteY3" fmla="*/ 64171 h 479302"/>
                    <a:gd name="connsiteX4" fmla="*/ 142875 w 990600"/>
                    <a:gd name="connsiteY4" fmla="*/ 432471 h 479302"/>
                    <a:gd name="connsiteX5" fmla="*/ 182562 w 990600"/>
                    <a:gd name="connsiteY5" fmla="*/ 479302 h 479302"/>
                    <a:gd name="connsiteX6" fmla="*/ 0 w 990600"/>
                    <a:gd name="connsiteY6" fmla="*/ 473746 h 479302"/>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0 w 990600"/>
                    <a:gd name="connsiteY0" fmla="*/ 483394 h 488950"/>
                    <a:gd name="connsiteX1" fmla="*/ 855662 w 990600"/>
                    <a:gd name="connsiteY1" fmla="*/ 0 h 488950"/>
                    <a:gd name="connsiteX2" fmla="*/ 990600 w 990600"/>
                    <a:gd name="connsiteY2" fmla="*/ 42069 h 488950"/>
                    <a:gd name="connsiteX3" fmla="*/ 869950 w 990600"/>
                    <a:gd name="connsiteY3" fmla="*/ 73819 h 488950"/>
                    <a:gd name="connsiteX4" fmla="*/ 142875 w 990600"/>
                    <a:gd name="connsiteY4" fmla="*/ 442119 h 488950"/>
                    <a:gd name="connsiteX5" fmla="*/ 182562 w 990600"/>
                    <a:gd name="connsiteY5" fmla="*/ 488950 h 488950"/>
                    <a:gd name="connsiteX6" fmla="*/ 0 w 990600"/>
                    <a:gd name="connsiteY6" fmla="*/ 483394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0" h="488950">
                      <a:moveTo>
                        <a:pt x="0" y="483394"/>
                      </a:moveTo>
                      <a:cubicBezTo>
                        <a:pt x="344752" y="-12832"/>
                        <a:pt x="638174" y="9261"/>
                        <a:pt x="855662" y="0"/>
                      </a:cubicBezTo>
                      <a:lnTo>
                        <a:pt x="990600" y="42069"/>
                      </a:lnTo>
                      <a:lnTo>
                        <a:pt x="869950" y="73819"/>
                      </a:lnTo>
                      <a:cubicBezTo>
                        <a:pt x="459582" y="47625"/>
                        <a:pt x="271728" y="275300"/>
                        <a:pt x="142875" y="442119"/>
                      </a:cubicBezTo>
                      <a:cubicBezTo>
                        <a:pt x="133085" y="464080"/>
                        <a:pt x="149488" y="469371"/>
                        <a:pt x="182562" y="488950"/>
                      </a:cubicBezTo>
                      <a:lnTo>
                        <a:pt x="0" y="4833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41" name="Freeform 140"/>
                <p:cNvSpPr/>
                <p:nvPr/>
              </p:nvSpPr>
              <p:spPr>
                <a:xfrm flipV="1">
                  <a:off x="8197717" y="48465"/>
                  <a:ext cx="651010" cy="474648"/>
                </a:xfrm>
                <a:custGeom>
                  <a:avLst/>
                  <a:gdLst>
                    <a:gd name="connsiteX0" fmla="*/ 182562 w 651010"/>
                    <a:gd name="connsiteY0" fmla="*/ 474648 h 474648"/>
                    <a:gd name="connsiteX1" fmla="*/ 142875 w 651010"/>
                    <a:gd name="connsiteY1" fmla="*/ 427817 h 474648"/>
                    <a:gd name="connsiteX2" fmla="*/ 601341 w 651010"/>
                    <a:gd name="connsiteY2" fmla="*/ 82554 h 474648"/>
                    <a:gd name="connsiteX3" fmla="*/ 651010 w 651010"/>
                    <a:gd name="connsiteY3" fmla="*/ 73970 h 474648"/>
                    <a:gd name="connsiteX4" fmla="*/ 651010 w 651010"/>
                    <a:gd name="connsiteY4" fmla="*/ 0 h 474648"/>
                    <a:gd name="connsiteX5" fmla="*/ 580251 w 651010"/>
                    <a:gd name="connsiteY5" fmla="*/ 11876 h 474648"/>
                    <a:gd name="connsiteX6" fmla="*/ 0 w 651010"/>
                    <a:gd name="connsiteY6" fmla="*/ 469092 h 47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010" h="474648">
                      <a:moveTo>
                        <a:pt x="182562" y="474648"/>
                      </a:moveTo>
                      <a:cubicBezTo>
                        <a:pt x="149488" y="455069"/>
                        <a:pt x="133085" y="449778"/>
                        <a:pt x="142875" y="427817"/>
                      </a:cubicBezTo>
                      <a:cubicBezTo>
                        <a:pt x="239515" y="302703"/>
                        <a:pt x="369343" y="143357"/>
                        <a:pt x="601341" y="82554"/>
                      </a:cubicBezTo>
                      <a:lnTo>
                        <a:pt x="651010" y="73970"/>
                      </a:lnTo>
                      <a:lnTo>
                        <a:pt x="651010" y="0"/>
                      </a:lnTo>
                      <a:lnTo>
                        <a:pt x="580251" y="11876"/>
                      </a:lnTo>
                      <a:cubicBezTo>
                        <a:pt x="410889" y="51278"/>
                        <a:pt x="215470" y="158951"/>
                        <a:pt x="0" y="4690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42" name="Rectangle 141"/>
                <p:cNvSpPr/>
                <p:nvPr/>
              </p:nvSpPr>
              <p:spPr>
                <a:xfrm>
                  <a:off x="8848727" y="385763"/>
                  <a:ext cx="300036" cy="242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grpSp>
        <p:grpSp>
          <p:nvGrpSpPr>
            <p:cNvPr id="15" name="Group 14">
              <a:extLst>
                <a:ext uri="{FF2B5EF4-FFF2-40B4-BE49-F238E27FC236}">
                  <a16:creationId xmlns="" xmlns:a16="http://schemas.microsoft.com/office/drawing/2014/main" id="{DA14091F-CCDF-4E70-B9C3-400A76F3C7C5}"/>
                </a:ext>
              </a:extLst>
            </p:cNvPr>
            <p:cNvGrpSpPr/>
            <p:nvPr/>
          </p:nvGrpSpPr>
          <p:grpSpPr>
            <a:xfrm>
              <a:off x="8016116" y="2834152"/>
              <a:ext cx="3177484" cy="3143727"/>
              <a:chOff x="7272802" y="2834152"/>
              <a:chExt cx="3177484" cy="3143727"/>
            </a:xfrm>
          </p:grpSpPr>
          <p:sp>
            <p:nvSpPr>
              <p:cNvPr id="113" name="Freeform 5"/>
              <p:cNvSpPr>
                <a:spLocks/>
              </p:cNvSpPr>
              <p:nvPr/>
            </p:nvSpPr>
            <p:spPr bwMode="auto">
              <a:xfrm>
                <a:off x="7310650" y="2834152"/>
                <a:ext cx="883549" cy="3143727"/>
              </a:xfrm>
              <a:custGeom>
                <a:avLst/>
                <a:gdLst>
                  <a:gd name="T0" fmla="*/ 80 w 5165"/>
                  <a:gd name="T1" fmla="*/ 0 h 18405"/>
                  <a:gd name="T2" fmla="*/ 83 w 5165"/>
                  <a:gd name="T3" fmla="*/ 18402 h 18405"/>
                  <a:gd name="T4" fmla="*/ 80 w 5165"/>
                  <a:gd name="T5" fmla="*/ 18405 h 18405"/>
                  <a:gd name="T6" fmla="*/ 0 w 5165"/>
                  <a:gd name="T7" fmla="*/ 18325 h 18405"/>
                  <a:gd name="T8" fmla="*/ 2 w 5165"/>
                  <a:gd name="T9" fmla="*/ 83 h 18405"/>
                  <a:gd name="T10" fmla="*/ 0 w 5165"/>
                  <a:gd name="T11" fmla="*/ 80 h 18405"/>
                  <a:gd name="T12" fmla="*/ 80 w 5165"/>
                  <a:gd name="T13" fmla="*/ 0 h 18405"/>
                </a:gdLst>
                <a:ahLst/>
                <a:cxnLst>
                  <a:cxn ang="0">
                    <a:pos x="T0" y="T1"/>
                  </a:cxn>
                  <a:cxn ang="0">
                    <a:pos x="T2" y="T3"/>
                  </a:cxn>
                  <a:cxn ang="0">
                    <a:pos x="T4" y="T5"/>
                  </a:cxn>
                  <a:cxn ang="0">
                    <a:pos x="T6" y="T7"/>
                  </a:cxn>
                  <a:cxn ang="0">
                    <a:pos x="T8" y="T9"/>
                  </a:cxn>
                  <a:cxn ang="0">
                    <a:pos x="T10" y="T11"/>
                  </a:cxn>
                  <a:cxn ang="0">
                    <a:pos x="T12" y="T13"/>
                  </a:cxn>
                </a:cxnLst>
                <a:rect l="0" t="0" r="r" b="b"/>
                <a:pathLst>
                  <a:path w="5165" h="18405">
                    <a:moveTo>
                      <a:pt x="80" y="0"/>
                    </a:moveTo>
                    <a:cubicBezTo>
                      <a:pt x="5164" y="5081"/>
                      <a:pt x="5165" y="13320"/>
                      <a:pt x="83" y="18402"/>
                    </a:cubicBezTo>
                    <a:cubicBezTo>
                      <a:pt x="82" y="18403"/>
                      <a:pt x="81" y="18404"/>
                      <a:pt x="80" y="18405"/>
                    </a:cubicBezTo>
                    <a:lnTo>
                      <a:pt x="0" y="18325"/>
                    </a:lnTo>
                    <a:cubicBezTo>
                      <a:pt x="5039" y="13288"/>
                      <a:pt x="5040" y="5121"/>
                      <a:pt x="2" y="83"/>
                    </a:cubicBezTo>
                    <a:cubicBezTo>
                      <a:pt x="1" y="82"/>
                      <a:pt x="0" y="81"/>
                      <a:pt x="0" y="80"/>
                    </a:cubicBezTo>
                    <a:lnTo>
                      <a:pt x="80" y="0"/>
                    </a:lnTo>
                    <a:close/>
                  </a:path>
                </a:pathLst>
              </a:custGeom>
              <a:solidFill>
                <a:srgbClr val="00338D"/>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14" name="Freeform 113"/>
              <p:cNvSpPr/>
              <p:nvPr/>
            </p:nvSpPr>
            <p:spPr>
              <a:xfrm>
                <a:off x="7629788" y="2987159"/>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fr-FR" sz="1000" b="1" dirty="0">
                    <a:solidFill>
                      <a:schemeClr val="bg1"/>
                    </a:solidFill>
                  </a:rPr>
                  <a:t>Change &amp; Configuration Management</a:t>
                </a:r>
              </a:p>
              <a:p>
                <a:pPr lvl="0" defTabSz="355600">
                  <a:lnSpc>
                    <a:spcPct val="90000"/>
                  </a:lnSpc>
                  <a:spcBef>
                    <a:spcPct val="0"/>
                  </a:spcBef>
                  <a:spcAft>
                    <a:spcPct val="35000"/>
                  </a:spcAft>
                </a:pPr>
                <a:r>
                  <a:rPr lang="en-US" sz="1000" b="1" dirty="0">
                    <a:solidFill>
                      <a:srgbClr val="EAAA00"/>
                    </a:solidFill>
                  </a:rPr>
                  <a:t>Azure DevOps, GitHub</a:t>
                </a:r>
              </a:p>
            </p:txBody>
          </p:sp>
          <p:sp>
            <p:nvSpPr>
              <p:cNvPr id="115" name="Freeform 114"/>
              <p:cNvSpPr/>
              <p:nvPr/>
            </p:nvSpPr>
            <p:spPr>
              <a:xfrm>
                <a:off x="7921258" y="3749874"/>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Vulnerability Management</a:t>
                </a:r>
              </a:p>
              <a:p>
                <a:pPr lvl="0" defTabSz="355600">
                  <a:lnSpc>
                    <a:spcPct val="90000"/>
                  </a:lnSpc>
                  <a:spcBef>
                    <a:spcPct val="0"/>
                  </a:spcBef>
                  <a:spcAft>
                    <a:spcPct val="35000"/>
                  </a:spcAft>
                </a:pPr>
                <a:r>
                  <a:rPr lang="en-US" sz="1000" b="1" dirty="0">
                    <a:solidFill>
                      <a:srgbClr val="EAAA00"/>
                    </a:solidFill>
                  </a:rPr>
                  <a:t>Azure Application Insights, MS Azure Security Center, Network Watcher</a:t>
                </a:r>
              </a:p>
            </p:txBody>
          </p:sp>
          <p:sp>
            <p:nvSpPr>
              <p:cNvPr id="116" name="Oval 115"/>
              <p:cNvSpPr/>
              <p:nvPr/>
            </p:nvSpPr>
            <p:spPr>
              <a:xfrm>
                <a:off x="7603516" y="3757156"/>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7" name="Freeform 116"/>
              <p:cNvSpPr/>
              <p:nvPr/>
            </p:nvSpPr>
            <p:spPr>
              <a:xfrm>
                <a:off x="7921258" y="4512588"/>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Logging, Audit &amp; Monitoring</a:t>
                </a:r>
              </a:p>
              <a:p>
                <a:pPr lvl="0" defTabSz="355600">
                  <a:lnSpc>
                    <a:spcPct val="90000"/>
                  </a:lnSpc>
                  <a:spcBef>
                    <a:spcPct val="0"/>
                  </a:spcBef>
                  <a:spcAft>
                    <a:spcPct val="35000"/>
                  </a:spcAft>
                </a:pPr>
                <a:r>
                  <a:rPr lang="en-US" sz="1000" b="1" dirty="0">
                    <a:solidFill>
                      <a:srgbClr val="EAAA00"/>
                    </a:solidFill>
                  </a:rPr>
                  <a:t>Azure Application Insights, MS Azure Security Center, Active Directory Logs</a:t>
                </a:r>
              </a:p>
            </p:txBody>
          </p:sp>
          <p:sp>
            <p:nvSpPr>
              <p:cNvPr id="118" name="Oval 117"/>
              <p:cNvSpPr/>
              <p:nvPr/>
            </p:nvSpPr>
            <p:spPr>
              <a:xfrm>
                <a:off x="7603516" y="4519870"/>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9" name="Freeform 118"/>
              <p:cNvSpPr/>
              <p:nvPr/>
            </p:nvSpPr>
            <p:spPr>
              <a:xfrm>
                <a:off x="7629788" y="5275302"/>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SIEM</a:t>
                </a:r>
              </a:p>
              <a:p>
                <a:pPr lvl="0" defTabSz="355600">
                  <a:lnSpc>
                    <a:spcPct val="90000"/>
                  </a:lnSpc>
                  <a:spcBef>
                    <a:spcPct val="0"/>
                  </a:spcBef>
                  <a:spcAft>
                    <a:spcPct val="35000"/>
                  </a:spcAft>
                </a:pPr>
                <a:r>
                  <a:rPr lang="en-US" sz="1000" b="1" dirty="0">
                    <a:solidFill>
                      <a:srgbClr val="EAAA00"/>
                    </a:solidFill>
                  </a:rPr>
                  <a:t>Azure Security Center, MS Azure Sentinel</a:t>
                </a:r>
              </a:p>
            </p:txBody>
          </p:sp>
          <p:sp>
            <p:nvSpPr>
              <p:cNvPr id="120" name="Oval 119"/>
              <p:cNvSpPr/>
              <p:nvPr/>
            </p:nvSpPr>
            <p:spPr>
              <a:xfrm>
                <a:off x="7312046" y="52825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90" name="Group 103"/>
              <p:cNvGrpSpPr>
                <a:grpSpLocks noChangeAspect="1"/>
              </p:cNvGrpSpPr>
              <p:nvPr/>
            </p:nvGrpSpPr>
            <p:grpSpPr bwMode="auto">
              <a:xfrm>
                <a:off x="7426274" y="5445110"/>
                <a:ext cx="386196" cy="341603"/>
                <a:chOff x="3763" y="2382"/>
                <a:chExt cx="459" cy="406"/>
              </a:xfrm>
              <a:solidFill>
                <a:schemeClr val="tx2"/>
              </a:solidFill>
            </p:grpSpPr>
            <p:sp>
              <p:nvSpPr>
                <p:cNvPr id="91" name="Freeform 104"/>
                <p:cNvSpPr>
                  <a:spLocks noEditPoints="1"/>
                </p:cNvSpPr>
                <p:nvPr/>
              </p:nvSpPr>
              <p:spPr bwMode="auto">
                <a:xfrm>
                  <a:off x="3763" y="2382"/>
                  <a:ext cx="459" cy="364"/>
                </a:xfrm>
                <a:custGeom>
                  <a:avLst/>
                  <a:gdLst/>
                  <a:ahLst/>
                  <a:cxnLst>
                    <a:cxn ang="0">
                      <a:pos x="173" y="0"/>
                    </a:cxn>
                    <a:cxn ang="0">
                      <a:pos x="21" y="0"/>
                    </a:cxn>
                    <a:cxn ang="0">
                      <a:pos x="0" y="21"/>
                    </a:cxn>
                    <a:cxn ang="0">
                      <a:pos x="0" y="132"/>
                    </a:cxn>
                    <a:cxn ang="0">
                      <a:pos x="21" y="154"/>
                    </a:cxn>
                    <a:cxn ang="0">
                      <a:pos x="173" y="154"/>
                    </a:cxn>
                    <a:cxn ang="0">
                      <a:pos x="194" y="132"/>
                    </a:cxn>
                    <a:cxn ang="0">
                      <a:pos x="194" y="21"/>
                    </a:cxn>
                    <a:cxn ang="0">
                      <a:pos x="173" y="0"/>
                    </a:cxn>
                    <a:cxn ang="0">
                      <a:pos x="183" y="132"/>
                    </a:cxn>
                    <a:cxn ang="0">
                      <a:pos x="173" y="142"/>
                    </a:cxn>
                    <a:cxn ang="0">
                      <a:pos x="21" y="142"/>
                    </a:cxn>
                    <a:cxn ang="0">
                      <a:pos x="11" y="132"/>
                    </a:cxn>
                    <a:cxn ang="0">
                      <a:pos x="11" y="21"/>
                    </a:cxn>
                    <a:cxn ang="0">
                      <a:pos x="21" y="11"/>
                    </a:cxn>
                    <a:cxn ang="0">
                      <a:pos x="173" y="11"/>
                    </a:cxn>
                    <a:cxn ang="0">
                      <a:pos x="183" y="21"/>
                    </a:cxn>
                    <a:cxn ang="0">
                      <a:pos x="183" y="132"/>
                    </a:cxn>
                  </a:cxnLst>
                  <a:rect l="0" t="0" r="r" b="b"/>
                  <a:pathLst>
                    <a:path w="194" h="154">
                      <a:moveTo>
                        <a:pt x="173" y="0"/>
                      </a:moveTo>
                      <a:cubicBezTo>
                        <a:pt x="21" y="0"/>
                        <a:pt x="21" y="0"/>
                        <a:pt x="21" y="0"/>
                      </a:cubicBezTo>
                      <a:cubicBezTo>
                        <a:pt x="9" y="0"/>
                        <a:pt x="0" y="9"/>
                        <a:pt x="0" y="21"/>
                      </a:cubicBezTo>
                      <a:cubicBezTo>
                        <a:pt x="0" y="132"/>
                        <a:pt x="0" y="132"/>
                        <a:pt x="0" y="132"/>
                      </a:cubicBezTo>
                      <a:cubicBezTo>
                        <a:pt x="0" y="144"/>
                        <a:pt x="9" y="154"/>
                        <a:pt x="21" y="154"/>
                      </a:cubicBezTo>
                      <a:cubicBezTo>
                        <a:pt x="173" y="154"/>
                        <a:pt x="173" y="154"/>
                        <a:pt x="173" y="154"/>
                      </a:cubicBezTo>
                      <a:cubicBezTo>
                        <a:pt x="185" y="154"/>
                        <a:pt x="194" y="144"/>
                        <a:pt x="194" y="132"/>
                      </a:cubicBezTo>
                      <a:cubicBezTo>
                        <a:pt x="194" y="21"/>
                        <a:pt x="194" y="21"/>
                        <a:pt x="194" y="21"/>
                      </a:cubicBezTo>
                      <a:cubicBezTo>
                        <a:pt x="194" y="9"/>
                        <a:pt x="185" y="0"/>
                        <a:pt x="173" y="0"/>
                      </a:cubicBezTo>
                      <a:close/>
                      <a:moveTo>
                        <a:pt x="183" y="132"/>
                      </a:moveTo>
                      <a:cubicBezTo>
                        <a:pt x="183" y="138"/>
                        <a:pt x="179" y="142"/>
                        <a:pt x="173" y="142"/>
                      </a:cubicBezTo>
                      <a:cubicBezTo>
                        <a:pt x="21" y="142"/>
                        <a:pt x="21" y="142"/>
                        <a:pt x="21" y="142"/>
                      </a:cubicBezTo>
                      <a:cubicBezTo>
                        <a:pt x="15" y="142"/>
                        <a:pt x="11" y="138"/>
                        <a:pt x="11" y="132"/>
                      </a:cubicBezTo>
                      <a:cubicBezTo>
                        <a:pt x="11" y="21"/>
                        <a:pt x="11" y="21"/>
                        <a:pt x="11" y="21"/>
                      </a:cubicBezTo>
                      <a:cubicBezTo>
                        <a:pt x="11" y="15"/>
                        <a:pt x="15" y="11"/>
                        <a:pt x="21" y="11"/>
                      </a:cubicBezTo>
                      <a:cubicBezTo>
                        <a:pt x="173" y="11"/>
                        <a:pt x="173" y="11"/>
                        <a:pt x="173" y="11"/>
                      </a:cubicBezTo>
                      <a:cubicBezTo>
                        <a:pt x="179" y="11"/>
                        <a:pt x="183" y="15"/>
                        <a:pt x="183" y="21"/>
                      </a:cubicBezTo>
                      <a:lnTo>
                        <a:pt x="183" y="1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92" name="Freeform 105"/>
                <p:cNvSpPr>
                  <a:spLocks noEditPoints="1"/>
                </p:cNvSpPr>
                <p:nvPr/>
              </p:nvSpPr>
              <p:spPr bwMode="auto">
                <a:xfrm>
                  <a:off x="3817" y="2436"/>
                  <a:ext cx="350" cy="253"/>
                </a:xfrm>
                <a:custGeom>
                  <a:avLst/>
                  <a:gdLst/>
                  <a:ahLst/>
                  <a:cxnLst>
                    <a:cxn ang="0">
                      <a:pos x="142" y="0"/>
                    </a:cxn>
                    <a:cxn ang="0">
                      <a:pos x="6" y="0"/>
                    </a:cxn>
                    <a:cxn ang="0">
                      <a:pos x="0" y="7"/>
                    </a:cxn>
                    <a:cxn ang="0">
                      <a:pos x="0" y="101"/>
                    </a:cxn>
                    <a:cxn ang="0">
                      <a:pos x="6" y="107"/>
                    </a:cxn>
                    <a:cxn ang="0">
                      <a:pos x="142" y="107"/>
                    </a:cxn>
                    <a:cxn ang="0">
                      <a:pos x="148" y="101"/>
                    </a:cxn>
                    <a:cxn ang="0">
                      <a:pos x="148" y="7"/>
                    </a:cxn>
                    <a:cxn ang="0">
                      <a:pos x="142" y="0"/>
                    </a:cxn>
                    <a:cxn ang="0">
                      <a:pos x="74" y="75"/>
                    </a:cxn>
                    <a:cxn ang="0">
                      <a:pos x="66" y="75"/>
                    </a:cxn>
                    <a:cxn ang="0">
                      <a:pos x="41" y="50"/>
                    </a:cxn>
                    <a:cxn ang="0">
                      <a:pos x="36" y="67"/>
                    </a:cxn>
                    <a:cxn ang="0">
                      <a:pos x="16" y="17"/>
                    </a:cxn>
                    <a:cxn ang="0">
                      <a:pos x="66" y="37"/>
                    </a:cxn>
                    <a:cxn ang="0">
                      <a:pos x="49" y="42"/>
                    </a:cxn>
                    <a:cxn ang="0">
                      <a:pos x="74" y="67"/>
                    </a:cxn>
                    <a:cxn ang="0">
                      <a:pos x="74" y="75"/>
                    </a:cxn>
                  </a:cxnLst>
                  <a:rect l="0" t="0" r="r" b="b"/>
                  <a:pathLst>
                    <a:path w="148" h="107">
                      <a:moveTo>
                        <a:pt x="142" y="0"/>
                      </a:moveTo>
                      <a:cubicBezTo>
                        <a:pt x="6" y="0"/>
                        <a:pt x="6" y="0"/>
                        <a:pt x="6" y="0"/>
                      </a:cubicBezTo>
                      <a:cubicBezTo>
                        <a:pt x="3" y="0"/>
                        <a:pt x="0" y="3"/>
                        <a:pt x="0" y="7"/>
                      </a:cubicBezTo>
                      <a:cubicBezTo>
                        <a:pt x="0" y="101"/>
                        <a:pt x="0" y="101"/>
                        <a:pt x="0" y="101"/>
                      </a:cubicBezTo>
                      <a:cubicBezTo>
                        <a:pt x="0" y="104"/>
                        <a:pt x="3" y="107"/>
                        <a:pt x="6" y="107"/>
                      </a:cubicBezTo>
                      <a:cubicBezTo>
                        <a:pt x="142" y="107"/>
                        <a:pt x="142" y="107"/>
                        <a:pt x="142" y="107"/>
                      </a:cubicBezTo>
                      <a:cubicBezTo>
                        <a:pt x="145" y="107"/>
                        <a:pt x="148" y="104"/>
                        <a:pt x="148" y="101"/>
                      </a:cubicBezTo>
                      <a:cubicBezTo>
                        <a:pt x="148" y="7"/>
                        <a:pt x="148" y="7"/>
                        <a:pt x="148" y="7"/>
                      </a:cubicBezTo>
                      <a:cubicBezTo>
                        <a:pt x="148" y="3"/>
                        <a:pt x="145" y="0"/>
                        <a:pt x="142" y="0"/>
                      </a:cubicBezTo>
                      <a:close/>
                      <a:moveTo>
                        <a:pt x="74" y="75"/>
                      </a:moveTo>
                      <a:cubicBezTo>
                        <a:pt x="72" y="78"/>
                        <a:pt x="69" y="78"/>
                        <a:pt x="66" y="75"/>
                      </a:cubicBezTo>
                      <a:cubicBezTo>
                        <a:pt x="41" y="50"/>
                        <a:pt x="41" y="50"/>
                        <a:pt x="41" y="50"/>
                      </a:cubicBezTo>
                      <a:cubicBezTo>
                        <a:pt x="36" y="67"/>
                        <a:pt x="36" y="67"/>
                        <a:pt x="36" y="67"/>
                      </a:cubicBezTo>
                      <a:cubicBezTo>
                        <a:pt x="16" y="17"/>
                        <a:pt x="16" y="17"/>
                        <a:pt x="16" y="17"/>
                      </a:cubicBezTo>
                      <a:cubicBezTo>
                        <a:pt x="66" y="37"/>
                        <a:pt x="66" y="37"/>
                        <a:pt x="66" y="37"/>
                      </a:cubicBezTo>
                      <a:cubicBezTo>
                        <a:pt x="49" y="42"/>
                        <a:pt x="49" y="42"/>
                        <a:pt x="49" y="42"/>
                      </a:cubicBezTo>
                      <a:cubicBezTo>
                        <a:pt x="74" y="67"/>
                        <a:pt x="74" y="67"/>
                        <a:pt x="74" y="67"/>
                      </a:cubicBezTo>
                      <a:cubicBezTo>
                        <a:pt x="77" y="70"/>
                        <a:pt x="77" y="73"/>
                        <a:pt x="74" y="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93" name="Freeform 106"/>
                <p:cNvSpPr>
                  <a:spLocks/>
                </p:cNvSpPr>
                <p:nvPr/>
              </p:nvSpPr>
              <p:spPr bwMode="auto">
                <a:xfrm>
                  <a:off x="3919" y="2762"/>
                  <a:ext cx="161" cy="26"/>
                </a:xfrm>
                <a:custGeom>
                  <a:avLst/>
                  <a:gdLst/>
                  <a:ahLst/>
                  <a:cxnLst>
                    <a:cxn ang="0">
                      <a:pos x="62" y="0"/>
                    </a:cxn>
                    <a:cxn ang="0">
                      <a:pos x="6" y="0"/>
                    </a:cxn>
                    <a:cxn ang="0">
                      <a:pos x="0" y="5"/>
                    </a:cxn>
                    <a:cxn ang="0">
                      <a:pos x="6" y="11"/>
                    </a:cxn>
                    <a:cxn ang="0">
                      <a:pos x="62" y="11"/>
                    </a:cxn>
                    <a:cxn ang="0">
                      <a:pos x="68" y="5"/>
                    </a:cxn>
                    <a:cxn ang="0">
                      <a:pos x="62" y="0"/>
                    </a:cxn>
                  </a:cxnLst>
                  <a:rect l="0" t="0" r="r" b="b"/>
                  <a:pathLst>
                    <a:path w="68" h="11">
                      <a:moveTo>
                        <a:pt x="62" y="0"/>
                      </a:moveTo>
                      <a:cubicBezTo>
                        <a:pt x="6" y="0"/>
                        <a:pt x="6" y="0"/>
                        <a:pt x="6" y="0"/>
                      </a:cubicBezTo>
                      <a:cubicBezTo>
                        <a:pt x="2" y="0"/>
                        <a:pt x="0" y="2"/>
                        <a:pt x="0" y="5"/>
                      </a:cubicBezTo>
                      <a:cubicBezTo>
                        <a:pt x="0" y="8"/>
                        <a:pt x="2" y="11"/>
                        <a:pt x="6" y="11"/>
                      </a:cubicBezTo>
                      <a:cubicBezTo>
                        <a:pt x="62" y="11"/>
                        <a:pt x="62" y="11"/>
                        <a:pt x="62" y="11"/>
                      </a:cubicBezTo>
                      <a:cubicBezTo>
                        <a:pt x="65" y="11"/>
                        <a:pt x="68" y="8"/>
                        <a:pt x="68" y="5"/>
                      </a:cubicBezTo>
                      <a:cubicBezTo>
                        <a:pt x="68" y="2"/>
                        <a:pt x="65" y="0"/>
                        <a:pt x="6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sp>
            <p:nvSpPr>
              <p:cNvPr id="143" name="Oval 142"/>
              <p:cNvSpPr/>
              <p:nvPr/>
            </p:nvSpPr>
            <p:spPr>
              <a:xfrm>
                <a:off x="7272802" y="29921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148" name="Group 147"/>
              <p:cNvGrpSpPr/>
              <p:nvPr/>
            </p:nvGrpSpPr>
            <p:grpSpPr>
              <a:xfrm>
                <a:off x="7736985" y="4646853"/>
                <a:ext cx="379228" cy="361020"/>
                <a:chOff x="5006494" y="4312804"/>
                <a:chExt cx="1512938" cy="1440296"/>
              </a:xfrm>
              <a:solidFill>
                <a:schemeClr val="tx2"/>
              </a:solidFill>
            </p:grpSpPr>
            <p:grpSp>
              <p:nvGrpSpPr>
                <p:cNvPr id="149" name="Group 148"/>
                <p:cNvGrpSpPr/>
                <p:nvPr/>
              </p:nvGrpSpPr>
              <p:grpSpPr>
                <a:xfrm>
                  <a:off x="5006494" y="4419600"/>
                  <a:ext cx="1453560" cy="1333500"/>
                  <a:chOff x="5006494" y="4419600"/>
                  <a:chExt cx="1453560" cy="1333500"/>
                </a:xfrm>
                <a:grpFill/>
              </p:grpSpPr>
              <p:sp>
                <p:nvSpPr>
                  <p:cNvPr id="151" name="Freeform 150"/>
                  <p:cNvSpPr/>
                  <p:nvPr/>
                </p:nvSpPr>
                <p:spPr>
                  <a:xfrm>
                    <a:off x="5006494" y="4419600"/>
                    <a:ext cx="883835" cy="411480"/>
                  </a:xfrm>
                  <a:custGeom>
                    <a:avLst/>
                    <a:gdLst>
                      <a:gd name="connsiteX0" fmla="*/ 209396 w 883835"/>
                      <a:gd name="connsiteY0" fmla="*/ 110490 h 411480"/>
                      <a:gd name="connsiteX1" fmla="*/ 114146 w 883835"/>
                      <a:gd name="connsiteY1" fmla="*/ 205740 h 411480"/>
                      <a:gd name="connsiteX2" fmla="*/ 209396 w 883835"/>
                      <a:gd name="connsiteY2" fmla="*/ 300990 h 411480"/>
                      <a:gd name="connsiteX3" fmla="*/ 304646 w 883835"/>
                      <a:gd name="connsiteY3" fmla="*/ 205740 h 411480"/>
                      <a:gd name="connsiteX4" fmla="*/ 209396 w 883835"/>
                      <a:gd name="connsiteY4" fmla="*/ 110490 h 411480"/>
                      <a:gd name="connsiteX5" fmla="*/ 68581 w 883835"/>
                      <a:gd name="connsiteY5" fmla="*/ 0 h 411480"/>
                      <a:gd name="connsiteX6" fmla="*/ 838586 w 883835"/>
                      <a:gd name="connsiteY6" fmla="*/ 0 h 411480"/>
                      <a:gd name="connsiteX7" fmla="*/ 834529 w 883835"/>
                      <a:gd name="connsiteY7" fmla="*/ 7474 h 411480"/>
                      <a:gd name="connsiteX8" fmla="*/ 802193 w 883835"/>
                      <a:gd name="connsiteY8" fmla="*/ 167640 h 411480"/>
                      <a:gd name="connsiteX9" fmla="*/ 872468 w 883835"/>
                      <a:gd name="connsiteY9" fmla="*/ 397703 h 411480"/>
                      <a:gd name="connsiteX10" fmla="*/ 883835 w 883835"/>
                      <a:gd name="connsiteY10" fmla="*/ 411480 h 411480"/>
                      <a:gd name="connsiteX11" fmla="*/ 68581 w 883835"/>
                      <a:gd name="connsiteY11" fmla="*/ 411480 h 411480"/>
                      <a:gd name="connsiteX12" fmla="*/ 0 w 883835"/>
                      <a:gd name="connsiteY12" fmla="*/ 342899 h 411480"/>
                      <a:gd name="connsiteX13" fmla="*/ 0 w 883835"/>
                      <a:gd name="connsiteY13" fmla="*/ 68581 h 411480"/>
                      <a:gd name="connsiteX14" fmla="*/ 68581 w 883835"/>
                      <a:gd name="connsiteY14"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3835" h="411480">
                        <a:moveTo>
                          <a:pt x="209396" y="110490"/>
                        </a:moveTo>
                        <a:cubicBezTo>
                          <a:pt x="156791" y="110490"/>
                          <a:pt x="114146" y="153135"/>
                          <a:pt x="114146" y="205740"/>
                        </a:cubicBezTo>
                        <a:cubicBezTo>
                          <a:pt x="114146" y="258345"/>
                          <a:pt x="156791" y="300990"/>
                          <a:pt x="209396" y="300990"/>
                        </a:cubicBezTo>
                        <a:cubicBezTo>
                          <a:pt x="262001" y="300990"/>
                          <a:pt x="304646" y="258345"/>
                          <a:pt x="304646" y="205740"/>
                        </a:cubicBezTo>
                        <a:cubicBezTo>
                          <a:pt x="304646" y="153135"/>
                          <a:pt x="262001" y="110490"/>
                          <a:pt x="209396" y="110490"/>
                        </a:cubicBezTo>
                        <a:close/>
                        <a:moveTo>
                          <a:pt x="68581" y="0"/>
                        </a:moveTo>
                        <a:lnTo>
                          <a:pt x="838586" y="0"/>
                        </a:lnTo>
                        <a:lnTo>
                          <a:pt x="834529" y="7474"/>
                        </a:lnTo>
                        <a:cubicBezTo>
                          <a:pt x="813707" y="56703"/>
                          <a:pt x="802193" y="110827"/>
                          <a:pt x="802193" y="167640"/>
                        </a:cubicBezTo>
                        <a:cubicBezTo>
                          <a:pt x="802193" y="252861"/>
                          <a:pt x="828100" y="332030"/>
                          <a:pt x="872468" y="397703"/>
                        </a:cubicBezTo>
                        <a:lnTo>
                          <a:pt x="883835" y="411480"/>
                        </a:lnTo>
                        <a:lnTo>
                          <a:pt x="68581" y="411480"/>
                        </a:lnTo>
                        <a:cubicBezTo>
                          <a:pt x="30705" y="411480"/>
                          <a:pt x="0" y="380775"/>
                          <a:pt x="0" y="342899"/>
                        </a:cubicBezTo>
                        <a:lnTo>
                          <a:pt x="0" y="68581"/>
                        </a:lnTo>
                        <a:cubicBezTo>
                          <a:pt x="0" y="30705"/>
                          <a:pt x="30705" y="0"/>
                          <a:pt x="685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52" name="Freeform 151"/>
                  <p:cNvSpPr/>
                  <p:nvPr/>
                </p:nvSpPr>
                <p:spPr>
                  <a:xfrm>
                    <a:off x="5006494" y="4880610"/>
                    <a:ext cx="1448695" cy="411480"/>
                  </a:xfrm>
                  <a:custGeom>
                    <a:avLst/>
                    <a:gdLst>
                      <a:gd name="connsiteX0" fmla="*/ 209396 w 1448695"/>
                      <a:gd name="connsiteY0" fmla="*/ 110490 h 411480"/>
                      <a:gd name="connsiteX1" fmla="*/ 114146 w 1448695"/>
                      <a:gd name="connsiteY1" fmla="*/ 205740 h 411480"/>
                      <a:gd name="connsiteX2" fmla="*/ 209396 w 1448695"/>
                      <a:gd name="connsiteY2" fmla="*/ 300990 h 411480"/>
                      <a:gd name="connsiteX3" fmla="*/ 304646 w 1448695"/>
                      <a:gd name="connsiteY3" fmla="*/ 205740 h 411480"/>
                      <a:gd name="connsiteX4" fmla="*/ 209396 w 1448695"/>
                      <a:gd name="connsiteY4" fmla="*/ 110490 h 411480"/>
                      <a:gd name="connsiteX5" fmla="*/ 68581 w 1448695"/>
                      <a:gd name="connsiteY5" fmla="*/ 0 h 411480"/>
                      <a:gd name="connsiteX6" fmla="*/ 925634 w 1448695"/>
                      <a:gd name="connsiteY6" fmla="*/ 0 h 411480"/>
                      <a:gd name="connsiteX7" fmla="*/ 983611 w 1448695"/>
                      <a:gd name="connsiteY7" fmla="*/ 47836 h 411480"/>
                      <a:gd name="connsiteX8" fmla="*/ 1213673 w 1448695"/>
                      <a:gd name="connsiteY8" fmla="*/ 118110 h 411480"/>
                      <a:gd name="connsiteX9" fmla="*/ 1248371 w 1448695"/>
                      <a:gd name="connsiteY9" fmla="*/ 115485 h 411480"/>
                      <a:gd name="connsiteX10" fmla="*/ 1445464 w 1448695"/>
                      <a:gd name="connsiteY10" fmla="*/ 403993 h 411480"/>
                      <a:gd name="connsiteX11" fmla="*/ 1448594 w 1448695"/>
                      <a:gd name="connsiteY11" fmla="*/ 401855 h 411480"/>
                      <a:gd name="connsiteX12" fmla="*/ 1448695 w 1448695"/>
                      <a:gd name="connsiteY12" fmla="*/ 411480 h 411480"/>
                      <a:gd name="connsiteX13" fmla="*/ 68581 w 1448695"/>
                      <a:gd name="connsiteY13" fmla="*/ 411480 h 411480"/>
                      <a:gd name="connsiteX14" fmla="*/ 0 w 1448695"/>
                      <a:gd name="connsiteY14" fmla="*/ 342899 h 411480"/>
                      <a:gd name="connsiteX15" fmla="*/ 0 w 1448695"/>
                      <a:gd name="connsiteY15" fmla="*/ 68581 h 411480"/>
                      <a:gd name="connsiteX16" fmla="*/ 68581 w 1448695"/>
                      <a:gd name="connsiteY16"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8695" h="411480">
                        <a:moveTo>
                          <a:pt x="209396" y="110490"/>
                        </a:moveTo>
                        <a:cubicBezTo>
                          <a:pt x="156791" y="110490"/>
                          <a:pt x="114146" y="153135"/>
                          <a:pt x="114146" y="205740"/>
                        </a:cubicBezTo>
                        <a:cubicBezTo>
                          <a:pt x="114146" y="258345"/>
                          <a:pt x="156791" y="300990"/>
                          <a:pt x="209396" y="300990"/>
                        </a:cubicBezTo>
                        <a:cubicBezTo>
                          <a:pt x="262001" y="300990"/>
                          <a:pt x="304646" y="258345"/>
                          <a:pt x="304646" y="205740"/>
                        </a:cubicBezTo>
                        <a:cubicBezTo>
                          <a:pt x="304646" y="153135"/>
                          <a:pt x="262001" y="110490"/>
                          <a:pt x="209396" y="110490"/>
                        </a:cubicBezTo>
                        <a:close/>
                        <a:moveTo>
                          <a:pt x="68581" y="0"/>
                        </a:moveTo>
                        <a:lnTo>
                          <a:pt x="925634" y="0"/>
                        </a:lnTo>
                        <a:lnTo>
                          <a:pt x="983611" y="47836"/>
                        </a:lnTo>
                        <a:cubicBezTo>
                          <a:pt x="1049284" y="92203"/>
                          <a:pt x="1128453" y="118110"/>
                          <a:pt x="1213673" y="118110"/>
                        </a:cubicBezTo>
                        <a:lnTo>
                          <a:pt x="1248371" y="115485"/>
                        </a:lnTo>
                        <a:lnTo>
                          <a:pt x="1445464" y="403993"/>
                        </a:lnTo>
                        <a:lnTo>
                          <a:pt x="1448594" y="401855"/>
                        </a:lnTo>
                        <a:lnTo>
                          <a:pt x="1448695" y="411480"/>
                        </a:lnTo>
                        <a:lnTo>
                          <a:pt x="68581" y="411480"/>
                        </a:lnTo>
                        <a:cubicBezTo>
                          <a:pt x="30705" y="411480"/>
                          <a:pt x="0" y="380775"/>
                          <a:pt x="0" y="342899"/>
                        </a:cubicBezTo>
                        <a:lnTo>
                          <a:pt x="0" y="68581"/>
                        </a:lnTo>
                        <a:cubicBezTo>
                          <a:pt x="0" y="30705"/>
                          <a:pt x="30705" y="0"/>
                          <a:pt x="685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53" name="Freeform 152"/>
                  <p:cNvSpPr/>
                  <p:nvPr/>
                </p:nvSpPr>
                <p:spPr>
                  <a:xfrm>
                    <a:off x="5006494" y="5341620"/>
                    <a:ext cx="1453560" cy="411480"/>
                  </a:xfrm>
                  <a:custGeom>
                    <a:avLst/>
                    <a:gdLst>
                      <a:gd name="connsiteX0" fmla="*/ 209396 w 1453560"/>
                      <a:gd name="connsiteY0" fmla="*/ 110490 h 411480"/>
                      <a:gd name="connsiteX1" fmla="*/ 114146 w 1453560"/>
                      <a:gd name="connsiteY1" fmla="*/ 205740 h 411480"/>
                      <a:gd name="connsiteX2" fmla="*/ 209396 w 1453560"/>
                      <a:gd name="connsiteY2" fmla="*/ 300990 h 411480"/>
                      <a:gd name="connsiteX3" fmla="*/ 304646 w 1453560"/>
                      <a:gd name="connsiteY3" fmla="*/ 205740 h 411480"/>
                      <a:gd name="connsiteX4" fmla="*/ 209396 w 1453560"/>
                      <a:gd name="connsiteY4" fmla="*/ 110490 h 411480"/>
                      <a:gd name="connsiteX5" fmla="*/ 68581 w 1453560"/>
                      <a:gd name="connsiteY5" fmla="*/ 0 h 411480"/>
                      <a:gd name="connsiteX6" fmla="*/ 1449218 w 1453560"/>
                      <a:gd name="connsiteY6" fmla="*/ 0 h 411480"/>
                      <a:gd name="connsiteX7" fmla="*/ 1453560 w 1453560"/>
                      <a:gd name="connsiteY7" fmla="*/ 411480 h 411480"/>
                      <a:gd name="connsiteX8" fmla="*/ 68581 w 1453560"/>
                      <a:gd name="connsiteY8" fmla="*/ 411480 h 411480"/>
                      <a:gd name="connsiteX9" fmla="*/ 0 w 1453560"/>
                      <a:gd name="connsiteY9" fmla="*/ 342899 h 411480"/>
                      <a:gd name="connsiteX10" fmla="*/ 0 w 1453560"/>
                      <a:gd name="connsiteY10" fmla="*/ 68581 h 411480"/>
                      <a:gd name="connsiteX11" fmla="*/ 68581 w 1453560"/>
                      <a:gd name="connsiteY11"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3560" h="411480">
                        <a:moveTo>
                          <a:pt x="209396" y="110490"/>
                        </a:moveTo>
                        <a:cubicBezTo>
                          <a:pt x="156791" y="110490"/>
                          <a:pt x="114146" y="153135"/>
                          <a:pt x="114146" y="205740"/>
                        </a:cubicBezTo>
                        <a:cubicBezTo>
                          <a:pt x="114146" y="258345"/>
                          <a:pt x="156791" y="300990"/>
                          <a:pt x="209396" y="300990"/>
                        </a:cubicBezTo>
                        <a:cubicBezTo>
                          <a:pt x="262001" y="300990"/>
                          <a:pt x="304646" y="258345"/>
                          <a:pt x="304646" y="205740"/>
                        </a:cubicBezTo>
                        <a:cubicBezTo>
                          <a:pt x="304646" y="153135"/>
                          <a:pt x="262001" y="110490"/>
                          <a:pt x="209396" y="110490"/>
                        </a:cubicBezTo>
                        <a:close/>
                        <a:moveTo>
                          <a:pt x="68581" y="0"/>
                        </a:moveTo>
                        <a:lnTo>
                          <a:pt x="1449218" y="0"/>
                        </a:lnTo>
                        <a:lnTo>
                          <a:pt x="1453560" y="411480"/>
                        </a:lnTo>
                        <a:lnTo>
                          <a:pt x="68581" y="411480"/>
                        </a:lnTo>
                        <a:cubicBezTo>
                          <a:pt x="30705" y="411480"/>
                          <a:pt x="0" y="380775"/>
                          <a:pt x="0" y="342899"/>
                        </a:cubicBezTo>
                        <a:lnTo>
                          <a:pt x="0" y="68581"/>
                        </a:lnTo>
                        <a:cubicBezTo>
                          <a:pt x="0" y="30705"/>
                          <a:pt x="30705" y="0"/>
                          <a:pt x="685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sp>
              <p:nvSpPr>
                <p:cNvPr id="150" name="Freeform 149"/>
                <p:cNvSpPr/>
                <p:nvPr/>
              </p:nvSpPr>
              <p:spPr>
                <a:xfrm rot="19433105">
                  <a:off x="5996640" y="4312804"/>
                  <a:ext cx="522792" cy="911542"/>
                </a:xfrm>
                <a:custGeom>
                  <a:avLst/>
                  <a:gdLst>
                    <a:gd name="connsiteX0" fmla="*/ 374352 w 522792"/>
                    <a:gd name="connsiteY0" fmla="*/ 148440 h 911542"/>
                    <a:gd name="connsiteX1" fmla="*/ 261396 w 522792"/>
                    <a:gd name="connsiteY1" fmla="*/ 101652 h 911542"/>
                    <a:gd name="connsiteX2" fmla="*/ 101652 w 522792"/>
                    <a:gd name="connsiteY2" fmla="*/ 261396 h 911542"/>
                    <a:gd name="connsiteX3" fmla="*/ 261396 w 522792"/>
                    <a:gd name="connsiteY3" fmla="*/ 421142 h 911542"/>
                    <a:gd name="connsiteX4" fmla="*/ 421141 w 522792"/>
                    <a:gd name="connsiteY4" fmla="*/ 261396 h 911542"/>
                    <a:gd name="connsiteX5" fmla="*/ 374352 w 522792"/>
                    <a:gd name="connsiteY5" fmla="*/ 148440 h 911542"/>
                    <a:gd name="connsiteX6" fmla="*/ 446231 w 522792"/>
                    <a:gd name="connsiteY6" fmla="*/ 76561 h 911542"/>
                    <a:gd name="connsiteX7" fmla="*/ 522792 w 522792"/>
                    <a:gd name="connsiteY7" fmla="*/ 261397 h 911542"/>
                    <a:gd name="connsiteX8" fmla="*/ 363143 w 522792"/>
                    <a:gd name="connsiteY8" fmla="*/ 502251 h 911542"/>
                    <a:gd name="connsiteX9" fmla="*/ 316240 w 522792"/>
                    <a:gd name="connsiteY9" fmla="*/ 516811 h 911542"/>
                    <a:gd name="connsiteX10" fmla="*/ 316240 w 522792"/>
                    <a:gd name="connsiteY10" fmla="*/ 643811 h 911542"/>
                    <a:gd name="connsiteX11" fmla="*/ 323644 w 522792"/>
                    <a:gd name="connsiteY11" fmla="*/ 643811 h 911542"/>
                    <a:gd name="connsiteX12" fmla="*/ 345150 w 522792"/>
                    <a:gd name="connsiteY12" fmla="*/ 652719 h 911542"/>
                    <a:gd name="connsiteX13" fmla="*/ 349232 w 522792"/>
                    <a:gd name="connsiteY13" fmla="*/ 662571 h 911542"/>
                    <a:gd name="connsiteX14" fmla="*/ 171575 w 522792"/>
                    <a:gd name="connsiteY14" fmla="*/ 911542 h 911542"/>
                    <a:gd name="connsiteX15" fmla="*/ 171574 w 522792"/>
                    <a:gd name="connsiteY15" fmla="*/ 674226 h 911542"/>
                    <a:gd name="connsiteX16" fmla="*/ 201989 w 522792"/>
                    <a:gd name="connsiteY16" fmla="*/ 643811 h 911542"/>
                    <a:gd name="connsiteX17" fmla="*/ 203917 w 522792"/>
                    <a:gd name="connsiteY17" fmla="*/ 643811 h 911542"/>
                    <a:gd name="connsiteX18" fmla="*/ 203916 w 522792"/>
                    <a:gd name="connsiteY18" fmla="*/ 515993 h 911542"/>
                    <a:gd name="connsiteX19" fmla="*/ 159648 w 522792"/>
                    <a:gd name="connsiteY19" fmla="*/ 502251 h 911542"/>
                    <a:gd name="connsiteX20" fmla="*/ 0 w 522792"/>
                    <a:gd name="connsiteY20" fmla="*/ 261396 h 911542"/>
                    <a:gd name="connsiteX21" fmla="*/ 261396 w 522792"/>
                    <a:gd name="connsiteY21" fmla="*/ 0 h 911542"/>
                    <a:gd name="connsiteX22" fmla="*/ 446231 w 522792"/>
                    <a:gd name="connsiteY22" fmla="*/ 76561 h 91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2792" h="911542">
                      <a:moveTo>
                        <a:pt x="374352" y="148440"/>
                      </a:moveTo>
                      <a:cubicBezTo>
                        <a:pt x="345445" y="119532"/>
                        <a:pt x="305508" y="101652"/>
                        <a:pt x="261396" y="101652"/>
                      </a:cubicBezTo>
                      <a:cubicBezTo>
                        <a:pt x="173172" y="101652"/>
                        <a:pt x="101652" y="173172"/>
                        <a:pt x="101652" y="261396"/>
                      </a:cubicBezTo>
                      <a:cubicBezTo>
                        <a:pt x="101652" y="349622"/>
                        <a:pt x="173171" y="421141"/>
                        <a:pt x="261396" y="421142"/>
                      </a:cubicBezTo>
                      <a:cubicBezTo>
                        <a:pt x="349621" y="421141"/>
                        <a:pt x="421141" y="349622"/>
                        <a:pt x="421141" y="261396"/>
                      </a:cubicBezTo>
                      <a:cubicBezTo>
                        <a:pt x="421141" y="217284"/>
                        <a:pt x="403261" y="177348"/>
                        <a:pt x="374352" y="148440"/>
                      </a:cubicBezTo>
                      <a:close/>
                      <a:moveTo>
                        <a:pt x="446231" y="76561"/>
                      </a:moveTo>
                      <a:cubicBezTo>
                        <a:pt x="493535" y="123865"/>
                        <a:pt x="522792" y="189214"/>
                        <a:pt x="522792" y="261397"/>
                      </a:cubicBezTo>
                      <a:cubicBezTo>
                        <a:pt x="522792" y="369670"/>
                        <a:pt x="456962" y="462569"/>
                        <a:pt x="363143" y="502251"/>
                      </a:cubicBezTo>
                      <a:lnTo>
                        <a:pt x="316240" y="516811"/>
                      </a:lnTo>
                      <a:lnTo>
                        <a:pt x="316240" y="643811"/>
                      </a:lnTo>
                      <a:lnTo>
                        <a:pt x="323644" y="643811"/>
                      </a:lnTo>
                      <a:cubicBezTo>
                        <a:pt x="332043" y="643811"/>
                        <a:pt x="339646" y="647215"/>
                        <a:pt x="345150" y="652719"/>
                      </a:cubicBezTo>
                      <a:lnTo>
                        <a:pt x="349232" y="662571"/>
                      </a:lnTo>
                      <a:lnTo>
                        <a:pt x="171575" y="911542"/>
                      </a:lnTo>
                      <a:lnTo>
                        <a:pt x="171574" y="674226"/>
                      </a:lnTo>
                      <a:cubicBezTo>
                        <a:pt x="171574" y="657428"/>
                        <a:pt x="185192" y="643811"/>
                        <a:pt x="201989" y="643811"/>
                      </a:cubicBezTo>
                      <a:lnTo>
                        <a:pt x="203917" y="643811"/>
                      </a:lnTo>
                      <a:lnTo>
                        <a:pt x="203916" y="515993"/>
                      </a:lnTo>
                      <a:lnTo>
                        <a:pt x="159648" y="502251"/>
                      </a:lnTo>
                      <a:cubicBezTo>
                        <a:pt x="65830" y="462569"/>
                        <a:pt x="0" y="369670"/>
                        <a:pt x="0" y="261396"/>
                      </a:cubicBezTo>
                      <a:cubicBezTo>
                        <a:pt x="0" y="117031"/>
                        <a:pt x="117031" y="0"/>
                        <a:pt x="261396" y="0"/>
                      </a:cubicBezTo>
                      <a:cubicBezTo>
                        <a:pt x="333579" y="0"/>
                        <a:pt x="398928" y="29258"/>
                        <a:pt x="446231" y="765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grpSp>
            <p:nvGrpSpPr>
              <p:cNvPr id="155" name="Group 4"/>
              <p:cNvGrpSpPr>
                <a:grpSpLocks noChangeAspect="1"/>
              </p:cNvGrpSpPr>
              <p:nvPr/>
            </p:nvGrpSpPr>
            <p:grpSpPr bwMode="auto">
              <a:xfrm>
                <a:off x="7363203" y="3157170"/>
                <a:ext cx="451595" cy="312186"/>
                <a:chOff x="474" y="958"/>
                <a:chExt cx="609" cy="421"/>
              </a:xfrm>
            </p:grpSpPr>
            <p:sp>
              <p:nvSpPr>
                <p:cNvPr id="156" name="AutoShape 3"/>
                <p:cNvSpPr>
                  <a:spLocks noChangeAspect="1" noChangeArrowheads="1" noTextEdit="1"/>
                </p:cNvSpPr>
                <p:nvPr/>
              </p:nvSpPr>
              <p:spPr bwMode="auto">
                <a:xfrm>
                  <a:off x="474" y="958"/>
                  <a:ext cx="609" cy="4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57" name="Freeform 5"/>
                <p:cNvSpPr>
                  <a:spLocks/>
                </p:cNvSpPr>
                <p:nvPr/>
              </p:nvSpPr>
              <p:spPr bwMode="auto">
                <a:xfrm>
                  <a:off x="977" y="1186"/>
                  <a:ext cx="108" cy="106"/>
                </a:xfrm>
                <a:custGeom>
                  <a:avLst/>
                  <a:gdLst>
                    <a:gd name="T0" fmla="*/ 48 w 51"/>
                    <a:gd name="T1" fmla="*/ 31 h 50"/>
                    <a:gd name="T2" fmla="*/ 48 w 51"/>
                    <a:gd name="T3" fmla="*/ 36 h 50"/>
                    <a:gd name="T4" fmla="*/ 37 w 51"/>
                    <a:gd name="T5" fmla="*/ 49 h 50"/>
                    <a:gd name="T6" fmla="*/ 32 w 51"/>
                    <a:gd name="T7" fmla="*/ 49 h 50"/>
                    <a:gd name="T8" fmla="*/ 1 w 51"/>
                    <a:gd name="T9" fmla="*/ 20 h 50"/>
                    <a:gd name="T10" fmla="*/ 1 w 51"/>
                    <a:gd name="T11" fmla="*/ 14 h 50"/>
                    <a:gd name="T12" fmla="*/ 12 w 51"/>
                    <a:gd name="T13" fmla="*/ 2 h 50"/>
                    <a:gd name="T14" fmla="*/ 19 w 51"/>
                    <a:gd name="T15" fmla="*/ 1 h 50"/>
                    <a:gd name="T16" fmla="*/ 48 w 51"/>
                    <a:gd name="T17" fmla="*/ 31 h 50"/>
                    <a:gd name="T18" fmla="*/ 48 w 51"/>
                    <a:gd name="T1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0">
                      <a:moveTo>
                        <a:pt x="48" y="31"/>
                      </a:moveTo>
                      <a:cubicBezTo>
                        <a:pt x="51" y="32"/>
                        <a:pt x="51" y="34"/>
                        <a:pt x="48" y="36"/>
                      </a:cubicBezTo>
                      <a:cubicBezTo>
                        <a:pt x="37" y="49"/>
                        <a:pt x="37" y="49"/>
                        <a:pt x="37" y="49"/>
                      </a:cubicBezTo>
                      <a:cubicBezTo>
                        <a:pt x="36" y="50"/>
                        <a:pt x="33" y="50"/>
                        <a:pt x="32" y="49"/>
                      </a:cubicBezTo>
                      <a:cubicBezTo>
                        <a:pt x="1" y="20"/>
                        <a:pt x="1" y="20"/>
                        <a:pt x="1" y="20"/>
                      </a:cubicBezTo>
                      <a:cubicBezTo>
                        <a:pt x="0" y="18"/>
                        <a:pt x="0" y="15"/>
                        <a:pt x="1" y="14"/>
                      </a:cubicBezTo>
                      <a:cubicBezTo>
                        <a:pt x="12" y="2"/>
                        <a:pt x="12" y="2"/>
                        <a:pt x="12" y="2"/>
                      </a:cubicBezTo>
                      <a:cubicBezTo>
                        <a:pt x="14" y="0"/>
                        <a:pt x="17" y="0"/>
                        <a:pt x="19" y="1"/>
                      </a:cubicBezTo>
                      <a:cubicBezTo>
                        <a:pt x="48" y="31"/>
                        <a:pt x="48" y="31"/>
                        <a:pt x="48" y="31"/>
                      </a:cubicBezTo>
                      <a:cubicBezTo>
                        <a:pt x="48" y="31"/>
                        <a:pt x="48" y="31"/>
                        <a:pt x="48" y="31"/>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58" name="Freeform 6"/>
                <p:cNvSpPr>
                  <a:spLocks noEditPoints="1"/>
                </p:cNvSpPr>
                <p:nvPr/>
              </p:nvSpPr>
              <p:spPr bwMode="auto">
                <a:xfrm>
                  <a:off x="726" y="943"/>
                  <a:ext cx="275" cy="272"/>
                </a:xfrm>
                <a:custGeom>
                  <a:avLst/>
                  <a:gdLst>
                    <a:gd name="T0" fmla="*/ 130 w 130"/>
                    <a:gd name="T1" fmla="*/ 115 h 128"/>
                    <a:gd name="T2" fmla="*/ 119 w 130"/>
                    <a:gd name="T3" fmla="*/ 126 h 128"/>
                    <a:gd name="T4" fmla="*/ 103 w 130"/>
                    <a:gd name="T5" fmla="*/ 111 h 128"/>
                    <a:gd name="T6" fmla="*/ 26 w 130"/>
                    <a:gd name="T7" fmla="*/ 107 h 128"/>
                    <a:gd name="T8" fmla="*/ 22 w 130"/>
                    <a:gd name="T9" fmla="*/ 25 h 128"/>
                    <a:gd name="T10" fmla="*/ 106 w 130"/>
                    <a:gd name="T11" fmla="*/ 23 h 128"/>
                    <a:gd name="T12" fmla="*/ 112 w 130"/>
                    <a:gd name="T13" fmla="*/ 99 h 128"/>
                    <a:gd name="T14" fmla="*/ 130 w 130"/>
                    <a:gd name="T15" fmla="*/ 115 h 128"/>
                    <a:gd name="T16" fmla="*/ 130 w 130"/>
                    <a:gd name="T17" fmla="*/ 115 h 128"/>
                    <a:gd name="T18" fmla="*/ 98 w 130"/>
                    <a:gd name="T19" fmla="*/ 95 h 128"/>
                    <a:gd name="T20" fmla="*/ 96 w 130"/>
                    <a:gd name="T21" fmla="*/ 33 h 128"/>
                    <a:gd name="T22" fmla="*/ 33 w 130"/>
                    <a:gd name="T23" fmla="*/ 35 h 128"/>
                    <a:gd name="T24" fmla="*/ 36 w 130"/>
                    <a:gd name="T25" fmla="*/ 97 h 128"/>
                    <a:gd name="T26" fmla="*/ 98 w 130"/>
                    <a:gd name="T27" fmla="*/ 9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8">
                      <a:moveTo>
                        <a:pt x="130" y="115"/>
                      </a:moveTo>
                      <a:cubicBezTo>
                        <a:pt x="119" y="126"/>
                        <a:pt x="119" y="126"/>
                        <a:pt x="119" y="126"/>
                      </a:cubicBezTo>
                      <a:cubicBezTo>
                        <a:pt x="103" y="111"/>
                        <a:pt x="103" y="111"/>
                        <a:pt x="103" y="111"/>
                      </a:cubicBezTo>
                      <a:cubicBezTo>
                        <a:pt x="79" y="128"/>
                        <a:pt x="47" y="128"/>
                        <a:pt x="26" y="107"/>
                      </a:cubicBezTo>
                      <a:cubicBezTo>
                        <a:pt x="1" y="85"/>
                        <a:pt x="0" y="48"/>
                        <a:pt x="22" y="25"/>
                      </a:cubicBezTo>
                      <a:cubicBezTo>
                        <a:pt x="44" y="2"/>
                        <a:pt x="82" y="0"/>
                        <a:pt x="106" y="23"/>
                      </a:cubicBezTo>
                      <a:cubicBezTo>
                        <a:pt x="127" y="43"/>
                        <a:pt x="130" y="76"/>
                        <a:pt x="112" y="99"/>
                      </a:cubicBezTo>
                      <a:cubicBezTo>
                        <a:pt x="130" y="115"/>
                        <a:pt x="130" y="115"/>
                        <a:pt x="130" y="115"/>
                      </a:cubicBezTo>
                      <a:cubicBezTo>
                        <a:pt x="130" y="115"/>
                        <a:pt x="130" y="115"/>
                        <a:pt x="130" y="115"/>
                      </a:cubicBezTo>
                      <a:close/>
                      <a:moveTo>
                        <a:pt x="98" y="95"/>
                      </a:moveTo>
                      <a:cubicBezTo>
                        <a:pt x="115" y="78"/>
                        <a:pt x="114" y="49"/>
                        <a:pt x="96" y="33"/>
                      </a:cubicBezTo>
                      <a:cubicBezTo>
                        <a:pt x="78" y="16"/>
                        <a:pt x="50" y="17"/>
                        <a:pt x="33" y="35"/>
                      </a:cubicBezTo>
                      <a:cubicBezTo>
                        <a:pt x="17" y="53"/>
                        <a:pt x="17" y="81"/>
                        <a:pt x="36" y="97"/>
                      </a:cubicBezTo>
                      <a:cubicBezTo>
                        <a:pt x="53" y="114"/>
                        <a:pt x="81" y="113"/>
                        <a:pt x="98" y="9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59" name="Freeform 7"/>
                <p:cNvSpPr>
                  <a:spLocks/>
                </p:cNvSpPr>
                <p:nvPr/>
              </p:nvSpPr>
              <p:spPr bwMode="auto">
                <a:xfrm>
                  <a:off x="907" y="1249"/>
                  <a:ext cx="34" cy="34"/>
                </a:xfrm>
                <a:custGeom>
                  <a:avLst/>
                  <a:gdLst>
                    <a:gd name="T0" fmla="*/ 34 w 34"/>
                    <a:gd name="T1" fmla="*/ 11 h 34"/>
                    <a:gd name="T2" fmla="*/ 34 w 34"/>
                    <a:gd name="T3" fmla="*/ 24 h 34"/>
                    <a:gd name="T4" fmla="*/ 24 w 34"/>
                    <a:gd name="T5" fmla="*/ 24 h 34"/>
                    <a:gd name="T6" fmla="*/ 24 w 34"/>
                    <a:gd name="T7" fmla="*/ 34 h 34"/>
                    <a:gd name="T8" fmla="*/ 11 w 34"/>
                    <a:gd name="T9" fmla="*/ 34 h 34"/>
                    <a:gd name="T10" fmla="*/ 11 w 34"/>
                    <a:gd name="T11" fmla="*/ 24 h 34"/>
                    <a:gd name="T12" fmla="*/ 0 w 34"/>
                    <a:gd name="T13" fmla="*/ 24 h 34"/>
                    <a:gd name="T14" fmla="*/ 0 w 34"/>
                    <a:gd name="T15" fmla="*/ 11 h 34"/>
                    <a:gd name="T16" fmla="*/ 11 w 34"/>
                    <a:gd name="T17" fmla="*/ 11 h 34"/>
                    <a:gd name="T18" fmla="*/ 11 w 34"/>
                    <a:gd name="T19" fmla="*/ 0 h 34"/>
                    <a:gd name="T20" fmla="*/ 24 w 34"/>
                    <a:gd name="T21" fmla="*/ 0 h 34"/>
                    <a:gd name="T22" fmla="*/ 24 w 34"/>
                    <a:gd name="T23" fmla="*/ 11 h 34"/>
                    <a:gd name="T24" fmla="*/ 34 w 34"/>
                    <a:gd name="T25" fmla="*/ 11 h 34"/>
                    <a:gd name="T26" fmla="*/ 34 w 34"/>
                    <a:gd name="T27" fmla="*/ 11 h 34"/>
                    <a:gd name="T28" fmla="*/ 34 w 34"/>
                    <a:gd name="T2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4">
                      <a:moveTo>
                        <a:pt x="34" y="11"/>
                      </a:moveTo>
                      <a:lnTo>
                        <a:pt x="34" y="24"/>
                      </a:lnTo>
                      <a:lnTo>
                        <a:pt x="24" y="24"/>
                      </a:lnTo>
                      <a:lnTo>
                        <a:pt x="24" y="34"/>
                      </a:lnTo>
                      <a:lnTo>
                        <a:pt x="11" y="34"/>
                      </a:lnTo>
                      <a:lnTo>
                        <a:pt x="11" y="24"/>
                      </a:lnTo>
                      <a:lnTo>
                        <a:pt x="0" y="24"/>
                      </a:lnTo>
                      <a:lnTo>
                        <a:pt x="0" y="11"/>
                      </a:lnTo>
                      <a:lnTo>
                        <a:pt x="11" y="11"/>
                      </a:lnTo>
                      <a:lnTo>
                        <a:pt x="11" y="0"/>
                      </a:lnTo>
                      <a:lnTo>
                        <a:pt x="24" y="0"/>
                      </a:lnTo>
                      <a:lnTo>
                        <a:pt x="24" y="11"/>
                      </a:lnTo>
                      <a:lnTo>
                        <a:pt x="34" y="11"/>
                      </a:lnTo>
                      <a:lnTo>
                        <a:pt x="34" y="11"/>
                      </a:lnTo>
                      <a:lnTo>
                        <a:pt x="34" y="11"/>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0" name="Freeform 8"/>
                <p:cNvSpPr>
                  <a:spLocks/>
                </p:cNvSpPr>
                <p:nvPr/>
              </p:nvSpPr>
              <p:spPr bwMode="auto">
                <a:xfrm>
                  <a:off x="848" y="1211"/>
                  <a:ext cx="89" cy="104"/>
                </a:xfrm>
                <a:custGeom>
                  <a:avLst/>
                  <a:gdLst>
                    <a:gd name="T0" fmla="*/ 42 w 42"/>
                    <a:gd name="T1" fmla="*/ 40 h 49"/>
                    <a:gd name="T2" fmla="*/ 42 w 42"/>
                    <a:gd name="T3" fmla="*/ 49 h 49"/>
                    <a:gd name="T4" fmla="*/ 16 w 42"/>
                    <a:gd name="T5" fmla="*/ 49 h 49"/>
                    <a:gd name="T6" fmla="*/ 0 w 42"/>
                    <a:gd name="T7" fmla="*/ 0 h 49"/>
                    <a:gd name="T8" fmla="*/ 3 w 42"/>
                    <a:gd name="T9" fmla="*/ 0 h 49"/>
                    <a:gd name="T10" fmla="*/ 9 w 42"/>
                    <a:gd name="T11" fmla="*/ 0 h 49"/>
                    <a:gd name="T12" fmla="*/ 21 w 42"/>
                    <a:gd name="T13" fmla="*/ 40 h 49"/>
                    <a:gd name="T14" fmla="*/ 42 w 42"/>
                    <a:gd name="T15" fmla="*/ 40 h 49"/>
                    <a:gd name="T16" fmla="*/ 42 w 42"/>
                    <a:gd name="T1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9">
                      <a:moveTo>
                        <a:pt x="42" y="40"/>
                      </a:moveTo>
                      <a:cubicBezTo>
                        <a:pt x="42" y="49"/>
                        <a:pt x="42" y="49"/>
                        <a:pt x="42" y="49"/>
                      </a:cubicBezTo>
                      <a:cubicBezTo>
                        <a:pt x="16" y="49"/>
                        <a:pt x="16" y="49"/>
                        <a:pt x="16" y="49"/>
                      </a:cubicBezTo>
                      <a:cubicBezTo>
                        <a:pt x="0" y="0"/>
                        <a:pt x="0" y="0"/>
                        <a:pt x="0" y="0"/>
                      </a:cubicBezTo>
                      <a:cubicBezTo>
                        <a:pt x="1" y="0"/>
                        <a:pt x="2" y="0"/>
                        <a:pt x="3" y="0"/>
                      </a:cubicBezTo>
                      <a:cubicBezTo>
                        <a:pt x="5" y="0"/>
                        <a:pt x="7" y="0"/>
                        <a:pt x="9" y="0"/>
                      </a:cubicBezTo>
                      <a:cubicBezTo>
                        <a:pt x="21" y="40"/>
                        <a:pt x="21" y="40"/>
                        <a:pt x="21" y="40"/>
                      </a:cubicBezTo>
                      <a:cubicBezTo>
                        <a:pt x="42" y="40"/>
                        <a:pt x="42" y="40"/>
                        <a:pt x="42" y="40"/>
                      </a:cubicBezTo>
                      <a:cubicBezTo>
                        <a:pt x="42" y="40"/>
                        <a:pt x="42" y="40"/>
                        <a:pt x="42" y="4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1" name="Freeform 9"/>
                <p:cNvSpPr>
                  <a:spLocks/>
                </p:cNvSpPr>
                <p:nvPr/>
              </p:nvSpPr>
              <p:spPr bwMode="auto">
                <a:xfrm>
                  <a:off x="914" y="1324"/>
                  <a:ext cx="23" cy="13"/>
                </a:xfrm>
                <a:custGeom>
                  <a:avLst/>
                  <a:gdLst>
                    <a:gd name="T0" fmla="*/ 0 w 23"/>
                    <a:gd name="T1" fmla="*/ 0 h 13"/>
                    <a:gd name="T2" fmla="*/ 23 w 23"/>
                    <a:gd name="T3" fmla="*/ 0 h 13"/>
                    <a:gd name="T4" fmla="*/ 23 w 23"/>
                    <a:gd name="T5" fmla="*/ 13 h 13"/>
                    <a:gd name="T6" fmla="*/ 0 w 23"/>
                    <a:gd name="T7" fmla="*/ 13 h 13"/>
                    <a:gd name="T8" fmla="*/ 0 w 23"/>
                    <a:gd name="T9" fmla="*/ 0 h 13"/>
                    <a:gd name="T10" fmla="*/ 0 w 23"/>
                    <a:gd name="T11" fmla="*/ 0 h 13"/>
                  </a:gdLst>
                  <a:ahLst/>
                  <a:cxnLst>
                    <a:cxn ang="0">
                      <a:pos x="T0" y="T1"/>
                    </a:cxn>
                    <a:cxn ang="0">
                      <a:pos x="T2" y="T3"/>
                    </a:cxn>
                    <a:cxn ang="0">
                      <a:pos x="T4" y="T5"/>
                    </a:cxn>
                    <a:cxn ang="0">
                      <a:pos x="T6" y="T7"/>
                    </a:cxn>
                    <a:cxn ang="0">
                      <a:pos x="T8" y="T9"/>
                    </a:cxn>
                    <a:cxn ang="0">
                      <a:pos x="T10" y="T11"/>
                    </a:cxn>
                  </a:cxnLst>
                  <a:rect l="0" t="0" r="r" b="b"/>
                  <a:pathLst>
                    <a:path w="23" h="13">
                      <a:moveTo>
                        <a:pt x="0" y="0"/>
                      </a:moveTo>
                      <a:lnTo>
                        <a:pt x="23" y="0"/>
                      </a:lnTo>
                      <a:lnTo>
                        <a:pt x="23" y="13"/>
                      </a:lnTo>
                      <a:lnTo>
                        <a:pt x="0" y="13"/>
                      </a:lnTo>
                      <a:lnTo>
                        <a:pt x="0" y="0"/>
                      </a:lnTo>
                      <a:lnTo>
                        <a:pt x="0"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2" name="Freeform 10"/>
                <p:cNvSpPr>
                  <a:spLocks/>
                </p:cNvSpPr>
                <p:nvPr/>
              </p:nvSpPr>
              <p:spPr bwMode="auto">
                <a:xfrm>
                  <a:off x="819" y="1083"/>
                  <a:ext cx="42" cy="86"/>
                </a:xfrm>
                <a:custGeom>
                  <a:avLst/>
                  <a:gdLst>
                    <a:gd name="T0" fmla="*/ 9 w 20"/>
                    <a:gd name="T1" fmla="*/ 0 h 40"/>
                    <a:gd name="T2" fmla="*/ 20 w 20"/>
                    <a:gd name="T3" fmla="*/ 39 h 40"/>
                    <a:gd name="T4" fmla="*/ 15 w 20"/>
                    <a:gd name="T5" fmla="*/ 40 h 40"/>
                    <a:gd name="T6" fmla="*/ 14 w 20"/>
                    <a:gd name="T7" fmla="*/ 40 h 40"/>
                    <a:gd name="T8" fmla="*/ 10 w 20"/>
                    <a:gd name="T9" fmla="*/ 26 h 40"/>
                    <a:gd name="T10" fmla="*/ 7 w 20"/>
                    <a:gd name="T11" fmla="*/ 39 h 40"/>
                    <a:gd name="T12" fmla="*/ 0 w 20"/>
                    <a:gd name="T13" fmla="*/ 35 h 40"/>
                    <a:gd name="T14" fmla="*/ 9 w 20"/>
                    <a:gd name="T15" fmla="*/ 0 h 40"/>
                    <a:gd name="T16" fmla="*/ 9 w 20"/>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0">
                      <a:moveTo>
                        <a:pt x="9" y="0"/>
                      </a:moveTo>
                      <a:cubicBezTo>
                        <a:pt x="20" y="39"/>
                        <a:pt x="20" y="39"/>
                        <a:pt x="20" y="39"/>
                      </a:cubicBezTo>
                      <a:cubicBezTo>
                        <a:pt x="18" y="39"/>
                        <a:pt x="17" y="40"/>
                        <a:pt x="15" y="40"/>
                      </a:cubicBezTo>
                      <a:cubicBezTo>
                        <a:pt x="14" y="40"/>
                        <a:pt x="14" y="40"/>
                        <a:pt x="14" y="40"/>
                      </a:cubicBezTo>
                      <a:cubicBezTo>
                        <a:pt x="10" y="26"/>
                        <a:pt x="10" y="26"/>
                        <a:pt x="10" y="26"/>
                      </a:cubicBezTo>
                      <a:cubicBezTo>
                        <a:pt x="7" y="39"/>
                        <a:pt x="7" y="39"/>
                        <a:pt x="7" y="39"/>
                      </a:cubicBezTo>
                      <a:cubicBezTo>
                        <a:pt x="4" y="37"/>
                        <a:pt x="2" y="36"/>
                        <a:pt x="0" y="35"/>
                      </a:cubicBezTo>
                      <a:cubicBezTo>
                        <a:pt x="9" y="0"/>
                        <a:pt x="9" y="0"/>
                        <a:pt x="9" y="0"/>
                      </a:cubicBezTo>
                      <a:cubicBezTo>
                        <a:pt x="9" y="0"/>
                        <a:pt x="9" y="0"/>
                        <a:pt x="9"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3" name="Freeform 11"/>
                <p:cNvSpPr>
                  <a:spLocks/>
                </p:cNvSpPr>
                <p:nvPr/>
              </p:nvSpPr>
              <p:spPr bwMode="auto">
                <a:xfrm>
                  <a:off x="540" y="1169"/>
                  <a:ext cx="289" cy="210"/>
                </a:xfrm>
                <a:custGeom>
                  <a:avLst/>
                  <a:gdLst>
                    <a:gd name="T0" fmla="*/ 137 w 137"/>
                    <a:gd name="T1" fmla="*/ 18 h 99"/>
                    <a:gd name="T2" fmla="*/ 124 w 137"/>
                    <a:gd name="T3" fmla="*/ 72 h 99"/>
                    <a:gd name="T4" fmla="*/ 104 w 137"/>
                    <a:gd name="T5" fmla="*/ 72 h 99"/>
                    <a:gd name="T6" fmla="*/ 91 w 137"/>
                    <a:gd name="T7" fmla="*/ 99 h 99"/>
                    <a:gd name="T8" fmla="*/ 83 w 137"/>
                    <a:gd name="T9" fmla="*/ 99 h 99"/>
                    <a:gd name="T10" fmla="*/ 61 w 137"/>
                    <a:gd name="T11" fmla="*/ 34 h 99"/>
                    <a:gd name="T12" fmla="*/ 53 w 137"/>
                    <a:gd name="T13" fmla="*/ 68 h 99"/>
                    <a:gd name="T14" fmla="*/ 0 w 137"/>
                    <a:gd name="T15" fmla="*/ 68 h 99"/>
                    <a:gd name="T16" fmla="*/ 0 w 137"/>
                    <a:gd name="T17" fmla="*/ 60 h 99"/>
                    <a:gd name="T18" fmla="*/ 45 w 137"/>
                    <a:gd name="T19" fmla="*/ 60 h 99"/>
                    <a:gd name="T20" fmla="*/ 59 w 137"/>
                    <a:gd name="T21" fmla="*/ 0 h 99"/>
                    <a:gd name="T22" fmla="*/ 88 w 137"/>
                    <a:gd name="T23" fmla="*/ 88 h 99"/>
                    <a:gd name="T24" fmla="*/ 98 w 137"/>
                    <a:gd name="T25" fmla="*/ 63 h 99"/>
                    <a:gd name="T26" fmla="*/ 116 w 137"/>
                    <a:gd name="T27" fmla="*/ 63 h 99"/>
                    <a:gd name="T28" fmla="*/ 128 w 137"/>
                    <a:gd name="T29" fmla="*/ 15 h 99"/>
                    <a:gd name="T30" fmla="*/ 137 w 137"/>
                    <a:gd name="T31"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99">
                      <a:moveTo>
                        <a:pt x="137" y="18"/>
                      </a:moveTo>
                      <a:cubicBezTo>
                        <a:pt x="124" y="72"/>
                        <a:pt x="124" y="72"/>
                        <a:pt x="124" y="72"/>
                      </a:cubicBezTo>
                      <a:cubicBezTo>
                        <a:pt x="104" y="72"/>
                        <a:pt x="104" y="72"/>
                        <a:pt x="104" y="72"/>
                      </a:cubicBezTo>
                      <a:cubicBezTo>
                        <a:pt x="91" y="99"/>
                        <a:pt x="91" y="99"/>
                        <a:pt x="91" y="99"/>
                      </a:cubicBezTo>
                      <a:cubicBezTo>
                        <a:pt x="83" y="99"/>
                        <a:pt x="83" y="99"/>
                        <a:pt x="83" y="99"/>
                      </a:cubicBezTo>
                      <a:cubicBezTo>
                        <a:pt x="61" y="34"/>
                        <a:pt x="61" y="34"/>
                        <a:pt x="61" y="34"/>
                      </a:cubicBezTo>
                      <a:cubicBezTo>
                        <a:pt x="53" y="68"/>
                        <a:pt x="53" y="68"/>
                        <a:pt x="53" y="68"/>
                      </a:cubicBezTo>
                      <a:cubicBezTo>
                        <a:pt x="0" y="68"/>
                        <a:pt x="0" y="68"/>
                        <a:pt x="0" y="68"/>
                      </a:cubicBezTo>
                      <a:cubicBezTo>
                        <a:pt x="0" y="60"/>
                        <a:pt x="0" y="60"/>
                        <a:pt x="0" y="60"/>
                      </a:cubicBezTo>
                      <a:cubicBezTo>
                        <a:pt x="45" y="60"/>
                        <a:pt x="45" y="60"/>
                        <a:pt x="45" y="60"/>
                      </a:cubicBezTo>
                      <a:cubicBezTo>
                        <a:pt x="59" y="0"/>
                        <a:pt x="59" y="0"/>
                        <a:pt x="59" y="0"/>
                      </a:cubicBezTo>
                      <a:cubicBezTo>
                        <a:pt x="88" y="88"/>
                        <a:pt x="88" y="88"/>
                        <a:pt x="88" y="88"/>
                      </a:cubicBezTo>
                      <a:cubicBezTo>
                        <a:pt x="98" y="63"/>
                        <a:pt x="98" y="63"/>
                        <a:pt x="98" y="63"/>
                      </a:cubicBezTo>
                      <a:cubicBezTo>
                        <a:pt x="116" y="63"/>
                        <a:pt x="116" y="63"/>
                        <a:pt x="116" y="63"/>
                      </a:cubicBezTo>
                      <a:cubicBezTo>
                        <a:pt x="128" y="15"/>
                        <a:pt x="128" y="15"/>
                        <a:pt x="128" y="15"/>
                      </a:cubicBezTo>
                      <a:cubicBezTo>
                        <a:pt x="131" y="17"/>
                        <a:pt x="133" y="18"/>
                        <a:pt x="137" y="18"/>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4" name="Freeform 12"/>
                <p:cNvSpPr>
                  <a:spLocks/>
                </p:cNvSpPr>
                <p:nvPr/>
              </p:nvSpPr>
              <p:spPr bwMode="auto">
                <a:xfrm>
                  <a:off x="645" y="1026"/>
                  <a:ext cx="64" cy="247"/>
                </a:xfrm>
                <a:custGeom>
                  <a:avLst/>
                  <a:gdLst>
                    <a:gd name="T0" fmla="*/ 64 w 64"/>
                    <a:gd name="T1" fmla="*/ 0 h 247"/>
                    <a:gd name="T2" fmla="*/ 64 w 64"/>
                    <a:gd name="T3" fmla="*/ 247 h 247"/>
                    <a:gd name="T4" fmla="*/ 62 w 64"/>
                    <a:gd name="T5" fmla="*/ 247 h 247"/>
                    <a:gd name="T6" fmla="*/ 15 w 64"/>
                    <a:gd name="T7" fmla="*/ 113 h 247"/>
                    <a:gd name="T8" fmla="*/ 0 w 64"/>
                    <a:gd name="T9" fmla="*/ 183 h 247"/>
                    <a:gd name="T10" fmla="*/ 0 w 64"/>
                    <a:gd name="T11" fmla="*/ 0 h 247"/>
                    <a:gd name="T12" fmla="*/ 64 w 64"/>
                    <a:gd name="T13" fmla="*/ 0 h 247"/>
                    <a:gd name="T14" fmla="*/ 64 w 64"/>
                    <a:gd name="T15" fmla="*/ 0 h 247"/>
                    <a:gd name="T16" fmla="*/ 64 w 64"/>
                    <a:gd name="T17"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47">
                      <a:moveTo>
                        <a:pt x="64" y="0"/>
                      </a:moveTo>
                      <a:lnTo>
                        <a:pt x="64" y="247"/>
                      </a:lnTo>
                      <a:lnTo>
                        <a:pt x="62" y="247"/>
                      </a:lnTo>
                      <a:lnTo>
                        <a:pt x="15" y="113"/>
                      </a:lnTo>
                      <a:lnTo>
                        <a:pt x="0" y="183"/>
                      </a:lnTo>
                      <a:lnTo>
                        <a:pt x="0" y="0"/>
                      </a:lnTo>
                      <a:lnTo>
                        <a:pt x="64" y="0"/>
                      </a:lnTo>
                      <a:lnTo>
                        <a:pt x="64" y="0"/>
                      </a:lnTo>
                      <a:lnTo>
                        <a:pt x="64"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5" name="Freeform 13"/>
                <p:cNvSpPr>
                  <a:spLocks/>
                </p:cNvSpPr>
                <p:nvPr/>
              </p:nvSpPr>
              <p:spPr bwMode="auto">
                <a:xfrm>
                  <a:off x="554" y="1109"/>
                  <a:ext cx="64" cy="164"/>
                </a:xfrm>
                <a:custGeom>
                  <a:avLst/>
                  <a:gdLst>
                    <a:gd name="T0" fmla="*/ 0 w 64"/>
                    <a:gd name="T1" fmla="*/ 0 h 164"/>
                    <a:gd name="T2" fmla="*/ 64 w 64"/>
                    <a:gd name="T3" fmla="*/ 0 h 164"/>
                    <a:gd name="T4" fmla="*/ 64 w 64"/>
                    <a:gd name="T5" fmla="*/ 164 h 164"/>
                    <a:gd name="T6" fmla="*/ 0 w 64"/>
                    <a:gd name="T7" fmla="*/ 164 h 164"/>
                    <a:gd name="T8" fmla="*/ 0 w 64"/>
                    <a:gd name="T9" fmla="*/ 0 h 164"/>
                    <a:gd name="T10" fmla="*/ 0 w 64"/>
                    <a:gd name="T11" fmla="*/ 0 h 164"/>
                  </a:gdLst>
                  <a:ahLst/>
                  <a:cxnLst>
                    <a:cxn ang="0">
                      <a:pos x="T0" y="T1"/>
                    </a:cxn>
                    <a:cxn ang="0">
                      <a:pos x="T2" y="T3"/>
                    </a:cxn>
                    <a:cxn ang="0">
                      <a:pos x="T4" y="T5"/>
                    </a:cxn>
                    <a:cxn ang="0">
                      <a:pos x="T6" y="T7"/>
                    </a:cxn>
                    <a:cxn ang="0">
                      <a:pos x="T8" y="T9"/>
                    </a:cxn>
                    <a:cxn ang="0">
                      <a:pos x="T10" y="T11"/>
                    </a:cxn>
                  </a:cxnLst>
                  <a:rect l="0" t="0" r="r" b="b"/>
                  <a:pathLst>
                    <a:path w="64" h="164">
                      <a:moveTo>
                        <a:pt x="0" y="0"/>
                      </a:moveTo>
                      <a:lnTo>
                        <a:pt x="64" y="0"/>
                      </a:lnTo>
                      <a:lnTo>
                        <a:pt x="64" y="164"/>
                      </a:lnTo>
                      <a:lnTo>
                        <a:pt x="0" y="164"/>
                      </a:lnTo>
                      <a:lnTo>
                        <a:pt x="0" y="0"/>
                      </a:lnTo>
                      <a:lnTo>
                        <a:pt x="0"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6" name="Freeform 14"/>
                <p:cNvSpPr>
                  <a:spLocks/>
                </p:cNvSpPr>
                <p:nvPr/>
              </p:nvSpPr>
              <p:spPr bwMode="auto">
                <a:xfrm>
                  <a:off x="474" y="1164"/>
                  <a:ext cx="61" cy="109"/>
                </a:xfrm>
                <a:custGeom>
                  <a:avLst/>
                  <a:gdLst>
                    <a:gd name="T0" fmla="*/ 0 w 61"/>
                    <a:gd name="T1" fmla="*/ 0 h 109"/>
                    <a:gd name="T2" fmla="*/ 61 w 61"/>
                    <a:gd name="T3" fmla="*/ 0 h 109"/>
                    <a:gd name="T4" fmla="*/ 61 w 61"/>
                    <a:gd name="T5" fmla="*/ 109 h 109"/>
                    <a:gd name="T6" fmla="*/ 0 w 61"/>
                    <a:gd name="T7" fmla="*/ 109 h 109"/>
                    <a:gd name="T8" fmla="*/ 0 w 61"/>
                    <a:gd name="T9" fmla="*/ 0 h 109"/>
                    <a:gd name="T10" fmla="*/ 0 w 61"/>
                    <a:gd name="T11" fmla="*/ 0 h 109"/>
                  </a:gdLst>
                  <a:ahLst/>
                  <a:cxnLst>
                    <a:cxn ang="0">
                      <a:pos x="T0" y="T1"/>
                    </a:cxn>
                    <a:cxn ang="0">
                      <a:pos x="T2" y="T3"/>
                    </a:cxn>
                    <a:cxn ang="0">
                      <a:pos x="T4" y="T5"/>
                    </a:cxn>
                    <a:cxn ang="0">
                      <a:pos x="T6" y="T7"/>
                    </a:cxn>
                    <a:cxn ang="0">
                      <a:pos x="T8" y="T9"/>
                    </a:cxn>
                    <a:cxn ang="0">
                      <a:pos x="T10" y="T11"/>
                    </a:cxn>
                  </a:cxnLst>
                  <a:rect l="0" t="0" r="r" b="b"/>
                  <a:pathLst>
                    <a:path w="61" h="109">
                      <a:moveTo>
                        <a:pt x="0" y="0"/>
                      </a:moveTo>
                      <a:lnTo>
                        <a:pt x="61" y="0"/>
                      </a:lnTo>
                      <a:lnTo>
                        <a:pt x="61" y="109"/>
                      </a:lnTo>
                      <a:lnTo>
                        <a:pt x="0" y="109"/>
                      </a:lnTo>
                      <a:lnTo>
                        <a:pt x="0" y="0"/>
                      </a:lnTo>
                      <a:lnTo>
                        <a:pt x="0"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grpSp>
          <p:grpSp>
            <p:nvGrpSpPr>
              <p:cNvPr id="167" name="Group 166"/>
              <p:cNvGrpSpPr>
                <a:grpSpLocks noChangeAspect="1"/>
              </p:cNvGrpSpPr>
              <p:nvPr/>
            </p:nvGrpSpPr>
            <p:grpSpPr bwMode="auto">
              <a:xfrm>
                <a:off x="7771971" y="3858568"/>
                <a:ext cx="304614" cy="441401"/>
                <a:chOff x="3683" y="1933"/>
                <a:chExt cx="314" cy="455"/>
              </a:xfrm>
              <a:solidFill>
                <a:schemeClr val="tx2"/>
              </a:solidFill>
            </p:grpSpPr>
            <p:sp>
              <p:nvSpPr>
                <p:cNvPr id="168" name="Freeform 24"/>
                <p:cNvSpPr>
                  <a:spLocks noEditPoints="1"/>
                </p:cNvSpPr>
                <p:nvPr/>
              </p:nvSpPr>
              <p:spPr bwMode="auto">
                <a:xfrm>
                  <a:off x="3683" y="1933"/>
                  <a:ext cx="314" cy="455"/>
                </a:xfrm>
                <a:custGeom>
                  <a:avLst/>
                  <a:gdLst>
                    <a:gd name="T0" fmla="*/ 110 w 130"/>
                    <a:gd name="T1" fmla="*/ 13 h 190"/>
                    <a:gd name="T2" fmla="*/ 84 w 130"/>
                    <a:gd name="T3" fmla="*/ 13 h 190"/>
                    <a:gd name="T4" fmla="*/ 84 w 130"/>
                    <a:gd name="T5" fmla="*/ 9 h 190"/>
                    <a:gd name="T6" fmla="*/ 75 w 130"/>
                    <a:gd name="T7" fmla="*/ 0 h 190"/>
                    <a:gd name="T8" fmla="*/ 55 w 130"/>
                    <a:gd name="T9" fmla="*/ 0 h 190"/>
                    <a:gd name="T10" fmla="*/ 46 w 130"/>
                    <a:gd name="T11" fmla="*/ 9 h 190"/>
                    <a:gd name="T12" fmla="*/ 46 w 130"/>
                    <a:gd name="T13" fmla="*/ 13 h 190"/>
                    <a:gd name="T14" fmla="*/ 21 w 130"/>
                    <a:gd name="T15" fmla="*/ 13 h 190"/>
                    <a:gd name="T16" fmla="*/ 0 w 130"/>
                    <a:gd name="T17" fmla="*/ 34 h 190"/>
                    <a:gd name="T18" fmla="*/ 0 w 130"/>
                    <a:gd name="T19" fmla="*/ 169 h 190"/>
                    <a:gd name="T20" fmla="*/ 21 w 130"/>
                    <a:gd name="T21" fmla="*/ 190 h 190"/>
                    <a:gd name="T22" fmla="*/ 110 w 130"/>
                    <a:gd name="T23" fmla="*/ 190 h 190"/>
                    <a:gd name="T24" fmla="*/ 130 w 130"/>
                    <a:gd name="T25" fmla="*/ 169 h 190"/>
                    <a:gd name="T26" fmla="*/ 130 w 130"/>
                    <a:gd name="T27" fmla="*/ 34 h 190"/>
                    <a:gd name="T28" fmla="*/ 110 w 130"/>
                    <a:gd name="T29" fmla="*/ 13 h 190"/>
                    <a:gd name="T30" fmla="*/ 65 w 130"/>
                    <a:gd name="T31" fmla="*/ 4 h 190"/>
                    <a:gd name="T32" fmla="*/ 70 w 130"/>
                    <a:gd name="T33" fmla="*/ 9 h 190"/>
                    <a:gd name="T34" fmla="*/ 65 w 130"/>
                    <a:gd name="T35" fmla="*/ 13 h 190"/>
                    <a:gd name="T36" fmla="*/ 61 w 130"/>
                    <a:gd name="T37" fmla="*/ 9 h 190"/>
                    <a:gd name="T38" fmla="*/ 65 w 130"/>
                    <a:gd name="T39" fmla="*/ 4 h 190"/>
                    <a:gd name="T40" fmla="*/ 41 w 130"/>
                    <a:gd name="T41" fmla="*/ 26 h 190"/>
                    <a:gd name="T42" fmla="*/ 89 w 130"/>
                    <a:gd name="T43" fmla="*/ 26 h 190"/>
                    <a:gd name="T44" fmla="*/ 89 w 130"/>
                    <a:gd name="T45" fmla="*/ 45 h 190"/>
                    <a:gd name="T46" fmla="*/ 41 w 130"/>
                    <a:gd name="T47" fmla="*/ 45 h 190"/>
                    <a:gd name="T48" fmla="*/ 41 w 130"/>
                    <a:gd name="T49" fmla="*/ 26 h 190"/>
                    <a:gd name="T50" fmla="*/ 110 w 130"/>
                    <a:gd name="T51" fmla="*/ 178 h 190"/>
                    <a:gd name="T52" fmla="*/ 21 w 130"/>
                    <a:gd name="T53" fmla="*/ 178 h 190"/>
                    <a:gd name="T54" fmla="*/ 12 w 130"/>
                    <a:gd name="T55" fmla="*/ 169 h 190"/>
                    <a:gd name="T56" fmla="*/ 12 w 130"/>
                    <a:gd name="T57" fmla="*/ 34 h 190"/>
                    <a:gd name="T58" fmla="*/ 21 w 130"/>
                    <a:gd name="T59" fmla="*/ 25 h 190"/>
                    <a:gd name="T60" fmla="*/ 29 w 130"/>
                    <a:gd name="T61" fmla="*/ 25 h 190"/>
                    <a:gd name="T62" fmla="*/ 29 w 130"/>
                    <a:gd name="T63" fmla="*/ 46 h 190"/>
                    <a:gd name="T64" fmla="*/ 40 w 130"/>
                    <a:gd name="T65" fmla="*/ 57 h 190"/>
                    <a:gd name="T66" fmla="*/ 91 w 130"/>
                    <a:gd name="T67" fmla="*/ 57 h 190"/>
                    <a:gd name="T68" fmla="*/ 101 w 130"/>
                    <a:gd name="T69" fmla="*/ 46 h 190"/>
                    <a:gd name="T70" fmla="*/ 101 w 130"/>
                    <a:gd name="T71" fmla="*/ 25 h 190"/>
                    <a:gd name="T72" fmla="*/ 110 w 130"/>
                    <a:gd name="T73" fmla="*/ 25 h 190"/>
                    <a:gd name="T74" fmla="*/ 119 w 130"/>
                    <a:gd name="T75" fmla="*/ 34 h 190"/>
                    <a:gd name="T76" fmla="*/ 119 w 130"/>
                    <a:gd name="T77" fmla="*/ 169 h 190"/>
                    <a:gd name="T78" fmla="*/ 110 w 130"/>
                    <a:gd name="T79" fmla="*/ 178 h 190"/>
                    <a:gd name="T80" fmla="*/ 110 w 130"/>
                    <a:gd name="T81" fmla="*/ 178 h 190"/>
                    <a:gd name="T82" fmla="*/ 110 w 130"/>
                    <a:gd name="T83" fmla="*/ 17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90">
                      <a:moveTo>
                        <a:pt x="110" y="13"/>
                      </a:moveTo>
                      <a:cubicBezTo>
                        <a:pt x="84" y="13"/>
                        <a:pt x="84" y="13"/>
                        <a:pt x="84" y="13"/>
                      </a:cubicBezTo>
                      <a:cubicBezTo>
                        <a:pt x="84" y="9"/>
                        <a:pt x="84" y="9"/>
                        <a:pt x="84" y="9"/>
                      </a:cubicBezTo>
                      <a:cubicBezTo>
                        <a:pt x="84" y="4"/>
                        <a:pt x="80" y="0"/>
                        <a:pt x="75" y="0"/>
                      </a:cubicBezTo>
                      <a:cubicBezTo>
                        <a:pt x="55" y="0"/>
                        <a:pt x="55" y="0"/>
                        <a:pt x="55" y="0"/>
                      </a:cubicBezTo>
                      <a:cubicBezTo>
                        <a:pt x="50" y="0"/>
                        <a:pt x="46" y="4"/>
                        <a:pt x="46" y="9"/>
                      </a:cubicBezTo>
                      <a:cubicBezTo>
                        <a:pt x="46" y="13"/>
                        <a:pt x="46" y="13"/>
                        <a:pt x="46" y="13"/>
                      </a:cubicBezTo>
                      <a:cubicBezTo>
                        <a:pt x="21" y="13"/>
                        <a:pt x="21" y="13"/>
                        <a:pt x="21" y="13"/>
                      </a:cubicBezTo>
                      <a:cubicBezTo>
                        <a:pt x="9" y="13"/>
                        <a:pt x="0" y="23"/>
                        <a:pt x="0" y="34"/>
                      </a:cubicBezTo>
                      <a:cubicBezTo>
                        <a:pt x="0" y="169"/>
                        <a:pt x="0" y="169"/>
                        <a:pt x="0" y="169"/>
                      </a:cubicBezTo>
                      <a:cubicBezTo>
                        <a:pt x="0" y="180"/>
                        <a:pt x="9" y="190"/>
                        <a:pt x="21" y="190"/>
                      </a:cubicBezTo>
                      <a:cubicBezTo>
                        <a:pt x="110" y="190"/>
                        <a:pt x="110" y="190"/>
                        <a:pt x="110" y="190"/>
                      </a:cubicBezTo>
                      <a:cubicBezTo>
                        <a:pt x="121" y="190"/>
                        <a:pt x="130" y="180"/>
                        <a:pt x="130" y="169"/>
                      </a:cubicBezTo>
                      <a:cubicBezTo>
                        <a:pt x="130" y="34"/>
                        <a:pt x="130" y="34"/>
                        <a:pt x="130" y="34"/>
                      </a:cubicBezTo>
                      <a:cubicBezTo>
                        <a:pt x="130" y="23"/>
                        <a:pt x="121" y="13"/>
                        <a:pt x="110" y="13"/>
                      </a:cubicBezTo>
                      <a:close/>
                      <a:moveTo>
                        <a:pt x="65" y="4"/>
                      </a:moveTo>
                      <a:cubicBezTo>
                        <a:pt x="68" y="4"/>
                        <a:pt x="70" y="6"/>
                        <a:pt x="70" y="9"/>
                      </a:cubicBezTo>
                      <a:cubicBezTo>
                        <a:pt x="70" y="11"/>
                        <a:pt x="68" y="13"/>
                        <a:pt x="65" y="13"/>
                      </a:cubicBezTo>
                      <a:cubicBezTo>
                        <a:pt x="63" y="13"/>
                        <a:pt x="61" y="11"/>
                        <a:pt x="61" y="9"/>
                      </a:cubicBezTo>
                      <a:cubicBezTo>
                        <a:pt x="61" y="6"/>
                        <a:pt x="63" y="4"/>
                        <a:pt x="65" y="4"/>
                      </a:cubicBezTo>
                      <a:close/>
                      <a:moveTo>
                        <a:pt x="41" y="26"/>
                      </a:moveTo>
                      <a:cubicBezTo>
                        <a:pt x="89" y="26"/>
                        <a:pt x="89" y="26"/>
                        <a:pt x="89" y="26"/>
                      </a:cubicBezTo>
                      <a:cubicBezTo>
                        <a:pt x="89" y="45"/>
                        <a:pt x="89" y="45"/>
                        <a:pt x="89" y="45"/>
                      </a:cubicBezTo>
                      <a:cubicBezTo>
                        <a:pt x="41" y="45"/>
                        <a:pt x="41" y="45"/>
                        <a:pt x="41" y="45"/>
                      </a:cubicBezTo>
                      <a:lnTo>
                        <a:pt x="41" y="26"/>
                      </a:lnTo>
                      <a:close/>
                      <a:moveTo>
                        <a:pt x="110" y="178"/>
                      </a:moveTo>
                      <a:cubicBezTo>
                        <a:pt x="21" y="178"/>
                        <a:pt x="21" y="178"/>
                        <a:pt x="21" y="178"/>
                      </a:cubicBezTo>
                      <a:cubicBezTo>
                        <a:pt x="16" y="178"/>
                        <a:pt x="12" y="174"/>
                        <a:pt x="12" y="169"/>
                      </a:cubicBezTo>
                      <a:cubicBezTo>
                        <a:pt x="12" y="34"/>
                        <a:pt x="12" y="34"/>
                        <a:pt x="12" y="34"/>
                      </a:cubicBezTo>
                      <a:cubicBezTo>
                        <a:pt x="12" y="29"/>
                        <a:pt x="16" y="25"/>
                        <a:pt x="21" y="25"/>
                      </a:cubicBezTo>
                      <a:cubicBezTo>
                        <a:pt x="29" y="25"/>
                        <a:pt x="29" y="25"/>
                        <a:pt x="29" y="25"/>
                      </a:cubicBezTo>
                      <a:cubicBezTo>
                        <a:pt x="29" y="46"/>
                        <a:pt x="29" y="46"/>
                        <a:pt x="29" y="46"/>
                      </a:cubicBezTo>
                      <a:cubicBezTo>
                        <a:pt x="29" y="52"/>
                        <a:pt x="34" y="57"/>
                        <a:pt x="40" y="57"/>
                      </a:cubicBezTo>
                      <a:cubicBezTo>
                        <a:pt x="91" y="57"/>
                        <a:pt x="91" y="57"/>
                        <a:pt x="91" y="57"/>
                      </a:cubicBezTo>
                      <a:cubicBezTo>
                        <a:pt x="97" y="57"/>
                        <a:pt x="101" y="52"/>
                        <a:pt x="101" y="46"/>
                      </a:cubicBezTo>
                      <a:cubicBezTo>
                        <a:pt x="101" y="25"/>
                        <a:pt x="101" y="25"/>
                        <a:pt x="101" y="25"/>
                      </a:cubicBezTo>
                      <a:cubicBezTo>
                        <a:pt x="110" y="25"/>
                        <a:pt x="110" y="25"/>
                        <a:pt x="110" y="25"/>
                      </a:cubicBezTo>
                      <a:cubicBezTo>
                        <a:pt x="115" y="25"/>
                        <a:pt x="119" y="29"/>
                        <a:pt x="119" y="34"/>
                      </a:cubicBezTo>
                      <a:cubicBezTo>
                        <a:pt x="119" y="169"/>
                        <a:pt x="119" y="169"/>
                        <a:pt x="119" y="169"/>
                      </a:cubicBezTo>
                      <a:cubicBezTo>
                        <a:pt x="119" y="174"/>
                        <a:pt x="115" y="178"/>
                        <a:pt x="110" y="178"/>
                      </a:cubicBezTo>
                      <a:close/>
                      <a:moveTo>
                        <a:pt x="110" y="178"/>
                      </a:moveTo>
                      <a:cubicBezTo>
                        <a:pt x="110" y="178"/>
                        <a:pt x="110" y="178"/>
                        <a:pt x="1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69" name="Freeform 25"/>
                <p:cNvSpPr>
                  <a:spLocks noEditPoints="1"/>
                </p:cNvSpPr>
                <p:nvPr/>
              </p:nvSpPr>
              <p:spPr bwMode="auto">
                <a:xfrm>
                  <a:off x="3732" y="2112"/>
                  <a:ext cx="72" cy="62"/>
                </a:xfrm>
                <a:custGeom>
                  <a:avLst/>
                  <a:gdLst>
                    <a:gd name="T0" fmla="*/ 25 w 30"/>
                    <a:gd name="T1" fmla="*/ 2 h 26"/>
                    <a:gd name="T2" fmla="*/ 23 w 30"/>
                    <a:gd name="T3" fmla="*/ 4 h 26"/>
                    <a:gd name="T4" fmla="*/ 18 w 30"/>
                    <a:gd name="T5" fmla="*/ 1 h 26"/>
                    <a:gd name="T6" fmla="*/ 4 w 30"/>
                    <a:gd name="T7" fmla="*/ 1 h 26"/>
                    <a:gd name="T8" fmla="*/ 0 w 30"/>
                    <a:gd name="T9" fmla="*/ 6 h 26"/>
                    <a:gd name="T10" fmla="*/ 0 w 30"/>
                    <a:gd name="T11" fmla="*/ 21 h 26"/>
                    <a:gd name="T12" fmla="*/ 4 w 30"/>
                    <a:gd name="T13" fmla="*/ 26 h 26"/>
                    <a:gd name="T14" fmla="*/ 18 w 30"/>
                    <a:gd name="T15" fmla="*/ 26 h 26"/>
                    <a:gd name="T16" fmla="*/ 23 w 30"/>
                    <a:gd name="T17" fmla="*/ 21 h 26"/>
                    <a:gd name="T18" fmla="*/ 23 w 30"/>
                    <a:gd name="T19" fmla="*/ 13 h 26"/>
                    <a:gd name="T20" fmla="*/ 29 w 30"/>
                    <a:gd name="T21" fmla="*/ 5 h 26"/>
                    <a:gd name="T22" fmla="*/ 29 w 30"/>
                    <a:gd name="T23" fmla="*/ 1 h 26"/>
                    <a:gd name="T24" fmla="*/ 25 w 30"/>
                    <a:gd name="T25" fmla="*/ 2 h 26"/>
                    <a:gd name="T26" fmla="*/ 20 w 30"/>
                    <a:gd name="T27" fmla="*/ 21 h 26"/>
                    <a:gd name="T28" fmla="*/ 20 w 30"/>
                    <a:gd name="T29" fmla="*/ 21 h 26"/>
                    <a:gd name="T30" fmla="*/ 18 w 30"/>
                    <a:gd name="T31" fmla="*/ 23 h 26"/>
                    <a:gd name="T32" fmla="*/ 4 w 30"/>
                    <a:gd name="T33" fmla="*/ 23 h 26"/>
                    <a:gd name="T34" fmla="*/ 3 w 30"/>
                    <a:gd name="T35" fmla="*/ 21 h 26"/>
                    <a:gd name="T36" fmla="*/ 3 w 30"/>
                    <a:gd name="T37" fmla="*/ 6 h 26"/>
                    <a:gd name="T38" fmla="*/ 4 w 30"/>
                    <a:gd name="T39" fmla="*/ 4 h 26"/>
                    <a:gd name="T40" fmla="*/ 18 w 30"/>
                    <a:gd name="T41" fmla="*/ 4 h 26"/>
                    <a:gd name="T42" fmla="*/ 20 w 30"/>
                    <a:gd name="T43" fmla="*/ 6 h 26"/>
                    <a:gd name="T44" fmla="*/ 20 w 30"/>
                    <a:gd name="T45" fmla="*/ 7 h 26"/>
                    <a:gd name="T46" fmla="*/ 16 w 30"/>
                    <a:gd name="T47" fmla="*/ 12 h 26"/>
                    <a:gd name="T48" fmla="*/ 12 w 30"/>
                    <a:gd name="T49" fmla="*/ 12 h 26"/>
                    <a:gd name="T50" fmla="*/ 9 w 30"/>
                    <a:gd name="T51" fmla="*/ 10 h 26"/>
                    <a:gd name="T52" fmla="*/ 5 w 30"/>
                    <a:gd name="T53" fmla="*/ 10 h 26"/>
                    <a:gd name="T54" fmla="*/ 5 w 30"/>
                    <a:gd name="T55" fmla="*/ 15 h 26"/>
                    <a:gd name="T56" fmla="*/ 12 w 30"/>
                    <a:gd name="T57" fmla="*/ 21 h 26"/>
                    <a:gd name="T58" fmla="*/ 14 w 30"/>
                    <a:gd name="T59" fmla="*/ 22 h 26"/>
                    <a:gd name="T60" fmla="*/ 14 w 30"/>
                    <a:gd name="T61" fmla="*/ 22 h 26"/>
                    <a:gd name="T62" fmla="*/ 16 w 30"/>
                    <a:gd name="T63" fmla="*/ 21 h 26"/>
                    <a:gd name="T64" fmla="*/ 20 w 30"/>
                    <a:gd name="T65" fmla="*/ 17 h 26"/>
                    <a:gd name="T66" fmla="*/ 20 w 30"/>
                    <a:gd name="T67" fmla="*/ 21 h 26"/>
                    <a:gd name="T68" fmla="*/ 20 w 30"/>
                    <a:gd name="T69" fmla="*/ 21 h 26"/>
                    <a:gd name="T70" fmla="*/ 20 w 30"/>
                    <a:gd name="T7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6">
                      <a:moveTo>
                        <a:pt x="25" y="2"/>
                      </a:moveTo>
                      <a:cubicBezTo>
                        <a:pt x="23" y="4"/>
                        <a:pt x="23" y="4"/>
                        <a:pt x="23" y="4"/>
                      </a:cubicBezTo>
                      <a:cubicBezTo>
                        <a:pt x="22" y="2"/>
                        <a:pt x="20" y="1"/>
                        <a:pt x="18" y="1"/>
                      </a:cubicBezTo>
                      <a:cubicBezTo>
                        <a:pt x="4" y="1"/>
                        <a:pt x="4" y="1"/>
                        <a:pt x="4" y="1"/>
                      </a:cubicBezTo>
                      <a:cubicBezTo>
                        <a:pt x="2" y="1"/>
                        <a:pt x="0" y="3"/>
                        <a:pt x="0" y="6"/>
                      </a:cubicBezTo>
                      <a:cubicBezTo>
                        <a:pt x="0" y="21"/>
                        <a:pt x="0" y="21"/>
                        <a:pt x="0" y="21"/>
                      </a:cubicBezTo>
                      <a:cubicBezTo>
                        <a:pt x="0" y="24"/>
                        <a:pt x="2" y="26"/>
                        <a:pt x="4" y="26"/>
                      </a:cubicBezTo>
                      <a:cubicBezTo>
                        <a:pt x="18" y="26"/>
                        <a:pt x="18" y="26"/>
                        <a:pt x="18" y="26"/>
                      </a:cubicBezTo>
                      <a:cubicBezTo>
                        <a:pt x="21" y="26"/>
                        <a:pt x="23" y="24"/>
                        <a:pt x="23" y="21"/>
                      </a:cubicBezTo>
                      <a:cubicBezTo>
                        <a:pt x="23" y="13"/>
                        <a:pt x="23" y="13"/>
                        <a:pt x="23" y="13"/>
                      </a:cubicBezTo>
                      <a:cubicBezTo>
                        <a:pt x="29" y="5"/>
                        <a:pt x="29" y="5"/>
                        <a:pt x="29" y="5"/>
                      </a:cubicBezTo>
                      <a:cubicBezTo>
                        <a:pt x="30" y="4"/>
                        <a:pt x="30" y="2"/>
                        <a:pt x="29" y="1"/>
                      </a:cubicBezTo>
                      <a:cubicBezTo>
                        <a:pt x="28" y="0"/>
                        <a:pt x="26" y="0"/>
                        <a:pt x="25" y="2"/>
                      </a:cubicBezTo>
                      <a:close/>
                      <a:moveTo>
                        <a:pt x="20" y="21"/>
                      </a:moveTo>
                      <a:cubicBezTo>
                        <a:pt x="20" y="21"/>
                        <a:pt x="20" y="21"/>
                        <a:pt x="20" y="21"/>
                      </a:cubicBezTo>
                      <a:cubicBezTo>
                        <a:pt x="20" y="22"/>
                        <a:pt x="19" y="23"/>
                        <a:pt x="18" y="23"/>
                      </a:cubicBezTo>
                      <a:cubicBezTo>
                        <a:pt x="4" y="23"/>
                        <a:pt x="4" y="23"/>
                        <a:pt x="4" y="23"/>
                      </a:cubicBezTo>
                      <a:cubicBezTo>
                        <a:pt x="4" y="23"/>
                        <a:pt x="3" y="22"/>
                        <a:pt x="3" y="21"/>
                      </a:cubicBezTo>
                      <a:cubicBezTo>
                        <a:pt x="3" y="6"/>
                        <a:pt x="3" y="6"/>
                        <a:pt x="3" y="6"/>
                      </a:cubicBezTo>
                      <a:cubicBezTo>
                        <a:pt x="3" y="5"/>
                        <a:pt x="4" y="4"/>
                        <a:pt x="4" y="4"/>
                      </a:cubicBezTo>
                      <a:cubicBezTo>
                        <a:pt x="18" y="4"/>
                        <a:pt x="18" y="4"/>
                        <a:pt x="18" y="4"/>
                      </a:cubicBezTo>
                      <a:cubicBezTo>
                        <a:pt x="19" y="4"/>
                        <a:pt x="20" y="5"/>
                        <a:pt x="20" y="6"/>
                      </a:cubicBezTo>
                      <a:cubicBezTo>
                        <a:pt x="20" y="7"/>
                        <a:pt x="20" y="7"/>
                        <a:pt x="20" y="7"/>
                      </a:cubicBezTo>
                      <a:cubicBezTo>
                        <a:pt x="16" y="12"/>
                        <a:pt x="16" y="12"/>
                        <a:pt x="16" y="12"/>
                      </a:cubicBezTo>
                      <a:cubicBezTo>
                        <a:pt x="15" y="13"/>
                        <a:pt x="13" y="14"/>
                        <a:pt x="12" y="12"/>
                      </a:cubicBezTo>
                      <a:cubicBezTo>
                        <a:pt x="9" y="10"/>
                        <a:pt x="9" y="10"/>
                        <a:pt x="9" y="10"/>
                      </a:cubicBezTo>
                      <a:cubicBezTo>
                        <a:pt x="8" y="9"/>
                        <a:pt x="6" y="9"/>
                        <a:pt x="5" y="10"/>
                      </a:cubicBezTo>
                      <a:cubicBezTo>
                        <a:pt x="4" y="12"/>
                        <a:pt x="4" y="13"/>
                        <a:pt x="5" y="15"/>
                      </a:cubicBezTo>
                      <a:cubicBezTo>
                        <a:pt x="12" y="21"/>
                        <a:pt x="12" y="21"/>
                        <a:pt x="12" y="21"/>
                      </a:cubicBezTo>
                      <a:cubicBezTo>
                        <a:pt x="13" y="21"/>
                        <a:pt x="13" y="22"/>
                        <a:pt x="14" y="22"/>
                      </a:cubicBezTo>
                      <a:cubicBezTo>
                        <a:pt x="14" y="22"/>
                        <a:pt x="14" y="22"/>
                        <a:pt x="14" y="22"/>
                      </a:cubicBezTo>
                      <a:cubicBezTo>
                        <a:pt x="15" y="22"/>
                        <a:pt x="16" y="21"/>
                        <a:pt x="16" y="21"/>
                      </a:cubicBezTo>
                      <a:cubicBezTo>
                        <a:pt x="20" y="17"/>
                        <a:pt x="20" y="17"/>
                        <a:pt x="20" y="17"/>
                      </a:cubicBezTo>
                      <a:lnTo>
                        <a:pt x="20" y="21"/>
                      </a:lnTo>
                      <a:close/>
                      <a:moveTo>
                        <a:pt x="20" y="21"/>
                      </a:moveTo>
                      <a:cubicBezTo>
                        <a:pt x="20" y="21"/>
                        <a:pt x="20"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70" name="Freeform 26"/>
                <p:cNvSpPr>
                  <a:spLocks noEditPoints="1"/>
                </p:cNvSpPr>
                <p:nvPr/>
              </p:nvSpPr>
              <p:spPr bwMode="auto">
                <a:xfrm>
                  <a:off x="3732" y="2189"/>
                  <a:ext cx="72" cy="65"/>
                </a:xfrm>
                <a:custGeom>
                  <a:avLst/>
                  <a:gdLst>
                    <a:gd name="T0" fmla="*/ 25 w 30"/>
                    <a:gd name="T1" fmla="*/ 2 h 27"/>
                    <a:gd name="T2" fmla="*/ 22 w 30"/>
                    <a:gd name="T3" fmla="*/ 5 h 27"/>
                    <a:gd name="T4" fmla="*/ 18 w 30"/>
                    <a:gd name="T5" fmla="*/ 2 h 27"/>
                    <a:gd name="T6" fmla="*/ 4 w 30"/>
                    <a:gd name="T7" fmla="*/ 2 h 27"/>
                    <a:gd name="T8" fmla="*/ 0 w 30"/>
                    <a:gd name="T9" fmla="*/ 7 h 27"/>
                    <a:gd name="T10" fmla="*/ 0 w 30"/>
                    <a:gd name="T11" fmla="*/ 22 h 27"/>
                    <a:gd name="T12" fmla="*/ 4 w 30"/>
                    <a:gd name="T13" fmla="*/ 27 h 27"/>
                    <a:gd name="T14" fmla="*/ 18 w 30"/>
                    <a:gd name="T15" fmla="*/ 27 h 27"/>
                    <a:gd name="T16" fmla="*/ 23 w 30"/>
                    <a:gd name="T17" fmla="*/ 22 h 27"/>
                    <a:gd name="T18" fmla="*/ 23 w 30"/>
                    <a:gd name="T19" fmla="*/ 13 h 27"/>
                    <a:gd name="T20" fmla="*/ 29 w 30"/>
                    <a:gd name="T21" fmla="*/ 6 h 27"/>
                    <a:gd name="T22" fmla="*/ 29 w 30"/>
                    <a:gd name="T23" fmla="*/ 1 h 27"/>
                    <a:gd name="T24" fmla="*/ 25 w 30"/>
                    <a:gd name="T25" fmla="*/ 2 h 27"/>
                    <a:gd name="T26" fmla="*/ 20 w 30"/>
                    <a:gd name="T27" fmla="*/ 22 h 27"/>
                    <a:gd name="T28" fmla="*/ 20 w 30"/>
                    <a:gd name="T29" fmla="*/ 22 h 27"/>
                    <a:gd name="T30" fmla="*/ 18 w 30"/>
                    <a:gd name="T31" fmla="*/ 24 h 27"/>
                    <a:gd name="T32" fmla="*/ 4 w 30"/>
                    <a:gd name="T33" fmla="*/ 24 h 27"/>
                    <a:gd name="T34" fmla="*/ 3 w 30"/>
                    <a:gd name="T35" fmla="*/ 22 h 27"/>
                    <a:gd name="T36" fmla="*/ 3 w 30"/>
                    <a:gd name="T37" fmla="*/ 7 h 27"/>
                    <a:gd name="T38" fmla="*/ 4 w 30"/>
                    <a:gd name="T39" fmla="*/ 5 h 27"/>
                    <a:gd name="T40" fmla="*/ 18 w 30"/>
                    <a:gd name="T41" fmla="*/ 5 h 27"/>
                    <a:gd name="T42" fmla="*/ 20 w 30"/>
                    <a:gd name="T43" fmla="*/ 7 h 27"/>
                    <a:gd name="T44" fmla="*/ 20 w 30"/>
                    <a:gd name="T45" fmla="*/ 8 h 27"/>
                    <a:gd name="T46" fmla="*/ 16 w 30"/>
                    <a:gd name="T47" fmla="*/ 12 h 27"/>
                    <a:gd name="T48" fmla="*/ 12 w 30"/>
                    <a:gd name="T49" fmla="*/ 13 h 27"/>
                    <a:gd name="T50" fmla="*/ 9 w 30"/>
                    <a:gd name="T51" fmla="*/ 10 h 27"/>
                    <a:gd name="T52" fmla="*/ 5 w 30"/>
                    <a:gd name="T53" fmla="*/ 11 h 27"/>
                    <a:gd name="T54" fmla="*/ 5 w 30"/>
                    <a:gd name="T55" fmla="*/ 15 h 27"/>
                    <a:gd name="T56" fmla="*/ 12 w 30"/>
                    <a:gd name="T57" fmla="*/ 21 h 27"/>
                    <a:gd name="T58" fmla="*/ 14 w 30"/>
                    <a:gd name="T59" fmla="*/ 22 h 27"/>
                    <a:gd name="T60" fmla="*/ 14 w 30"/>
                    <a:gd name="T61" fmla="*/ 22 h 27"/>
                    <a:gd name="T62" fmla="*/ 16 w 30"/>
                    <a:gd name="T63" fmla="*/ 21 h 27"/>
                    <a:gd name="T64" fmla="*/ 20 w 30"/>
                    <a:gd name="T65" fmla="*/ 17 h 27"/>
                    <a:gd name="T66" fmla="*/ 20 w 30"/>
                    <a:gd name="T67" fmla="*/ 22 h 27"/>
                    <a:gd name="T68" fmla="*/ 20 w 30"/>
                    <a:gd name="T69" fmla="*/ 22 h 27"/>
                    <a:gd name="T70" fmla="*/ 20 w 30"/>
                    <a:gd name="T7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7">
                      <a:moveTo>
                        <a:pt x="25" y="2"/>
                      </a:moveTo>
                      <a:cubicBezTo>
                        <a:pt x="22" y="5"/>
                        <a:pt x="22" y="5"/>
                        <a:pt x="22" y="5"/>
                      </a:cubicBezTo>
                      <a:cubicBezTo>
                        <a:pt x="22" y="3"/>
                        <a:pt x="20" y="2"/>
                        <a:pt x="18" y="2"/>
                      </a:cubicBezTo>
                      <a:cubicBezTo>
                        <a:pt x="4" y="2"/>
                        <a:pt x="4" y="2"/>
                        <a:pt x="4" y="2"/>
                      </a:cubicBezTo>
                      <a:cubicBezTo>
                        <a:pt x="2" y="2"/>
                        <a:pt x="0" y="4"/>
                        <a:pt x="0" y="7"/>
                      </a:cubicBezTo>
                      <a:cubicBezTo>
                        <a:pt x="0" y="22"/>
                        <a:pt x="0" y="22"/>
                        <a:pt x="0" y="22"/>
                      </a:cubicBezTo>
                      <a:cubicBezTo>
                        <a:pt x="0" y="25"/>
                        <a:pt x="2" y="27"/>
                        <a:pt x="4" y="27"/>
                      </a:cubicBezTo>
                      <a:cubicBezTo>
                        <a:pt x="18" y="27"/>
                        <a:pt x="18" y="27"/>
                        <a:pt x="18" y="27"/>
                      </a:cubicBezTo>
                      <a:cubicBezTo>
                        <a:pt x="21" y="27"/>
                        <a:pt x="23" y="25"/>
                        <a:pt x="23" y="22"/>
                      </a:cubicBezTo>
                      <a:cubicBezTo>
                        <a:pt x="23" y="13"/>
                        <a:pt x="23" y="13"/>
                        <a:pt x="23" y="13"/>
                      </a:cubicBezTo>
                      <a:cubicBezTo>
                        <a:pt x="29" y="6"/>
                        <a:pt x="29" y="6"/>
                        <a:pt x="29" y="6"/>
                      </a:cubicBezTo>
                      <a:cubicBezTo>
                        <a:pt x="30" y="4"/>
                        <a:pt x="30" y="2"/>
                        <a:pt x="29" y="1"/>
                      </a:cubicBezTo>
                      <a:cubicBezTo>
                        <a:pt x="28" y="0"/>
                        <a:pt x="26" y="1"/>
                        <a:pt x="25" y="2"/>
                      </a:cubicBezTo>
                      <a:close/>
                      <a:moveTo>
                        <a:pt x="20" y="22"/>
                      </a:moveTo>
                      <a:cubicBezTo>
                        <a:pt x="20" y="22"/>
                        <a:pt x="20" y="22"/>
                        <a:pt x="20" y="22"/>
                      </a:cubicBezTo>
                      <a:cubicBezTo>
                        <a:pt x="20" y="23"/>
                        <a:pt x="19" y="24"/>
                        <a:pt x="18" y="24"/>
                      </a:cubicBezTo>
                      <a:cubicBezTo>
                        <a:pt x="4" y="24"/>
                        <a:pt x="4" y="24"/>
                        <a:pt x="4" y="24"/>
                      </a:cubicBezTo>
                      <a:cubicBezTo>
                        <a:pt x="4" y="24"/>
                        <a:pt x="3" y="23"/>
                        <a:pt x="3" y="22"/>
                      </a:cubicBezTo>
                      <a:cubicBezTo>
                        <a:pt x="3" y="7"/>
                        <a:pt x="3" y="7"/>
                        <a:pt x="3" y="7"/>
                      </a:cubicBezTo>
                      <a:cubicBezTo>
                        <a:pt x="3" y="6"/>
                        <a:pt x="4" y="5"/>
                        <a:pt x="4" y="5"/>
                      </a:cubicBezTo>
                      <a:cubicBezTo>
                        <a:pt x="18" y="5"/>
                        <a:pt x="18" y="5"/>
                        <a:pt x="18" y="5"/>
                      </a:cubicBezTo>
                      <a:cubicBezTo>
                        <a:pt x="19" y="5"/>
                        <a:pt x="20" y="6"/>
                        <a:pt x="20" y="7"/>
                      </a:cubicBezTo>
                      <a:cubicBezTo>
                        <a:pt x="20" y="8"/>
                        <a:pt x="20" y="8"/>
                        <a:pt x="20" y="8"/>
                      </a:cubicBezTo>
                      <a:cubicBezTo>
                        <a:pt x="16" y="12"/>
                        <a:pt x="16" y="12"/>
                        <a:pt x="16" y="12"/>
                      </a:cubicBezTo>
                      <a:cubicBezTo>
                        <a:pt x="15" y="14"/>
                        <a:pt x="13" y="14"/>
                        <a:pt x="12" y="13"/>
                      </a:cubicBezTo>
                      <a:cubicBezTo>
                        <a:pt x="9" y="10"/>
                        <a:pt x="9" y="10"/>
                        <a:pt x="9" y="10"/>
                      </a:cubicBezTo>
                      <a:cubicBezTo>
                        <a:pt x="8" y="9"/>
                        <a:pt x="6" y="9"/>
                        <a:pt x="5" y="11"/>
                      </a:cubicBezTo>
                      <a:cubicBezTo>
                        <a:pt x="4" y="12"/>
                        <a:pt x="4" y="14"/>
                        <a:pt x="5" y="15"/>
                      </a:cubicBezTo>
                      <a:cubicBezTo>
                        <a:pt x="12" y="21"/>
                        <a:pt x="12" y="21"/>
                        <a:pt x="12" y="21"/>
                      </a:cubicBezTo>
                      <a:cubicBezTo>
                        <a:pt x="13" y="22"/>
                        <a:pt x="13" y="22"/>
                        <a:pt x="14" y="22"/>
                      </a:cubicBezTo>
                      <a:cubicBezTo>
                        <a:pt x="14" y="22"/>
                        <a:pt x="14" y="22"/>
                        <a:pt x="14" y="22"/>
                      </a:cubicBezTo>
                      <a:cubicBezTo>
                        <a:pt x="15" y="22"/>
                        <a:pt x="16" y="22"/>
                        <a:pt x="16" y="21"/>
                      </a:cubicBezTo>
                      <a:cubicBezTo>
                        <a:pt x="20" y="17"/>
                        <a:pt x="20" y="17"/>
                        <a:pt x="20" y="17"/>
                      </a:cubicBezTo>
                      <a:lnTo>
                        <a:pt x="20" y="22"/>
                      </a:lnTo>
                      <a:close/>
                      <a:moveTo>
                        <a:pt x="20" y="22"/>
                      </a:moveTo>
                      <a:cubicBezTo>
                        <a:pt x="20" y="22"/>
                        <a:pt x="20" y="22"/>
                        <a:pt x="20"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71" name="Freeform 27"/>
                <p:cNvSpPr>
                  <a:spLocks noEditPoints="1"/>
                </p:cNvSpPr>
                <p:nvPr/>
              </p:nvSpPr>
              <p:spPr bwMode="auto">
                <a:xfrm>
                  <a:off x="3732" y="2268"/>
                  <a:ext cx="72" cy="62"/>
                </a:xfrm>
                <a:custGeom>
                  <a:avLst/>
                  <a:gdLst>
                    <a:gd name="T0" fmla="*/ 25 w 30"/>
                    <a:gd name="T1" fmla="*/ 1 h 26"/>
                    <a:gd name="T2" fmla="*/ 22 w 30"/>
                    <a:gd name="T3" fmla="*/ 4 h 26"/>
                    <a:gd name="T4" fmla="*/ 18 w 30"/>
                    <a:gd name="T5" fmla="*/ 2 h 26"/>
                    <a:gd name="T6" fmla="*/ 4 w 30"/>
                    <a:gd name="T7" fmla="*/ 2 h 26"/>
                    <a:gd name="T8" fmla="*/ 0 w 30"/>
                    <a:gd name="T9" fmla="*/ 6 h 26"/>
                    <a:gd name="T10" fmla="*/ 0 w 30"/>
                    <a:gd name="T11" fmla="*/ 22 h 26"/>
                    <a:gd name="T12" fmla="*/ 4 w 30"/>
                    <a:gd name="T13" fmla="*/ 26 h 26"/>
                    <a:gd name="T14" fmla="*/ 18 w 30"/>
                    <a:gd name="T15" fmla="*/ 26 h 26"/>
                    <a:gd name="T16" fmla="*/ 23 w 30"/>
                    <a:gd name="T17" fmla="*/ 22 h 26"/>
                    <a:gd name="T18" fmla="*/ 23 w 30"/>
                    <a:gd name="T19" fmla="*/ 12 h 26"/>
                    <a:gd name="T20" fmla="*/ 29 w 30"/>
                    <a:gd name="T21" fmla="*/ 5 h 26"/>
                    <a:gd name="T22" fmla="*/ 29 w 30"/>
                    <a:gd name="T23" fmla="*/ 1 h 26"/>
                    <a:gd name="T24" fmla="*/ 25 w 30"/>
                    <a:gd name="T25" fmla="*/ 1 h 26"/>
                    <a:gd name="T26" fmla="*/ 20 w 30"/>
                    <a:gd name="T27" fmla="*/ 22 h 26"/>
                    <a:gd name="T28" fmla="*/ 20 w 30"/>
                    <a:gd name="T29" fmla="*/ 22 h 26"/>
                    <a:gd name="T30" fmla="*/ 18 w 30"/>
                    <a:gd name="T31" fmla="*/ 23 h 26"/>
                    <a:gd name="T32" fmla="*/ 4 w 30"/>
                    <a:gd name="T33" fmla="*/ 23 h 26"/>
                    <a:gd name="T34" fmla="*/ 3 w 30"/>
                    <a:gd name="T35" fmla="*/ 22 h 26"/>
                    <a:gd name="T36" fmla="*/ 3 w 30"/>
                    <a:gd name="T37" fmla="*/ 6 h 26"/>
                    <a:gd name="T38" fmla="*/ 4 w 30"/>
                    <a:gd name="T39" fmla="*/ 5 h 26"/>
                    <a:gd name="T40" fmla="*/ 18 w 30"/>
                    <a:gd name="T41" fmla="*/ 5 h 26"/>
                    <a:gd name="T42" fmla="*/ 20 w 30"/>
                    <a:gd name="T43" fmla="*/ 6 h 26"/>
                    <a:gd name="T44" fmla="*/ 20 w 30"/>
                    <a:gd name="T45" fmla="*/ 7 h 26"/>
                    <a:gd name="T46" fmla="*/ 16 w 30"/>
                    <a:gd name="T47" fmla="*/ 12 h 26"/>
                    <a:gd name="T48" fmla="*/ 12 w 30"/>
                    <a:gd name="T49" fmla="*/ 12 h 26"/>
                    <a:gd name="T50" fmla="*/ 9 w 30"/>
                    <a:gd name="T51" fmla="*/ 10 h 26"/>
                    <a:gd name="T52" fmla="*/ 5 w 30"/>
                    <a:gd name="T53" fmla="*/ 10 h 26"/>
                    <a:gd name="T54" fmla="*/ 5 w 30"/>
                    <a:gd name="T55" fmla="*/ 14 h 26"/>
                    <a:gd name="T56" fmla="*/ 12 w 30"/>
                    <a:gd name="T57" fmla="*/ 21 h 26"/>
                    <a:gd name="T58" fmla="*/ 14 w 30"/>
                    <a:gd name="T59" fmla="*/ 21 h 26"/>
                    <a:gd name="T60" fmla="*/ 14 w 30"/>
                    <a:gd name="T61" fmla="*/ 21 h 26"/>
                    <a:gd name="T62" fmla="*/ 16 w 30"/>
                    <a:gd name="T63" fmla="*/ 20 h 26"/>
                    <a:gd name="T64" fmla="*/ 20 w 30"/>
                    <a:gd name="T65" fmla="*/ 16 h 26"/>
                    <a:gd name="T66" fmla="*/ 20 w 30"/>
                    <a:gd name="T67" fmla="*/ 22 h 26"/>
                    <a:gd name="T68" fmla="*/ 20 w 30"/>
                    <a:gd name="T69" fmla="*/ 22 h 26"/>
                    <a:gd name="T70" fmla="*/ 20 w 30"/>
                    <a:gd name="T7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6">
                      <a:moveTo>
                        <a:pt x="25" y="1"/>
                      </a:moveTo>
                      <a:cubicBezTo>
                        <a:pt x="22" y="4"/>
                        <a:pt x="22" y="4"/>
                        <a:pt x="22" y="4"/>
                      </a:cubicBezTo>
                      <a:cubicBezTo>
                        <a:pt x="22" y="3"/>
                        <a:pt x="20" y="2"/>
                        <a:pt x="18" y="2"/>
                      </a:cubicBezTo>
                      <a:cubicBezTo>
                        <a:pt x="4" y="2"/>
                        <a:pt x="4" y="2"/>
                        <a:pt x="4" y="2"/>
                      </a:cubicBezTo>
                      <a:cubicBezTo>
                        <a:pt x="2" y="2"/>
                        <a:pt x="0" y="4"/>
                        <a:pt x="0" y="6"/>
                      </a:cubicBezTo>
                      <a:cubicBezTo>
                        <a:pt x="0" y="22"/>
                        <a:pt x="0" y="22"/>
                        <a:pt x="0" y="22"/>
                      </a:cubicBezTo>
                      <a:cubicBezTo>
                        <a:pt x="0" y="24"/>
                        <a:pt x="2" y="26"/>
                        <a:pt x="4" y="26"/>
                      </a:cubicBezTo>
                      <a:cubicBezTo>
                        <a:pt x="18" y="26"/>
                        <a:pt x="18" y="26"/>
                        <a:pt x="18" y="26"/>
                      </a:cubicBezTo>
                      <a:cubicBezTo>
                        <a:pt x="21" y="26"/>
                        <a:pt x="23" y="24"/>
                        <a:pt x="23" y="22"/>
                      </a:cubicBezTo>
                      <a:cubicBezTo>
                        <a:pt x="23" y="12"/>
                        <a:pt x="23" y="12"/>
                        <a:pt x="23" y="12"/>
                      </a:cubicBezTo>
                      <a:cubicBezTo>
                        <a:pt x="29" y="5"/>
                        <a:pt x="29" y="5"/>
                        <a:pt x="29" y="5"/>
                      </a:cubicBezTo>
                      <a:cubicBezTo>
                        <a:pt x="30" y="4"/>
                        <a:pt x="30" y="2"/>
                        <a:pt x="29" y="1"/>
                      </a:cubicBezTo>
                      <a:cubicBezTo>
                        <a:pt x="28" y="0"/>
                        <a:pt x="26" y="0"/>
                        <a:pt x="25" y="1"/>
                      </a:cubicBezTo>
                      <a:close/>
                      <a:moveTo>
                        <a:pt x="20" y="22"/>
                      </a:moveTo>
                      <a:cubicBezTo>
                        <a:pt x="20" y="22"/>
                        <a:pt x="20" y="22"/>
                        <a:pt x="20" y="22"/>
                      </a:cubicBezTo>
                      <a:cubicBezTo>
                        <a:pt x="20" y="22"/>
                        <a:pt x="19" y="23"/>
                        <a:pt x="18" y="23"/>
                      </a:cubicBezTo>
                      <a:cubicBezTo>
                        <a:pt x="4" y="23"/>
                        <a:pt x="4" y="23"/>
                        <a:pt x="4" y="23"/>
                      </a:cubicBezTo>
                      <a:cubicBezTo>
                        <a:pt x="4" y="23"/>
                        <a:pt x="3" y="22"/>
                        <a:pt x="3" y="22"/>
                      </a:cubicBezTo>
                      <a:cubicBezTo>
                        <a:pt x="3" y="6"/>
                        <a:pt x="3" y="6"/>
                        <a:pt x="3" y="6"/>
                      </a:cubicBezTo>
                      <a:cubicBezTo>
                        <a:pt x="3" y="6"/>
                        <a:pt x="4" y="5"/>
                        <a:pt x="4" y="5"/>
                      </a:cubicBezTo>
                      <a:cubicBezTo>
                        <a:pt x="18" y="5"/>
                        <a:pt x="18" y="5"/>
                        <a:pt x="18" y="5"/>
                      </a:cubicBezTo>
                      <a:cubicBezTo>
                        <a:pt x="19" y="5"/>
                        <a:pt x="20" y="6"/>
                        <a:pt x="20" y="6"/>
                      </a:cubicBezTo>
                      <a:cubicBezTo>
                        <a:pt x="20" y="7"/>
                        <a:pt x="20" y="7"/>
                        <a:pt x="20" y="7"/>
                      </a:cubicBezTo>
                      <a:cubicBezTo>
                        <a:pt x="16" y="12"/>
                        <a:pt x="16" y="12"/>
                        <a:pt x="16" y="12"/>
                      </a:cubicBezTo>
                      <a:cubicBezTo>
                        <a:pt x="15" y="13"/>
                        <a:pt x="13" y="13"/>
                        <a:pt x="12" y="12"/>
                      </a:cubicBezTo>
                      <a:cubicBezTo>
                        <a:pt x="9" y="10"/>
                        <a:pt x="9" y="10"/>
                        <a:pt x="9" y="10"/>
                      </a:cubicBezTo>
                      <a:cubicBezTo>
                        <a:pt x="8" y="9"/>
                        <a:pt x="6" y="9"/>
                        <a:pt x="5" y="10"/>
                      </a:cubicBezTo>
                      <a:cubicBezTo>
                        <a:pt x="4" y="11"/>
                        <a:pt x="4" y="13"/>
                        <a:pt x="5" y="14"/>
                      </a:cubicBezTo>
                      <a:cubicBezTo>
                        <a:pt x="12" y="21"/>
                        <a:pt x="12" y="21"/>
                        <a:pt x="12" y="21"/>
                      </a:cubicBezTo>
                      <a:cubicBezTo>
                        <a:pt x="13" y="21"/>
                        <a:pt x="13" y="21"/>
                        <a:pt x="14" y="21"/>
                      </a:cubicBezTo>
                      <a:cubicBezTo>
                        <a:pt x="14" y="21"/>
                        <a:pt x="14" y="21"/>
                        <a:pt x="14" y="21"/>
                      </a:cubicBezTo>
                      <a:cubicBezTo>
                        <a:pt x="15" y="21"/>
                        <a:pt x="16" y="21"/>
                        <a:pt x="16" y="20"/>
                      </a:cubicBezTo>
                      <a:cubicBezTo>
                        <a:pt x="20" y="16"/>
                        <a:pt x="20" y="16"/>
                        <a:pt x="20" y="16"/>
                      </a:cubicBezTo>
                      <a:lnTo>
                        <a:pt x="20" y="22"/>
                      </a:lnTo>
                      <a:close/>
                      <a:moveTo>
                        <a:pt x="20" y="22"/>
                      </a:moveTo>
                      <a:cubicBezTo>
                        <a:pt x="20" y="22"/>
                        <a:pt x="20" y="22"/>
                        <a:pt x="20"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72" name="Freeform 28"/>
                <p:cNvSpPr>
                  <a:spLocks noEditPoints="1"/>
                </p:cNvSpPr>
                <p:nvPr/>
              </p:nvSpPr>
              <p:spPr bwMode="auto">
                <a:xfrm>
                  <a:off x="3823" y="2139"/>
                  <a:ext cx="130" cy="14"/>
                </a:xfrm>
                <a:custGeom>
                  <a:avLst/>
                  <a:gdLst>
                    <a:gd name="T0" fmla="*/ 51 w 54"/>
                    <a:gd name="T1" fmla="*/ 0 h 6"/>
                    <a:gd name="T2" fmla="*/ 3 w 54"/>
                    <a:gd name="T3" fmla="*/ 0 h 6"/>
                    <a:gd name="T4" fmla="*/ 0 w 54"/>
                    <a:gd name="T5" fmla="*/ 3 h 6"/>
                    <a:gd name="T6" fmla="*/ 3 w 54"/>
                    <a:gd name="T7" fmla="*/ 6 h 6"/>
                    <a:gd name="T8" fmla="*/ 51 w 54"/>
                    <a:gd name="T9" fmla="*/ 6 h 6"/>
                    <a:gd name="T10" fmla="*/ 54 w 54"/>
                    <a:gd name="T11" fmla="*/ 3 h 6"/>
                    <a:gd name="T12" fmla="*/ 51 w 54"/>
                    <a:gd name="T13" fmla="*/ 0 h 6"/>
                    <a:gd name="T14" fmla="*/ 51 w 54"/>
                    <a:gd name="T15" fmla="*/ 0 h 6"/>
                    <a:gd name="T16" fmla="*/ 51 w 5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
                      <a:moveTo>
                        <a:pt x="51" y="0"/>
                      </a:moveTo>
                      <a:cubicBezTo>
                        <a:pt x="3" y="0"/>
                        <a:pt x="3" y="0"/>
                        <a:pt x="3" y="0"/>
                      </a:cubicBezTo>
                      <a:cubicBezTo>
                        <a:pt x="1" y="0"/>
                        <a:pt x="0" y="2"/>
                        <a:pt x="0" y="3"/>
                      </a:cubicBezTo>
                      <a:cubicBezTo>
                        <a:pt x="0" y="5"/>
                        <a:pt x="1" y="6"/>
                        <a:pt x="3" y="6"/>
                      </a:cubicBezTo>
                      <a:cubicBezTo>
                        <a:pt x="51" y="6"/>
                        <a:pt x="51" y="6"/>
                        <a:pt x="51" y="6"/>
                      </a:cubicBezTo>
                      <a:cubicBezTo>
                        <a:pt x="52" y="6"/>
                        <a:pt x="54" y="5"/>
                        <a:pt x="54" y="3"/>
                      </a:cubicBezTo>
                      <a:cubicBezTo>
                        <a:pt x="54" y="2"/>
                        <a:pt x="52" y="0"/>
                        <a:pt x="51" y="0"/>
                      </a:cubicBez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73" name="Freeform 29"/>
                <p:cNvSpPr>
                  <a:spLocks noEditPoints="1"/>
                </p:cNvSpPr>
                <p:nvPr/>
              </p:nvSpPr>
              <p:spPr bwMode="auto">
                <a:xfrm>
                  <a:off x="3823" y="2208"/>
                  <a:ext cx="130" cy="14"/>
                </a:xfrm>
                <a:custGeom>
                  <a:avLst/>
                  <a:gdLst>
                    <a:gd name="T0" fmla="*/ 51 w 54"/>
                    <a:gd name="T1" fmla="*/ 0 h 6"/>
                    <a:gd name="T2" fmla="*/ 3 w 54"/>
                    <a:gd name="T3" fmla="*/ 0 h 6"/>
                    <a:gd name="T4" fmla="*/ 0 w 54"/>
                    <a:gd name="T5" fmla="*/ 3 h 6"/>
                    <a:gd name="T6" fmla="*/ 3 w 54"/>
                    <a:gd name="T7" fmla="*/ 6 h 6"/>
                    <a:gd name="T8" fmla="*/ 51 w 54"/>
                    <a:gd name="T9" fmla="*/ 6 h 6"/>
                    <a:gd name="T10" fmla="*/ 54 w 54"/>
                    <a:gd name="T11" fmla="*/ 3 h 6"/>
                    <a:gd name="T12" fmla="*/ 51 w 54"/>
                    <a:gd name="T13" fmla="*/ 0 h 6"/>
                    <a:gd name="T14" fmla="*/ 51 w 54"/>
                    <a:gd name="T15" fmla="*/ 0 h 6"/>
                    <a:gd name="T16" fmla="*/ 51 w 5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
                      <a:moveTo>
                        <a:pt x="51" y="0"/>
                      </a:moveTo>
                      <a:cubicBezTo>
                        <a:pt x="3" y="0"/>
                        <a:pt x="3" y="0"/>
                        <a:pt x="3" y="0"/>
                      </a:cubicBezTo>
                      <a:cubicBezTo>
                        <a:pt x="1" y="0"/>
                        <a:pt x="0" y="2"/>
                        <a:pt x="0" y="3"/>
                      </a:cubicBezTo>
                      <a:cubicBezTo>
                        <a:pt x="0" y="5"/>
                        <a:pt x="1" y="6"/>
                        <a:pt x="3" y="6"/>
                      </a:cubicBezTo>
                      <a:cubicBezTo>
                        <a:pt x="51" y="6"/>
                        <a:pt x="51" y="6"/>
                        <a:pt x="51" y="6"/>
                      </a:cubicBezTo>
                      <a:cubicBezTo>
                        <a:pt x="52" y="6"/>
                        <a:pt x="54" y="5"/>
                        <a:pt x="54" y="3"/>
                      </a:cubicBezTo>
                      <a:cubicBezTo>
                        <a:pt x="54" y="2"/>
                        <a:pt x="52" y="0"/>
                        <a:pt x="51" y="0"/>
                      </a:cubicBez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74" name="Freeform 30"/>
                <p:cNvSpPr>
                  <a:spLocks noEditPoints="1"/>
                </p:cNvSpPr>
                <p:nvPr/>
              </p:nvSpPr>
              <p:spPr bwMode="auto">
                <a:xfrm>
                  <a:off x="3823" y="2278"/>
                  <a:ext cx="130" cy="14"/>
                </a:xfrm>
                <a:custGeom>
                  <a:avLst/>
                  <a:gdLst>
                    <a:gd name="T0" fmla="*/ 51 w 54"/>
                    <a:gd name="T1" fmla="*/ 0 h 6"/>
                    <a:gd name="T2" fmla="*/ 3 w 54"/>
                    <a:gd name="T3" fmla="*/ 0 h 6"/>
                    <a:gd name="T4" fmla="*/ 0 w 54"/>
                    <a:gd name="T5" fmla="*/ 3 h 6"/>
                    <a:gd name="T6" fmla="*/ 3 w 54"/>
                    <a:gd name="T7" fmla="*/ 6 h 6"/>
                    <a:gd name="T8" fmla="*/ 51 w 54"/>
                    <a:gd name="T9" fmla="*/ 6 h 6"/>
                    <a:gd name="T10" fmla="*/ 54 w 54"/>
                    <a:gd name="T11" fmla="*/ 3 h 6"/>
                    <a:gd name="T12" fmla="*/ 51 w 54"/>
                    <a:gd name="T13" fmla="*/ 0 h 6"/>
                    <a:gd name="T14" fmla="*/ 51 w 54"/>
                    <a:gd name="T15" fmla="*/ 0 h 6"/>
                    <a:gd name="T16" fmla="*/ 51 w 5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
                      <a:moveTo>
                        <a:pt x="51" y="0"/>
                      </a:moveTo>
                      <a:cubicBezTo>
                        <a:pt x="3" y="0"/>
                        <a:pt x="3" y="0"/>
                        <a:pt x="3" y="0"/>
                      </a:cubicBezTo>
                      <a:cubicBezTo>
                        <a:pt x="1" y="0"/>
                        <a:pt x="0" y="2"/>
                        <a:pt x="0" y="3"/>
                      </a:cubicBezTo>
                      <a:cubicBezTo>
                        <a:pt x="0" y="5"/>
                        <a:pt x="1" y="6"/>
                        <a:pt x="3" y="6"/>
                      </a:cubicBezTo>
                      <a:cubicBezTo>
                        <a:pt x="51" y="6"/>
                        <a:pt x="51" y="6"/>
                        <a:pt x="51" y="6"/>
                      </a:cubicBezTo>
                      <a:cubicBezTo>
                        <a:pt x="52" y="6"/>
                        <a:pt x="54" y="5"/>
                        <a:pt x="54" y="3"/>
                      </a:cubicBezTo>
                      <a:cubicBezTo>
                        <a:pt x="54" y="2"/>
                        <a:pt x="52" y="0"/>
                        <a:pt x="51" y="0"/>
                      </a:cubicBez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grpSp>
        </p:grpSp>
      </p:grpSp>
    </p:spTree>
    <p:extLst>
      <p:ext uri="{BB962C8B-B14F-4D97-AF65-F5344CB8AC3E}">
        <p14:creationId xmlns:p14="http://schemas.microsoft.com/office/powerpoint/2010/main" val="372266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1106009"/>
            <a:ext cx="10195200" cy="1292662"/>
          </a:xfrm>
        </p:spPr>
        <p:txBody>
          <a:bodyPr>
            <a:spAutoFit/>
          </a:bodyPr>
          <a:lstStyle/>
          <a:p>
            <a:pPr lvl="1"/>
            <a:r>
              <a:rPr lang="en-US" sz="1400" dirty="0" smtClean="0">
                <a:solidFill>
                  <a:srgbClr val="00338D"/>
                </a:solidFill>
              </a:rPr>
              <a:t>Zero trust overtime requires a comprehensive well integrated tool set that can handles identity, devices, applications, data, infrastructure and networks. This toolset must be flexible enough to conform to organization policies to ensure that all the access is provided based on least-privilege model and all the application and data requests are authenticated and authorized. The combination of process (automation, micro-segmentation and data classification) and technologies (adaptive access, strong authentication and intelligence) must be able to continuously evolve based on threat intelligence across identity, devices, applications to limit the blast radius in case of breach.</a:t>
            </a:r>
            <a:endParaRPr lang="en-US" sz="1400" dirty="0">
              <a:solidFill>
                <a:srgbClr val="00338D"/>
              </a:solidFill>
            </a:endParaRPr>
          </a:p>
        </p:txBody>
      </p:sp>
      <p:sp>
        <p:nvSpPr>
          <p:cNvPr id="2" name="Title 1"/>
          <p:cNvSpPr>
            <a:spLocks noGrp="1"/>
          </p:cNvSpPr>
          <p:nvPr>
            <p:ph type="title"/>
          </p:nvPr>
        </p:nvSpPr>
        <p:spPr/>
        <p:txBody>
          <a:bodyPr/>
          <a:lstStyle/>
          <a:p>
            <a:r>
              <a:rPr lang="en-US" sz="2000" dirty="0" smtClean="0"/>
              <a:t>Zero trust in a continuous changing threat landscape is a journey that require a combination of evolving process and technologies</a:t>
            </a:r>
            <a:endParaRPr lang="en-US" sz="2000" dirty="0"/>
          </a:p>
        </p:txBody>
      </p:sp>
      <p:sp>
        <p:nvSpPr>
          <p:cNvPr id="3" name="Text Placeholder 2"/>
          <p:cNvSpPr>
            <a:spLocks noGrp="1"/>
          </p:cNvSpPr>
          <p:nvPr>
            <p:ph type="body" sz="quarter" idx="12"/>
          </p:nvPr>
        </p:nvSpPr>
        <p:spPr/>
        <p:txBody>
          <a:bodyPr/>
          <a:lstStyle/>
          <a:p>
            <a:r>
              <a:rPr lang="en-US" dirty="0" smtClean="0"/>
              <a:t>Our perspective</a:t>
            </a:r>
            <a:endParaRPr lang="en-US" dirty="0"/>
          </a:p>
        </p:txBody>
      </p:sp>
    </p:spTree>
    <p:extLst>
      <p:ext uri="{BB962C8B-B14F-4D97-AF65-F5344CB8AC3E}">
        <p14:creationId xmlns:p14="http://schemas.microsoft.com/office/powerpoint/2010/main" val="25375427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Case studies</a:t>
            </a:r>
            <a:endParaRPr lang="en-US" dirty="0"/>
          </a:p>
        </p:txBody>
      </p:sp>
    </p:spTree>
    <p:extLst>
      <p:ext uri="{BB962C8B-B14F-4D97-AF65-F5344CB8AC3E}">
        <p14:creationId xmlns:p14="http://schemas.microsoft.com/office/powerpoint/2010/main" val="471936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 </a:t>
            </a:r>
            <a:r>
              <a:rPr lang="en-US" sz="2000" dirty="0" smtClean="0"/>
              <a:t>Azure </a:t>
            </a:r>
            <a:r>
              <a:rPr lang="en-US" sz="2000" dirty="0" err="1" smtClean="0"/>
              <a:t>FedRAMP</a:t>
            </a:r>
            <a:r>
              <a:rPr lang="en-US" sz="2000" dirty="0" smtClean="0"/>
              <a:t> </a:t>
            </a:r>
            <a:r>
              <a:rPr lang="en-US" sz="2000" dirty="0"/>
              <a:t>c</a:t>
            </a:r>
            <a:r>
              <a:rPr lang="en-US" sz="2000" dirty="0" smtClean="0"/>
              <a:t>loud strategy transformation</a:t>
            </a:r>
            <a:endParaRPr lang="en-US" sz="2000" dirty="0"/>
          </a:p>
        </p:txBody>
      </p:sp>
      <p:sp>
        <p:nvSpPr>
          <p:cNvPr id="3" name="Text Placeholder 2"/>
          <p:cNvSpPr>
            <a:spLocks noGrp="1"/>
          </p:cNvSpPr>
          <p:nvPr>
            <p:ph type="body" sz="quarter" idx="12"/>
          </p:nvPr>
        </p:nvSpPr>
        <p:spPr/>
        <p:txBody>
          <a:bodyPr/>
          <a:lstStyle/>
          <a:p>
            <a:r>
              <a:rPr lang="en-US" dirty="0" smtClean="0"/>
              <a:t>Case Study</a:t>
            </a:r>
            <a:endParaRPr lang="en-US" dirty="0"/>
          </a:p>
        </p:txBody>
      </p:sp>
      <p:grpSp>
        <p:nvGrpSpPr>
          <p:cNvPr id="6" name="Group 5"/>
          <p:cNvGrpSpPr/>
          <p:nvPr/>
        </p:nvGrpSpPr>
        <p:grpSpPr>
          <a:xfrm>
            <a:off x="998399" y="995271"/>
            <a:ext cx="10195201" cy="4929279"/>
            <a:chOff x="1976193" y="1334145"/>
            <a:chExt cx="8261568" cy="4554205"/>
          </a:xfrm>
        </p:grpSpPr>
        <p:grpSp>
          <p:nvGrpSpPr>
            <p:cNvPr id="110" name="Group 31"/>
            <p:cNvGrpSpPr/>
            <p:nvPr/>
          </p:nvGrpSpPr>
          <p:grpSpPr>
            <a:xfrm>
              <a:off x="2082555" y="1821542"/>
              <a:ext cx="289392" cy="183551"/>
              <a:chOff x="464738" y="4822117"/>
              <a:chExt cx="1649412" cy="1046162"/>
            </a:xfrm>
            <a:solidFill>
              <a:schemeClr val="bg1"/>
            </a:solidFill>
          </p:grpSpPr>
          <p:sp>
            <p:nvSpPr>
              <p:cNvPr id="111"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12"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1"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4"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5"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6"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4"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5"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46" name="Group 145"/>
            <p:cNvGrpSpPr/>
            <p:nvPr/>
          </p:nvGrpSpPr>
          <p:grpSpPr>
            <a:xfrm>
              <a:off x="1976194" y="1334145"/>
              <a:ext cx="2678697" cy="506437"/>
              <a:chOff x="489876" y="1429084"/>
              <a:chExt cx="2901922" cy="548640"/>
            </a:xfrm>
          </p:grpSpPr>
          <p:sp>
            <p:nvSpPr>
              <p:cNvPr id="147" name="Rectangle 8"/>
              <p:cNvSpPr>
                <a:spLocks noChangeArrowheads="1"/>
              </p:cNvSpPr>
              <p:nvPr/>
            </p:nvSpPr>
            <p:spPr>
              <a:xfrm>
                <a:off x="825207" y="1441566"/>
                <a:ext cx="2566591" cy="536158"/>
              </a:xfrm>
              <a:prstGeom prst="rect">
                <a:avLst/>
              </a:prstGeom>
              <a:solidFill>
                <a:schemeClr val="tx2"/>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Client:</a:t>
                </a:r>
              </a:p>
              <a:p>
                <a:pPr>
                  <a:spcAft>
                    <a:spcPts val="277"/>
                  </a:spcAft>
                </a:pPr>
                <a:endParaRPr lang="en-US" sz="923" b="1" dirty="0">
                  <a:solidFill>
                    <a:prstClr val="white"/>
                  </a:solidFill>
                  <a:cs typeface="Univers LT Pro 45 Light"/>
                </a:endParaRPr>
              </a:p>
            </p:txBody>
          </p:sp>
          <p:sp>
            <p:nvSpPr>
              <p:cNvPr id="154" name="Oval 153"/>
              <p:cNvSpPr/>
              <p:nvPr/>
            </p:nvSpPr>
            <p:spPr>
              <a:xfrm>
                <a:off x="489876" y="1429084"/>
                <a:ext cx="548640" cy="548640"/>
              </a:xfrm>
              <a:prstGeom prst="ellipse">
                <a:avLst/>
              </a:prstGeom>
              <a:solidFill>
                <a:schemeClr val="tx2"/>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75" name="Group 31"/>
              <p:cNvGrpSpPr/>
              <p:nvPr/>
            </p:nvGrpSpPr>
            <p:grpSpPr>
              <a:xfrm>
                <a:off x="612197" y="1616067"/>
                <a:ext cx="313508" cy="198847"/>
                <a:chOff x="464738" y="4822117"/>
                <a:chExt cx="1649412" cy="1046162"/>
              </a:xfrm>
              <a:solidFill>
                <a:schemeClr val="bg1"/>
              </a:solidFill>
            </p:grpSpPr>
            <p:sp>
              <p:nvSpPr>
                <p:cNvPr id="177"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8"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9"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0"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1"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2"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3"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4"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sp>
            <p:nvSpPr>
              <p:cNvPr id="176" name="TextBox 175"/>
              <p:cNvSpPr txBox="1"/>
              <p:nvPr/>
            </p:nvSpPr>
            <p:spPr>
              <a:xfrm>
                <a:off x="1049620" y="1591258"/>
                <a:ext cx="2139131" cy="378126"/>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Major Global Technology Provider</a:t>
                </a:r>
              </a:p>
            </p:txBody>
          </p:sp>
        </p:grpSp>
        <p:grpSp>
          <p:nvGrpSpPr>
            <p:cNvPr id="185" name="Group 31"/>
            <p:cNvGrpSpPr/>
            <p:nvPr/>
          </p:nvGrpSpPr>
          <p:grpSpPr>
            <a:xfrm>
              <a:off x="4857573" y="1826697"/>
              <a:ext cx="289392" cy="183551"/>
              <a:chOff x="464738" y="4822117"/>
              <a:chExt cx="1649412" cy="1046162"/>
            </a:xfrm>
            <a:solidFill>
              <a:schemeClr val="bg1"/>
            </a:solidFill>
          </p:grpSpPr>
          <p:sp>
            <p:nvSpPr>
              <p:cNvPr id="186"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7"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8"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9"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0"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1"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2"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3"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94" name="Group 193"/>
            <p:cNvGrpSpPr/>
            <p:nvPr/>
          </p:nvGrpSpPr>
          <p:grpSpPr>
            <a:xfrm>
              <a:off x="4751213" y="1339301"/>
              <a:ext cx="2680913" cy="506437"/>
              <a:chOff x="3496146" y="1434669"/>
              <a:chExt cx="2904322" cy="548640"/>
            </a:xfrm>
          </p:grpSpPr>
          <p:sp>
            <p:nvSpPr>
              <p:cNvPr id="195" name="Rectangle 8"/>
              <p:cNvSpPr>
                <a:spLocks noChangeArrowheads="1"/>
              </p:cNvSpPr>
              <p:nvPr/>
            </p:nvSpPr>
            <p:spPr>
              <a:xfrm>
                <a:off x="3831477" y="1447151"/>
                <a:ext cx="2568991" cy="536158"/>
              </a:xfrm>
              <a:prstGeom prst="rect">
                <a:avLst/>
              </a:prstGeom>
              <a:solidFill>
                <a:srgbClr val="0091DA"/>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Sector:</a:t>
                </a:r>
              </a:p>
              <a:p>
                <a:pPr>
                  <a:spcAft>
                    <a:spcPts val="277"/>
                  </a:spcAft>
                </a:pPr>
                <a:endParaRPr lang="en-US" sz="923" b="1" dirty="0">
                  <a:solidFill>
                    <a:prstClr val="white"/>
                  </a:solidFill>
                  <a:cs typeface="Univers LT Pro 45 Light"/>
                </a:endParaRPr>
              </a:p>
            </p:txBody>
          </p:sp>
          <p:sp>
            <p:nvSpPr>
              <p:cNvPr id="196" name="Oval 195"/>
              <p:cNvSpPr/>
              <p:nvPr/>
            </p:nvSpPr>
            <p:spPr>
              <a:xfrm>
                <a:off x="3496146" y="1434669"/>
                <a:ext cx="548640" cy="548640"/>
              </a:xfrm>
              <a:prstGeom prst="ellipse">
                <a:avLst/>
              </a:prstGeom>
              <a:solidFill>
                <a:srgbClr val="0091DA"/>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97" name="Group 196"/>
              <p:cNvGrpSpPr/>
              <p:nvPr/>
            </p:nvGrpSpPr>
            <p:grpSpPr>
              <a:xfrm>
                <a:off x="3648079" y="1581173"/>
                <a:ext cx="255884" cy="255631"/>
                <a:chOff x="4883147" y="1700213"/>
                <a:chExt cx="735974" cy="735248"/>
              </a:xfrm>
              <a:solidFill>
                <a:schemeClr val="bg1"/>
              </a:solidFill>
            </p:grpSpPr>
            <p:sp>
              <p:nvSpPr>
                <p:cNvPr id="199" name="Freeform 36"/>
                <p:cNvSpPr>
                  <a:spLocks noEditPoints="1"/>
                </p:cNvSpPr>
                <p:nvPr/>
              </p:nvSpPr>
              <p:spPr>
                <a:xfrm>
                  <a:off x="5256038" y="1700576"/>
                  <a:ext cx="363083" cy="354637"/>
                </a:xfrm>
                <a:custGeom>
                  <a:avLst/>
                  <a:gdLst>
                    <a:gd name="T0" fmla="*/ 0 w 1692"/>
                    <a:gd name="T1" fmla="*/ 0 h 1653"/>
                    <a:gd name="T2" fmla="*/ 0 w 1692"/>
                    <a:gd name="T3" fmla="*/ 1653 h 1653"/>
                    <a:gd name="T4" fmla="*/ 1692 w 1692"/>
                    <a:gd name="T5" fmla="*/ 1648 h 1653"/>
                    <a:gd name="T6" fmla="*/ 1190 w 1692"/>
                    <a:gd name="T7" fmla="*/ 501 h 1653"/>
                    <a:gd name="T8" fmla="*/ 0 w 1692"/>
                    <a:gd name="T9" fmla="*/ 0 h 1653"/>
                    <a:gd name="T10" fmla="*/ 92 w 1692"/>
                    <a:gd name="T11" fmla="*/ 1560 h 1653"/>
                    <a:gd name="T12" fmla="*/ 92 w 1692"/>
                    <a:gd name="T13" fmla="*/ 98 h 1653"/>
                    <a:gd name="T14" fmla="*/ 1125 w 1692"/>
                    <a:gd name="T15" fmla="*/ 566 h 1653"/>
                    <a:gd name="T16" fmla="*/ 1594 w 1692"/>
                    <a:gd name="T17" fmla="*/ 1556 h 1653"/>
                    <a:gd name="T18" fmla="*/ 92 w 1692"/>
                    <a:gd name="T19" fmla="*/ 156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2" h="1653">
                      <a:moveTo>
                        <a:pt x="0" y="0"/>
                      </a:moveTo>
                      <a:cubicBezTo>
                        <a:pt x="0" y="1653"/>
                        <a:pt x="0" y="1653"/>
                        <a:pt x="0" y="1653"/>
                      </a:cubicBezTo>
                      <a:cubicBezTo>
                        <a:pt x="1692" y="1648"/>
                        <a:pt x="1692" y="1648"/>
                        <a:pt x="1692" y="1648"/>
                      </a:cubicBezTo>
                      <a:cubicBezTo>
                        <a:pt x="1677" y="1213"/>
                        <a:pt x="1500" y="807"/>
                        <a:pt x="1190" y="501"/>
                      </a:cubicBezTo>
                      <a:cubicBezTo>
                        <a:pt x="874" y="189"/>
                        <a:pt x="453" y="13"/>
                        <a:pt x="0" y="0"/>
                      </a:cubicBezTo>
                      <a:close/>
                      <a:moveTo>
                        <a:pt x="92" y="1560"/>
                      </a:moveTo>
                      <a:cubicBezTo>
                        <a:pt x="92" y="98"/>
                        <a:pt x="92" y="98"/>
                        <a:pt x="92" y="98"/>
                      </a:cubicBezTo>
                      <a:cubicBezTo>
                        <a:pt x="486" y="130"/>
                        <a:pt x="849" y="294"/>
                        <a:pt x="1125" y="566"/>
                      </a:cubicBezTo>
                      <a:cubicBezTo>
                        <a:pt x="1394" y="833"/>
                        <a:pt x="1559" y="1181"/>
                        <a:pt x="1594" y="1556"/>
                      </a:cubicBezTo>
                      <a:lnTo>
                        <a:pt x="92" y="15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0" name="Freeform 37"/>
                <p:cNvSpPr/>
                <p:nvPr/>
              </p:nvSpPr>
              <p:spPr>
                <a:xfrm>
                  <a:off x="4883147" y="1700213"/>
                  <a:ext cx="629084" cy="735248"/>
                </a:xfrm>
                <a:custGeom>
                  <a:avLst/>
                  <a:gdLst>
                    <a:gd name="T0" fmla="*/ 1716 w 2932"/>
                    <a:gd name="T1" fmla="*/ 3427 h 3427"/>
                    <a:gd name="T2" fmla="*/ 2932 w 2932"/>
                    <a:gd name="T3" fmla="*/ 2922 h 3427"/>
                    <a:gd name="T4" fmla="*/ 1635 w 2932"/>
                    <a:gd name="T5" fmla="*/ 1758 h 3427"/>
                    <a:gd name="T6" fmla="*/ 1615 w 2932"/>
                    <a:gd name="T7" fmla="*/ 1712 h 3427"/>
                    <a:gd name="T8" fmla="*/ 1615 w 2932"/>
                    <a:gd name="T9" fmla="*/ 0 h 3427"/>
                    <a:gd name="T10" fmla="*/ 490 w 2932"/>
                    <a:gd name="T11" fmla="*/ 512 h 3427"/>
                    <a:gd name="T12" fmla="*/ 0 w 2932"/>
                    <a:gd name="T13" fmla="*/ 1712 h 3427"/>
                    <a:gd name="T14" fmla="*/ 1716 w 2932"/>
                    <a:gd name="T15" fmla="*/ 3427 h 3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2" h="3427">
                      <a:moveTo>
                        <a:pt x="1716" y="3427"/>
                      </a:moveTo>
                      <a:cubicBezTo>
                        <a:pt x="2171" y="3427"/>
                        <a:pt x="2611" y="3244"/>
                        <a:pt x="2932" y="2922"/>
                      </a:cubicBezTo>
                      <a:cubicBezTo>
                        <a:pt x="1635" y="1758"/>
                        <a:pt x="1635" y="1758"/>
                        <a:pt x="1635" y="1758"/>
                      </a:cubicBezTo>
                      <a:cubicBezTo>
                        <a:pt x="1622" y="1746"/>
                        <a:pt x="1615" y="1729"/>
                        <a:pt x="1615" y="1712"/>
                      </a:cubicBezTo>
                      <a:cubicBezTo>
                        <a:pt x="1615" y="0"/>
                        <a:pt x="1615" y="0"/>
                        <a:pt x="1615" y="0"/>
                      </a:cubicBezTo>
                      <a:cubicBezTo>
                        <a:pt x="1188" y="24"/>
                        <a:pt x="791" y="205"/>
                        <a:pt x="490" y="512"/>
                      </a:cubicBezTo>
                      <a:cubicBezTo>
                        <a:pt x="174" y="834"/>
                        <a:pt x="0" y="1260"/>
                        <a:pt x="0" y="1712"/>
                      </a:cubicBezTo>
                      <a:cubicBezTo>
                        <a:pt x="0" y="2658"/>
                        <a:pt x="770" y="3427"/>
                        <a:pt x="1716" y="34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1" name="Freeform 38"/>
                <p:cNvSpPr>
                  <a:spLocks noEditPoints="1"/>
                </p:cNvSpPr>
                <p:nvPr/>
              </p:nvSpPr>
              <p:spPr>
                <a:xfrm>
                  <a:off x="5277289" y="2080551"/>
                  <a:ext cx="341832" cy="227040"/>
                </a:xfrm>
                <a:custGeom>
                  <a:avLst/>
                  <a:gdLst>
                    <a:gd name="T0" fmla="*/ 1178 w 1593"/>
                    <a:gd name="T1" fmla="*/ 1058 h 1058"/>
                    <a:gd name="T2" fmla="*/ 1593 w 1593"/>
                    <a:gd name="T3" fmla="*/ 1 h 1058"/>
                    <a:gd name="T4" fmla="*/ 0 w 1593"/>
                    <a:gd name="T5" fmla="*/ 0 h 1058"/>
                    <a:gd name="T6" fmla="*/ 1178 w 1593"/>
                    <a:gd name="T7" fmla="*/ 1058 h 1058"/>
                    <a:gd name="T8" fmla="*/ 1475 w 1593"/>
                    <a:gd name="T9" fmla="*/ 464 h 1058"/>
                    <a:gd name="T10" fmla="*/ 1475 w 1593"/>
                    <a:gd name="T11" fmla="*/ 464 h 1058"/>
                    <a:gd name="T12" fmla="*/ 1405 w 1593"/>
                    <a:gd name="T13" fmla="*/ 490 h 1058"/>
                    <a:gd name="T14" fmla="*/ 1064 w 1593"/>
                    <a:gd name="T15" fmla="*/ 831 h 1058"/>
                    <a:gd name="T16" fmla="*/ 1017 w 1593"/>
                    <a:gd name="T17" fmla="*/ 789 h 1058"/>
                    <a:gd name="T18" fmla="*/ 1446 w 1593"/>
                    <a:gd name="T19" fmla="*/ 360 h 1058"/>
                    <a:gd name="T20" fmla="*/ 1405 w 1593"/>
                    <a:gd name="T21" fmla="*/ 490 h 1058"/>
                    <a:gd name="T22" fmla="*/ 1472 w 1593"/>
                    <a:gd name="T23" fmla="*/ 246 h 1058"/>
                    <a:gd name="T24" fmla="*/ 971 w 1593"/>
                    <a:gd name="T25" fmla="*/ 748 h 1058"/>
                    <a:gd name="T26" fmla="*/ 924 w 1593"/>
                    <a:gd name="T27" fmla="*/ 705 h 1058"/>
                    <a:gd name="T28" fmla="*/ 1489 w 1593"/>
                    <a:gd name="T29" fmla="*/ 140 h 1058"/>
                    <a:gd name="T30" fmla="*/ 1472 w 1593"/>
                    <a:gd name="T31" fmla="*/ 246 h 1058"/>
                    <a:gd name="T32" fmla="*/ 878 w 1593"/>
                    <a:gd name="T33" fmla="*/ 664 h 1058"/>
                    <a:gd name="T34" fmla="*/ 831 w 1593"/>
                    <a:gd name="T35" fmla="*/ 622 h 1058"/>
                    <a:gd name="T36" fmla="*/ 1360 w 1593"/>
                    <a:gd name="T37" fmla="*/ 93 h 1058"/>
                    <a:gd name="T38" fmla="*/ 1449 w 1593"/>
                    <a:gd name="T39" fmla="*/ 93 h 1058"/>
                    <a:gd name="T40" fmla="*/ 878 w 1593"/>
                    <a:gd name="T41" fmla="*/ 664 h 1058"/>
                    <a:gd name="T42" fmla="*/ 785 w 1593"/>
                    <a:gd name="T43" fmla="*/ 581 h 1058"/>
                    <a:gd name="T44" fmla="*/ 738 w 1593"/>
                    <a:gd name="T45" fmla="*/ 539 h 1058"/>
                    <a:gd name="T46" fmla="*/ 1183 w 1593"/>
                    <a:gd name="T47" fmla="*/ 93 h 1058"/>
                    <a:gd name="T48" fmla="*/ 1273 w 1593"/>
                    <a:gd name="T49" fmla="*/ 93 h 1058"/>
                    <a:gd name="T50" fmla="*/ 785 w 1593"/>
                    <a:gd name="T51" fmla="*/ 581 h 1058"/>
                    <a:gd name="T52" fmla="*/ 692 w 1593"/>
                    <a:gd name="T53" fmla="*/ 497 h 1058"/>
                    <a:gd name="T54" fmla="*/ 645 w 1593"/>
                    <a:gd name="T55" fmla="*/ 455 h 1058"/>
                    <a:gd name="T56" fmla="*/ 1007 w 1593"/>
                    <a:gd name="T57" fmla="*/ 93 h 1058"/>
                    <a:gd name="T58" fmla="*/ 1096 w 1593"/>
                    <a:gd name="T59" fmla="*/ 93 h 1058"/>
                    <a:gd name="T60" fmla="*/ 692 w 1593"/>
                    <a:gd name="T61" fmla="*/ 497 h 1058"/>
                    <a:gd name="T62" fmla="*/ 599 w 1593"/>
                    <a:gd name="T63" fmla="*/ 414 h 1058"/>
                    <a:gd name="T64" fmla="*/ 552 w 1593"/>
                    <a:gd name="T65" fmla="*/ 372 h 1058"/>
                    <a:gd name="T66" fmla="*/ 830 w 1593"/>
                    <a:gd name="T67" fmla="*/ 93 h 1058"/>
                    <a:gd name="T68" fmla="*/ 920 w 1593"/>
                    <a:gd name="T69" fmla="*/ 93 h 1058"/>
                    <a:gd name="T70" fmla="*/ 599 w 1593"/>
                    <a:gd name="T71" fmla="*/ 414 h 1058"/>
                    <a:gd name="T72" fmla="*/ 506 w 1593"/>
                    <a:gd name="T73" fmla="*/ 330 h 1058"/>
                    <a:gd name="T74" fmla="*/ 459 w 1593"/>
                    <a:gd name="T75" fmla="*/ 288 h 1058"/>
                    <a:gd name="T76" fmla="*/ 654 w 1593"/>
                    <a:gd name="T77" fmla="*/ 93 h 1058"/>
                    <a:gd name="T78" fmla="*/ 743 w 1593"/>
                    <a:gd name="T79" fmla="*/ 93 h 1058"/>
                    <a:gd name="T80" fmla="*/ 506 w 1593"/>
                    <a:gd name="T81" fmla="*/ 330 h 1058"/>
                    <a:gd name="T82" fmla="*/ 413 w 1593"/>
                    <a:gd name="T83" fmla="*/ 247 h 1058"/>
                    <a:gd name="T84" fmla="*/ 366 w 1593"/>
                    <a:gd name="T85" fmla="*/ 205 h 1058"/>
                    <a:gd name="T86" fmla="*/ 478 w 1593"/>
                    <a:gd name="T87" fmla="*/ 93 h 1058"/>
                    <a:gd name="T88" fmla="*/ 567 w 1593"/>
                    <a:gd name="T89" fmla="*/ 93 h 1058"/>
                    <a:gd name="T90" fmla="*/ 413 w 1593"/>
                    <a:gd name="T91" fmla="*/ 247 h 1058"/>
                    <a:gd name="T92" fmla="*/ 320 w 1593"/>
                    <a:gd name="T93" fmla="*/ 163 h 1058"/>
                    <a:gd name="T94" fmla="*/ 242 w 1593"/>
                    <a:gd name="T95" fmla="*/ 93 h 1058"/>
                    <a:gd name="T96" fmla="*/ 390 w 1593"/>
                    <a:gd name="T97" fmla="*/ 93 h 1058"/>
                    <a:gd name="T98" fmla="*/ 320 w 1593"/>
                    <a:gd name="T99" fmla="*/ 163 h 1058"/>
                    <a:gd name="T100" fmla="*/ 400 w 1593"/>
                    <a:gd name="T101" fmla="*/ 303 h 1058"/>
                    <a:gd name="T102" fmla="*/ 400 w 1593"/>
                    <a:gd name="T103" fmla="*/ 303 h 1058"/>
                    <a:gd name="T104" fmla="*/ 684 w 1593"/>
                    <a:gd name="T105" fmla="*/ 549 h 1058"/>
                    <a:gd name="T106" fmla="*/ 684 w 1593"/>
                    <a:gd name="T107" fmla="*/ 549 h 1058"/>
                    <a:gd name="T108" fmla="*/ 960 w 1593"/>
                    <a:gd name="T109" fmla="*/ 803 h 1058"/>
                    <a:gd name="T110" fmla="*/ 960 w 1593"/>
                    <a:gd name="T111" fmla="*/ 803 h 1058"/>
                    <a:gd name="T112" fmla="*/ 1053 w 1593"/>
                    <a:gd name="T113" fmla="*/ 886 h 1058"/>
                    <a:gd name="T114" fmla="*/ 1053 w 1593"/>
                    <a:gd name="T115" fmla="*/ 886 h 1058"/>
                    <a:gd name="T116" fmla="*/ 1168 w 1593"/>
                    <a:gd name="T117" fmla="*/ 925 h 1058"/>
                    <a:gd name="T118" fmla="*/ 1110 w 1593"/>
                    <a:gd name="T119" fmla="*/ 873 h 1058"/>
                    <a:gd name="T120" fmla="*/ 1342 w 1593"/>
                    <a:gd name="T121" fmla="*/ 640 h 1058"/>
                    <a:gd name="T122" fmla="*/ 1168 w 1593"/>
                    <a:gd name="T123" fmla="*/ 925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3" h="1058">
                      <a:moveTo>
                        <a:pt x="1178" y="1058"/>
                      </a:moveTo>
                      <a:cubicBezTo>
                        <a:pt x="1434" y="762"/>
                        <a:pt x="1579" y="391"/>
                        <a:pt x="1593" y="1"/>
                      </a:cubicBezTo>
                      <a:cubicBezTo>
                        <a:pt x="0" y="0"/>
                        <a:pt x="0" y="0"/>
                        <a:pt x="0" y="0"/>
                      </a:cubicBezTo>
                      <a:lnTo>
                        <a:pt x="1178" y="1058"/>
                      </a:lnTo>
                      <a:close/>
                      <a:moveTo>
                        <a:pt x="1475" y="464"/>
                      </a:moveTo>
                      <a:cubicBezTo>
                        <a:pt x="1475" y="464"/>
                        <a:pt x="1475" y="464"/>
                        <a:pt x="1475" y="464"/>
                      </a:cubicBezTo>
                      <a:close/>
                      <a:moveTo>
                        <a:pt x="1405" y="490"/>
                      </a:moveTo>
                      <a:cubicBezTo>
                        <a:pt x="1064" y="831"/>
                        <a:pt x="1064" y="831"/>
                        <a:pt x="1064" y="831"/>
                      </a:cubicBezTo>
                      <a:cubicBezTo>
                        <a:pt x="1017" y="789"/>
                        <a:pt x="1017" y="789"/>
                        <a:pt x="1017" y="789"/>
                      </a:cubicBezTo>
                      <a:cubicBezTo>
                        <a:pt x="1446" y="360"/>
                        <a:pt x="1446" y="360"/>
                        <a:pt x="1446" y="360"/>
                      </a:cubicBezTo>
                      <a:cubicBezTo>
                        <a:pt x="1434" y="404"/>
                        <a:pt x="1421" y="447"/>
                        <a:pt x="1405" y="490"/>
                      </a:cubicBezTo>
                      <a:close/>
                      <a:moveTo>
                        <a:pt x="1472" y="246"/>
                      </a:moveTo>
                      <a:cubicBezTo>
                        <a:pt x="971" y="748"/>
                        <a:pt x="971" y="748"/>
                        <a:pt x="971" y="748"/>
                      </a:cubicBezTo>
                      <a:cubicBezTo>
                        <a:pt x="924" y="705"/>
                        <a:pt x="924" y="705"/>
                        <a:pt x="924" y="705"/>
                      </a:cubicBezTo>
                      <a:cubicBezTo>
                        <a:pt x="1489" y="140"/>
                        <a:pt x="1489" y="140"/>
                        <a:pt x="1489" y="140"/>
                      </a:cubicBezTo>
                      <a:cubicBezTo>
                        <a:pt x="1485" y="176"/>
                        <a:pt x="1479" y="211"/>
                        <a:pt x="1472" y="246"/>
                      </a:cubicBezTo>
                      <a:close/>
                      <a:moveTo>
                        <a:pt x="878" y="664"/>
                      </a:moveTo>
                      <a:cubicBezTo>
                        <a:pt x="831" y="622"/>
                        <a:pt x="831" y="622"/>
                        <a:pt x="831" y="622"/>
                      </a:cubicBezTo>
                      <a:cubicBezTo>
                        <a:pt x="1360" y="93"/>
                        <a:pt x="1360" y="93"/>
                        <a:pt x="1360" y="93"/>
                      </a:cubicBezTo>
                      <a:cubicBezTo>
                        <a:pt x="1449" y="93"/>
                        <a:pt x="1449" y="93"/>
                        <a:pt x="1449" y="93"/>
                      </a:cubicBezTo>
                      <a:lnTo>
                        <a:pt x="878" y="664"/>
                      </a:lnTo>
                      <a:close/>
                      <a:moveTo>
                        <a:pt x="785" y="581"/>
                      </a:moveTo>
                      <a:cubicBezTo>
                        <a:pt x="738" y="539"/>
                        <a:pt x="738" y="539"/>
                        <a:pt x="738" y="539"/>
                      </a:cubicBezTo>
                      <a:cubicBezTo>
                        <a:pt x="1183" y="93"/>
                        <a:pt x="1183" y="93"/>
                        <a:pt x="1183" y="93"/>
                      </a:cubicBezTo>
                      <a:cubicBezTo>
                        <a:pt x="1273" y="93"/>
                        <a:pt x="1273" y="93"/>
                        <a:pt x="1273" y="93"/>
                      </a:cubicBezTo>
                      <a:lnTo>
                        <a:pt x="785" y="581"/>
                      </a:lnTo>
                      <a:close/>
                      <a:moveTo>
                        <a:pt x="692" y="497"/>
                      </a:moveTo>
                      <a:cubicBezTo>
                        <a:pt x="645" y="455"/>
                        <a:pt x="645" y="455"/>
                        <a:pt x="645" y="455"/>
                      </a:cubicBezTo>
                      <a:cubicBezTo>
                        <a:pt x="1007" y="93"/>
                        <a:pt x="1007" y="93"/>
                        <a:pt x="1007" y="93"/>
                      </a:cubicBezTo>
                      <a:cubicBezTo>
                        <a:pt x="1096" y="93"/>
                        <a:pt x="1096" y="93"/>
                        <a:pt x="1096" y="93"/>
                      </a:cubicBezTo>
                      <a:lnTo>
                        <a:pt x="692" y="497"/>
                      </a:lnTo>
                      <a:close/>
                      <a:moveTo>
                        <a:pt x="599" y="414"/>
                      </a:moveTo>
                      <a:cubicBezTo>
                        <a:pt x="552" y="372"/>
                        <a:pt x="552" y="372"/>
                        <a:pt x="552" y="372"/>
                      </a:cubicBezTo>
                      <a:cubicBezTo>
                        <a:pt x="830" y="93"/>
                        <a:pt x="830" y="93"/>
                        <a:pt x="830" y="93"/>
                      </a:cubicBezTo>
                      <a:cubicBezTo>
                        <a:pt x="920" y="93"/>
                        <a:pt x="920" y="93"/>
                        <a:pt x="920" y="93"/>
                      </a:cubicBezTo>
                      <a:lnTo>
                        <a:pt x="599" y="414"/>
                      </a:lnTo>
                      <a:close/>
                      <a:moveTo>
                        <a:pt x="506" y="330"/>
                      </a:moveTo>
                      <a:cubicBezTo>
                        <a:pt x="459" y="288"/>
                        <a:pt x="459" y="288"/>
                        <a:pt x="459" y="288"/>
                      </a:cubicBezTo>
                      <a:cubicBezTo>
                        <a:pt x="654" y="93"/>
                        <a:pt x="654" y="93"/>
                        <a:pt x="654" y="93"/>
                      </a:cubicBezTo>
                      <a:cubicBezTo>
                        <a:pt x="743" y="93"/>
                        <a:pt x="743" y="93"/>
                        <a:pt x="743" y="93"/>
                      </a:cubicBezTo>
                      <a:lnTo>
                        <a:pt x="506" y="330"/>
                      </a:lnTo>
                      <a:close/>
                      <a:moveTo>
                        <a:pt x="413" y="247"/>
                      </a:moveTo>
                      <a:cubicBezTo>
                        <a:pt x="366" y="205"/>
                        <a:pt x="366" y="205"/>
                        <a:pt x="366" y="205"/>
                      </a:cubicBezTo>
                      <a:cubicBezTo>
                        <a:pt x="478" y="93"/>
                        <a:pt x="478" y="93"/>
                        <a:pt x="478" y="93"/>
                      </a:cubicBezTo>
                      <a:cubicBezTo>
                        <a:pt x="567" y="93"/>
                        <a:pt x="567" y="93"/>
                        <a:pt x="567" y="93"/>
                      </a:cubicBezTo>
                      <a:lnTo>
                        <a:pt x="413" y="247"/>
                      </a:lnTo>
                      <a:close/>
                      <a:moveTo>
                        <a:pt x="320" y="163"/>
                      </a:moveTo>
                      <a:cubicBezTo>
                        <a:pt x="242" y="93"/>
                        <a:pt x="242" y="93"/>
                        <a:pt x="242" y="93"/>
                      </a:cubicBezTo>
                      <a:cubicBezTo>
                        <a:pt x="390" y="93"/>
                        <a:pt x="390" y="93"/>
                        <a:pt x="390" y="93"/>
                      </a:cubicBezTo>
                      <a:lnTo>
                        <a:pt x="320" y="163"/>
                      </a:lnTo>
                      <a:close/>
                      <a:moveTo>
                        <a:pt x="400" y="303"/>
                      </a:moveTo>
                      <a:cubicBezTo>
                        <a:pt x="400" y="303"/>
                        <a:pt x="400" y="303"/>
                        <a:pt x="400" y="303"/>
                      </a:cubicBezTo>
                      <a:close/>
                      <a:moveTo>
                        <a:pt x="684" y="549"/>
                      </a:moveTo>
                      <a:cubicBezTo>
                        <a:pt x="684" y="549"/>
                        <a:pt x="684" y="549"/>
                        <a:pt x="684" y="549"/>
                      </a:cubicBezTo>
                      <a:close/>
                      <a:moveTo>
                        <a:pt x="960" y="803"/>
                      </a:moveTo>
                      <a:cubicBezTo>
                        <a:pt x="960" y="803"/>
                        <a:pt x="960" y="803"/>
                        <a:pt x="960" y="803"/>
                      </a:cubicBezTo>
                      <a:close/>
                      <a:moveTo>
                        <a:pt x="1053" y="886"/>
                      </a:moveTo>
                      <a:cubicBezTo>
                        <a:pt x="1053" y="886"/>
                        <a:pt x="1053" y="886"/>
                        <a:pt x="1053" y="886"/>
                      </a:cubicBezTo>
                      <a:close/>
                      <a:moveTo>
                        <a:pt x="1168" y="925"/>
                      </a:moveTo>
                      <a:cubicBezTo>
                        <a:pt x="1110" y="873"/>
                        <a:pt x="1110" y="873"/>
                        <a:pt x="1110" y="873"/>
                      </a:cubicBezTo>
                      <a:cubicBezTo>
                        <a:pt x="1342" y="640"/>
                        <a:pt x="1342" y="640"/>
                        <a:pt x="1342" y="640"/>
                      </a:cubicBezTo>
                      <a:cubicBezTo>
                        <a:pt x="1294" y="740"/>
                        <a:pt x="1236" y="836"/>
                        <a:pt x="1168" y="9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2" name="Freeform 39"/>
                <p:cNvSpPr/>
                <p:nvPr/>
              </p:nvSpPr>
              <p:spPr>
                <a:xfrm>
                  <a:off x="5363111" y="21455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3" name="Freeform 40"/>
                <p:cNvSpPr/>
                <p:nvPr/>
              </p:nvSpPr>
              <p:spPr>
                <a:xfrm>
                  <a:off x="5424048" y="219834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sp>
            <p:nvSpPr>
              <p:cNvPr id="198" name="TextBox 197"/>
              <p:cNvSpPr txBox="1"/>
              <p:nvPr/>
            </p:nvSpPr>
            <p:spPr>
              <a:xfrm>
                <a:off x="4059603" y="1593930"/>
                <a:ext cx="2139131" cy="377180"/>
              </a:xfrm>
              <a:prstGeom prst="rect">
                <a:avLst/>
              </a:prstGeom>
              <a:noFill/>
            </p:spPr>
            <p:txBody>
              <a:bodyPr wrap="square" lIns="50409" tIns="50409" rIns="50409" bIns="50409"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Electronics</a:t>
                </a:r>
              </a:p>
            </p:txBody>
          </p:sp>
        </p:grpSp>
        <p:grpSp>
          <p:nvGrpSpPr>
            <p:cNvPr id="204" name="Group 31"/>
            <p:cNvGrpSpPr/>
            <p:nvPr/>
          </p:nvGrpSpPr>
          <p:grpSpPr>
            <a:xfrm>
              <a:off x="7643283" y="1833063"/>
              <a:ext cx="289392" cy="183551"/>
              <a:chOff x="464738" y="4822117"/>
              <a:chExt cx="1649412" cy="1046162"/>
            </a:xfrm>
            <a:solidFill>
              <a:schemeClr val="bg1"/>
            </a:solidFill>
          </p:grpSpPr>
          <p:sp>
            <p:nvSpPr>
              <p:cNvPr id="205"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6"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7"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8"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9"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0"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1"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2"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13" name="Group 212"/>
            <p:cNvGrpSpPr/>
            <p:nvPr/>
          </p:nvGrpSpPr>
          <p:grpSpPr>
            <a:xfrm>
              <a:off x="7536921" y="1345667"/>
              <a:ext cx="2700840" cy="506437"/>
              <a:chOff x="6513998" y="1441566"/>
              <a:chExt cx="2925910" cy="548640"/>
            </a:xfrm>
          </p:grpSpPr>
          <p:grpSp>
            <p:nvGrpSpPr>
              <p:cNvPr id="214" name="Group 213"/>
              <p:cNvGrpSpPr/>
              <p:nvPr/>
            </p:nvGrpSpPr>
            <p:grpSpPr>
              <a:xfrm>
                <a:off x="6513998" y="1441566"/>
                <a:ext cx="2925910" cy="548640"/>
                <a:chOff x="6513998" y="1441566"/>
                <a:chExt cx="2925910" cy="548640"/>
              </a:xfrm>
            </p:grpSpPr>
            <p:sp>
              <p:nvSpPr>
                <p:cNvPr id="221" name="Oval 220"/>
                <p:cNvSpPr/>
                <p:nvPr/>
              </p:nvSpPr>
              <p:spPr>
                <a:xfrm>
                  <a:off x="6513998" y="1441566"/>
                  <a:ext cx="548640" cy="548640"/>
                </a:xfrm>
                <a:prstGeom prst="ellipse">
                  <a:avLst/>
                </a:prstGeom>
                <a:solidFill>
                  <a:srgbClr val="005EB8"/>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sp>
              <p:nvSpPr>
                <p:cNvPr id="222" name="Rectangle 8"/>
                <p:cNvSpPr>
                  <a:spLocks noChangeArrowheads="1"/>
                </p:cNvSpPr>
                <p:nvPr/>
              </p:nvSpPr>
              <p:spPr>
                <a:xfrm>
                  <a:off x="6849329" y="1454048"/>
                  <a:ext cx="2568991" cy="536158"/>
                </a:xfrm>
                <a:prstGeom prst="rect">
                  <a:avLst/>
                </a:prstGeom>
                <a:solidFill>
                  <a:srgbClr val="005EB8"/>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Project:</a:t>
                  </a:r>
                </a:p>
                <a:p>
                  <a:pPr>
                    <a:spcAft>
                      <a:spcPts val="277"/>
                    </a:spcAft>
                  </a:pPr>
                  <a:endParaRPr lang="en-US" sz="923" b="1" dirty="0">
                    <a:solidFill>
                      <a:prstClr val="white"/>
                    </a:solidFill>
                    <a:cs typeface="Univers LT Pro 45 Light"/>
                  </a:endParaRPr>
                </a:p>
              </p:txBody>
            </p:sp>
            <p:sp>
              <p:nvSpPr>
                <p:cNvPr id="223" name="TextBox 222"/>
                <p:cNvSpPr txBox="1"/>
                <p:nvPr/>
              </p:nvSpPr>
              <p:spPr>
                <a:xfrm>
                  <a:off x="7071967" y="1602012"/>
                  <a:ext cx="2367941" cy="350054"/>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Cloud Service Provider Transformation</a:t>
                  </a:r>
                </a:p>
              </p:txBody>
            </p:sp>
          </p:grpSp>
          <p:grpSp>
            <p:nvGrpSpPr>
              <p:cNvPr id="215" name="Group 24"/>
              <p:cNvGrpSpPr/>
              <p:nvPr/>
            </p:nvGrpSpPr>
            <p:grpSpPr>
              <a:xfrm>
                <a:off x="6672468" y="1563734"/>
                <a:ext cx="269266" cy="304303"/>
                <a:chOff x="8886825" y="3451226"/>
                <a:chExt cx="1317626" cy="1489075"/>
              </a:xfrm>
              <a:solidFill>
                <a:schemeClr val="bg1"/>
              </a:solidFill>
            </p:grpSpPr>
            <p:sp>
              <p:nvSpPr>
                <p:cNvPr id="216" name="Freeform 28"/>
                <p:cNvSpPr>
                  <a:spLocks noEditPoints="1"/>
                </p:cNvSpPr>
                <p:nvPr/>
              </p:nvSpPr>
              <p:spPr>
                <a:xfrm>
                  <a:off x="8886825" y="3451226"/>
                  <a:ext cx="1033463" cy="1489075"/>
                </a:xfrm>
                <a:custGeom>
                  <a:avLst/>
                  <a:gdLst/>
                  <a:ahLst/>
                  <a:cxnLst>
                    <a:cxn ang="0">
                      <a:pos x="1056" y="1598"/>
                    </a:cxn>
                    <a:cxn ang="0">
                      <a:pos x="749" y="1598"/>
                    </a:cxn>
                    <a:cxn ang="0">
                      <a:pos x="177" y="1598"/>
                    </a:cxn>
                    <a:cxn ang="0">
                      <a:pos x="177" y="345"/>
                    </a:cxn>
                    <a:cxn ang="0">
                      <a:pos x="332" y="345"/>
                    </a:cxn>
                    <a:cxn ang="0">
                      <a:pos x="448" y="442"/>
                    </a:cxn>
                    <a:cxn ang="0">
                      <a:pos x="808" y="442"/>
                    </a:cxn>
                    <a:cxn ang="0">
                      <a:pos x="924" y="345"/>
                    </a:cxn>
                    <a:cxn ang="0">
                      <a:pos x="1056" y="345"/>
                    </a:cxn>
                    <a:cxn ang="0">
                      <a:pos x="1056" y="348"/>
                    </a:cxn>
                    <a:cxn ang="0">
                      <a:pos x="1056" y="481"/>
                    </a:cxn>
                    <a:cxn ang="0">
                      <a:pos x="1144" y="569"/>
                    </a:cxn>
                    <a:cxn ang="0">
                      <a:pos x="1233" y="481"/>
                    </a:cxn>
                    <a:cxn ang="0">
                      <a:pos x="1233" y="440"/>
                    </a:cxn>
                    <a:cxn ang="0">
                      <a:pos x="1233" y="348"/>
                    </a:cxn>
                    <a:cxn ang="0">
                      <a:pos x="1233" y="286"/>
                    </a:cxn>
                    <a:cxn ang="0">
                      <a:pos x="1115" y="168"/>
                    </a:cxn>
                    <a:cxn ang="0">
                      <a:pos x="784" y="168"/>
                    </a:cxn>
                    <a:cxn ang="0">
                      <a:pos x="616" y="0"/>
                    </a:cxn>
                    <a:cxn ang="0">
                      <a:pos x="449" y="168"/>
                    </a:cxn>
                    <a:cxn ang="0">
                      <a:pos x="118" y="168"/>
                    </a:cxn>
                    <a:cxn ang="0">
                      <a:pos x="0" y="286"/>
                    </a:cxn>
                    <a:cxn ang="0">
                      <a:pos x="0" y="1657"/>
                    </a:cxn>
                    <a:cxn ang="0">
                      <a:pos x="118" y="1775"/>
                    </a:cxn>
                    <a:cxn ang="0">
                      <a:pos x="1115" y="1775"/>
                    </a:cxn>
                    <a:cxn ang="0">
                      <a:pos x="1233" y="1657"/>
                    </a:cxn>
                    <a:cxn ang="0">
                      <a:pos x="1233" y="1598"/>
                    </a:cxn>
                    <a:cxn ang="0">
                      <a:pos x="1056" y="1598"/>
                    </a:cxn>
                    <a:cxn ang="0">
                      <a:pos x="616" y="93"/>
                    </a:cxn>
                    <a:cxn ang="0">
                      <a:pos x="692" y="168"/>
                    </a:cxn>
                    <a:cxn ang="0">
                      <a:pos x="616" y="243"/>
                    </a:cxn>
                    <a:cxn ang="0">
                      <a:pos x="541" y="168"/>
                    </a:cxn>
                    <a:cxn ang="0">
                      <a:pos x="616" y="93"/>
                    </a:cxn>
                  </a:cxnLst>
                  <a:rect l="0" t="0" r="r" b="b"/>
                  <a:pathLst>
                    <a:path w="1233" h="1775">
                      <a:moveTo>
                        <a:pt x="1056" y="1598"/>
                      </a:moveTo>
                      <a:cubicBezTo>
                        <a:pt x="749" y="1598"/>
                        <a:pt x="749" y="1598"/>
                        <a:pt x="749" y="1598"/>
                      </a:cubicBezTo>
                      <a:cubicBezTo>
                        <a:pt x="177" y="1598"/>
                        <a:pt x="177" y="1598"/>
                        <a:pt x="177" y="1598"/>
                      </a:cubicBezTo>
                      <a:cubicBezTo>
                        <a:pt x="177" y="345"/>
                        <a:pt x="177" y="345"/>
                        <a:pt x="177" y="345"/>
                      </a:cubicBezTo>
                      <a:cubicBezTo>
                        <a:pt x="332" y="345"/>
                        <a:pt x="332" y="345"/>
                        <a:pt x="332" y="345"/>
                      </a:cubicBezTo>
                      <a:cubicBezTo>
                        <a:pt x="342" y="400"/>
                        <a:pt x="390" y="442"/>
                        <a:pt x="448" y="442"/>
                      </a:cubicBezTo>
                      <a:cubicBezTo>
                        <a:pt x="808" y="442"/>
                        <a:pt x="808" y="442"/>
                        <a:pt x="808" y="442"/>
                      </a:cubicBezTo>
                      <a:cubicBezTo>
                        <a:pt x="866" y="442"/>
                        <a:pt x="914" y="400"/>
                        <a:pt x="924" y="345"/>
                      </a:cubicBezTo>
                      <a:cubicBezTo>
                        <a:pt x="1056" y="345"/>
                        <a:pt x="1056" y="345"/>
                        <a:pt x="1056" y="345"/>
                      </a:cubicBezTo>
                      <a:cubicBezTo>
                        <a:pt x="1056" y="348"/>
                        <a:pt x="1056" y="348"/>
                        <a:pt x="1056" y="348"/>
                      </a:cubicBezTo>
                      <a:cubicBezTo>
                        <a:pt x="1056" y="481"/>
                        <a:pt x="1056" y="481"/>
                        <a:pt x="1056" y="481"/>
                      </a:cubicBezTo>
                      <a:cubicBezTo>
                        <a:pt x="1056" y="530"/>
                        <a:pt x="1095" y="569"/>
                        <a:pt x="1144" y="569"/>
                      </a:cubicBezTo>
                      <a:cubicBezTo>
                        <a:pt x="1193" y="569"/>
                        <a:pt x="1233" y="530"/>
                        <a:pt x="1233" y="481"/>
                      </a:cubicBezTo>
                      <a:cubicBezTo>
                        <a:pt x="1233" y="440"/>
                        <a:pt x="1233" y="440"/>
                        <a:pt x="1233" y="440"/>
                      </a:cubicBezTo>
                      <a:cubicBezTo>
                        <a:pt x="1233" y="348"/>
                        <a:pt x="1233" y="348"/>
                        <a:pt x="1233" y="348"/>
                      </a:cubicBezTo>
                      <a:cubicBezTo>
                        <a:pt x="1233" y="286"/>
                        <a:pt x="1233" y="286"/>
                        <a:pt x="1233" y="286"/>
                      </a:cubicBezTo>
                      <a:cubicBezTo>
                        <a:pt x="1233" y="221"/>
                        <a:pt x="1180" y="168"/>
                        <a:pt x="1115" y="168"/>
                      </a:cubicBezTo>
                      <a:cubicBezTo>
                        <a:pt x="784" y="168"/>
                        <a:pt x="784" y="168"/>
                        <a:pt x="784" y="168"/>
                      </a:cubicBezTo>
                      <a:cubicBezTo>
                        <a:pt x="784" y="75"/>
                        <a:pt x="709" y="0"/>
                        <a:pt x="616" y="0"/>
                      </a:cubicBezTo>
                      <a:cubicBezTo>
                        <a:pt x="524" y="0"/>
                        <a:pt x="449" y="75"/>
                        <a:pt x="449" y="168"/>
                      </a:cubicBezTo>
                      <a:cubicBezTo>
                        <a:pt x="118" y="168"/>
                        <a:pt x="118" y="168"/>
                        <a:pt x="118" y="168"/>
                      </a:cubicBezTo>
                      <a:cubicBezTo>
                        <a:pt x="53" y="168"/>
                        <a:pt x="0" y="221"/>
                        <a:pt x="0" y="286"/>
                      </a:cubicBezTo>
                      <a:cubicBezTo>
                        <a:pt x="0" y="1657"/>
                        <a:pt x="0" y="1657"/>
                        <a:pt x="0" y="1657"/>
                      </a:cubicBezTo>
                      <a:cubicBezTo>
                        <a:pt x="0" y="1722"/>
                        <a:pt x="53" y="1775"/>
                        <a:pt x="118" y="1775"/>
                      </a:cubicBezTo>
                      <a:cubicBezTo>
                        <a:pt x="1115" y="1775"/>
                        <a:pt x="1115" y="1775"/>
                        <a:pt x="1115" y="1775"/>
                      </a:cubicBezTo>
                      <a:cubicBezTo>
                        <a:pt x="1180" y="1775"/>
                        <a:pt x="1233" y="1722"/>
                        <a:pt x="1233" y="1657"/>
                      </a:cubicBezTo>
                      <a:cubicBezTo>
                        <a:pt x="1233" y="1598"/>
                        <a:pt x="1233" y="1598"/>
                        <a:pt x="1233" y="1598"/>
                      </a:cubicBezTo>
                      <a:lnTo>
                        <a:pt x="1056" y="1598"/>
                      </a:lnTo>
                      <a:close/>
                      <a:moveTo>
                        <a:pt x="616" y="93"/>
                      </a:moveTo>
                      <a:cubicBezTo>
                        <a:pt x="658" y="93"/>
                        <a:pt x="692" y="126"/>
                        <a:pt x="692" y="168"/>
                      </a:cubicBezTo>
                      <a:cubicBezTo>
                        <a:pt x="692" y="209"/>
                        <a:pt x="658" y="243"/>
                        <a:pt x="616" y="243"/>
                      </a:cubicBezTo>
                      <a:cubicBezTo>
                        <a:pt x="575" y="243"/>
                        <a:pt x="541" y="209"/>
                        <a:pt x="541" y="168"/>
                      </a:cubicBezTo>
                      <a:cubicBezTo>
                        <a:pt x="541" y="126"/>
                        <a:pt x="575" y="93"/>
                        <a:pt x="616" y="9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7" name="Freeform 29"/>
                <p:cNvSpPr>
                  <a:spLocks noEditPoints="1"/>
                </p:cNvSpPr>
                <p:nvPr/>
              </p:nvSpPr>
              <p:spPr>
                <a:xfrm>
                  <a:off x="9475788" y="3990976"/>
                  <a:ext cx="728663" cy="728663"/>
                </a:xfrm>
                <a:custGeom>
                  <a:avLst/>
                  <a:gdLst/>
                  <a:ahLst/>
                  <a:cxnLst>
                    <a:cxn ang="0">
                      <a:pos x="867" y="434"/>
                    </a:cxn>
                    <a:cxn ang="0">
                      <a:pos x="434" y="0"/>
                    </a:cxn>
                    <a:cxn ang="0">
                      <a:pos x="0" y="434"/>
                    </a:cxn>
                    <a:cxn ang="0">
                      <a:pos x="434" y="868"/>
                    </a:cxn>
                    <a:cxn ang="0">
                      <a:pos x="867" y="434"/>
                    </a:cxn>
                    <a:cxn ang="0">
                      <a:pos x="640" y="281"/>
                    </a:cxn>
                    <a:cxn ang="0">
                      <a:pos x="447" y="667"/>
                    </a:cxn>
                    <a:cxn ang="0">
                      <a:pos x="395" y="703"/>
                    </a:cxn>
                    <a:cxn ang="0">
                      <a:pos x="388" y="703"/>
                    </a:cxn>
                    <a:cxn ang="0">
                      <a:pos x="337" y="678"/>
                    </a:cxn>
                    <a:cxn ang="0">
                      <a:pos x="219" y="525"/>
                    </a:cxn>
                    <a:cxn ang="0">
                      <a:pos x="230" y="434"/>
                    </a:cxn>
                    <a:cxn ang="0">
                      <a:pos x="321" y="446"/>
                    </a:cxn>
                    <a:cxn ang="0">
                      <a:pos x="377" y="517"/>
                    </a:cxn>
                    <a:cxn ang="0">
                      <a:pos x="524" y="222"/>
                    </a:cxn>
                    <a:cxn ang="0">
                      <a:pos x="611" y="193"/>
                    </a:cxn>
                    <a:cxn ang="0">
                      <a:pos x="640" y="281"/>
                    </a:cxn>
                  </a:cxnLst>
                  <a:rect l="0" t="0" r="r" b="b"/>
                  <a:pathLst>
                    <a:path w="867" h="868">
                      <a:moveTo>
                        <a:pt x="867" y="434"/>
                      </a:moveTo>
                      <a:cubicBezTo>
                        <a:pt x="867" y="195"/>
                        <a:pt x="673" y="0"/>
                        <a:pt x="434" y="0"/>
                      </a:cubicBezTo>
                      <a:cubicBezTo>
                        <a:pt x="195" y="0"/>
                        <a:pt x="0" y="195"/>
                        <a:pt x="0" y="434"/>
                      </a:cubicBezTo>
                      <a:cubicBezTo>
                        <a:pt x="0" y="673"/>
                        <a:pt x="195" y="868"/>
                        <a:pt x="434" y="868"/>
                      </a:cubicBezTo>
                      <a:cubicBezTo>
                        <a:pt x="673" y="868"/>
                        <a:pt x="867" y="673"/>
                        <a:pt x="867" y="434"/>
                      </a:cubicBezTo>
                      <a:close/>
                      <a:moveTo>
                        <a:pt x="640" y="281"/>
                      </a:moveTo>
                      <a:cubicBezTo>
                        <a:pt x="447" y="667"/>
                        <a:pt x="447" y="667"/>
                        <a:pt x="447" y="667"/>
                      </a:cubicBezTo>
                      <a:cubicBezTo>
                        <a:pt x="437" y="687"/>
                        <a:pt x="417" y="701"/>
                        <a:pt x="395" y="703"/>
                      </a:cubicBezTo>
                      <a:cubicBezTo>
                        <a:pt x="393" y="703"/>
                        <a:pt x="390" y="703"/>
                        <a:pt x="388" y="703"/>
                      </a:cubicBezTo>
                      <a:cubicBezTo>
                        <a:pt x="368" y="703"/>
                        <a:pt x="349" y="694"/>
                        <a:pt x="337" y="678"/>
                      </a:cubicBezTo>
                      <a:cubicBezTo>
                        <a:pt x="219" y="525"/>
                        <a:pt x="219" y="525"/>
                        <a:pt x="219" y="525"/>
                      </a:cubicBezTo>
                      <a:cubicBezTo>
                        <a:pt x="197" y="497"/>
                        <a:pt x="202" y="456"/>
                        <a:pt x="230" y="434"/>
                      </a:cubicBezTo>
                      <a:cubicBezTo>
                        <a:pt x="258" y="412"/>
                        <a:pt x="299" y="417"/>
                        <a:pt x="321" y="446"/>
                      </a:cubicBezTo>
                      <a:cubicBezTo>
                        <a:pt x="377" y="517"/>
                        <a:pt x="377" y="517"/>
                        <a:pt x="377" y="517"/>
                      </a:cubicBezTo>
                      <a:cubicBezTo>
                        <a:pt x="524" y="222"/>
                        <a:pt x="524" y="222"/>
                        <a:pt x="524" y="222"/>
                      </a:cubicBezTo>
                      <a:cubicBezTo>
                        <a:pt x="540" y="190"/>
                        <a:pt x="579" y="177"/>
                        <a:pt x="611" y="193"/>
                      </a:cubicBezTo>
                      <a:cubicBezTo>
                        <a:pt x="643" y="210"/>
                        <a:pt x="656" y="249"/>
                        <a:pt x="640" y="2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8" name="Freeform 30"/>
                <p:cNvSpPr>
                  <a:spLocks noEditPoints="1"/>
                </p:cNvSpPr>
                <p:nvPr/>
              </p:nvSpPr>
              <p:spPr>
                <a:xfrm>
                  <a:off x="9158288" y="400208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9" name="Freeform 31"/>
                <p:cNvSpPr>
                  <a:spLocks noEditPoints="1"/>
                </p:cNvSpPr>
                <p:nvPr/>
              </p:nvSpPr>
              <p:spPr>
                <a:xfrm>
                  <a:off x="9158288" y="426243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20" name="Freeform 32"/>
                <p:cNvSpPr>
                  <a:spLocks noEditPoints="1"/>
                </p:cNvSpPr>
                <p:nvPr/>
              </p:nvSpPr>
              <p:spPr>
                <a:xfrm>
                  <a:off x="9158288" y="4522788"/>
                  <a:ext cx="177800" cy="179388"/>
                </a:xfrm>
                <a:custGeom>
                  <a:avLst/>
                  <a:gdLst/>
                  <a:ahLst/>
                  <a:cxnLst>
                    <a:cxn ang="0">
                      <a:pos x="0" y="113"/>
                    </a:cxn>
                    <a:cxn ang="0">
                      <a:pos x="112" y="113"/>
                    </a:cxn>
                    <a:cxn ang="0">
                      <a:pos x="112" y="0"/>
                    </a:cxn>
                    <a:cxn ang="0">
                      <a:pos x="0" y="0"/>
                    </a:cxn>
                    <a:cxn ang="0">
                      <a:pos x="0" y="113"/>
                    </a:cxn>
                    <a:cxn ang="0">
                      <a:pos x="31" y="31"/>
                    </a:cxn>
                    <a:cxn ang="0">
                      <a:pos x="81" y="31"/>
                    </a:cxn>
                    <a:cxn ang="0">
                      <a:pos x="81" y="82"/>
                    </a:cxn>
                    <a:cxn ang="0">
                      <a:pos x="31" y="82"/>
                    </a:cxn>
                    <a:cxn ang="0">
                      <a:pos x="31" y="31"/>
                    </a:cxn>
                  </a:cxnLst>
                  <a:rect l="0" t="0" r="r" b="b"/>
                  <a:pathLst>
                    <a:path w="112" h="113">
                      <a:moveTo>
                        <a:pt x="0" y="113"/>
                      </a:moveTo>
                      <a:lnTo>
                        <a:pt x="112" y="113"/>
                      </a:lnTo>
                      <a:lnTo>
                        <a:pt x="112" y="0"/>
                      </a:lnTo>
                      <a:lnTo>
                        <a:pt x="0" y="0"/>
                      </a:lnTo>
                      <a:lnTo>
                        <a:pt x="0" y="113"/>
                      </a:lnTo>
                      <a:close/>
                      <a:moveTo>
                        <a:pt x="31" y="31"/>
                      </a:moveTo>
                      <a:lnTo>
                        <a:pt x="81" y="31"/>
                      </a:lnTo>
                      <a:lnTo>
                        <a:pt x="81" y="82"/>
                      </a:lnTo>
                      <a:lnTo>
                        <a:pt x="31" y="82"/>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sp>
          <p:nvSpPr>
            <p:cNvPr id="224" name="Rectangle 223"/>
            <p:cNvSpPr/>
            <p:nvPr/>
          </p:nvSpPr>
          <p:spPr>
            <a:xfrm>
              <a:off x="1976193" y="1925930"/>
              <a:ext cx="8241642" cy="40488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sz="877" dirty="0">
                  <a:solidFill>
                    <a:srgbClr val="000000"/>
                  </a:solidFill>
                </a:rPr>
                <a:t>​</a:t>
              </a:r>
              <a:r>
                <a:rPr lang="en-AU" sz="877" dirty="0">
                  <a:solidFill>
                    <a:srgbClr val="000000"/>
                  </a:solidFill>
                  <a:cs typeface="Arial" panose="020B0604020202020204" pitchFamily="34" charset="0"/>
                </a:rPr>
                <a:t>The client, a major Japanese-based global technology and electronics provider, sought to expand its business to the U.S. Federal government by transforming into a FedRAMP-authorized Cloud Service Provider. </a:t>
              </a:r>
              <a:r>
                <a:rPr lang="en-US" sz="877" dirty="0">
                  <a:solidFill>
                    <a:srgbClr val="000000"/>
                  </a:solidFill>
                  <a:cs typeface="Arial" panose="020B0604020202020204" pitchFamily="34" charset="0"/>
                </a:rPr>
                <a:t>The project was sponsored directly by the CEO as a corporate strategic initiative and required extensive and active collaboration with key executive stakeholders on a weekly basis. </a:t>
              </a:r>
            </a:p>
            <a:p>
              <a:endParaRPr lang="en-AU" sz="877" i="1" dirty="0">
                <a:solidFill>
                  <a:srgbClr val="000000"/>
                </a:solidFill>
                <a:cs typeface="Arial" panose="020B0604020202020204" pitchFamily="34" charset="0"/>
              </a:endParaRPr>
            </a:p>
          </p:txBody>
        </p:sp>
        <p:sp>
          <p:nvSpPr>
            <p:cNvPr id="225" name="Rectangle 224"/>
            <p:cNvSpPr/>
            <p:nvPr/>
          </p:nvSpPr>
          <p:spPr>
            <a:xfrm>
              <a:off x="2067336" y="2711518"/>
              <a:ext cx="2587555" cy="2494760"/>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lang="en-US" sz="877" dirty="0">
                  <a:solidFill>
                    <a:srgbClr val="000000"/>
                  </a:solidFill>
                </a:rPr>
                <a:t>As competitors in the US Federal marketplace began to migrate solutions to the cloud and obtain FedRAMP Authority to Operate (ATO) status, the client started to lose out on government contracts. After the loss of a key customer, the CEO and broader executive group began to inquire about how to start the cloud migration and FedRAMP Authorization process for one of its traditionally on-premise solutions. </a:t>
              </a:r>
            </a:p>
            <a:p>
              <a:pPr marL="164127" indent="-164127" fontAlgn="base">
                <a:spcAft>
                  <a:spcPts val="369"/>
                </a:spcAft>
                <a:buFontTx/>
                <a:buChar char="•"/>
              </a:pPr>
              <a:r>
                <a:rPr lang="en-US" sz="877" dirty="0">
                  <a:solidFill>
                    <a:srgbClr val="000000"/>
                  </a:solidFill>
                </a:rPr>
                <a:t>The client had no prior experience hosting SaaS products or operating as a Cloud Service Provider.</a:t>
              </a:r>
            </a:p>
            <a:p>
              <a:pPr marL="164127" indent="-164127" fontAlgn="base">
                <a:spcAft>
                  <a:spcPts val="369"/>
                </a:spcAft>
                <a:buFontTx/>
                <a:buChar char="•"/>
              </a:pPr>
              <a:r>
                <a:rPr lang="en-US" sz="877" dirty="0">
                  <a:solidFill>
                    <a:srgbClr val="000000"/>
                  </a:solidFill>
                </a:rPr>
                <a:t>The client had very few resources with experience in security operations and cloud platforms.</a:t>
              </a:r>
            </a:p>
            <a:p>
              <a:pPr marL="164127" indent="-164127" fontAlgn="base">
                <a:spcAft>
                  <a:spcPts val="369"/>
                </a:spcAft>
                <a:buFontTx/>
                <a:buChar char="•"/>
              </a:pPr>
              <a:r>
                <a:rPr lang="en-US" sz="877" dirty="0">
                  <a:solidFill>
                    <a:srgbClr val="000000"/>
                  </a:solidFill>
                </a:rPr>
                <a:t>Existing on-prem IT operations processes could not be leveraged due to strict security requirements.</a:t>
              </a:r>
            </a:p>
          </p:txBody>
        </p:sp>
        <p:cxnSp>
          <p:nvCxnSpPr>
            <p:cNvPr id="226" name="Straight Connector 225"/>
            <p:cNvCxnSpPr/>
            <p:nvPr/>
          </p:nvCxnSpPr>
          <p:spPr>
            <a:xfrm flipH="1" flipV="1">
              <a:off x="1982931"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27" name="Flowchart: Manual Input 260"/>
            <p:cNvSpPr/>
            <p:nvPr/>
          </p:nvSpPr>
          <p:spPr>
            <a:xfrm rot="16200000" flipH="1">
              <a:off x="4275603"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grpSp>
          <p:nvGrpSpPr>
            <p:cNvPr id="228" name="Group 227"/>
            <p:cNvGrpSpPr/>
            <p:nvPr/>
          </p:nvGrpSpPr>
          <p:grpSpPr>
            <a:xfrm>
              <a:off x="4404192" y="2402892"/>
              <a:ext cx="185033" cy="218375"/>
              <a:chOff x="7571637" y="4932429"/>
              <a:chExt cx="750888" cy="886195"/>
            </a:xfrm>
            <a:solidFill>
              <a:schemeClr val="bg1"/>
            </a:solidFill>
          </p:grpSpPr>
          <p:grpSp>
            <p:nvGrpSpPr>
              <p:cNvPr id="229" name="Group 93"/>
              <p:cNvGrpSpPr/>
              <p:nvPr/>
            </p:nvGrpSpPr>
            <p:grpSpPr>
              <a:xfrm>
                <a:off x="7899585" y="5162079"/>
                <a:ext cx="422940" cy="656545"/>
                <a:chOff x="1825625" y="4329113"/>
                <a:chExt cx="712788" cy="1106488"/>
              </a:xfrm>
              <a:grpFill/>
            </p:grpSpPr>
            <p:sp>
              <p:nvSpPr>
                <p:cNvPr id="233" name="Freeform 36"/>
                <p:cNvSpPr>
                  <a:spLocks noEditPoints="1"/>
                </p:cNvSpPr>
                <p:nvPr/>
              </p:nvSpPr>
              <p:spPr>
                <a:xfrm>
                  <a:off x="1825625" y="4329113"/>
                  <a:ext cx="712788" cy="1106488"/>
                </a:xfrm>
                <a:custGeom>
                  <a:avLst/>
                  <a:gdLst/>
                  <a:ahLst/>
                  <a:cxnLst>
                    <a:cxn ang="0">
                      <a:pos x="95" y="0"/>
                    </a:cxn>
                    <a:cxn ang="0">
                      <a:pos x="1" y="104"/>
                    </a:cxn>
                    <a:cxn ang="0">
                      <a:pos x="44" y="230"/>
                    </a:cxn>
                    <a:cxn ang="0">
                      <a:pos x="72" y="238"/>
                    </a:cxn>
                    <a:cxn ang="0">
                      <a:pos x="45" y="246"/>
                    </a:cxn>
                    <a:cxn ang="0">
                      <a:pos x="49" y="253"/>
                    </a:cxn>
                    <a:cxn ang="0">
                      <a:pos x="45" y="261"/>
                    </a:cxn>
                    <a:cxn ang="0">
                      <a:pos x="49" y="268"/>
                    </a:cxn>
                    <a:cxn ang="0">
                      <a:pos x="66" y="286"/>
                    </a:cxn>
                    <a:cxn ang="0">
                      <a:pos x="111" y="295"/>
                    </a:cxn>
                    <a:cxn ang="0">
                      <a:pos x="145" y="268"/>
                    </a:cxn>
                    <a:cxn ang="0">
                      <a:pos x="141" y="261"/>
                    </a:cxn>
                    <a:cxn ang="0">
                      <a:pos x="145" y="253"/>
                    </a:cxn>
                    <a:cxn ang="0">
                      <a:pos x="141" y="246"/>
                    </a:cxn>
                    <a:cxn ang="0">
                      <a:pos x="145" y="238"/>
                    </a:cxn>
                    <a:cxn ang="0">
                      <a:pos x="120" y="230"/>
                    </a:cxn>
                    <a:cxn ang="0">
                      <a:pos x="152" y="188"/>
                    </a:cxn>
                    <a:cxn ang="0">
                      <a:pos x="190" y="95"/>
                    </a:cxn>
                    <a:cxn ang="0">
                      <a:pos x="96" y="166"/>
                    </a:cxn>
                    <a:cxn ang="0">
                      <a:pos x="94" y="214"/>
                    </a:cxn>
                    <a:cxn ang="0">
                      <a:pos x="94" y="238"/>
                    </a:cxn>
                    <a:cxn ang="0">
                      <a:pos x="98" y="230"/>
                    </a:cxn>
                    <a:cxn ang="0">
                      <a:pos x="94" y="238"/>
                    </a:cxn>
                    <a:cxn ang="0">
                      <a:pos x="172" y="110"/>
                    </a:cxn>
                    <a:cxn ang="0">
                      <a:pos x="139" y="178"/>
                    </a:cxn>
                    <a:cxn ang="0">
                      <a:pos x="120" y="214"/>
                    </a:cxn>
                    <a:cxn ang="0">
                      <a:pos x="121" y="166"/>
                    </a:cxn>
                    <a:cxn ang="0">
                      <a:pos x="121" y="166"/>
                    </a:cxn>
                    <a:cxn ang="0">
                      <a:pos x="126" y="93"/>
                    </a:cxn>
                    <a:cxn ang="0">
                      <a:pos x="108" y="83"/>
                    </a:cxn>
                    <a:cxn ang="0">
                      <a:pos x="114" y="89"/>
                    </a:cxn>
                    <a:cxn ang="0">
                      <a:pos x="110" y="99"/>
                    </a:cxn>
                    <a:cxn ang="0">
                      <a:pos x="98" y="91"/>
                    </a:cxn>
                    <a:cxn ang="0">
                      <a:pos x="98" y="83"/>
                    </a:cxn>
                    <a:cxn ang="0">
                      <a:pos x="90" y="90"/>
                    </a:cxn>
                    <a:cxn ang="0">
                      <a:pos x="89" y="122"/>
                    </a:cxn>
                    <a:cxn ang="0">
                      <a:pos x="83" y="93"/>
                    </a:cxn>
                    <a:cxn ang="0">
                      <a:pos x="81" y="83"/>
                    </a:cxn>
                    <a:cxn ang="0">
                      <a:pos x="73" y="84"/>
                    </a:cxn>
                    <a:cxn ang="0">
                      <a:pos x="58" y="165"/>
                    </a:cxn>
                    <a:cxn ang="0">
                      <a:pos x="68" y="166"/>
                    </a:cxn>
                    <a:cxn ang="0">
                      <a:pos x="70" y="166"/>
                    </a:cxn>
                    <a:cxn ang="0">
                      <a:pos x="61" y="214"/>
                    </a:cxn>
                    <a:cxn ang="0">
                      <a:pos x="17" y="110"/>
                    </a:cxn>
                    <a:cxn ang="0">
                      <a:pos x="17" y="99"/>
                    </a:cxn>
                    <a:cxn ang="0">
                      <a:pos x="95" y="16"/>
                    </a:cxn>
                    <a:cxn ang="0">
                      <a:pos x="173" y="99"/>
                    </a:cxn>
                  </a:cxnLst>
                  <a:rect l="0" t="0" r="r" b="b"/>
                  <a:pathLst>
                    <a:path w="190" h="295">
                      <a:moveTo>
                        <a:pt x="190" y="95"/>
                      </a:moveTo>
                      <a:cubicBezTo>
                        <a:pt x="190" y="43"/>
                        <a:pt x="147" y="0"/>
                        <a:pt x="95" y="0"/>
                      </a:cubicBezTo>
                      <a:cubicBezTo>
                        <a:pt x="42" y="0"/>
                        <a:pt x="0" y="43"/>
                        <a:pt x="0" y="95"/>
                      </a:cubicBezTo>
                      <a:cubicBezTo>
                        <a:pt x="0" y="98"/>
                        <a:pt x="0" y="101"/>
                        <a:pt x="1" y="104"/>
                      </a:cubicBezTo>
                      <a:cubicBezTo>
                        <a:pt x="0" y="105"/>
                        <a:pt x="2" y="142"/>
                        <a:pt x="38" y="188"/>
                      </a:cubicBezTo>
                      <a:cubicBezTo>
                        <a:pt x="48" y="202"/>
                        <a:pt x="44" y="230"/>
                        <a:pt x="44" y="230"/>
                      </a:cubicBezTo>
                      <a:cubicBezTo>
                        <a:pt x="72" y="230"/>
                        <a:pt x="72" y="230"/>
                        <a:pt x="72" y="230"/>
                      </a:cubicBezTo>
                      <a:cubicBezTo>
                        <a:pt x="72" y="238"/>
                        <a:pt x="72" y="238"/>
                        <a:pt x="72" y="238"/>
                      </a:cubicBezTo>
                      <a:cubicBezTo>
                        <a:pt x="45" y="238"/>
                        <a:pt x="45" y="238"/>
                        <a:pt x="45" y="238"/>
                      </a:cubicBezTo>
                      <a:cubicBezTo>
                        <a:pt x="45" y="246"/>
                        <a:pt x="45" y="246"/>
                        <a:pt x="45" y="246"/>
                      </a:cubicBezTo>
                      <a:cubicBezTo>
                        <a:pt x="49" y="246"/>
                        <a:pt x="49" y="246"/>
                        <a:pt x="49" y="246"/>
                      </a:cubicBezTo>
                      <a:cubicBezTo>
                        <a:pt x="49" y="253"/>
                        <a:pt x="49" y="253"/>
                        <a:pt x="49" y="253"/>
                      </a:cubicBezTo>
                      <a:cubicBezTo>
                        <a:pt x="45" y="253"/>
                        <a:pt x="45" y="253"/>
                        <a:pt x="45" y="253"/>
                      </a:cubicBezTo>
                      <a:cubicBezTo>
                        <a:pt x="45" y="261"/>
                        <a:pt x="45" y="261"/>
                        <a:pt x="45" y="261"/>
                      </a:cubicBezTo>
                      <a:cubicBezTo>
                        <a:pt x="49" y="261"/>
                        <a:pt x="49" y="261"/>
                        <a:pt x="49" y="261"/>
                      </a:cubicBezTo>
                      <a:cubicBezTo>
                        <a:pt x="49" y="268"/>
                        <a:pt x="49" y="268"/>
                        <a:pt x="49" y="268"/>
                      </a:cubicBezTo>
                      <a:cubicBezTo>
                        <a:pt x="45" y="268"/>
                        <a:pt x="45" y="268"/>
                        <a:pt x="45" y="268"/>
                      </a:cubicBezTo>
                      <a:cubicBezTo>
                        <a:pt x="46" y="278"/>
                        <a:pt x="55" y="286"/>
                        <a:pt x="66" y="286"/>
                      </a:cubicBezTo>
                      <a:cubicBezTo>
                        <a:pt x="68" y="291"/>
                        <a:pt x="73" y="295"/>
                        <a:pt x="79" y="295"/>
                      </a:cubicBezTo>
                      <a:cubicBezTo>
                        <a:pt x="111" y="295"/>
                        <a:pt x="111" y="295"/>
                        <a:pt x="111" y="295"/>
                      </a:cubicBezTo>
                      <a:cubicBezTo>
                        <a:pt x="116" y="295"/>
                        <a:pt x="121" y="291"/>
                        <a:pt x="123" y="286"/>
                      </a:cubicBezTo>
                      <a:cubicBezTo>
                        <a:pt x="135" y="286"/>
                        <a:pt x="144" y="278"/>
                        <a:pt x="145" y="268"/>
                      </a:cubicBezTo>
                      <a:cubicBezTo>
                        <a:pt x="141" y="268"/>
                        <a:pt x="141" y="268"/>
                        <a:pt x="141" y="268"/>
                      </a:cubicBezTo>
                      <a:cubicBezTo>
                        <a:pt x="141" y="261"/>
                        <a:pt x="141" y="261"/>
                        <a:pt x="141" y="261"/>
                      </a:cubicBezTo>
                      <a:cubicBezTo>
                        <a:pt x="145" y="261"/>
                        <a:pt x="145" y="261"/>
                        <a:pt x="145" y="261"/>
                      </a:cubicBezTo>
                      <a:cubicBezTo>
                        <a:pt x="145" y="253"/>
                        <a:pt x="145" y="253"/>
                        <a:pt x="145" y="253"/>
                      </a:cubicBezTo>
                      <a:cubicBezTo>
                        <a:pt x="141" y="253"/>
                        <a:pt x="141" y="253"/>
                        <a:pt x="141" y="253"/>
                      </a:cubicBezTo>
                      <a:cubicBezTo>
                        <a:pt x="141" y="246"/>
                        <a:pt x="141" y="246"/>
                        <a:pt x="141" y="246"/>
                      </a:cubicBezTo>
                      <a:cubicBezTo>
                        <a:pt x="145" y="246"/>
                        <a:pt x="145" y="246"/>
                        <a:pt x="145" y="246"/>
                      </a:cubicBezTo>
                      <a:cubicBezTo>
                        <a:pt x="145" y="238"/>
                        <a:pt x="145" y="238"/>
                        <a:pt x="145" y="238"/>
                      </a:cubicBezTo>
                      <a:cubicBezTo>
                        <a:pt x="119" y="238"/>
                        <a:pt x="119" y="238"/>
                        <a:pt x="119" y="238"/>
                      </a:cubicBezTo>
                      <a:cubicBezTo>
                        <a:pt x="119" y="235"/>
                        <a:pt x="120" y="233"/>
                        <a:pt x="120" y="230"/>
                      </a:cubicBezTo>
                      <a:cubicBezTo>
                        <a:pt x="146" y="230"/>
                        <a:pt x="146" y="230"/>
                        <a:pt x="146" y="230"/>
                      </a:cubicBezTo>
                      <a:cubicBezTo>
                        <a:pt x="146" y="230"/>
                        <a:pt x="141" y="202"/>
                        <a:pt x="152" y="188"/>
                      </a:cubicBezTo>
                      <a:cubicBezTo>
                        <a:pt x="188" y="142"/>
                        <a:pt x="190" y="105"/>
                        <a:pt x="189" y="104"/>
                      </a:cubicBezTo>
                      <a:cubicBezTo>
                        <a:pt x="189" y="101"/>
                        <a:pt x="190" y="98"/>
                        <a:pt x="190" y="95"/>
                      </a:cubicBezTo>
                      <a:moveTo>
                        <a:pt x="94" y="166"/>
                      </a:moveTo>
                      <a:cubicBezTo>
                        <a:pt x="96" y="166"/>
                        <a:pt x="96" y="166"/>
                        <a:pt x="96" y="166"/>
                      </a:cubicBezTo>
                      <a:cubicBezTo>
                        <a:pt x="97" y="214"/>
                        <a:pt x="97" y="214"/>
                        <a:pt x="97" y="214"/>
                      </a:cubicBezTo>
                      <a:cubicBezTo>
                        <a:pt x="94" y="214"/>
                        <a:pt x="94" y="214"/>
                        <a:pt x="94" y="214"/>
                      </a:cubicBezTo>
                      <a:cubicBezTo>
                        <a:pt x="94" y="195"/>
                        <a:pt x="94" y="176"/>
                        <a:pt x="94" y="166"/>
                      </a:cubicBezTo>
                      <a:moveTo>
                        <a:pt x="94" y="238"/>
                      </a:moveTo>
                      <a:cubicBezTo>
                        <a:pt x="94" y="235"/>
                        <a:pt x="94" y="233"/>
                        <a:pt x="94" y="230"/>
                      </a:cubicBezTo>
                      <a:cubicBezTo>
                        <a:pt x="98" y="230"/>
                        <a:pt x="98" y="230"/>
                        <a:pt x="98" y="230"/>
                      </a:cubicBezTo>
                      <a:cubicBezTo>
                        <a:pt x="98" y="238"/>
                        <a:pt x="98" y="238"/>
                        <a:pt x="98" y="238"/>
                      </a:cubicBezTo>
                      <a:lnTo>
                        <a:pt x="94" y="238"/>
                      </a:lnTo>
                      <a:close/>
                      <a:moveTo>
                        <a:pt x="173" y="99"/>
                      </a:moveTo>
                      <a:cubicBezTo>
                        <a:pt x="172" y="110"/>
                        <a:pt x="172" y="110"/>
                        <a:pt x="172" y="110"/>
                      </a:cubicBezTo>
                      <a:cubicBezTo>
                        <a:pt x="172" y="110"/>
                        <a:pt x="172" y="110"/>
                        <a:pt x="172" y="110"/>
                      </a:cubicBezTo>
                      <a:cubicBezTo>
                        <a:pt x="170" y="120"/>
                        <a:pt x="164" y="146"/>
                        <a:pt x="139" y="178"/>
                      </a:cubicBezTo>
                      <a:cubicBezTo>
                        <a:pt x="131" y="188"/>
                        <a:pt x="129" y="202"/>
                        <a:pt x="128" y="214"/>
                      </a:cubicBezTo>
                      <a:cubicBezTo>
                        <a:pt x="120" y="214"/>
                        <a:pt x="120" y="214"/>
                        <a:pt x="120" y="214"/>
                      </a:cubicBezTo>
                      <a:cubicBezTo>
                        <a:pt x="120" y="195"/>
                        <a:pt x="120" y="176"/>
                        <a:pt x="119" y="166"/>
                      </a:cubicBezTo>
                      <a:cubicBezTo>
                        <a:pt x="121" y="166"/>
                        <a:pt x="121" y="166"/>
                        <a:pt x="121" y="166"/>
                      </a:cubicBezTo>
                      <a:cubicBezTo>
                        <a:pt x="121" y="166"/>
                        <a:pt x="121" y="166"/>
                        <a:pt x="121" y="166"/>
                      </a:cubicBezTo>
                      <a:cubicBezTo>
                        <a:pt x="121" y="166"/>
                        <a:pt x="121" y="166"/>
                        <a:pt x="121" y="166"/>
                      </a:cubicBezTo>
                      <a:cubicBezTo>
                        <a:pt x="125" y="166"/>
                        <a:pt x="128" y="166"/>
                        <a:pt x="132" y="165"/>
                      </a:cubicBezTo>
                      <a:cubicBezTo>
                        <a:pt x="126" y="93"/>
                        <a:pt x="126" y="93"/>
                        <a:pt x="126" y="93"/>
                      </a:cubicBezTo>
                      <a:cubicBezTo>
                        <a:pt x="126" y="88"/>
                        <a:pt x="121" y="84"/>
                        <a:pt x="117" y="84"/>
                      </a:cubicBezTo>
                      <a:cubicBezTo>
                        <a:pt x="117" y="84"/>
                        <a:pt x="110" y="83"/>
                        <a:pt x="108" y="83"/>
                      </a:cubicBezTo>
                      <a:cubicBezTo>
                        <a:pt x="108" y="83"/>
                        <a:pt x="108" y="83"/>
                        <a:pt x="108" y="83"/>
                      </a:cubicBezTo>
                      <a:cubicBezTo>
                        <a:pt x="114" y="89"/>
                        <a:pt x="114" y="89"/>
                        <a:pt x="114" y="89"/>
                      </a:cubicBezTo>
                      <a:cubicBezTo>
                        <a:pt x="106" y="93"/>
                        <a:pt x="106" y="93"/>
                        <a:pt x="106" y="93"/>
                      </a:cubicBezTo>
                      <a:cubicBezTo>
                        <a:pt x="110" y="99"/>
                        <a:pt x="110" y="99"/>
                        <a:pt x="110" y="99"/>
                      </a:cubicBezTo>
                      <a:cubicBezTo>
                        <a:pt x="100" y="121"/>
                        <a:pt x="100" y="121"/>
                        <a:pt x="100" y="121"/>
                      </a:cubicBezTo>
                      <a:cubicBezTo>
                        <a:pt x="98" y="91"/>
                        <a:pt x="98" y="91"/>
                        <a:pt x="98" y="91"/>
                      </a:cubicBezTo>
                      <a:cubicBezTo>
                        <a:pt x="100" y="90"/>
                        <a:pt x="100" y="90"/>
                        <a:pt x="100" y="90"/>
                      </a:cubicBezTo>
                      <a:cubicBezTo>
                        <a:pt x="98" y="83"/>
                        <a:pt x="98" y="83"/>
                        <a:pt x="98" y="83"/>
                      </a:cubicBezTo>
                      <a:cubicBezTo>
                        <a:pt x="92" y="83"/>
                        <a:pt x="92" y="83"/>
                        <a:pt x="92" y="83"/>
                      </a:cubicBezTo>
                      <a:cubicBezTo>
                        <a:pt x="90" y="90"/>
                        <a:pt x="90" y="90"/>
                        <a:pt x="90" y="90"/>
                      </a:cubicBezTo>
                      <a:cubicBezTo>
                        <a:pt x="91" y="91"/>
                        <a:pt x="91" y="91"/>
                        <a:pt x="91" y="91"/>
                      </a:cubicBezTo>
                      <a:cubicBezTo>
                        <a:pt x="89" y="122"/>
                        <a:pt x="89" y="122"/>
                        <a:pt x="89" y="122"/>
                      </a:cubicBezTo>
                      <a:cubicBezTo>
                        <a:pt x="79" y="99"/>
                        <a:pt x="79" y="99"/>
                        <a:pt x="79" y="99"/>
                      </a:cubicBezTo>
                      <a:cubicBezTo>
                        <a:pt x="83" y="93"/>
                        <a:pt x="83" y="93"/>
                        <a:pt x="83" y="93"/>
                      </a:cubicBezTo>
                      <a:cubicBezTo>
                        <a:pt x="75" y="89"/>
                        <a:pt x="75" y="89"/>
                        <a:pt x="75" y="89"/>
                      </a:cubicBezTo>
                      <a:cubicBezTo>
                        <a:pt x="81" y="83"/>
                        <a:pt x="81" y="83"/>
                        <a:pt x="81" y="83"/>
                      </a:cubicBezTo>
                      <a:cubicBezTo>
                        <a:pt x="81" y="83"/>
                        <a:pt x="81" y="83"/>
                        <a:pt x="81" y="83"/>
                      </a:cubicBezTo>
                      <a:cubicBezTo>
                        <a:pt x="79" y="83"/>
                        <a:pt x="73" y="84"/>
                        <a:pt x="73" y="84"/>
                      </a:cubicBezTo>
                      <a:cubicBezTo>
                        <a:pt x="68" y="84"/>
                        <a:pt x="64" y="88"/>
                        <a:pt x="64" y="93"/>
                      </a:cubicBezTo>
                      <a:cubicBezTo>
                        <a:pt x="58" y="165"/>
                        <a:pt x="58" y="165"/>
                        <a:pt x="58" y="165"/>
                      </a:cubicBezTo>
                      <a:cubicBezTo>
                        <a:pt x="61" y="166"/>
                        <a:pt x="64" y="166"/>
                        <a:pt x="68" y="166"/>
                      </a:cubicBezTo>
                      <a:cubicBezTo>
                        <a:pt x="68" y="166"/>
                        <a:pt x="68" y="166"/>
                        <a:pt x="68" y="166"/>
                      </a:cubicBezTo>
                      <a:cubicBezTo>
                        <a:pt x="69" y="166"/>
                        <a:pt x="69" y="166"/>
                        <a:pt x="69" y="166"/>
                      </a:cubicBezTo>
                      <a:cubicBezTo>
                        <a:pt x="70" y="166"/>
                        <a:pt x="70" y="166"/>
                        <a:pt x="70" y="166"/>
                      </a:cubicBezTo>
                      <a:cubicBezTo>
                        <a:pt x="72" y="214"/>
                        <a:pt x="72" y="214"/>
                        <a:pt x="72" y="214"/>
                      </a:cubicBezTo>
                      <a:cubicBezTo>
                        <a:pt x="61" y="214"/>
                        <a:pt x="61" y="214"/>
                        <a:pt x="61" y="214"/>
                      </a:cubicBezTo>
                      <a:cubicBezTo>
                        <a:pt x="61" y="202"/>
                        <a:pt x="58" y="188"/>
                        <a:pt x="51" y="178"/>
                      </a:cubicBezTo>
                      <a:cubicBezTo>
                        <a:pt x="26" y="146"/>
                        <a:pt x="19" y="120"/>
                        <a:pt x="17" y="110"/>
                      </a:cubicBezTo>
                      <a:cubicBezTo>
                        <a:pt x="18" y="110"/>
                        <a:pt x="18" y="110"/>
                        <a:pt x="18" y="110"/>
                      </a:cubicBezTo>
                      <a:cubicBezTo>
                        <a:pt x="17" y="99"/>
                        <a:pt x="17" y="99"/>
                        <a:pt x="17" y="99"/>
                      </a:cubicBezTo>
                      <a:cubicBezTo>
                        <a:pt x="16" y="98"/>
                        <a:pt x="16" y="96"/>
                        <a:pt x="16" y="95"/>
                      </a:cubicBezTo>
                      <a:cubicBezTo>
                        <a:pt x="16" y="52"/>
                        <a:pt x="51" y="16"/>
                        <a:pt x="95" y="16"/>
                      </a:cubicBezTo>
                      <a:cubicBezTo>
                        <a:pt x="138" y="16"/>
                        <a:pt x="173" y="52"/>
                        <a:pt x="173" y="95"/>
                      </a:cubicBezTo>
                      <a:cubicBezTo>
                        <a:pt x="173" y="96"/>
                        <a:pt x="173" y="98"/>
                        <a:pt x="173" y="99"/>
                      </a:cubicBezTo>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34" name="Oval 37"/>
                <p:cNvSpPr>
                  <a:spLocks noChangeArrowheads="1"/>
                </p:cNvSpPr>
                <p:nvPr/>
              </p:nvSpPr>
              <p:spPr>
                <a:xfrm>
                  <a:off x="2122488" y="4483100"/>
                  <a:ext cx="115888" cy="142875"/>
                </a:xfrm>
                <a:prstGeom prst="ellipse">
                  <a:avLst/>
                </a:pr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nvGrpSpPr>
              <p:cNvPr id="230" name="Group 229"/>
              <p:cNvGrpSpPr/>
              <p:nvPr/>
            </p:nvGrpSpPr>
            <p:grpSpPr>
              <a:xfrm>
                <a:off x="7571637" y="4932429"/>
                <a:ext cx="346008" cy="324689"/>
                <a:chOff x="4051520" y="2253489"/>
                <a:chExt cx="450836" cy="423058"/>
              </a:xfrm>
              <a:grpFill/>
            </p:grpSpPr>
            <p:sp>
              <p:nvSpPr>
                <p:cNvPr id="231" name="Freeform 55"/>
                <p:cNvSpPr>
                  <a:spLocks noEditPoints="1"/>
                </p:cNvSpPr>
                <p:nvPr/>
              </p:nvSpPr>
              <p:spPr>
                <a:xfrm>
                  <a:off x="4051520" y="2253489"/>
                  <a:ext cx="344964" cy="333310"/>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sp>
              <p:nvSpPr>
                <p:cNvPr id="232" name="Freeform 56"/>
                <p:cNvSpPr>
                  <a:spLocks noEditPoints="1"/>
                </p:cNvSpPr>
                <p:nvPr/>
              </p:nvSpPr>
              <p:spPr>
                <a:xfrm>
                  <a:off x="4340020" y="2511340"/>
                  <a:ext cx="162336" cy="165207"/>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grpSp>
        </p:grpSp>
        <p:cxnSp>
          <p:nvCxnSpPr>
            <p:cNvPr id="235" name="Straight Connector 234"/>
            <p:cNvCxnSpPr/>
            <p:nvPr/>
          </p:nvCxnSpPr>
          <p:spPr>
            <a:xfrm flipH="1">
              <a:off x="1976193" y="2708425"/>
              <a:ext cx="15186" cy="2182893"/>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6" name="Rectangle 235"/>
            <p:cNvSpPr/>
            <p:nvPr/>
          </p:nvSpPr>
          <p:spPr>
            <a:xfrm>
              <a:off x="1976193"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Client Challenges</a:t>
              </a:r>
            </a:p>
          </p:txBody>
        </p:sp>
        <p:sp>
          <p:nvSpPr>
            <p:cNvPr id="237" name="Rectangle 236"/>
            <p:cNvSpPr/>
            <p:nvPr/>
          </p:nvSpPr>
          <p:spPr>
            <a:xfrm>
              <a:off x="4842355" y="2708424"/>
              <a:ext cx="2587555" cy="2791974"/>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sz="877" dirty="0">
                  <a:solidFill>
                    <a:srgbClr val="000000"/>
                  </a:solidFill>
                </a:rPr>
                <a:t>​</a:t>
              </a:r>
              <a:r>
                <a:rPr lang="en-US" sz="877" dirty="0">
                  <a:solidFill>
                    <a:srgbClr val="000000"/>
                  </a:solidFill>
                </a:rPr>
                <a:t>An organizational target operating model was created consisting of key roles, responsibilities, and qualification needed to support the new cloud product team.</a:t>
              </a:r>
            </a:p>
            <a:p>
              <a:pPr marL="164127" indent="-164127" fontAlgn="base">
                <a:spcAft>
                  <a:spcPts val="369"/>
                </a:spcAft>
                <a:buFontTx/>
                <a:buChar char="•"/>
              </a:pPr>
              <a:r>
                <a:rPr lang="en-US" sz="877" dirty="0">
                  <a:solidFill>
                    <a:srgbClr val="000000"/>
                  </a:solidFill>
                </a:rPr>
                <a:t>Designed a future-state, FedRAMP-compliant architecture leveraging Microsoft Azure IaaS and PaaS services, in addition to as many of the Azure-native security services as possible.</a:t>
              </a:r>
            </a:p>
            <a:p>
              <a:pPr marL="164127" indent="-164127" fontAlgn="base">
                <a:spcAft>
                  <a:spcPts val="369"/>
                </a:spcAft>
                <a:buFontTx/>
                <a:buChar char="•"/>
              </a:pPr>
              <a:r>
                <a:rPr lang="en-US" sz="877" dirty="0">
                  <a:solidFill>
                    <a:srgbClr val="000000"/>
                  </a:solidFill>
                </a:rPr>
                <a:t>Tailored NIST 800-53 controls into build requirements and plans for client functional teams: DevOps, SecOps, Azure Cloud Engineering, etc.</a:t>
              </a:r>
            </a:p>
            <a:p>
              <a:pPr marL="164127" indent="-164127" fontAlgn="base">
                <a:spcAft>
                  <a:spcPts val="369"/>
                </a:spcAft>
                <a:buFontTx/>
                <a:buChar char="•"/>
              </a:pPr>
              <a:r>
                <a:rPr lang="en-US" sz="877" dirty="0">
                  <a:solidFill>
                    <a:srgbClr val="000000"/>
                  </a:solidFill>
                </a:rPr>
                <a:t>Built NIST 800-53-compliant operational processes by leveraging Azure services and 3</a:t>
              </a:r>
              <a:r>
                <a:rPr lang="en-US" sz="877" baseline="30000" dirty="0">
                  <a:solidFill>
                    <a:srgbClr val="000000"/>
                  </a:solidFill>
                </a:rPr>
                <a:t>rd</a:t>
              </a:r>
              <a:r>
                <a:rPr lang="en-US" sz="877" dirty="0">
                  <a:solidFill>
                    <a:srgbClr val="000000"/>
                  </a:solidFill>
                </a:rPr>
                <a:t> party tools for: Access Management, Change Management, Vulnerability Management, Patch Management, and Secure DevOps.</a:t>
              </a:r>
            </a:p>
            <a:p>
              <a:pPr marL="164127" indent="-164127" fontAlgn="base">
                <a:spcAft>
                  <a:spcPts val="369"/>
                </a:spcAft>
                <a:buFontTx/>
                <a:buChar char="•"/>
              </a:pPr>
              <a:r>
                <a:rPr lang="en-US" sz="877" dirty="0">
                  <a:solidFill>
                    <a:srgbClr val="000000"/>
                  </a:solidFill>
                </a:rPr>
                <a:t>Audit preparation and execution assistance, including Test of Design/Test of Effectiveness for key controls, and gathering audit artifacts.</a:t>
              </a:r>
            </a:p>
          </p:txBody>
        </p:sp>
        <p:cxnSp>
          <p:nvCxnSpPr>
            <p:cNvPr id="238" name="Straight Connector 237"/>
            <p:cNvCxnSpPr/>
            <p:nvPr/>
          </p:nvCxnSpPr>
          <p:spPr>
            <a:xfrm flipH="1" flipV="1">
              <a:off x="4757950"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39" name="Flowchart: Manual Input 260"/>
            <p:cNvSpPr/>
            <p:nvPr/>
          </p:nvSpPr>
          <p:spPr>
            <a:xfrm rot="16200000" flipH="1">
              <a:off x="7050622"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0" name="Straight Connector 239"/>
            <p:cNvCxnSpPr/>
            <p:nvPr/>
          </p:nvCxnSpPr>
          <p:spPr>
            <a:xfrm>
              <a:off x="4751212"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1" name="Rectangle 240"/>
            <p:cNvSpPr/>
            <p:nvPr/>
          </p:nvSpPr>
          <p:spPr>
            <a:xfrm>
              <a:off x="4751212"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Response</a:t>
              </a:r>
            </a:p>
          </p:txBody>
        </p:sp>
        <p:sp>
          <p:nvSpPr>
            <p:cNvPr id="242" name="Rectangle 241"/>
            <p:cNvSpPr/>
            <p:nvPr/>
          </p:nvSpPr>
          <p:spPr>
            <a:xfrm>
              <a:off x="7630831" y="2711518"/>
              <a:ext cx="2587555" cy="278804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defTabSz="844083" fontAlgn="base">
                <a:spcAft>
                  <a:spcPts val="369"/>
                </a:spcAft>
                <a:buFontTx/>
                <a:buChar char="•"/>
              </a:pPr>
              <a:r>
                <a:rPr lang="en-US" sz="877" dirty="0" smtClean="0">
                  <a:solidFill>
                    <a:srgbClr val="000000"/>
                  </a:solidFill>
                </a:rPr>
                <a:t>Our client embraced disruption and transformed from a consumer hardware provider into a </a:t>
              </a:r>
              <a:r>
                <a:rPr lang="en-US" sz="877" dirty="0" err="1" smtClean="0">
                  <a:solidFill>
                    <a:srgbClr val="000000"/>
                  </a:solidFill>
                </a:rPr>
                <a:t>FedRAMP</a:t>
              </a:r>
              <a:r>
                <a:rPr lang="en-US" sz="877" dirty="0" smtClean="0">
                  <a:solidFill>
                    <a:srgbClr val="000000"/>
                  </a:solidFill>
                </a:rPr>
                <a:t>-compliant Cloud Service Provider.</a:t>
              </a:r>
            </a:p>
            <a:p>
              <a:pPr marL="164127" indent="-164127" defTabSz="844083" fontAlgn="base">
                <a:spcAft>
                  <a:spcPts val="369"/>
                </a:spcAft>
                <a:buFontTx/>
                <a:buChar char="•"/>
              </a:pPr>
              <a:r>
                <a:rPr sz="877" dirty="0" smtClean="0">
                  <a:solidFill>
                    <a:srgbClr val="000000"/>
                  </a:solidFill>
                </a:rPr>
                <a:t>​</a:t>
              </a:r>
              <a:r>
                <a:rPr lang="en-US" sz="877" dirty="0" smtClean="0">
                  <a:solidFill>
                    <a:srgbClr val="000000"/>
                  </a:solidFill>
                </a:rPr>
                <a:t>A trained and tested organization built around a securely re-architected SaaS application that enables them to compete in the market and win new government contracts.</a:t>
              </a:r>
            </a:p>
            <a:p>
              <a:pPr marL="164127" indent="-164127" defTabSz="844083" fontAlgn="base">
                <a:spcAft>
                  <a:spcPts val="369"/>
                </a:spcAft>
                <a:buFontTx/>
                <a:buChar char="•"/>
              </a:pPr>
              <a:r>
                <a:rPr lang="en-US" sz="877" dirty="0" smtClean="0">
                  <a:solidFill>
                    <a:srgbClr val="000000"/>
                  </a:solidFill>
                </a:rPr>
                <a:t>A </a:t>
              </a:r>
              <a:r>
                <a:rPr lang="en-US" sz="877" dirty="0" err="1" smtClean="0">
                  <a:solidFill>
                    <a:srgbClr val="000000"/>
                  </a:solidFill>
                </a:rPr>
                <a:t>FedRAMP</a:t>
              </a:r>
              <a:r>
                <a:rPr lang="en-US" sz="877" dirty="0" smtClean="0">
                  <a:solidFill>
                    <a:srgbClr val="000000"/>
                  </a:solidFill>
                </a:rPr>
                <a:t>-compliant Microsoft Azure environment which the client can duplicate or scale to host future SaaS solutions that they wish to bring to the U.S. Federal market.</a:t>
              </a:r>
            </a:p>
            <a:p>
              <a:pPr marL="164127" indent="-164127" defTabSz="844083" fontAlgn="base">
                <a:spcAft>
                  <a:spcPts val="369"/>
                </a:spcAft>
                <a:buFontTx/>
                <a:buChar char="•"/>
              </a:pPr>
              <a:r>
                <a:rPr lang="en-US" sz="877" dirty="0" smtClean="0">
                  <a:solidFill>
                    <a:srgbClr val="000000"/>
                  </a:solidFill>
                </a:rPr>
                <a:t>Security best practices and lessons learned from this effort were applied to the commercial (private-sector) version of their SaaS solution, providing their customers with a more secure product.</a:t>
              </a:r>
              <a:endParaRPr sz="877" dirty="0">
                <a:solidFill>
                  <a:srgbClr val="000000"/>
                </a:solidFill>
              </a:endParaRPr>
            </a:p>
          </p:txBody>
        </p:sp>
        <p:cxnSp>
          <p:nvCxnSpPr>
            <p:cNvPr id="243" name="Straight Connector 242"/>
            <p:cNvCxnSpPr/>
            <p:nvPr/>
          </p:nvCxnSpPr>
          <p:spPr>
            <a:xfrm flipH="1" flipV="1">
              <a:off x="7546426"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44" name="Flowchart: Manual Input 260"/>
            <p:cNvSpPr/>
            <p:nvPr/>
          </p:nvSpPr>
          <p:spPr>
            <a:xfrm rot="16200000" flipH="1">
              <a:off x="9839098"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5" name="Straight Connector 244"/>
            <p:cNvCxnSpPr/>
            <p:nvPr/>
          </p:nvCxnSpPr>
          <p:spPr>
            <a:xfrm>
              <a:off x="7546426"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6" name="Rectangle 245"/>
            <p:cNvSpPr/>
            <p:nvPr/>
          </p:nvSpPr>
          <p:spPr>
            <a:xfrm>
              <a:off x="7539688"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Outcomes</a:t>
              </a:r>
            </a:p>
          </p:txBody>
        </p:sp>
        <p:sp>
          <p:nvSpPr>
            <p:cNvPr id="247" name="Oval Callout 246"/>
            <p:cNvSpPr/>
            <p:nvPr/>
          </p:nvSpPr>
          <p:spPr>
            <a:xfrm>
              <a:off x="7155843" y="2402892"/>
              <a:ext cx="228085" cy="213313"/>
            </a:xfrm>
            <a:prstGeom prst="wedgeEllipse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sp>
          <p:nvSpPr>
            <p:cNvPr id="248" name="Left Arrow 247"/>
            <p:cNvSpPr/>
            <p:nvPr/>
          </p:nvSpPr>
          <p:spPr>
            <a:xfrm>
              <a:off x="7209013" y="2457628"/>
              <a:ext cx="108511" cy="106194"/>
            </a:xfrm>
            <a:prstGeom prst="leftArrow">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grpSp>
          <p:nvGrpSpPr>
            <p:cNvPr id="249" name="Group 3"/>
            <p:cNvGrpSpPr/>
            <p:nvPr/>
          </p:nvGrpSpPr>
          <p:grpSpPr>
            <a:xfrm>
              <a:off x="9962087" y="2402890"/>
              <a:ext cx="210613" cy="222162"/>
              <a:chOff x="9842501" y="1196975"/>
              <a:chExt cx="1466850" cy="1458913"/>
            </a:xfrm>
            <a:solidFill>
              <a:schemeClr val="bg1"/>
            </a:solidFill>
          </p:grpSpPr>
          <p:sp>
            <p:nvSpPr>
              <p:cNvPr id="250" name="Freeform 7"/>
              <p:cNvSpPr/>
              <p:nvPr/>
            </p:nvSpPr>
            <p:spPr>
              <a:xfrm>
                <a:off x="9842501" y="1344613"/>
                <a:ext cx="1311275" cy="1311275"/>
              </a:xfrm>
              <a:custGeom>
                <a:avLst/>
                <a:gdLst/>
                <a:ahLst/>
                <a:cxnLst>
                  <a:cxn ang="0">
                    <a:pos x="1502" y="681"/>
                  </a:cxn>
                  <a:cxn ang="0">
                    <a:pos x="1363" y="820"/>
                  </a:cxn>
                  <a:cxn ang="0">
                    <a:pos x="1204" y="1204"/>
                  </a:cxn>
                  <a:cxn ang="0">
                    <a:pos x="820" y="1362"/>
                  </a:cxn>
                  <a:cxn ang="0">
                    <a:pos x="820" y="1362"/>
                  </a:cxn>
                  <a:cxn ang="0">
                    <a:pos x="437" y="1204"/>
                  </a:cxn>
                  <a:cxn ang="0">
                    <a:pos x="278" y="820"/>
                  </a:cxn>
                  <a:cxn ang="0">
                    <a:pos x="437" y="436"/>
                  </a:cxn>
                  <a:cxn ang="0">
                    <a:pos x="820" y="278"/>
                  </a:cxn>
                  <a:cxn ang="0">
                    <a:pos x="820" y="278"/>
                  </a:cxn>
                  <a:cxn ang="0">
                    <a:pos x="959" y="139"/>
                  </a:cxn>
                  <a:cxn ang="0">
                    <a:pos x="820" y="0"/>
                  </a:cxn>
                  <a:cxn ang="0">
                    <a:pos x="820" y="0"/>
                  </a:cxn>
                  <a:cxn ang="0">
                    <a:pos x="240" y="240"/>
                  </a:cxn>
                  <a:cxn ang="0">
                    <a:pos x="0" y="820"/>
                  </a:cxn>
                  <a:cxn ang="0">
                    <a:pos x="240" y="1400"/>
                  </a:cxn>
                  <a:cxn ang="0">
                    <a:pos x="820" y="1640"/>
                  </a:cxn>
                  <a:cxn ang="0">
                    <a:pos x="820" y="1640"/>
                  </a:cxn>
                  <a:cxn ang="0">
                    <a:pos x="820" y="1640"/>
                  </a:cxn>
                  <a:cxn ang="0">
                    <a:pos x="1400" y="1400"/>
                  </a:cxn>
                  <a:cxn ang="0">
                    <a:pos x="1640" y="820"/>
                  </a:cxn>
                  <a:cxn ang="0">
                    <a:pos x="1502" y="681"/>
                  </a:cxn>
                </a:cxnLst>
                <a:rect l="0" t="0" r="r" b="b"/>
                <a:pathLst>
                  <a:path w="1640" h="1640">
                    <a:moveTo>
                      <a:pt x="1502" y="681"/>
                    </a:moveTo>
                    <a:cubicBezTo>
                      <a:pt x="1425" y="681"/>
                      <a:pt x="1363" y="743"/>
                      <a:pt x="1363" y="820"/>
                    </a:cubicBezTo>
                    <a:cubicBezTo>
                      <a:pt x="1363" y="965"/>
                      <a:pt x="1306" y="1101"/>
                      <a:pt x="1204" y="1204"/>
                    </a:cubicBezTo>
                    <a:cubicBezTo>
                      <a:pt x="1102" y="1306"/>
                      <a:pt x="965" y="1362"/>
                      <a:pt x="820" y="1362"/>
                    </a:cubicBezTo>
                    <a:cubicBezTo>
                      <a:pt x="820" y="1362"/>
                      <a:pt x="820" y="1362"/>
                      <a:pt x="820" y="1362"/>
                    </a:cubicBezTo>
                    <a:cubicBezTo>
                      <a:pt x="676" y="1363"/>
                      <a:pt x="539" y="1306"/>
                      <a:pt x="437" y="1204"/>
                    </a:cubicBezTo>
                    <a:cubicBezTo>
                      <a:pt x="334" y="1101"/>
                      <a:pt x="278" y="965"/>
                      <a:pt x="278" y="820"/>
                    </a:cubicBezTo>
                    <a:cubicBezTo>
                      <a:pt x="278" y="675"/>
                      <a:pt x="334" y="539"/>
                      <a:pt x="437" y="436"/>
                    </a:cubicBezTo>
                    <a:cubicBezTo>
                      <a:pt x="539" y="334"/>
                      <a:pt x="675" y="278"/>
                      <a:pt x="820" y="278"/>
                    </a:cubicBezTo>
                    <a:cubicBezTo>
                      <a:pt x="820" y="278"/>
                      <a:pt x="820" y="278"/>
                      <a:pt x="820" y="278"/>
                    </a:cubicBezTo>
                    <a:cubicBezTo>
                      <a:pt x="897" y="278"/>
                      <a:pt x="959" y="215"/>
                      <a:pt x="959" y="139"/>
                    </a:cubicBezTo>
                    <a:cubicBezTo>
                      <a:pt x="959" y="62"/>
                      <a:pt x="897" y="0"/>
                      <a:pt x="820" y="0"/>
                    </a:cubicBezTo>
                    <a:cubicBezTo>
                      <a:pt x="820" y="0"/>
                      <a:pt x="820" y="0"/>
                      <a:pt x="820" y="0"/>
                    </a:cubicBezTo>
                    <a:cubicBezTo>
                      <a:pt x="601" y="0"/>
                      <a:pt x="395" y="85"/>
                      <a:pt x="240" y="240"/>
                    </a:cubicBezTo>
                    <a:cubicBezTo>
                      <a:pt x="86" y="395"/>
                      <a:pt x="0" y="601"/>
                      <a:pt x="0" y="820"/>
                    </a:cubicBezTo>
                    <a:cubicBezTo>
                      <a:pt x="0" y="1039"/>
                      <a:pt x="86" y="1245"/>
                      <a:pt x="240" y="1400"/>
                    </a:cubicBezTo>
                    <a:cubicBezTo>
                      <a:pt x="395" y="1555"/>
                      <a:pt x="601" y="1640"/>
                      <a:pt x="820" y="1640"/>
                    </a:cubicBezTo>
                    <a:cubicBezTo>
                      <a:pt x="820" y="1640"/>
                      <a:pt x="820" y="1640"/>
                      <a:pt x="820" y="1640"/>
                    </a:cubicBezTo>
                    <a:cubicBezTo>
                      <a:pt x="820" y="1640"/>
                      <a:pt x="820" y="1640"/>
                      <a:pt x="820" y="1640"/>
                    </a:cubicBezTo>
                    <a:cubicBezTo>
                      <a:pt x="1039" y="1640"/>
                      <a:pt x="1245" y="1555"/>
                      <a:pt x="1400" y="1400"/>
                    </a:cubicBezTo>
                    <a:cubicBezTo>
                      <a:pt x="1555" y="1245"/>
                      <a:pt x="1640" y="1039"/>
                      <a:pt x="1640" y="820"/>
                    </a:cubicBezTo>
                    <a:cubicBezTo>
                      <a:pt x="1640" y="743"/>
                      <a:pt x="1578" y="681"/>
                      <a:pt x="1502" y="6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1" name="Freeform 8"/>
              <p:cNvSpPr/>
              <p:nvPr/>
            </p:nvSpPr>
            <p:spPr>
              <a:xfrm>
                <a:off x="10702926" y="1438275"/>
                <a:ext cx="74613" cy="296863"/>
              </a:xfrm>
              <a:custGeom>
                <a:avLst/>
                <a:gdLst/>
                <a:ahLst/>
                <a:cxnLst>
                  <a:cxn ang="0">
                    <a:pos x="47" y="141"/>
                  </a:cxn>
                  <a:cxn ang="0">
                    <a:pos x="47" y="124"/>
                  </a:cxn>
                  <a:cxn ang="0">
                    <a:pos x="47" y="0"/>
                  </a:cxn>
                  <a:cxn ang="0">
                    <a:pos x="0" y="47"/>
                  </a:cxn>
                  <a:cxn ang="0">
                    <a:pos x="0" y="170"/>
                  </a:cxn>
                  <a:cxn ang="0">
                    <a:pos x="0" y="187"/>
                  </a:cxn>
                  <a:cxn ang="0">
                    <a:pos x="47" y="141"/>
                  </a:cxn>
                </a:cxnLst>
                <a:rect l="0" t="0" r="r" b="b"/>
                <a:pathLst>
                  <a:path w="47" h="187">
                    <a:moveTo>
                      <a:pt x="47" y="141"/>
                    </a:moveTo>
                    <a:lnTo>
                      <a:pt x="47" y="124"/>
                    </a:lnTo>
                    <a:lnTo>
                      <a:pt x="47" y="0"/>
                    </a:lnTo>
                    <a:lnTo>
                      <a:pt x="0" y="47"/>
                    </a:lnTo>
                    <a:lnTo>
                      <a:pt x="0" y="170"/>
                    </a:lnTo>
                    <a:lnTo>
                      <a:pt x="0" y="187"/>
                    </a:lnTo>
                    <a:lnTo>
                      <a:pt x="47" y="14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2" name="Freeform 9"/>
              <p:cNvSpPr/>
              <p:nvPr/>
            </p:nvSpPr>
            <p:spPr>
              <a:xfrm>
                <a:off x="10825163" y="1317625"/>
                <a:ext cx="73025" cy="296863"/>
              </a:xfrm>
              <a:custGeom>
                <a:avLst/>
                <a:gdLst/>
                <a:ahLst/>
                <a:cxnLst>
                  <a:cxn ang="0">
                    <a:pos x="46" y="140"/>
                  </a:cxn>
                  <a:cxn ang="0">
                    <a:pos x="46" y="124"/>
                  </a:cxn>
                  <a:cxn ang="0">
                    <a:pos x="46" y="0"/>
                  </a:cxn>
                  <a:cxn ang="0">
                    <a:pos x="0" y="46"/>
                  </a:cxn>
                  <a:cxn ang="0">
                    <a:pos x="0" y="170"/>
                  </a:cxn>
                  <a:cxn ang="0">
                    <a:pos x="0" y="187"/>
                  </a:cxn>
                  <a:cxn ang="0">
                    <a:pos x="46" y="140"/>
                  </a:cxn>
                </a:cxnLst>
                <a:rect l="0" t="0" r="r" b="b"/>
                <a:pathLst>
                  <a:path w="46" h="187">
                    <a:moveTo>
                      <a:pt x="46" y="140"/>
                    </a:moveTo>
                    <a:lnTo>
                      <a:pt x="46" y="124"/>
                    </a:lnTo>
                    <a:lnTo>
                      <a:pt x="46" y="0"/>
                    </a:lnTo>
                    <a:lnTo>
                      <a:pt x="0" y="46"/>
                    </a:lnTo>
                    <a:lnTo>
                      <a:pt x="0" y="170"/>
                    </a:lnTo>
                    <a:lnTo>
                      <a:pt x="0" y="187"/>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3" name="Freeform 10"/>
              <p:cNvSpPr/>
              <p:nvPr/>
            </p:nvSpPr>
            <p:spPr>
              <a:xfrm>
                <a:off x="10945813" y="1196975"/>
                <a:ext cx="73025" cy="295275"/>
              </a:xfrm>
              <a:custGeom>
                <a:avLst/>
                <a:gdLst/>
                <a:ahLst/>
                <a:cxnLst>
                  <a:cxn ang="0">
                    <a:pos x="46" y="140"/>
                  </a:cxn>
                  <a:cxn ang="0">
                    <a:pos x="46" y="0"/>
                  </a:cxn>
                  <a:cxn ang="0">
                    <a:pos x="0" y="46"/>
                  </a:cxn>
                  <a:cxn ang="0">
                    <a:pos x="0" y="170"/>
                  </a:cxn>
                  <a:cxn ang="0">
                    <a:pos x="0" y="186"/>
                  </a:cxn>
                  <a:cxn ang="0">
                    <a:pos x="46" y="140"/>
                  </a:cxn>
                </a:cxnLst>
                <a:rect l="0" t="0" r="r" b="b"/>
                <a:pathLst>
                  <a:path w="46" h="186">
                    <a:moveTo>
                      <a:pt x="46" y="140"/>
                    </a:moveTo>
                    <a:lnTo>
                      <a:pt x="46" y="0"/>
                    </a:lnTo>
                    <a:lnTo>
                      <a:pt x="0" y="46"/>
                    </a:lnTo>
                    <a:lnTo>
                      <a:pt x="0" y="170"/>
                    </a:lnTo>
                    <a:lnTo>
                      <a:pt x="0" y="186"/>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4" name="Freeform 11"/>
              <p:cNvSpPr>
                <a:spLocks noEditPoints="1"/>
              </p:cNvSpPr>
              <p:nvPr/>
            </p:nvSpPr>
            <p:spPr>
              <a:xfrm>
                <a:off x="10296526" y="1485900"/>
                <a:ext cx="1012825" cy="715963"/>
              </a:xfrm>
              <a:custGeom>
                <a:avLst/>
                <a:gdLst/>
                <a:ahLst/>
                <a:cxnLst>
                  <a:cxn ang="0">
                    <a:pos x="858" y="152"/>
                  </a:cxn>
                  <a:cxn ang="0">
                    <a:pos x="917" y="93"/>
                  </a:cxn>
                  <a:cxn ang="0">
                    <a:pos x="1034" y="93"/>
                  </a:cxn>
                  <a:cxn ang="0">
                    <a:pos x="1173" y="93"/>
                  </a:cxn>
                  <a:cxn ang="0">
                    <a:pos x="1265" y="0"/>
                  </a:cxn>
                  <a:cxn ang="0">
                    <a:pos x="1049" y="0"/>
                  </a:cxn>
                  <a:cxn ang="0">
                    <a:pos x="903" y="0"/>
                  </a:cxn>
                  <a:cxn ang="0">
                    <a:pos x="811" y="93"/>
                  </a:cxn>
                  <a:cxn ang="0">
                    <a:pos x="811" y="93"/>
                  </a:cxn>
                  <a:cxn ang="0">
                    <a:pos x="435" y="469"/>
                  </a:cxn>
                  <a:cxn ang="0">
                    <a:pos x="434" y="469"/>
                  </a:cxn>
                  <a:cxn ang="0">
                    <a:pos x="273" y="630"/>
                  </a:cxn>
                  <a:cxn ang="0">
                    <a:pos x="232" y="630"/>
                  </a:cxn>
                  <a:cxn ang="0">
                    <a:pos x="232" y="588"/>
                  </a:cxn>
                  <a:cxn ang="0">
                    <a:pos x="389" y="431"/>
                  </a:cxn>
                  <a:cxn ang="0">
                    <a:pos x="367" y="419"/>
                  </a:cxn>
                  <a:cxn ang="0">
                    <a:pos x="252" y="391"/>
                  </a:cxn>
                  <a:cxn ang="0">
                    <a:pos x="0" y="643"/>
                  </a:cxn>
                  <a:cxn ang="0">
                    <a:pos x="74" y="822"/>
                  </a:cxn>
                  <a:cxn ang="0">
                    <a:pos x="252" y="896"/>
                  </a:cxn>
                  <a:cxn ang="0">
                    <a:pos x="505" y="643"/>
                  </a:cxn>
                  <a:cxn ang="0">
                    <a:pos x="503" y="624"/>
                  </a:cxn>
                  <a:cxn ang="0">
                    <a:pos x="478" y="532"/>
                  </a:cxn>
                  <a:cxn ang="0">
                    <a:pos x="614" y="395"/>
                  </a:cxn>
                  <a:cxn ang="0">
                    <a:pos x="731" y="395"/>
                  </a:cxn>
                  <a:cxn ang="0">
                    <a:pos x="870" y="395"/>
                  </a:cxn>
                  <a:cxn ang="0">
                    <a:pos x="962" y="303"/>
                  </a:cxn>
                  <a:cxn ang="0">
                    <a:pos x="823" y="303"/>
                  </a:cxn>
                  <a:cxn ang="0">
                    <a:pos x="706" y="303"/>
                  </a:cxn>
                  <a:cxn ang="0">
                    <a:pos x="766" y="244"/>
                  </a:cxn>
                  <a:cxn ang="0">
                    <a:pos x="883" y="244"/>
                  </a:cxn>
                  <a:cxn ang="0">
                    <a:pos x="1022" y="244"/>
                  </a:cxn>
                  <a:cxn ang="0">
                    <a:pos x="1114" y="152"/>
                  </a:cxn>
                  <a:cxn ang="0">
                    <a:pos x="975" y="152"/>
                  </a:cxn>
                  <a:cxn ang="0">
                    <a:pos x="858" y="152"/>
                  </a:cxn>
                  <a:cxn ang="0">
                    <a:pos x="252" y="807"/>
                  </a:cxn>
                  <a:cxn ang="0">
                    <a:pos x="252" y="807"/>
                  </a:cxn>
                  <a:cxn ang="0">
                    <a:pos x="252" y="807"/>
                  </a:cxn>
                </a:cxnLst>
                <a:rect l="0" t="0" r="r" b="b"/>
                <a:pathLst>
                  <a:path w="1265" h="896">
                    <a:moveTo>
                      <a:pt x="858" y="152"/>
                    </a:moveTo>
                    <a:cubicBezTo>
                      <a:pt x="917" y="93"/>
                      <a:pt x="917" y="93"/>
                      <a:pt x="917" y="93"/>
                    </a:cubicBezTo>
                    <a:cubicBezTo>
                      <a:pt x="1034" y="93"/>
                      <a:pt x="1034" y="93"/>
                      <a:pt x="1034" y="93"/>
                    </a:cubicBezTo>
                    <a:cubicBezTo>
                      <a:pt x="1173" y="93"/>
                      <a:pt x="1173" y="93"/>
                      <a:pt x="1173" y="93"/>
                    </a:cubicBezTo>
                    <a:cubicBezTo>
                      <a:pt x="1265" y="0"/>
                      <a:pt x="1265" y="0"/>
                      <a:pt x="1265" y="0"/>
                    </a:cubicBezTo>
                    <a:cubicBezTo>
                      <a:pt x="1049" y="0"/>
                      <a:pt x="1049" y="0"/>
                      <a:pt x="1049" y="0"/>
                    </a:cubicBezTo>
                    <a:cubicBezTo>
                      <a:pt x="903" y="0"/>
                      <a:pt x="903" y="0"/>
                      <a:pt x="903" y="0"/>
                    </a:cubicBezTo>
                    <a:cubicBezTo>
                      <a:pt x="811" y="93"/>
                      <a:pt x="811" y="93"/>
                      <a:pt x="811" y="93"/>
                    </a:cubicBezTo>
                    <a:cubicBezTo>
                      <a:pt x="811" y="93"/>
                      <a:pt x="811" y="93"/>
                      <a:pt x="811" y="93"/>
                    </a:cubicBezTo>
                    <a:cubicBezTo>
                      <a:pt x="435" y="469"/>
                      <a:pt x="435" y="469"/>
                      <a:pt x="435" y="469"/>
                    </a:cubicBezTo>
                    <a:cubicBezTo>
                      <a:pt x="435" y="469"/>
                      <a:pt x="434" y="469"/>
                      <a:pt x="434" y="469"/>
                    </a:cubicBezTo>
                    <a:cubicBezTo>
                      <a:pt x="273" y="630"/>
                      <a:pt x="273" y="630"/>
                      <a:pt x="273" y="630"/>
                    </a:cubicBezTo>
                    <a:cubicBezTo>
                      <a:pt x="262" y="642"/>
                      <a:pt x="243" y="642"/>
                      <a:pt x="232" y="630"/>
                    </a:cubicBezTo>
                    <a:cubicBezTo>
                      <a:pt x="220" y="619"/>
                      <a:pt x="220" y="600"/>
                      <a:pt x="232" y="588"/>
                    </a:cubicBezTo>
                    <a:cubicBezTo>
                      <a:pt x="389" y="431"/>
                      <a:pt x="389" y="431"/>
                      <a:pt x="389" y="431"/>
                    </a:cubicBezTo>
                    <a:cubicBezTo>
                      <a:pt x="382" y="427"/>
                      <a:pt x="374" y="423"/>
                      <a:pt x="367" y="419"/>
                    </a:cubicBezTo>
                    <a:cubicBezTo>
                      <a:pt x="333" y="402"/>
                      <a:pt x="294" y="391"/>
                      <a:pt x="252" y="391"/>
                    </a:cubicBezTo>
                    <a:cubicBezTo>
                      <a:pt x="113" y="391"/>
                      <a:pt x="0" y="504"/>
                      <a:pt x="0" y="643"/>
                    </a:cubicBezTo>
                    <a:cubicBezTo>
                      <a:pt x="0" y="710"/>
                      <a:pt x="26" y="774"/>
                      <a:pt x="74" y="822"/>
                    </a:cubicBezTo>
                    <a:cubicBezTo>
                      <a:pt x="122" y="869"/>
                      <a:pt x="185" y="896"/>
                      <a:pt x="252" y="896"/>
                    </a:cubicBezTo>
                    <a:cubicBezTo>
                      <a:pt x="392" y="896"/>
                      <a:pt x="505" y="782"/>
                      <a:pt x="505" y="643"/>
                    </a:cubicBezTo>
                    <a:cubicBezTo>
                      <a:pt x="505" y="636"/>
                      <a:pt x="503" y="630"/>
                      <a:pt x="503" y="624"/>
                    </a:cubicBezTo>
                    <a:cubicBezTo>
                      <a:pt x="500" y="591"/>
                      <a:pt x="492" y="560"/>
                      <a:pt x="478" y="532"/>
                    </a:cubicBezTo>
                    <a:cubicBezTo>
                      <a:pt x="614" y="395"/>
                      <a:pt x="614" y="395"/>
                      <a:pt x="614" y="395"/>
                    </a:cubicBezTo>
                    <a:cubicBezTo>
                      <a:pt x="731" y="395"/>
                      <a:pt x="731" y="395"/>
                      <a:pt x="731" y="395"/>
                    </a:cubicBezTo>
                    <a:cubicBezTo>
                      <a:pt x="870" y="395"/>
                      <a:pt x="870" y="395"/>
                      <a:pt x="870" y="395"/>
                    </a:cubicBezTo>
                    <a:cubicBezTo>
                      <a:pt x="962" y="303"/>
                      <a:pt x="962" y="303"/>
                      <a:pt x="962" y="303"/>
                    </a:cubicBezTo>
                    <a:cubicBezTo>
                      <a:pt x="823" y="303"/>
                      <a:pt x="823" y="303"/>
                      <a:pt x="823" y="303"/>
                    </a:cubicBezTo>
                    <a:cubicBezTo>
                      <a:pt x="706" y="303"/>
                      <a:pt x="706" y="303"/>
                      <a:pt x="706" y="303"/>
                    </a:cubicBezTo>
                    <a:cubicBezTo>
                      <a:pt x="766" y="244"/>
                      <a:pt x="766" y="244"/>
                      <a:pt x="766" y="244"/>
                    </a:cubicBezTo>
                    <a:cubicBezTo>
                      <a:pt x="883" y="244"/>
                      <a:pt x="883" y="244"/>
                      <a:pt x="883" y="244"/>
                    </a:cubicBezTo>
                    <a:cubicBezTo>
                      <a:pt x="1022" y="244"/>
                      <a:pt x="1022" y="244"/>
                      <a:pt x="1022" y="244"/>
                    </a:cubicBezTo>
                    <a:cubicBezTo>
                      <a:pt x="1114" y="152"/>
                      <a:pt x="1114" y="152"/>
                      <a:pt x="1114" y="152"/>
                    </a:cubicBezTo>
                    <a:cubicBezTo>
                      <a:pt x="975" y="152"/>
                      <a:pt x="975" y="152"/>
                      <a:pt x="975" y="152"/>
                    </a:cubicBezTo>
                    <a:lnTo>
                      <a:pt x="858" y="152"/>
                    </a:lnTo>
                    <a:close/>
                    <a:moveTo>
                      <a:pt x="252" y="807"/>
                    </a:moveTo>
                    <a:cubicBezTo>
                      <a:pt x="252" y="807"/>
                      <a:pt x="252" y="807"/>
                      <a:pt x="252" y="807"/>
                    </a:cubicBezTo>
                    <a:cubicBezTo>
                      <a:pt x="252" y="807"/>
                      <a:pt x="252" y="807"/>
                      <a:pt x="252" y="80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55" name="Group 254"/>
            <p:cNvGrpSpPr/>
            <p:nvPr/>
          </p:nvGrpSpPr>
          <p:grpSpPr>
            <a:xfrm>
              <a:off x="1977293" y="5073830"/>
              <a:ext cx="8236368" cy="814520"/>
              <a:chOff x="491067" y="4916451"/>
              <a:chExt cx="8922732" cy="882397"/>
            </a:xfrm>
          </p:grpSpPr>
          <p:grpSp>
            <p:nvGrpSpPr>
              <p:cNvPr id="256" name="Group 255"/>
              <p:cNvGrpSpPr/>
              <p:nvPr/>
            </p:nvGrpSpPr>
            <p:grpSpPr>
              <a:xfrm>
                <a:off x="493231" y="4916451"/>
                <a:ext cx="8920568" cy="882397"/>
                <a:chOff x="493231" y="4916451"/>
                <a:chExt cx="8920568" cy="882397"/>
              </a:xfrm>
            </p:grpSpPr>
            <p:sp>
              <p:nvSpPr>
                <p:cNvPr id="272" name="Flowchart: Manual Input 260"/>
                <p:cNvSpPr/>
                <p:nvPr/>
              </p:nvSpPr>
              <p:spPr>
                <a:xfrm rot="5400000" flipH="1">
                  <a:off x="539187" y="4870495"/>
                  <a:ext cx="362316" cy="4542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sp>
              <p:nvSpPr>
                <p:cNvPr id="273" name="Rectangle 272"/>
                <p:cNvSpPr/>
                <p:nvPr/>
              </p:nvSpPr>
              <p:spPr>
                <a:xfrm>
                  <a:off x="953235" y="5008815"/>
                  <a:ext cx="1715265" cy="256519"/>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Why KPMG?</a:t>
                  </a:r>
                </a:p>
              </p:txBody>
            </p:sp>
            <p:sp>
              <p:nvSpPr>
                <p:cNvPr id="274" name="Rectangle 273"/>
                <p:cNvSpPr/>
                <p:nvPr/>
              </p:nvSpPr>
              <p:spPr>
                <a:xfrm>
                  <a:off x="504452" y="5334595"/>
                  <a:ext cx="8909347" cy="464253"/>
                </a:xfrm>
                <a:prstGeom prst="rect">
                  <a:avLst/>
                </a:prstGeom>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indent="2931" defTabSz="703402" fontAlgn="base">
                    <a:spcAft>
                      <a:spcPts val="369"/>
                    </a:spcAft>
                  </a:pPr>
                  <a:r>
                    <a:rPr sz="877" dirty="0">
                      <a:solidFill>
                        <a:srgbClr val="000000"/>
                      </a:solidFill>
                    </a:rPr>
                    <a:t>​</a:t>
                  </a:r>
                  <a:r>
                    <a:rPr lang="en-US" sz="877" dirty="0">
                      <a:solidFill>
                        <a:srgbClr val="000000"/>
                      </a:solidFill>
                    </a:rPr>
                    <a:t>KPMG’s extensive experience with the FedRAMP authorization process was proven through demonstrated work with other major cloud service providers and an approach that provided the structure and support the client needed. KPMG used existing relationships with the US Federal government to assist the client in identifying a sponsor. Lastly, our cloud security technical knowledge, along with honest and uncompromising guidance, allowed KPMG to establish itself as a trusted cloud security advisor.</a:t>
                  </a:r>
                  <a:endParaRPr sz="877" dirty="0">
                    <a:solidFill>
                      <a:srgbClr val="000000"/>
                    </a:solidFill>
                  </a:endParaRPr>
                </a:p>
              </p:txBody>
            </p:sp>
          </p:grpSp>
          <p:grpSp>
            <p:nvGrpSpPr>
              <p:cNvPr id="257" name="Group 256"/>
              <p:cNvGrpSpPr/>
              <p:nvPr/>
            </p:nvGrpSpPr>
            <p:grpSpPr>
              <a:xfrm>
                <a:off x="534506" y="4973595"/>
                <a:ext cx="254659" cy="273716"/>
                <a:chOff x="6194425" y="3394076"/>
                <a:chExt cx="677863" cy="646113"/>
              </a:xfrm>
              <a:solidFill>
                <a:schemeClr val="bg1"/>
              </a:solidFill>
            </p:grpSpPr>
            <p:sp>
              <p:nvSpPr>
                <p:cNvPr id="259" name="Oval 7"/>
                <p:cNvSpPr>
                  <a:spLocks noChangeArrowheads="1"/>
                </p:cNvSpPr>
                <p:nvPr/>
              </p:nvSpPr>
              <p:spPr>
                <a:xfrm>
                  <a:off x="6491288" y="3748088"/>
                  <a:ext cx="119063" cy="13652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0" name="Freeform 8"/>
                <p:cNvSpPr>
                  <a:spLocks noEditPoints="1"/>
                </p:cNvSpPr>
                <p:nvPr/>
              </p:nvSpPr>
              <p:spPr>
                <a:xfrm>
                  <a:off x="6427788" y="3892551"/>
                  <a:ext cx="250825" cy="147638"/>
                </a:xfrm>
                <a:custGeom>
                  <a:avLst/>
                  <a:gdLst>
                    <a:gd name="T0" fmla="*/ 106 w 107"/>
                    <a:gd name="T1" fmla="*/ 44 h 63"/>
                    <a:gd name="T2" fmla="*/ 104 w 107"/>
                    <a:gd name="T3" fmla="*/ 18 h 63"/>
                    <a:gd name="T4" fmla="*/ 89 w 107"/>
                    <a:gd name="T5" fmla="*/ 2 h 63"/>
                    <a:gd name="T6" fmla="*/ 76 w 107"/>
                    <a:gd name="T7" fmla="*/ 0 h 63"/>
                    <a:gd name="T8" fmla="*/ 76 w 107"/>
                    <a:gd name="T9" fmla="*/ 0 h 63"/>
                    <a:gd name="T10" fmla="*/ 74 w 107"/>
                    <a:gd name="T11" fmla="*/ 0 h 63"/>
                    <a:gd name="T12" fmla="*/ 74 w 107"/>
                    <a:gd name="T13" fmla="*/ 0 h 63"/>
                    <a:gd name="T14" fmla="*/ 85 w 107"/>
                    <a:gd name="T15" fmla="*/ 9 h 63"/>
                    <a:gd name="T16" fmla="*/ 72 w 107"/>
                    <a:gd name="T17" fmla="*/ 15 h 63"/>
                    <a:gd name="T18" fmla="*/ 78 w 107"/>
                    <a:gd name="T19" fmla="*/ 26 h 63"/>
                    <a:gd name="T20" fmla="*/ 62 w 107"/>
                    <a:gd name="T21" fmla="*/ 61 h 63"/>
                    <a:gd name="T22" fmla="*/ 61 w 107"/>
                    <a:gd name="T23" fmla="*/ 61 h 63"/>
                    <a:gd name="T24" fmla="*/ 59 w 107"/>
                    <a:gd name="T25" fmla="*/ 12 h 63"/>
                    <a:gd name="T26" fmla="*/ 61 w 107"/>
                    <a:gd name="T27" fmla="*/ 10 h 63"/>
                    <a:gd name="T28" fmla="*/ 58 w 107"/>
                    <a:gd name="T29" fmla="*/ 1 h 63"/>
                    <a:gd name="T30" fmla="*/ 48 w 107"/>
                    <a:gd name="T31" fmla="*/ 1 h 63"/>
                    <a:gd name="T32" fmla="*/ 44 w 107"/>
                    <a:gd name="T33" fmla="*/ 10 h 63"/>
                    <a:gd name="T34" fmla="*/ 47 w 107"/>
                    <a:gd name="T35" fmla="*/ 12 h 63"/>
                    <a:gd name="T36" fmla="*/ 44 w 107"/>
                    <a:gd name="T37" fmla="*/ 61 h 63"/>
                    <a:gd name="T38" fmla="*/ 44 w 107"/>
                    <a:gd name="T39" fmla="*/ 61 h 63"/>
                    <a:gd name="T40" fmla="*/ 44 w 107"/>
                    <a:gd name="T41" fmla="*/ 61 h 63"/>
                    <a:gd name="T42" fmla="*/ 28 w 107"/>
                    <a:gd name="T43" fmla="*/ 26 h 63"/>
                    <a:gd name="T44" fmla="*/ 34 w 107"/>
                    <a:gd name="T45" fmla="*/ 15 h 63"/>
                    <a:gd name="T46" fmla="*/ 20 w 107"/>
                    <a:gd name="T47" fmla="*/ 9 h 63"/>
                    <a:gd name="T48" fmla="*/ 31 w 107"/>
                    <a:gd name="T49" fmla="*/ 0 h 63"/>
                    <a:gd name="T50" fmla="*/ 31 w 107"/>
                    <a:gd name="T51" fmla="*/ 0 h 63"/>
                    <a:gd name="T52" fmla="*/ 29 w 107"/>
                    <a:gd name="T53" fmla="*/ 0 h 63"/>
                    <a:gd name="T54" fmla="*/ 29 w 107"/>
                    <a:gd name="T55" fmla="*/ 0 h 63"/>
                    <a:gd name="T56" fmla="*/ 17 w 107"/>
                    <a:gd name="T57" fmla="*/ 2 h 63"/>
                    <a:gd name="T58" fmla="*/ 17 w 107"/>
                    <a:gd name="T59" fmla="*/ 2 h 63"/>
                    <a:gd name="T60" fmla="*/ 2 w 107"/>
                    <a:gd name="T61" fmla="*/ 18 h 63"/>
                    <a:gd name="T62" fmla="*/ 0 w 107"/>
                    <a:gd name="T63" fmla="*/ 45 h 63"/>
                    <a:gd name="T64" fmla="*/ 0 w 107"/>
                    <a:gd name="T65" fmla="*/ 52 h 63"/>
                    <a:gd name="T66" fmla="*/ 53 w 107"/>
                    <a:gd name="T67" fmla="*/ 63 h 63"/>
                    <a:gd name="T68" fmla="*/ 107 w 107"/>
                    <a:gd name="T69" fmla="*/ 52 h 63"/>
                    <a:gd name="T70" fmla="*/ 106 w 107"/>
                    <a:gd name="T71" fmla="*/ 48 h 63"/>
                    <a:gd name="T72" fmla="*/ 106 w 107"/>
                    <a:gd name="T73" fmla="*/ 44 h 63"/>
                    <a:gd name="T74" fmla="*/ 50 w 107"/>
                    <a:gd name="T75" fmla="*/ 62 h 63"/>
                    <a:gd name="T76" fmla="*/ 52 w 107"/>
                    <a:gd name="T77" fmla="*/ 63 h 63"/>
                    <a:gd name="T78" fmla="*/ 52 w 107"/>
                    <a:gd name="T79" fmla="*/ 63 h 63"/>
                    <a:gd name="T80" fmla="*/ 50 w 107"/>
                    <a:gd name="T81"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63">
                      <a:moveTo>
                        <a:pt x="106" y="44"/>
                      </a:moveTo>
                      <a:cubicBezTo>
                        <a:pt x="104" y="18"/>
                        <a:pt x="104" y="18"/>
                        <a:pt x="104" y="18"/>
                      </a:cubicBezTo>
                      <a:cubicBezTo>
                        <a:pt x="104" y="9"/>
                        <a:pt x="97" y="3"/>
                        <a:pt x="89" y="2"/>
                      </a:cubicBezTo>
                      <a:cubicBezTo>
                        <a:pt x="89" y="2"/>
                        <a:pt x="81" y="1"/>
                        <a:pt x="76" y="0"/>
                      </a:cubicBezTo>
                      <a:cubicBezTo>
                        <a:pt x="76" y="0"/>
                        <a:pt x="76" y="0"/>
                        <a:pt x="76" y="0"/>
                      </a:cubicBezTo>
                      <a:cubicBezTo>
                        <a:pt x="75" y="0"/>
                        <a:pt x="75" y="0"/>
                        <a:pt x="74" y="0"/>
                      </a:cubicBezTo>
                      <a:cubicBezTo>
                        <a:pt x="74" y="0"/>
                        <a:pt x="74" y="0"/>
                        <a:pt x="74" y="0"/>
                      </a:cubicBezTo>
                      <a:cubicBezTo>
                        <a:pt x="85" y="9"/>
                        <a:pt x="85" y="9"/>
                        <a:pt x="85" y="9"/>
                      </a:cubicBezTo>
                      <a:cubicBezTo>
                        <a:pt x="72" y="15"/>
                        <a:pt x="72" y="15"/>
                        <a:pt x="72" y="15"/>
                      </a:cubicBezTo>
                      <a:cubicBezTo>
                        <a:pt x="78" y="26"/>
                        <a:pt x="78" y="26"/>
                        <a:pt x="78" y="26"/>
                      </a:cubicBezTo>
                      <a:cubicBezTo>
                        <a:pt x="62" y="61"/>
                        <a:pt x="62" y="61"/>
                        <a:pt x="62" y="61"/>
                      </a:cubicBezTo>
                      <a:cubicBezTo>
                        <a:pt x="61" y="61"/>
                        <a:pt x="61" y="61"/>
                        <a:pt x="61" y="61"/>
                      </a:cubicBezTo>
                      <a:cubicBezTo>
                        <a:pt x="59" y="12"/>
                        <a:pt x="59" y="12"/>
                        <a:pt x="59" y="12"/>
                      </a:cubicBezTo>
                      <a:cubicBezTo>
                        <a:pt x="61" y="10"/>
                        <a:pt x="61" y="10"/>
                        <a:pt x="61" y="10"/>
                      </a:cubicBezTo>
                      <a:cubicBezTo>
                        <a:pt x="58" y="1"/>
                        <a:pt x="58" y="1"/>
                        <a:pt x="58" y="1"/>
                      </a:cubicBezTo>
                      <a:cubicBezTo>
                        <a:pt x="48" y="1"/>
                        <a:pt x="48" y="1"/>
                        <a:pt x="48" y="1"/>
                      </a:cubicBezTo>
                      <a:cubicBezTo>
                        <a:pt x="44" y="10"/>
                        <a:pt x="44" y="10"/>
                        <a:pt x="44" y="10"/>
                      </a:cubicBezTo>
                      <a:cubicBezTo>
                        <a:pt x="47" y="12"/>
                        <a:pt x="47" y="12"/>
                        <a:pt x="47" y="12"/>
                      </a:cubicBezTo>
                      <a:cubicBezTo>
                        <a:pt x="44" y="61"/>
                        <a:pt x="44" y="61"/>
                        <a:pt x="44" y="61"/>
                      </a:cubicBezTo>
                      <a:cubicBezTo>
                        <a:pt x="44" y="61"/>
                        <a:pt x="44" y="61"/>
                        <a:pt x="44" y="61"/>
                      </a:cubicBezTo>
                      <a:cubicBezTo>
                        <a:pt x="44" y="61"/>
                        <a:pt x="44" y="61"/>
                        <a:pt x="44" y="61"/>
                      </a:cubicBezTo>
                      <a:cubicBezTo>
                        <a:pt x="28" y="26"/>
                        <a:pt x="28" y="26"/>
                        <a:pt x="28" y="26"/>
                      </a:cubicBezTo>
                      <a:cubicBezTo>
                        <a:pt x="34" y="15"/>
                        <a:pt x="34" y="15"/>
                        <a:pt x="34" y="15"/>
                      </a:cubicBezTo>
                      <a:cubicBezTo>
                        <a:pt x="20" y="9"/>
                        <a:pt x="20" y="9"/>
                        <a:pt x="20" y="9"/>
                      </a:cubicBezTo>
                      <a:cubicBezTo>
                        <a:pt x="31" y="0"/>
                        <a:pt x="31" y="0"/>
                        <a:pt x="31" y="0"/>
                      </a:cubicBezTo>
                      <a:cubicBezTo>
                        <a:pt x="31" y="0"/>
                        <a:pt x="31" y="0"/>
                        <a:pt x="31" y="0"/>
                      </a:cubicBezTo>
                      <a:cubicBezTo>
                        <a:pt x="31" y="0"/>
                        <a:pt x="30" y="0"/>
                        <a:pt x="29" y="0"/>
                      </a:cubicBezTo>
                      <a:cubicBezTo>
                        <a:pt x="29" y="0"/>
                        <a:pt x="29" y="0"/>
                        <a:pt x="29" y="0"/>
                      </a:cubicBezTo>
                      <a:cubicBezTo>
                        <a:pt x="25" y="1"/>
                        <a:pt x="18" y="2"/>
                        <a:pt x="17" y="2"/>
                      </a:cubicBezTo>
                      <a:cubicBezTo>
                        <a:pt x="17" y="2"/>
                        <a:pt x="17" y="2"/>
                        <a:pt x="17" y="2"/>
                      </a:cubicBezTo>
                      <a:cubicBezTo>
                        <a:pt x="10" y="3"/>
                        <a:pt x="3" y="9"/>
                        <a:pt x="2" y="18"/>
                      </a:cubicBezTo>
                      <a:cubicBezTo>
                        <a:pt x="0" y="45"/>
                        <a:pt x="0" y="45"/>
                        <a:pt x="0" y="45"/>
                      </a:cubicBezTo>
                      <a:cubicBezTo>
                        <a:pt x="0" y="52"/>
                        <a:pt x="0" y="52"/>
                        <a:pt x="0" y="52"/>
                      </a:cubicBezTo>
                      <a:cubicBezTo>
                        <a:pt x="16" y="59"/>
                        <a:pt x="34" y="63"/>
                        <a:pt x="53" y="63"/>
                      </a:cubicBezTo>
                      <a:cubicBezTo>
                        <a:pt x="72" y="63"/>
                        <a:pt x="90" y="59"/>
                        <a:pt x="107" y="52"/>
                      </a:cubicBezTo>
                      <a:cubicBezTo>
                        <a:pt x="106" y="48"/>
                        <a:pt x="106" y="48"/>
                        <a:pt x="106" y="48"/>
                      </a:cubicBezTo>
                      <a:lnTo>
                        <a:pt x="106" y="44"/>
                      </a:lnTo>
                      <a:close/>
                      <a:moveTo>
                        <a:pt x="50" y="62"/>
                      </a:moveTo>
                      <a:cubicBezTo>
                        <a:pt x="51" y="62"/>
                        <a:pt x="52" y="63"/>
                        <a:pt x="52" y="63"/>
                      </a:cubicBezTo>
                      <a:cubicBezTo>
                        <a:pt x="52" y="63"/>
                        <a:pt x="52" y="63"/>
                        <a:pt x="52" y="63"/>
                      </a:cubicBezTo>
                      <a:cubicBezTo>
                        <a:pt x="51" y="63"/>
                        <a:pt x="51" y="62"/>
                        <a:pt x="50" y="6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nvGrpSpPr>
                <p:cNvPr id="261" name="Group 260"/>
                <p:cNvGrpSpPr/>
                <p:nvPr/>
              </p:nvGrpSpPr>
              <p:grpSpPr>
                <a:xfrm>
                  <a:off x="6194425" y="3394076"/>
                  <a:ext cx="677863" cy="615950"/>
                  <a:chOff x="6194425" y="3394076"/>
                  <a:chExt cx="677863" cy="615950"/>
                </a:xfrm>
                <a:grpFill/>
              </p:grpSpPr>
              <p:sp>
                <p:nvSpPr>
                  <p:cNvPr id="262" name="Oval 5"/>
                  <p:cNvSpPr>
                    <a:spLocks noChangeArrowheads="1"/>
                  </p:cNvSpPr>
                  <p:nvPr/>
                </p:nvSpPr>
                <p:spPr>
                  <a:xfrm>
                    <a:off x="6667500" y="3792538"/>
                    <a:ext cx="73025" cy="920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3" name="Oval 6"/>
                  <p:cNvSpPr>
                    <a:spLocks noChangeArrowheads="1"/>
                  </p:cNvSpPr>
                  <p:nvPr/>
                </p:nvSpPr>
                <p:spPr>
                  <a:xfrm>
                    <a:off x="6364288" y="3767138"/>
                    <a:ext cx="96838" cy="1174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4" name="Freeform 9"/>
                  <p:cNvSpPr>
                    <a:spLocks noEditPoints="1"/>
                  </p:cNvSpPr>
                  <p:nvPr/>
                </p:nvSpPr>
                <p:spPr>
                  <a:xfrm>
                    <a:off x="6373813" y="3517901"/>
                    <a:ext cx="123825" cy="123825"/>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5" name="Freeform 10"/>
                  <p:cNvSpPr>
                    <a:spLocks noEditPoints="1"/>
                  </p:cNvSpPr>
                  <p:nvPr/>
                </p:nvSpPr>
                <p:spPr>
                  <a:xfrm>
                    <a:off x="6746875" y="3481388"/>
                    <a:ext cx="125413" cy="125413"/>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6" name="Freeform 11"/>
                  <p:cNvSpPr>
                    <a:spLocks noEditPoints="1"/>
                  </p:cNvSpPr>
                  <p:nvPr/>
                </p:nvSpPr>
                <p:spPr>
                  <a:xfrm>
                    <a:off x="6194425" y="3651251"/>
                    <a:ext cx="122238" cy="123825"/>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3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2" y="52"/>
                          <a:pt x="0" y="40"/>
                          <a:pt x="0" y="26"/>
                        </a:cubicBezTo>
                        <a:cubicBezTo>
                          <a:pt x="0" y="11"/>
                          <a:pt x="12" y="0"/>
                          <a:pt x="26" y="0"/>
                        </a:cubicBezTo>
                        <a:cubicBezTo>
                          <a:pt x="41" y="0"/>
                          <a:pt x="52" y="11"/>
                          <a:pt x="52" y="26"/>
                        </a:cubicBezTo>
                        <a:cubicBezTo>
                          <a:pt x="52"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7" name="Freeform 12"/>
                  <p:cNvSpPr/>
                  <p:nvPr/>
                </p:nvSpPr>
                <p:spPr>
                  <a:xfrm>
                    <a:off x="6296025" y="3621088"/>
                    <a:ext cx="341313" cy="115888"/>
                  </a:xfrm>
                  <a:custGeom>
                    <a:avLst/>
                    <a:gdLst>
                      <a:gd name="T0" fmla="*/ 145 w 145"/>
                      <a:gd name="T1" fmla="*/ 49 h 49"/>
                      <a:gd name="T2" fmla="*/ 142 w 145"/>
                      <a:gd name="T3" fmla="*/ 39 h 49"/>
                      <a:gd name="T4" fmla="*/ 143 w 145"/>
                      <a:gd name="T5" fmla="*/ 33 h 49"/>
                      <a:gd name="T6" fmla="*/ 64 w 145"/>
                      <a:gd name="T7" fmla="*/ 33 h 49"/>
                      <a:gd name="T8" fmla="*/ 67 w 145"/>
                      <a:gd name="T9" fmla="*/ 1 h 49"/>
                      <a:gd name="T10" fmla="*/ 60 w 145"/>
                      <a:gd name="T11" fmla="*/ 3 h 49"/>
                      <a:gd name="T12" fmla="*/ 51 w 145"/>
                      <a:gd name="T13" fmla="*/ 0 h 49"/>
                      <a:gd name="T14" fmla="*/ 48 w 145"/>
                      <a:gd name="T15" fmla="*/ 33 h 49"/>
                      <a:gd name="T16" fmla="*/ 2 w 145"/>
                      <a:gd name="T17" fmla="*/ 33 h 49"/>
                      <a:gd name="T18" fmla="*/ 3 w 145"/>
                      <a:gd name="T19" fmla="*/ 39 h 49"/>
                      <a:gd name="T20" fmla="*/ 0 w 145"/>
                      <a:gd name="T21" fmla="*/ 49 h 49"/>
                      <a:gd name="T22" fmla="*/ 145 w 145"/>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49">
                        <a:moveTo>
                          <a:pt x="145" y="49"/>
                        </a:moveTo>
                        <a:cubicBezTo>
                          <a:pt x="143" y="46"/>
                          <a:pt x="142" y="43"/>
                          <a:pt x="142" y="39"/>
                        </a:cubicBezTo>
                        <a:cubicBezTo>
                          <a:pt x="142" y="37"/>
                          <a:pt x="143" y="35"/>
                          <a:pt x="143" y="33"/>
                        </a:cubicBezTo>
                        <a:cubicBezTo>
                          <a:pt x="64" y="33"/>
                          <a:pt x="64" y="33"/>
                          <a:pt x="64" y="33"/>
                        </a:cubicBezTo>
                        <a:cubicBezTo>
                          <a:pt x="64" y="22"/>
                          <a:pt x="65" y="11"/>
                          <a:pt x="67" y="1"/>
                        </a:cubicBezTo>
                        <a:cubicBezTo>
                          <a:pt x="64" y="2"/>
                          <a:pt x="62" y="3"/>
                          <a:pt x="60" y="3"/>
                        </a:cubicBezTo>
                        <a:cubicBezTo>
                          <a:pt x="56" y="3"/>
                          <a:pt x="53" y="2"/>
                          <a:pt x="51" y="0"/>
                        </a:cubicBezTo>
                        <a:cubicBezTo>
                          <a:pt x="49" y="11"/>
                          <a:pt x="48" y="22"/>
                          <a:pt x="48" y="33"/>
                        </a:cubicBezTo>
                        <a:cubicBezTo>
                          <a:pt x="2" y="33"/>
                          <a:pt x="2" y="33"/>
                          <a:pt x="2" y="33"/>
                        </a:cubicBezTo>
                        <a:cubicBezTo>
                          <a:pt x="3" y="35"/>
                          <a:pt x="3" y="37"/>
                          <a:pt x="3" y="39"/>
                        </a:cubicBezTo>
                        <a:cubicBezTo>
                          <a:pt x="3" y="43"/>
                          <a:pt x="2" y="46"/>
                          <a:pt x="0" y="49"/>
                        </a:cubicBezTo>
                        <a:lnTo>
                          <a:pt x="145" y="4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8" name="Freeform 13"/>
                  <p:cNvSpPr/>
                  <p:nvPr/>
                </p:nvSpPr>
                <p:spPr>
                  <a:xfrm>
                    <a:off x="6237288" y="3394076"/>
                    <a:ext cx="552450" cy="276225"/>
                  </a:xfrm>
                  <a:custGeom>
                    <a:avLst/>
                    <a:gdLst>
                      <a:gd name="T0" fmla="*/ 8 w 235"/>
                      <a:gd name="T1" fmla="*/ 115 h 117"/>
                      <a:gd name="T2" fmla="*/ 16 w 235"/>
                      <a:gd name="T3" fmla="*/ 117 h 117"/>
                      <a:gd name="T4" fmla="*/ 31 w 235"/>
                      <a:gd name="T5" fmla="*/ 76 h 117"/>
                      <a:gd name="T6" fmla="*/ 65 w 235"/>
                      <a:gd name="T7" fmla="*/ 83 h 117"/>
                      <a:gd name="T8" fmla="*/ 65 w 235"/>
                      <a:gd name="T9" fmla="*/ 79 h 117"/>
                      <a:gd name="T10" fmla="*/ 68 w 235"/>
                      <a:gd name="T11" fmla="*/ 67 h 117"/>
                      <a:gd name="T12" fmla="*/ 40 w 235"/>
                      <a:gd name="T13" fmla="*/ 62 h 117"/>
                      <a:gd name="T14" fmla="*/ 104 w 235"/>
                      <a:gd name="T15" fmla="*/ 19 h 117"/>
                      <a:gd name="T16" fmla="*/ 84 w 235"/>
                      <a:gd name="T17" fmla="*/ 59 h 117"/>
                      <a:gd name="T18" fmla="*/ 85 w 235"/>
                      <a:gd name="T19" fmla="*/ 59 h 117"/>
                      <a:gd name="T20" fmla="*/ 99 w 235"/>
                      <a:gd name="T21" fmla="*/ 65 h 117"/>
                      <a:gd name="T22" fmla="*/ 134 w 235"/>
                      <a:gd name="T23" fmla="*/ 19 h 117"/>
                      <a:gd name="T24" fmla="*/ 171 w 235"/>
                      <a:gd name="T25" fmla="*/ 71 h 117"/>
                      <a:gd name="T26" fmla="*/ 103 w 235"/>
                      <a:gd name="T27" fmla="*/ 72 h 117"/>
                      <a:gd name="T28" fmla="*/ 105 w 235"/>
                      <a:gd name="T29" fmla="*/ 79 h 117"/>
                      <a:gd name="T30" fmla="*/ 102 w 235"/>
                      <a:gd name="T31" fmla="*/ 87 h 117"/>
                      <a:gd name="T32" fmla="*/ 134 w 235"/>
                      <a:gd name="T33" fmla="*/ 89 h 117"/>
                      <a:gd name="T34" fmla="*/ 175 w 235"/>
                      <a:gd name="T35" fmla="*/ 87 h 117"/>
                      <a:gd name="T36" fmla="*/ 179 w 235"/>
                      <a:gd name="T37" fmla="*/ 117 h 117"/>
                      <a:gd name="T38" fmla="*/ 187 w 235"/>
                      <a:gd name="T39" fmla="*/ 115 h 117"/>
                      <a:gd name="T40" fmla="*/ 195 w 235"/>
                      <a:gd name="T41" fmla="*/ 116 h 117"/>
                      <a:gd name="T42" fmla="*/ 191 w 235"/>
                      <a:gd name="T43" fmla="*/ 85 h 117"/>
                      <a:gd name="T44" fmla="*/ 229 w 235"/>
                      <a:gd name="T45" fmla="*/ 78 h 117"/>
                      <a:gd name="T46" fmla="*/ 224 w 235"/>
                      <a:gd name="T47" fmla="*/ 64 h 117"/>
                      <a:gd name="T48" fmla="*/ 224 w 235"/>
                      <a:gd name="T49" fmla="*/ 63 h 117"/>
                      <a:gd name="T50" fmla="*/ 187 w 235"/>
                      <a:gd name="T51" fmla="*/ 69 h 117"/>
                      <a:gd name="T52" fmla="*/ 164 w 235"/>
                      <a:gd name="T53" fmla="*/ 19 h 117"/>
                      <a:gd name="T54" fmla="*/ 225 w 235"/>
                      <a:gd name="T55" fmla="*/ 58 h 117"/>
                      <a:gd name="T56" fmla="*/ 235 w 235"/>
                      <a:gd name="T57" fmla="*/ 45 h 117"/>
                      <a:gd name="T58" fmla="*/ 134 w 235"/>
                      <a:gd name="T59" fmla="*/ 0 h 117"/>
                      <a:gd name="T60" fmla="*/ 0 w 235"/>
                      <a:gd name="T61" fmla="*/ 117 h 117"/>
                      <a:gd name="T62" fmla="*/ 8 w 235"/>
                      <a:gd name="T63"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117">
                        <a:moveTo>
                          <a:pt x="8" y="115"/>
                        </a:moveTo>
                        <a:cubicBezTo>
                          <a:pt x="11" y="115"/>
                          <a:pt x="14" y="116"/>
                          <a:pt x="16" y="117"/>
                        </a:cubicBezTo>
                        <a:cubicBezTo>
                          <a:pt x="19" y="102"/>
                          <a:pt x="24" y="88"/>
                          <a:pt x="31" y="76"/>
                        </a:cubicBezTo>
                        <a:cubicBezTo>
                          <a:pt x="42" y="79"/>
                          <a:pt x="54" y="81"/>
                          <a:pt x="65" y="83"/>
                        </a:cubicBezTo>
                        <a:cubicBezTo>
                          <a:pt x="65" y="82"/>
                          <a:pt x="65" y="80"/>
                          <a:pt x="65" y="79"/>
                        </a:cubicBezTo>
                        <a:cubicBezTo>
                          <a:pt x="65" y="74"/>
                          <a:pt x="66" y="70"/>
                          <a:pt x="68" y="67"/>
                        </a:cubicBezTo>
                        <a:cubicBezTo>
                          <a:pt x="59" y="66"/>
                          <a:pt x="50" y="64"/>
                          <a:pt x="40" y="62"/>
                        </a:cubicBezTo>
                        <a:cubicBezTo>
                          <a:pt x="56" y="41"/>
                          <a:pt x="79" y="26"/>
                          <a:pt x="104" y="19"/>
                        </a:cubicBezTo>
                        <a:cubicBezTo>
                          <a:pt x="96" y="29"/>
                          <a:pt x="89" y="42"/>
                          <a:pt x="84" y="59"/>
                        </a:cubicBezTo>
                        <a:cubicBezTo>
                          <a:pt x="84" y="59"/>
                          <a:pt x="84" y="59"/>
                          <a:pt x="85" y="59"/>
                        </a:cubicBezTo>
                        <a:cubicBezTo>
                          <a:pt x="90" y="59"/>
                          <a:pt x="95" y="61"/>
                          <a:pt x="99" y="65"/>
                        </a:cubicBezTo>
                        <a:cubicBezTo>
                          <a:pt x="108" y="36"/>
                          <a:pt x="121" y="19"/>
                          <a:pt x="134" y="19"/>
                        </a:cubicBezTo>
                        <a:cubicBezTo>
                          <a:pt x="148" y="19"/>
                          <a:pt x="163" y="39"/>
                          <a:pt x="171" y="71"/>
                        </a:cubicBezTo>
                        <a:cubicBezTo>
                          <a:pt x="149" y="73"/>
                          <a:pt x="126" y="73"/>
                          <a:pt x="103" y="72"/>
                        </a:cubicBezTo>
                        <a:cubicBezTo>
                          <a:pt x="104" y="74"/>
                          <a:pt x="105" y="76"/>
                          <a:pt x="105" y="79"/>
                        </a:cubicBezTo>
                        <a:cubicBezTo>
                          <a:pt x="105" y="82"/>
                          <a:pt x="104" y="85"/>
                          <a:pt x="102" y="87"/>
                        </a:cubicBezTo>
                        <a:cubicBezTo>
                          <a:pt x="113" y="88"/>
                          <a:pt x="124" y="89"/>
                          <a:pt x="134" y="89"/>
                        </a:cubicBezTo>
                        <a:cubicBezTo>
                          <a:pt x="148" y="89"/>
                          <a:pt x="161" y="88"/>
                          <a:pt x="175" y="87"/>
                        </a:cubicBezTo>
                        <a:cubicBezTo>
                          <a:pt x="177" y="96"/>
                          <a:pt x="178" y="106"/>
                          <a:pt x="179" y="117"/>
                        </a:cubicBezTo>
                        <a:cubicBezTo>
                          <a:pt x="181" y="116"/>
                          <a:pt x="184" y="115"/>
                          <a:pt x="187" y="115"/>
                        </a:cubicBezTo>
                        <a:cubicBezTo>
                          <a:pt x="190" y="115"/>
                          <a:pt x="192" y="116"/>
                          <a:pt x="195" y="116"/>
                        </a:cubicBezTo>
                        <a:cubicBezTo>
                          <a:pt x="194" y="105"/>
                          <a:pt x="193" y="95"/>
                          <a:pt x="191" y="85"/>
                        </a:cubicBezTo>
                        <a:cubicBezTo>
                          <a:pt x="204" y="83"/>
                          <a:pt x="217" y="81"/>
                          <a:pt x="229" y="78"/>
                        </a:cubicBezTo>
                        <a:cubicBezTo>
                          <a:pt x="226" y="74"/>
                          <a:pt x="224" y="69"/>
                          <a:pt x="224" y="64"/>
                        </a:cubicBezTo>
                        <a:cubicBezTo>
                          <a:pt x="224" y="63"/>
                          <a:pt x="224" y="63"/>
                          <a:pt x="224" y="63"/>
                        </a:cubicBezTo>
                        <a:cubicBezTo>
                          <a:pt x="212" y="65"/>
                          <a:pt x="199" y="68"/>
                          <a:pt x="187" y="69"/>
                        </a:cubicBezTo>
                        <a:cubicBezTo>
                          <a:pt x="182" y="48"/>
                          <a:pt x="174" y="31"/>
                          <a:pt x="164" y="19"/>
                        </a:cubicBezTo>
                        <a:cubicBezTo>
                          <a:pt x="188" y="25"/>
                          <a:pt x="209" y="39"/>
                          <a:pt x="225" y="58"/>
                        </a:cubicBezTo>
                        <a:cubicBezTo>
                          <a:pt x="226" y="52"/>
                          <a:pt x="230" y="48"/>
                          <a:pt x="235" y="45"/>
                        </a:cubicBezTo>
                        <a:cubicBezTo>
                          <a:pt x="210" y="17"/>
                          <a:pt x="174" y="0"/>
                          <a:pt x="134" y="0"/>
                        </a:cubicBezTo>
                        <a:cubicBezTo>
                          <a:pt x="66" y="0"/>
                          <a:pt x="9" y="51"/>
                          <a:pt x="0" y="117"/>
                        </a:cubicBezTo>
                        <a:cubicBezTo>
                          <a:pt x="2" y="116"/>
                          <a:pt x="5" y="115"/>
                          <a:pt x="8" y="115"/>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9" name="Freeform 14"/>
                  <p:cNvSpPr/>
                  <p:nvPr/>
                </p:nvSpPr>
                <p:spPr>
                  <a:xfrm>
                    <a:off x="6651625" y="3578226"/>
                    <a:ext cx="220663" cy="431800"/>
                  </a:xfrm>
                  <a:custGeom>
                    <a:avLst/>
                    <a:gdLst>
                      <a:gd name="T0" fmla="*/ 81 w 94"/>
                      <a:gd name="T1" fmla="*/ 0 h 183"/>
                      <a:gd name="T2" fmla="*/ 68 w 94"/>
                      <a:gd name="T3" fmla="*/ 5 h 183"/>
                      <a:gd name="T4" fmla="*/ 66 w 94"/>
                      <a:gd name="T5" fmla="*/ 5 h 183"/>
                      <a:gd name="T6" fmla="*/ 78 w 94"/>
                      <a:gd name="T7" fmla="*/ 51 h 183"/>
                      <a:gd name="T8" fmla="*/ 30 w 94"/>
                      <a:gd name="T9" fmla="*/ 51 h 183"/>
                      <a:gd name="T10" fmla="*/ 31 w 94"/>
                      <a:gd name="T11" fmla="*/ 57 h 183"/>
                      <a:gd name="T12" fmla="*/ 28 w 94"/>
                      <a:gd name="T13" fmla="*/ 67 h 183"/>
                      <a:gd name="T14" fmla="*/ 78 w 94"/>
                      <a:gd name="T15" fmla="*/ 67 h 183"/>
                      <a:gd name="T16" fmla="*/ 49 w 94"/>
                      <a:gd name="T17" fmla="*/ 138 h 183"/>
                      <a:gd name="T18" fmla="*/ 45 w 94"/>
                      <a:gd name="T19" fmla="*/ 136 h 183"/>
                      <a:gd name="T20" fmla="*/ 34 w 94"/>
                      <a:gd name="T21" fmla="*/ 135 h 183"/>
                      <a:gd name="T22" fmla="*/ 22 w 94"/>
                      <a:gd name="T23" fmla="*/ 134 h 183"/>
                      <a:gd name="T24" fmla="*/ 14 w 94"/>
                      <a:gd name="T25" fmla="*/ 134 h 183"/>
                      <a:gd name="T26" fmla="*/ 2 w 94"/>
                      <a:gd name="T27" fmla="*/ 135 h 183"/>
                      <a:gd name="T28" fmla="*/ 0 w 94"/>
                      <a:gd name="T29" fmla="*/ 135 h 183"/>
                      <a:gd name="T30" fmla="*/ 14 w 94"/>
                      <a:gd name="T31" fmla="*/ 151 h 183"/>
                      <a:gd name="T32" fmla="*/ 17 w 94"/>
                      <a:gd name="T33" fmla="*/ 183 h 183"/>
                      <a:gd name="T34" fmla="*/ 94 w 94"/>
                      <a:gd name="T35" fmla="*/ 59 h 183"/>
                      <a:gd name="T36" fmla="*/ 81 w 94"/>
                      <a:gd name="T3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83">
                        <a:moveTo>
                          <a:pt x="81" y="0"/>
                        </a:moveTo>
                        <a:cubicBezTo>
                          <a:pt x="77" y="3"/>
                          <a:pt x="73" y="5"/>
                          <a:pt x="68" y="5"/>
                        </a:cubicBezTo>
                        <a:cubicBezTo>
                          <a:pt x="67" y="5"/>
                          <a:pt x="66" y="5"/>
                          <a:pt x="66" y="5"/>
                        </a:cubicBezTo>
                        <a:cubicBezTo>
                          <a:pt x="72" y="19"/>
                          <a:pt x="77" y="35"/>
                          <a:pt x="78" y="51"/>
                        </a:cubicBezTo>
                        <a:cubicBezTo>
                          <a:pt x="30" y="51"/>
                          <a:pt x="30" y="51"/>
                          <a:pt x="30" y="51"/>
                        </a:cubicBezTo>
                        <a:cubicBezTo>
                          <a:pt x="31" y="53"/>
                          <a:pt x="31" y="55"/>
                          <a:pt x="31" y="57"/>
                        </a:cubicBezTo>
                        <a:cubicBezTo>
                          <a:pt x="31" y="61"/>
                          <a:pt x="30" y="64"/>
                          <a:pt x="28" y="67"/>
                        </a:cubicBezTo>
                        <a:cubicBezTo>
                          <a:pt x="78" y="67"/>
                          <a:pt x="78" y="67"/>
                          <a:pt x="78" y="67"/>
                        </a:cubicBezTo>
                        <a:cubicBezTo>
                          <a:pt x="76" y="94"/>
                          <a:pt x="66" y="118"/>
                          <a:pt x="49" y="138"/>
                        </a:cubicBezTo>
                        <a:cubicBezTo>
                          <a:pt x="48" y="137"/>
                          <a:pt x="46" y="136"/>
                          <a:pt x="45" y="136"/>
                        </a:cubicBezTo>
                        <a:cubicBezTo>
                          <a:pt x="45" y="136"/>
                          <a:pt x="37" y="135"/>
                          <a:pt x="34" y="135"/>
                        </a:cubicBezTo>
                        <a:cubicBezTo>
                          <a:pt x="22" y="134"/>
                          <a:pt x="22" y="134"/>
                          <a:pt x="22" y="134"/>
                        </a:cubicBezTo>
                        <a:cubicBezTo>
                          <a:pt x="14" y="134"/>
                          <a:pt x="14" y="134"/>
                          <a:pt x="14" y="134"/>
                        </a:cubicBezTo>
                        <a:cubicBezTo>
                          <a:pt x="2" y="135"/>
                          <a:pt x="2" y="135"/>
                          <a:pt x="2" y="135"/>
                        </a:cubicBezTo>
                        <a:cubicBezTo>
                          <a:pt x="1" y="135"/>
                          <a:pt x="0" y="135"/>
                          <a:pt x="0" y="135"/>
                        </a:cubicBezTo>
                        <a:cubicBezTo>
                          <a:pt x="7" y="137"/>
                          <a:pt x="14" y="142"/>
                          <a:pt x="14" y="151"/>
                        </a:cubicBezTo>
                        <a:cubicBezTo>
                          <a:pt x="17" y="183"/>
                          <a:pt x="17" y="183"/>
                          <a:pt x="17" y="183"/>
                        </a:cubicBezTo>
                        <a:cubicBezTo>
                          <a:pt x="62" y="161"/>
                          <a:pt x="94" y="114"/>
                          <a:pt x="94" y="59"/>
                        </a:cubicBezTo>
                        <a:cubicBezTo>
                          <a:pt x="94" y="38"/>
                          <a:pt x="89" y="18"/>
                          <a:pt x="81" y="0"/>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0" name="Freeform 15"/>
                  <p:cNvSpPr/>
                  <p:nvPr/>
                </p:nvSpPr>
                <p:spPr>
                  <a:xfrm>
                    <a:off x="6234113" y="3756026"/>
                    <a:ext cx="222250" cy="254000"/>
                  </a:xfrm>
                  <a:custGeom>
                    <a:avLst/>
                    <a:gdLst>
                      <a:gd name="T0" fmla="*/ 79 w 94"/>
                      <a:gd name="T1" fmla="*/ 59 h 108"/>
                      <a:gd name="T2" fmla="*/ 72 w 94"/>
                      <a:gd name="T3" fmla="*/ 59 h 108"/>
                      <a:gd name="T4" fmla="*/ 60 w 94"/>
                      <a:gd name="T5" fmla="*/ 60 h 108"/>
                      <a:gd name="T6" fmla="*/ 49 w 94"/>
                      <a:gd name="T7" fmla="*/ 61 h 108"/>
                      <a:gd name="T8" fmla="*/ 44 w 94"/>
                      <a:gd name="T9" fmla="*/ 63 h 108"/>
                      <a:gd name="T10" fmla="*/ 16 w 94"/>
                      <a:gd name="T11" fmla="*/ 0 h 108"/>
                      <a:gd name="T12" fmla="*/ 9 w 94"/>
                      <a:gd name="T13" fmla="*/ 2 h 108"/>
                      <a:gd name="T14" fmla="*/ 0 w 94"/>
                      <a:gd name="T15" fmla="*/ 0 h 108"/>
                      <a:gd name="T16" fmla="*/ 77 w 94"/>
                      <a:gd name="T17" fmla="*/ 108 h 108"/>
                      <a:gd name="T18" fmla="*/ 79 w 94"/>
                      <a:gd name="T19" fmla="*/ 76 h 108"/>
                      <a:gd name="T20" fmla="*/ 94 w 94"/>
                      <a:gd name="T21" fmla="*/ 60 h 108"/>
                      <a:gd name="T22" fmla="*/ 91 w 94"/>
                      <a:gd name="T23" fmla="*/ 60 h 108"/>
                      <a:gd name="T24" fmla="*/ 79 w 94"/>
                      <a:gd name="T25"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79" y="59"/>
                        </a:moveTo>
                        <a:cubicBezTo>
                          <a:pt x="72" y="59"/>
                          <a:pt x="72" y="59"/>
                          <a:pt x="72" y="59"/>
                        </a:cubicBezTo>
                        <a:cubicBezTo>
                          <a:pt x="60" y="60"/>
                          <a:pt x="60" y="60"/>
                          <a:pt x="60" y="60"/>
                        </a:cubicBezTo>
                        <a:cubicBezTo>
                          <a:pt x="57" y="60"/>
                          <a:pt x="49" y="61"/>
                          <a:pt x="49" y="61"/>
                        </a:cubicBezTo>
                        <a:cubicBezTo>
                          <a:pt x="47" y="61"/>
                          <a:pt x="45" y="62"/>
                          <a:pt x="44" y="63"/>
                        </a:cubicBezTo>
                        <a:cubicBezTo>
                          <a:pt x="29" y="45"/>
                          <a:pt x="20" y="24"/>
                          <a:pt x="16" y="0"/>
                        </a:cubicBezTo>
                        <a:cubicBezTo>
                          <a:pt x="14" y="1"/>
                          <a:pt x="12" y="2"/>
                          <a:pt x="9" y="2"/>
                        </a:cubicBezTo>
                        <a:cubicBezTo>
                          <a:pt x="6" y="2"/>
                          <a:pt x="3" y="1"/>
                          <a:pt x="0" y="0"/>
                        </a:cubicBezTo>
                        <a:cubicBezTo>
                          <a:pt x="6" y="47"/>
                          <a:pt x="35" y="88"/>
                          <a:pt x="77" y="108"/>
                        </a:cubicBezTo>
                        <a:cubicBezTo>
                          <a:pt x="79" y="76"/>
                          <a:pt x="79" y="76"/>
                          <a:pt x="79" y="76"/>
                        </a:cubicBezTo>
                        <a:cubicBezTo>
                          <a:pt x="80" y="67"/>
                          <a:pt x="86" y="62"/>
                          <a:pt x="94" y="60"/>
                        </a:cubicBezTo>
                        <a:cubicBezTo>
                          <a:pt x="93" y="60"/>
                          <a:pt x="92" y="60"/>
                          <a:pt x="91" y="60"/>
                        </a:cubicBezTo>
                        <a:lnTo>
                          <a:pt x="79" y="5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1" name="Freeform 16"/>
                  <p:cNvSpPr>
                    <a:spLocks noEditPoints="1"/>
                  </p:cNvSpPr>
                  <p:nvPr/>
                </p:nvSpPr>
                <p:spPr>
                  <a:xfrm>
                    <a:off x="6615113" y="3651251"/>
                    <a:ext cx="125413" cy="123825"/>
                  </a:xfrm>
                  <a:custGeom>
                    <a:avLst/>
                    <a:gdLst>
                      <a:gd name="T0" fmla="*/ 26 w 53"/>
                      <a:gd name="T1" fmla="*/ 52 h 52"/>
                      <a:gd name="T2" fmla="*/ 0 w 53"/>
                      <a:gd name="T3" fmla="*/ 26 h 52"/>
                      <a:gd name="T4" fmla="*/ 26 w 53"/>
                      <a:gd name="T5" fmla="*/ 0 h 52"/>
                      <a:gd name="T6" fmla="*/ 53 w 53"/>
                      <a:gd name="T7" fmla="*/ 26 h 52"/>
                      <a:gd name="T8" fmla="*/ 26 w 53"/>
                      <a:gd name="T9" fmla="*/ 52 h 52"/>
                      <a:gd name="T10" fmla="*/ 26 w 53"/>
                      <a:gd name="T11" fmla="*/ 12 h 52"/>
                      <a:gd name="T12" fmla="*/ 13 w 53"/>
                      <a:gd name="T13" fmla="*/ 26 h 52"/>
                      <a:gd name="T14" fmla="*/ 26 w 53"/>
                      <a:gd name="T15" fmla="*/ 40 h 52"/>
                      <a:gd name="T16" fmla="*/ 40 w 53"/>
                      <a:gd name="T17" fmla="*/ 26 h 52"/>
                      <a:gd name="T18" fmla="*/ 26 w 53"/>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6" y="52"/>
                        </a:moveTo>
                        <a:cubicBezTo>
                          <a:pt x="12" y="52"/>
                          <a:pt x="0" y="40"/>
                          <a:pt x="0" y="26"/>
                        </a:cubicBezTo>
                        <a:cubicBezTo>
                          <a:pt x="0" y="11"/>
                          <a:pt x="12" y="0"/>
                          <a:pt x="26" y="0"/>
                        </a:cubicBezTo>
                        <a:cubicBezTo>
                          <a:pt x="41" y="0"/>
                          <a:pt x="53" y="11"/>
                          <a:pt x="53" y="26"/>
                        </a:cubicBezTo>
                        <a:cubicBezTo>
                          <a:pt x="53"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cxnSp>
            <p:nvCxnSpPr>
              <p:cNvPr id="258" name="Straight Connector 257"/>
              <p:cNvCxnSpPr/>
              <p:nvPr/>
            </p:nvCxnSpPr>
            <p:spPr>
              <a:xfrm flipH="1" flipV="1">
                <a:off x="491067" y="5274385"/>
                <a:ext cx="8922732" cy="1172"/>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55497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Azure </a:t>
            </a:r>
            <a:r>
              <a:rPr lang="en-US" sz="2000" dirty="0" smtClean="0"/>
              <a:t>cloud migration assistance</a:t>
            </a:r>
            <a:endParaRPr lang="en-US" sz="2000" dirty="0"/>
          </a:p>
        </p:txBody>
      </p:sp>
      <p:sp>
        <p:nvSpPr>
          <p:cNvPr id="3" name="Text Placeholder 2"/>
          <p:cNvSpPr>
            <a:spLocks noGrp="1"/>
          </p:cNvSpPr>
          <p:nvPr>
            <p:ph type="body" sz="quarter" idx="12"/>
          </p:nvPr>
        </p:nvSpPr>
        <p:spPr/>
        <p:txBody>
          <a:bodyPr/>
          <a:lstStyle/>
          <a:p>
            <a:r>
              <a:rPr lang="en-US" dirty="0" smtClean="0"/>
              <a:t>Case Study</a:t>
            </a:r>
            <a:endParaRPr lang="en-US" dirty="0"/>
          </a:p>
        </p:txBody>
      </p:sp>
      <p:grpSp>
        <p:nvGrpSpPr>
          <p:cNvPr id="6" name="Group 5"/>
          <p:cNvGrpSpPr/>
          <p:nvPr/>
        </p:nvGrpSpPr>
        <p:grpSpPr>
          <a:xfrm>
            <a:off x="998399" y="995271"/>
            <a:ext cx="10195201" cy="4929279"/>
            <a:chOff x="1976193" y="1334145"/>
            <a:chExt cx="8261568" cy="4554205"/>
          </a:xfrm>
        </p:grpSpPr>
        <p:grpSp>
          <p:nvGrpSpPr>
            <p:cNvPr id="110" name="Group 31"/>
            <p:cNvGrpSpPr/>
            <p:nvPr/>
          </p:nvGrpSpPr>
          <p:grpSpPr>
            <a:xfrm>
              <a:off x="2082555" y="1821542"/>
              <a:ext cx="289392" cy="183551"/>
              <a:chOff x="464738" y="4822117"/>
              <a:chExt cx="1649412" cy="1046162"/>
            </a:xfrm>
            <a:solidFill>
              <a:schemeClr val="bg1"/>
            </a:solidFill>
          </p:grpSpPr>
          <p:sp>
            <p:nvSpPr>
              <p:cNvPr id="111"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12"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1"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4"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5"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6"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4"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5"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46" name="Group 145"/>
            <p:cNvGrpSpPr/>
            <p:nvPr/>
          </p:nvGrpSpPr>
          <p:grpSpPr>
            <a:xfrm>
              <a:off x="1976194" y="1334145"/>
              <a:ext cx="2678697" cy="506437"/>
              <a:chOff x="489876" y="1429084"/>
              <a:chExt cx="2901922" cy="548640"/>
            </a:xfrm>
          </p:grpSpPr>
          <p:sp>
            <p:nvSpPr>
              <p:cNvPr id="147" name="Rectangle 8"/>
              <p:cNvSpPr>
                <a:spLocks noChangeArrowheads="1"/>
              </p:cNvSpPr>
              <p:nvPr/>
            </p:nvSpPr>
            <p:spPr>
              <a:xfrm>
                <a:off x="825207" y="1441566"/>
                <a:ext cx="2566591" cy="536158"/>
              </a:xfrm>
              <a:prstGeom prst="rect">
                <a:avLst/>
              </a:prstGeom>
              <a:solidFill>
                <a:schemeClr val="tx2"/>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Client:</a:t>
                </a:r>
              </a:p>
              <a:p>
                <a:pPr>
                  <a:spcAft>
                    <a:spcPts val="277"/>
                  </a:spcAft>
                </a:pPr>
                <a:endParaRPr lang="en-US" sz="923" b="1" dirty="0">
                  <a:solidFill>
                    <a:prstClr val="white"/>
                  </a:solidFill>
                  <a:cs typeface="Univers LT Pro 45 Light"/>
                </a:endParaRPr>
              </a:p>
            </p:txBody>
          </p:sp>
          <p:sp>
            <p:nvSpPr>
              <p:cNvPr id="154" name="Oval 153"/>
              <p:cNvSpPr/>
              <p:nvPr/>
            </p:nvSpPr>
            <p:spPr>
              <a:xfrm>
                <a:off x="489876" y="1429084"/>
                <a:ext cx="548640" cy="548640"/>
              </a:xfrm>
              <a:prstGeom prst="ellipse">
                <a:avLst/>
              </a:prstGeom>
              <a:solidFill>
                <a:schemeClr val="tx2"/>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75" name="Group 31"/>
              <p:cNvGrpSpPr/>
              <p:nvPr/>
            </p:nvGrpSpPr>
            <p:grpSpPr>
              <a:xfrm>
                <a:off x="612197" y="1616067"/>
                <a:ext cx="313508" cy="198847"/>
                <a:chOff x="464738" y="4822117"/>
                <a:chExt cx="1649412" cy="1046162"/>
              </a:xfrm>
              <a:solidFill>
                <a:schemeClr val="bg1"/>
              </a:solidFill>
            </p:grpSpPr>
            <p:sp>
              <p:nvSpPr>
                <p:cNvPr id="177"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8"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9"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0"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1"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2"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3"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4"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sp>
            <p:nvSpPr>
              <p:cNvPr id="176" name="TextBox 175"/>
              <p:cNvSpPr txBox="1"/>
              <p:nvPr/>
            </p:nvSpPr>
            <p:spPr>
              <a:xfrm>
                <a:off x="1049620" y="1591258"/>
                <a:ext cx="2139131" cy="378126"/>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Major Global Beverage Maker </a:t>
                </a:r>
                <a:endParaRPr lang="en-US" sz="923" dirty="0">
                  <a:solidFill>
                    <a:prstClr val="white"/>
                  </a:solidFill>
                </a:endParaRPr>
              </a:p>
            </p:txBody>
          </p:sp>
        </p:grpSp>
        <p:grpSp>
          <p:nvGrpSpPr>
            <p:cNvPr id="185" name="Group 31"/>
            <p:cNvGrpSpPr/>
            <p:nvPr/>
          </p:nvGrpSpPr>
          <p:grpSpPr>
            <a:xfrm>
              <a:off x="4857573" y="1826697"/>
              <a:ext cx="289392" cy="183551"/>
              <a:chOff x="464738" y="4822117"/>
              <a:chExt cx="1649412" cy="1046162"/>
            </a:xfrm>
            <a:solidFill>
              <a:schemeClr val="bg1"/>
            </a:solidFill>
          </p:grpSpPr>
          <p:sp>
            <p:nvSpPr>
              <p:cNvPr id="186"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7"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8"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9"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0"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1"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2"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3"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94" name="Group 193"/>
            <p:cNvGrpSpPr/>
            <p:nvPr/>
          </p:nvGrpSpPr>
          <p:grpSpPr>
            <a:xfrm>
              <a:off x="4751213" y="1339301"/>
              <a:ext cx="2680913" cy="506437"/>
              <a:chOff x="3496146" y="1434669"/>
              <a:chExt cx="2904322" cy="548640"/>
            </a:xfrm>
          </p:grpSpPr>
          <p:sp>
            <p:nvSpPr>
              <p:cNvPr id="195" name="Rectangle 8"/>
              <p:cNvSpPr>
                <a:spLocks noChangeArrowheads="1"/>
              </p:cNvSpPr>
              <p:nvPr/>
            </p:nvSpPr>
            <p:spPr>
              <a:xfrm>
                <a:off x="3831477" y="1447151"/>
                <a:ext cx="2568991" cy="536158"/>
              </a:xfrm>
              <a:prstGeom prst="rect">
                <a:avLst/>
              </a:prstGeom>
              <a:solidFill>
                <a:srgbClr val="0091DA"/>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Sector:</a:t>
                </a:r>
              </a:p>
              <a:p>
                <a:pPr>
                  <a:spcAft>
                    <a:spcPts val="277"/>
                  </a:spcAft>
                </a:pPr>
                <a:endParaRPr lang="en-US" sz="923" b="1" dirty="0">
                  <a:solidFill>
                    <a:prstClr val="white"/>
                  </a:solidFill>
                  <a:cs typeface="Univers LT Pro 45 Light"/>
                </a:endParaRPr>
              </a:p>
            </p:txBody>
          </p:sp>
          <p:sp>
            <p:nvSpPr>
              <p:cNvPr id="196" name="Oval 195"/>
              <p:cNvSpPr/>
              <p:nvPr/>
            </p:nvSpPr>
            <p:spPr>
              <a:xfrm>
                <a:off x="3496146" y="1434669"/>
                <a:ext cx="548640" cy="548640"/>
              </a:xfrm>
              <a:prstGeom prst="ellipse">
                <a:avLst/>
              </a:prstGeom>
              <a:solidFill>
                <a:srgbClr val="0091DA"/>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97" name="Group 196"/>
              <p:cNvGrpSpPr/>
              <p:nvPr/>
            </p:nvGrpSpPr>
            <p:grpSpPr>
              <a:xfrm>
                <a:off x="3648079" y="1581173"/>
                <a:ext cx="255884" cy="255631"/>
                <a:chOff x="4883147" y="1700213"/>
                <a:chExt cx="735974" cy="735248"/>
              </a:xfrm>
              <a:solidFill>
                <a:schemeClr val="bg1"/>
              </a:solidFill>
            </p:grpSpPr>
            <p:sp>
              <p:nvSpPr>
                <p:cNvPr id="199" name="Freeform 36"/>
                <p:cNvSpPr>
                  <a:spLocks noEditPoints="1"/>
                </p:cNvSpPr>
                <p:nvPr/>
              </p:nvSpPr>
              <p:spPr>
                <a:xfrm>
                  <a:off x="5256038" y="1700576"/>
                  <a:ext cx="363083" cy="354637"/>
                </a:xfrm>
                <a:custGeom>
                  <a:avLst/>
                  <a:gdLst>
                    <a:gd name="T0" fmla="*/ 0 w 1692"/>
                    <a:gd name="T1" fmla="*/ 0 h 1653"/>
                    <a:gd name="T2" fmla="*/ 0 w 1692"/>
                    <a:gd name="T3" fmla="*/ 1653 h 1653"/>
                    <a:gd name="T4" fmla="*/ 1692 w 1692"/>
                    <a:gd name="T5" fmla="*/ 1648 h 1653"/>
                    <a:gd name="T6" fmla="*/ 1190 w 1692"/>
                    <a:gd name="T7" fmla="*/ 501 h 1653"/>
                    <a:gd name="T8" fmla="*/ 0 w 1692"/>
                    <a:gd name="T9" fmla="*/ 0 h 1653"/>
                    <a:gd name="T10" fmla="*/ 92 w 1692"/>
                    <a:gd name="T11" fmla="*/ 1560 h 1653"/>
                    <a:gd name="T12" fmla="*/ 92 w 1692"/>
                    <a:gd name="T13" fmla="*/ 98 h 1653"/>
                    <a:gd name="T14" fmla="*/ 1125 w 1692"/>
                    <a:gd name="T15" fmla="*/ 566 h 1653"/>
                    <a:gd name="T16" fmla="*/ 1594 w 1692"/>
                    <a:gd name="T17" fmla="*/ 1556 h 1653"/>
                    <a:gd name="T18" fmla="*/ 92 w 1692"/>
                    <a:gd name="T19" fmla="*/ 156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2" h="1653">
                      <a:moveTo>
                        <a:pt x="0" y="0"/>
                      </a:moveTo>
                      <a:cubicBezTo>
                        <a:pt x="0" y="1653"/>
                        <a:pt x="0" y="1653"/>
                        <a:pt x="0" y="1653"/>
                      </a:cubicBezTo>
                      <a:cubicBezTo>
                        <a:pt x="1692" y="1648"/>
                        <a:pt x="1692" y="1648"/>
                        <a:pt x="1692" y="1648"/>
                      </a:cubicBezTo>
                      <a:cubicBezTo>
                        <a:pt x="1677" y="1213"/>
                        <a:pt x="1500" y="807"/>
                        <a:pt x="1190" y="501"/>
                      </a:cubicBezTo>
                      <a:cubicBezTo>
                        <a:pt x="874" y="189"/>
                        <a:pt x="453" y="13"/>
                        <a:pt x="0" y="0"/>
                      </a:cubicBezTo>
                      <a:close/>
                      <a:moveTo>
                        <a:pt x="92" y="1560"/>
                      </a:moveTo>
                      <a:cubicBezTo>
                        <a:pt x="92" y="98"/>
                        <a:pt x="92" y="98"/>
                        <a:pt x="92" y="98"/>
                      </a:cubicBezTo>
                      <a:cubicBezTo>
                        <a:pt x="486" y="130"/>
                        <a:pt x="849" y="294"/>
                        <a:pt x="1125" y="566"/>
                      </a:cubicBezTo>
                      <a:cubicBezTo>
                        <a:pt x="1394" y="833"/>
                        <a:pt x="1559" y="1181"/>
                        <a:pt x="1594" y="1556"/>
                      </a:cubicBezTo>
                      <a:lnTo>
                        <a:pt x="92" y="15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0" name="Freeform 37"/>
                <p:cNvSpPr/>
                <p:nvPr/>
              </p:nvSpPr>
              <p:spPr>
                <a:xfrm>
                  <a:off x="4883147" y="1700213"/>
                  <a:ext cx="629084" cy="735248"/>
                </a:xfrm>
                <a:custGeom>
                  <a:avLst/>
                  <a:gdLst>
                    <a:gd name="T0" fmla="*/ 1716 w 2932"/>
                    <a:gd name="T1" fmla="*/ 3427 h 3427"/>
                    <a:gd name="T2" fmla="*/ 2932 w 2932"/>
                    <a:gd name="T3" fmla="*/ 2922 h 3427"/>
                    <a:gd name="T4" fmla="*/ 1635 w 2932"/>
                    <a:gd name="T5" fmla="*/ 1758 h 3427"/>
                    <a:gd name="T6" fmla="*/ 1615 w 2932"/>
                    <a:gd name="T7" fmla="*/ 1712 h 3427"/>
                    <a:gd name="T8" fmla="*/ 1615 w 2932"/>
                    <a:gd name="T9" fmla="*/ 0 h 3427"/>
                    <a:gd name="T10" fmla="*/ 490 w 2932"/>
                    <a:gd name="T11" fmla="*/ 512 h 3427"/>
                    <a:gd name="T12" fmla="*/ 0 w 2932"/>
                    <a:gd name="T13" fmla="*/ 1712 h 3427"/>
                    <a:gd name="T14" fmla="*/ 1716 w 2932"/>
                    <a:gd name="T15" fmla="*/ 3427 h 3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2" h="3427">
                      <a:moveTo>
                        <a:pt x="1716" y="3427"/>
                      </a:moveTo>
                      <a:cubicBezTo>
                        <a:pt x="2171" y="3427"/>
                        <a:pt x="2611" y="3244"/>
                        <a:pt x="2932" y="2922"/>
                      </a:cubicBezTo>
                      <a:cubicBezTo>
                        <a:pt x="1635" y="1758"/>
                        <a:pt x="1635" y="1758"/>
                        <a:pt x="1635" y="1758"/>
                      </a:cubicBezTo>
                      <a:cubicBezTo>
                        <a:pt x="1622" y="1746"/>
                        <a:pt x="1615" y="1729"/>
                        <a:pt x="1615" y="1712"/>
                      </a:cubicBezTo>
                      <a:cubicBezTo>
                        <a:pt x="1615" y="0"/>
                        <a:pt x="1615" y="0"/>
                        <a:pt x="1615" y="0"/>
                      </a:cubicBezTo>
                      <a:cubicBezTo>
                        <a:pt x="1188" y="24"/>
                        <a:pt x="791" y="205"/>
                        <a:pt x="490" y="512"/>
                      </a:cubicBezTo>
                      <a:cubicBezTo>
                        <a:pt x="174" y="834"/>
                        <a:pt x="0" y="1260"/>
                        <a:pt x="0" y="1712"/>
                      </a:cubicBezTo>
                      <a:cubicBezTo>
                        <a:pt x="0" y="2658"/>
                        <a:pt x="770" y="3427"/>
                        <a:pt x="1716" y="34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1" name="Freeform 38"/>
                <p:cNvSpPr>
                  <a:spLocks noEditPoints="1"/>
                </p:cNvSpPr>
                <p:nvPr/>
              </p:nvSpPr>
              <p:spPr>
                <a:xfrm>
                  <a:off x="5277289" y="2080551"/>
                  <a:ext cx="341832" cy="227040"/>
                </a:xfrm>
                <a:custGeom>
                  <a:avLst/>
                  <a:gdLst>
                    <a:gd name="T0" fmla="*/ 1178 w 1593"/>
                    <a:gd name="T1" fmla="*/ 1058 h 1058"/>
                    <a:gd name="T2" fmla="*/ 1593 w 1593"/>
                    <a:gd name="T3" fmla="*/ 1 h 1058"/>
                    <a:gd name="T4" fmla="*/ 0 w 1593"/>
                    <a:gd name="T5" fmla="*/ 0 h 1058"/>
                    <a:gd name="T6" fmla="*/ 1178 w 1593"/>
                    <a:gd name="T7" fmla="*/ 1058 h 1058"/>
                    <a:gd name="T8" fmla="*/ 1475 w 1593"/>
                    <a:gd name="T9" fmla="*/ 464 h 1058"/>
                    <a:gd name="T10" fmla="*/ 1475 w 1593"/>
                    <a:gd name="T11" fmla="*/ 464 h 1058"/>
                    <a:gd name="T12" fmla="*/ 1405 w 1593"/>
                    <a:gd name="T13" fmla="*/ 490 h 1058"/>
                    <a:gd name="T14" fmla="*/ 1064 w 1593"/>
                    <a:gd name="T15" fmla="*/ 831 h 1058"/>
                    <a:gd name="T16" fmla="*/ 1017 w 1593"/>
                    <a:gd name="T17" fmla="*/ 789 h 1058"/>
                    <a:gd name="T18" fmla="*/ 1446 w 1593"/>
                    <a:gd name="T19" fmla="*/ 360 h 1058"/>
                    <a:gd name="T20" fmla="*/ 1405 w 1593"/>
                    <a:gd name="T21" fmla="*/ 490 h 1058"/>
                    <a:gd name="T22" fmla="*/ 1472 w 1593"/>
                    <a:gd name="T23" fmla="*/ 246 h 1058"/>
                    <a:gd name="T24" fmla="*/ 971 w 1593"/>
                    <a:gd name="T25" fmla="*/ 748 h 1058"/>
                    <a:gd name="T26" fmla="*/ 924 w 1593"/>
                    <a:gd name="T27" fmla="*/ 705 h 1058"/>
                    <a:gd name="T28" fmla="*/ 1489 w 1593"/>
                    <a:gd name="T29" fmla="*/ 140 h 1058"/>
                    <a:gd name="T30" fmla="*/ 1472 w 1593"/>
                    <a:gd name="T31" fmla="*/ 246 h 1058"/>
                    <a:gd name="T32" fmla="*/ 878 w 1593"/>
                    <a:gd name="T33" fmla="*/ 664 h 1058"/>
                    <a:gd name="T34" fmla="*/ 831 w 1593"/>
                    <a:gd name="T35" fmla="*/ 622 h 1058"/>
                    <a:gd name="T36" fmla="*/ 1360 w 1593"/>
                    <a:gd name="T37" fmla="*/ 93 h 1058"/>
                    <a:gd name="T38" fmla="*/ 1449 w 1593"/>
                    <a:gd name="T39" fmla="*/ 93 h 1058"/>
                    <a:gd name="T40" fmla="*/ 878 w 1593"/>
                    <a:gd name="T41" fmla="*/ 664 h 1058"/>
                    <a:gd name="T42" fmla="*/ 785 w 1593"/>
                    <a:gd name="T43" fmla="*/ 581 h 1058"/>
                    <a:gd name="T44" fmla="*/ 738 w 1593"/>
                    <a:gd name="T45" fmla="*/ 539 h 1058"/>
                    <a:gd name="T46" fmla="*/ 1183 w 1593"/>
                    <a:gd name="T47" fmla="*/ 93 h 1058"/>
                    <a:gd name="T48" fmla="*/ 1273 w 1593"/>
                    <a:gd name="T49" fmla="*/ 93 h 1058"/>
                    <a:gd name="T50" fmla="*/ 785 w 1593"/>
                    <a:gd name="T51" fmla="*/ 581 h 1058"/>
                    <a:gd name="T52" fmla="*/ 692 w 1593"/>
                    <a:gd name="T53" fmla="*/ 497 h 1058"/>
                    <a:gd name="T54" fmla="*/ 645 w 1593"/>
                    <a:gd name="T55" fmla="*/ 455 h 1058"/>
                    <a:gd name="T56" fmla="*/ 1007 w 1593"/>
                    <a:gd name="T57" fmla="*/ 93 h 1058"/>
                    <a:gd name="T58" fmla="*/ 1096 w 1593"/>
                    <a:gd name="T59" fmla="*/ 93 h 1058"/>
                    <a:gd name="T60" fmla="*/ 692 w 1593"/>
                    <a:gd name="T61" fmla="*/ 497 h 1058"/>
                    <a:gd name="T62" fmla="*/ 599 w 1593"/>
                    <a:gd name="T63" fmla="*/ 414 h 1058"/>
                    <a:gd name="T64" fmla="*/ 552 w 1593"/>
                    <a:gd name="T65" fmla="*/ 372 h 1058"/>
                    <a:gd name="T66" fmla="*/ 830 w 1593"/>
                    <a:gd name="T67" fmla="*/ 93 h 1058"/>
                    <a:gd name="T68" fmla="*/ 920 w 1593"/>
                    <a:gd name="T69" fmla="*/ 93 h 1058"/>
                    <a:gd name="T70" fmla="*/ 599 w 1593"/>
                    <a:gd name="T71" fmla="*/ 414 h 1058"/>
                    <a:gd name="T72" fmla="*/ 506 w 1593"/>
                    <a:gd name="T73" fmla="*/ 330 h 1058"/>
                    <a:gd name="T74" fmla="*/ 459 w 1593"/>
                    <a:gd name="T75" fmla="*/ 288 h 1058"/>
                    <a:gd name="T76" fmla="*/ 654 w 1593"/>
                    <a:gd name="T77" fmla="*/ 93 h 1058"/>
                    <a:gd name="T78" fmla="*/ 743 w 1593"/>
                    <a:gd name="T79" fmla="*/ 93 h 1058"/>
                    <a:gd name="T80" fmla="*/ 506 w 1593"/>
                    <a:gd name="T81" fmla="*/ 330 h 1058"/>
                    <a:gd name="T82" fmla="*/ 413 w 1593"/>
                    <a:gd name="T83" fmla="*/ 247 h 1058"/>
                    <a:gd name="T84" fmla="*/ 366 w 1593"/>
                    <a:gd name="T85" fmla="*/ 205 h 1058"/>
                    <a:gd name="T86" fmla="*/ 478 w 1593"/>
                    <a:gd name="T87" fmla="*/ 93 h 1058"/>
                    <a:gd name="T88" fmla="*/ 567 w 1593"/>
                    <a:gd name="T89" fmla="*/ 93 h 1058"/>
                    <a:gd name="T90" fmla="*/ 413 w 1593"/>
                    <a:gd name="T91" fmla="*/ 247 h 1058"/>
                    <a:gd name="T92" fmla="*/ 320 w 1593"/>
                    <a:gd name="T93" fmla="*/ 163 h 1058"/>
                    <a:gd name="T94" fmla="*/ 242 w 1593"/>
                    <a:gd name="T95" fmla="*/ 93 h 1058"/>
                    <a:gd name="T96" fmla="*/ 390 w 1593"/>
                    <a:gd name="T97" fmla="*/ 93 h 1058"/>
                    <a:gd name="T98" fmla="*/ 320 w 1593"/>
                    <a:gd name="T99" fmla="*/ 163 h 1058"/>
                    <a:gd name="T100" fmla="*/ 400 w 1593"/>
                    <a:gd name="T101" fmla="*/ 303 h 1058"/>
                    <a:gd name="T102" fmla="*/ 400 w 1593"/>
                    <a:gd name="T103" fmla="*/ 303 h 1058"/>
                    <a:gd name="T104" fmla="*/ 684 w 1593"/>
                    <a:gd name="T105" fmla="*/ 549 h 1058"/>
                    <a:gd name="T106" fmla="*/ 684 w 1593"/>
                    <a:gd name="T107" fmla="*/ 549 h 1058"/>
                    <a:gd name="T108" fmla="*/ 960 w 1593"/>
                    <a:gd name="T109" fmla="*/ 803 h 1058"/>
                    <a:gd name="T110" fmla="*/ 960 w 1593"/>
                    <a:gd name="T111" fmla="*/ 803 h 1058"/>
                    <a:gd name="T112" fmla="*/ 1053 w 1593"/>
                    <a:gd name="T113" fmla="*/ 886 h 1058"/>
                    <a:gd name="T114" fmla="*/ 1053 w 1593"/>
                    <a:gd name="T115" fmla="*/ 886 h 1058"/>
                    <a:gd name="T116" fmla="*/ 1168 w 1593"/>
                    <a:gd name="T117" fmla="*/ 925 h 1058"/>
                    <a:gd name="T118" fmla="*/ 1110 w 1593"/>
                    <a:gd name="T119" fmla="*/ 873 h 1058"/>
                    <a:gd name="T120" fmla="*/ 1342 w 1593"/>
                    <a:gd name="T121" fmla="*/ 640 h 1058"/>
                    <a:gd name="T122" fmla="*/ 1168 w 1593"/>
                    <a:gd name="T123" fmla="*/ 925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3" h="1058">
                      <a:moveTo>
                        <a:pt x="1178" y="1058"/>
                      </a:moveTo>
                      <a:cubicBezTo>
                        <a:pt x="1434" y="762"/>
                        <a:pt x="1579" y="391"/>
                        <a:pt x="1593" y="1"/>
                      </a:cubicBezTo>
                      <a:cubicBezTo>
                        <a:pt x="0" y="0"/>
                        <a:pt x="0" y="0"/>
                        <a:pt x="0" y="0"/>
                      </a:cubicBezTo>
                      <a:lnTo>
                        <a:pt x="1178" y="1058"/>
                      </a:lnTo>
                      <a:close/>
                      <a:moveTo>
                        <a:pt x="1475" y="464"/>
                      </a:moveTo>
                      <a:cubicBezTo>
                        <a:pt x="1475" y="464"/>
                        <a:pt x="1475" y="464"/>
                        <a:pt x="1475" y="464"/>
                      </a:cubicBezTo>
                      <a:close/>
                      <a:moveTo>
                        <a:pt x="1405" y="490"/>
                      </a:moveTo>
                      <a:cubicBezTo>
                        <a:pt x="1064" y="831"/>
                        <a:pt x="1064" y="831"/>
                        <a:pt x="1064" y="831"/>
                      </a:cubicBezTo>
                      <a:cubicBezTo>
                        <a:pt x="1017" y="789"/>
                        <a:pt x="1017" y="789"/>
                        <a:pt x="1017" y="789"/>
                      </a:cubicBezTo>
                      <a:cubicBezTo>
                        <a:pt x="1446" y="360"/>
                        <a:pt x="1446" y="360"/>
                        <a:pt x="1446" y="360"/>
                      </a:cubicBezTo>
                      <a:cubicBezTo>
                        <a:pt x="1434" y="404"/>
                        <a:pt x="1421" y="447"/>
                        <a:pt x="1405" y="490"/>
                      </a:cubicBezTo>
                      <a:close/>
                      <a:moveTo>
                        <a:pt x="1472" y="246"/>
                      </a:moveTo>
                      <a:cubicBezTo>
                        <a:pt x="971" y="748"/>
                        <a:pt x="971" y="748"/>
                        <a:pt x="971" y="748"/>
                      </a:cubicBezTo>
                      <a:cubicBezTo>
                        <a:pt x="924" y="705"/>
                        <a:pt x="924" y="705"/>
                        <a:pt x="924" y="705"/>
                      </a:cubicBezTo>
                      <a:cubicBezTo>
                        <a:pt x="1489" y="140"/>
                        <a:pt x="1489" y="140"/>
                        <a:pt x="1489" y="140"/>
                      </a:cubicBezTo>
                      <a:cubicBezTo>
                        <a:pt x="1485" y="176"/>
                        <a:pt x="1479" y="211"/>
                        <a:pt x="1472" y="246"/>
                      </a:cubicBezTo>
                      <a:close/>
                      <a:moveTo>
                        <a:pt x="878" y="664"/>
                      </a:moveTo>
                      <a:cubicBezTo>
                        <a:pt x="831" y="622"/>
                        <a:pt x="831" y="622"/>
                        <a:pt x="831" y="622"/>
                      </a:cubicBezTo>
                      <a:cubicBezTo>
                        <a:pt x="1360" y="93"/>
                        <a:pt x="1360" y="93"/>
                        <a:pt x="1360" y="93"/>
                      </a:cubicBezTo>
                      <a:cubicBezTo>
                        <a:pt x="1449" y="93"/>
                        <a:pt x="1449" y="93"/>
                        <a:pt x="1449" y="93"/>
                      </a:cubicBezTo>
                      <a:lnTo>
                        <a:pt x="878" y="664"/>
                      </a:lnTo>
                      <a:close/>
                      <a:moveTo>
                        <a:pt x="785" y="581"/>
                      </a:moveTo>
                      <a:cubicBezTo>
                        <a:pt x="738" y="539"/>
                        <a:pt x="738" y="539"/>
                        <a:pt x="738" y="539"/>
                      </a:cubicBezTo>
                      <a:cubicBezTo>
                        <a:pt x="1183" y="93"/>
                        <a:pt x="1183" y="93"/>
                        <a:pt x="1183" y="93"/>
                      </a:cubicBezTo>
                      <a:cubicBezTo>
                        <a:pt x="1273" y="93"/>
                        <a:pt x="1273" y="93"/>
                        <a:pt x="1273" y="93"/>
                      </a:cubicBezTo>
                      <a:lnTo>
                        <a:pt x="785" y="581"/>
                      </a:lnTo>
                      <a:close/>
                      <a:moveTo>
                        <a:pt x="692" y="497"/>
                      </a:moveTo>
                      <a:cubicBezTo>
                        <a:pt x="645" y="455"/>
                        <a:pt x="645" y="455"/>
                        <a:pt x="645" y="455"/>
                      </a:cubicBezTo>
                      <a:cubicBezTo>
                        <a:pt x="1007" y="93"/>
                        <a:pt x="1007" y="93"/>
                        <a:pt x="1007" y="93"/>
                      </a:cubicBezTo>
                      <a:cubicBezTo>
                        <a:pt x="1096" y="93"/>
                        <a:pt x="1096" y="93"/>
                        <a:pt x="1096" y="93"/>
                      </a:cubicBezTo>
                      <a:lnTo>
                        <a:pt x="692" y="497"/>
                      </a:lnTo>
                      <a:close/>
                      <a:moveTo>
                        <a:pt x="599" y="414"/>
                      </a:moveTo>
                      <a:cubicBezTo>
                        <a:pt x="552" y="372"/>
                        <a:pt x="552" y="372"/>
                        <a:pt x="552" y="372"/>
                      </a:cubicBezTo>
                      <a:cubicBezTo>
                        <a:pt x="830" y="93"/>
                        <a:pt x="830" y="93"/>
                        <a:pt x="830" y="93"/>
                      </a:cubicBezTo>
                      <a:cubicBezTo>
                        <a:pt x="920" y="93"/>
                        <a:pt x="920" y="93"/>
                        <a:pt x="920" y="93"/>
                      </a:cubicBezTo>
                      <a:lnTo>
                        <a:pt x="599" y="414"/>
                      </a:lnTo>
                      <a:close/>
                      <a:moveTo>
                        <a:pt x="506" y="330"/>
                      </a:moveTo>
                      <a:cubicBezTo>
                        <a:pt x="459" y="288"/>
                        <a:pt x="459" y="288"/>
                        <a:pt x="459" y="288"/>
                      </a:cubicBezTo>
                      <a:cubicBezTo>
                        <a:pt x="654" y="93"/>
                        <a:pt x="654" y="93"/>
                        <a:pt x="654" y="93"/>
                      </a:cubicBezTo>
                      <a:cubicBezTo>
                        <a:pt x="743" y="93"/>
                        <a:pt x="743" y="93"/>
                        <a:pt x="743" y="93"/>
                      </a:cubicBezTo>
                      <a:lnTo>
                        <a:pt x="506" y="330"/>
                      </a:lnTo>
                      <a:close/>
                      <a:moveTo>
                        <a:pt x="413" y="247"/>
                      </a:moveTo>
                      <a:cubicBezTo>
                        <a:pt x="366" y="205"/>
                        <a:pt x="366" y="205"/>
                        <a:pt x="366" y="205"/>
                      </a:cubicBezTo>
                      <a:cubicBezTo>
                        <a:pt x="478" y="93"/>
                        <a:pt x="478" y="93"/>
                        <a:pt x="478" y="93"/>
                      </a:cubicBezTo>
                      <a:cubicBezTo>
                        <a:pt x="567" y="93"/>
                        <a:pt x="567" y="93"/>
                        <a:pt x="567" y="93"/>
                      </a:cubicBezTo>
                      <a:lnTo>
                        <a:pt x="413" y="247"/>
                      </a:lnTo>
                      <a:close/>
                      <a:moveTo>
                        <a:pt x="320" y="163"/>
                      </a:moveTo>
                      <a:cubicBezTo>
                        <a:pt x="242" y="93"/>
                        <a:pt x="242" y="93"/>
                        <a:pt x="242" y="93"/>
                      </a:cubicBezTo>
                      <a:cubicBezTo>
                        <a:pt x="390" y="93"/>
                        <a:pt x="390" y="93"/>
                        <a:pt x="390" y="93"/>
                      </a:cubicBezTo>
                      <a:lnTo>
                        <a:pt x="320" y="163"/>
                      </a:lnTo>
                      <a:close/>
                      <a:moveTo>
                        <a:pt x="400" y="303"/>
                      </a:moveTo>
                      <a:cubicBezTo>
                        <a:pt x="400" y="303"/>
                        <a:pt x="400" y="303"/>
                        <a:pt x="400" y="303"/>
                      </a:cubicBezTo>
                      <a:close/>
                      <a:moveTo>
                        <a:pt x="684" y="549"/>
                      </a:moveTo>
                      <a:cubicBezTo>
                        <a:pt x="684" y="549"/>
                        <a:pt x="684" y="549"/>
                        <a:pt x="684" y="549"/>
                      </a:cubicBezTo>
                      <a:close/>
                      <a:moveTo>
                        <a:pt x="960" y="803"/>
                      </a:moveTo>
                      <a:cubicBezTo>
                        <a:pt x="960" y="803"/>
                        <a:pt x="960" y="803"/>
                        <a:pt x="960" y="803"/>
                      </a:cubicBezTo>
                      <a:close/>
                      <a:moveTo>
                        <a:pt x="1053" y="886"/>
                      </a:moveTo>
                      <a:cubicBezTo>
                        <a:pt x="1053" y="886"/>
                        <a:pt x="1053" y="886"/>
                        <a:pt x="1053" y="886"/>
                      </a:cubicBezTo>
                      <a:close/>
                      <a:moveTo>
                        <a:pt x="1168" y="925"/>
                      </a:moveTo>
                      <a:cubicBezTo>
                        <a:pt x="1110" y="873"/>
                        <a:pt x="1110" y="873"/>
                        <a:pt x="1110" y="873"/>
                      </a:cubicBezTo>
                      <a:cubicBezTo>
                        <a:pt x="1342" y="640"/>
                        <a:pt x="1342" y="640"/>
                        <a:pt x="1342" y="640"/>
                      </a:cubicBezTo>
                      <a:cubicBezTo>
                        <a:pt x="1294" y="740"/>
                        <a:pt x="1236" y="836"/>
                        <a:pt x="1168" y="9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2" name="Freeform 39"/>
                <p:cNvSpPr/>
                <p:nvPr/>
              </p:nvSpPr>
              <p:spPr>
                <a:xfrm>
                  <a:off x="5363111" y="21455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3" name="Freeform 40"/>
                <p:cNvSpPr/>
                <p:nvPr/>
              </p:nvSpPr>
              <p:spPr>
                <a:xfrm>
                  <a:off x="5424048" y="219834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sp>
            <p:nvSpPr>
              <p:cNvPr id="198" name="TextBox 197"/>
              <p:cNvSpPr txBox="1"/>
              <p:nvPr/>
            </p:nvSpPr>
            <p:spPr>
              <a:xfrm>
                <a:off x="4059603" y="1593930"/>
                <a:ext cx="2139131" cy="377180"/>
              </a:xfrm>
              <a:prstGeom prst="rect">
                <a:avLst/>
              </a:prstGeom>
              <a:noFill/>
            </p:spPr>
            <p:txBody>
              <a:bodyPr wrap="square" lIns="50409" tIns="50409" rIns="50409" bIns="50409"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Food &amp; </a:t>
                </a:r>
                <a:r>
                  <a:rPr lang="en-US" sz="923" dirty="0" smtClean="0">
                    <a:solidFill>
                      <a:prstClr val="white"/>
                    </a:solidFill>
                  </a:rPr>
                  <a:t>Beverage</a:t>
                </a:r>
                <a:endParaRPr lang="en-US" sz="923" dirty="0">
                  <a:solidFill>
                    <a:prstClr val="white"/>
                  </a:solidFill>
                </a:endParaRPr>
              </a:p>
            </p:txBody>
          </p:sp>
        </p:grpSp>
        <p:grpSp>
          <p:nvGrpSpPr>
            <p:cNvPr id="204" name="Group 31"/>
            <p:cNvGrpSpPr/>
            <p:nvPr/>
          </p:nvGrpSpPr>
          <p:grpSpPr>
            <a:xfrm>
              <a:off x="7643283" y="1833063"/>
              <a:ext cx="289392" cy="183551"/>
              <a:chOff x="464738" y="4822117"/>
              <a:chExt cx="1649412" cy="1046162"/>
            </a:xfrm>
            <a:solidFill>
              <a:schemeClr val="bg1"/>
            </a:solidFill>
          </p:grpSpPr>
          <p:sp>
            <p:nvSpPr>
              <p:cNvPr id="205"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6"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7"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8"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9"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0"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1"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2"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13" name="Group 212"/>
            <p:cNvGrpSpPr/>
            <p:nvPr/>
          </p:nvGrpSpPr>
          <p:grpSpPr>
            <a:xfrm>
              <a:off x="7536921" y="1345667"/>
              <a:ext cx="2700840" cy="506437"/>
              <a:chOff x="6513998" y="1441566"/>
              <a:chExt cx="2925910" cy="548640"/>
            </a:xfrm>
          </p:grpSpPr>
          <p:grpSp>
            <p:nvGrpSpPr>
              <p:cNvPr id="214" name="Group 213"/>
              <p:cNvGrpSpPr/>
              <p:nvPr/>
            </p:nvGrpSpPr>
            <p:grpSpPr>
              <a:xfrm>
                <a:off x="6513998" y="1441566"/>
                <a:ext cx="2925910" cy="548640"/>
                <a:chOff x="6513998" y="1441566"/>
                <a:chExt cx="2925910" cy="548640"/>
              </a:xfrm>
            </p:grpSpPr>
            <p:sp>
              <p:nvSpPr>
                <p:cNvPr id="221" name="Oval 220"/>
                <p:cNvSpPr/>
                <p:nvPr/>
              </p:nvSpPr>
              <p:spPr>
                <a:xfrm>
                  <a:off x="6513998" y="1441566"/>
                  <a:ext cx="548640" cy="548640"/>
                </a:xfrm>
                <a:prstGeom prst="ellipse">
                  <a:avLst/>
                </a:prstGeom>
                <a:solidFill>
                  <a:srgbClr val="005EB8"/>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sp>
              <p:nvSpPr>
                <p:cNvPr id="222" name="Rectangle 8"/>
                <p:cNvSpPr>
                  <a:spLocks noChangeArrowheads="1"/>
                </p:cNvSpPr>
                <p:nvPr/>
              </p:nvSpPr>
              <p:spPr>
                <a:xfrm>
                  <a:off x="6849329" y="1454048"/>
                  <a:ext cx="2568991" cy="536158"/>
                </a:xfrm>
                <a:prstGeom prst="rect">
                  <a:avLst/>
                </a:prstGeom>
                <a:solidFill>
                  <a:srgbClr val="005EB8"/>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Project:</a:t>
                  </a:r>
                </a:p>
                <a:p>
                  <a:pPr>
                    <a:spcAft>
                      <a:spcPts val="277"/>
                    </a:spcAft>
                  </a:pPr>
                  <a:endParaRPr lang="en-US" sz="923" b="1" dirty="0">
                    <a:solidFill>
                      <a:prstClr val="white"/>
                    </a:solidFill>
                    <a:cs typeface="Univers LT Pro 45 Light"/>
                  </a:endParaRPr>
                </a:p>
              </p:txBody>
            </p:sp>
            <p:sp>
              <p:nvSpPr>
                <p:cNvPr id="223" name="TextBox 222"/>
                <p:cNvSpPr txBox="1"/>
                <p:nvPr/>
              </p:nvSpPr>
              <p:spPr>
                <a:xfrm>
                  <a:off x="7071967" y="1602012"/>
                  <a:ext cx="2367941" cy="350054"/>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Cloud Migration</a:t>
                  </a:r>
                  <a:endParaRPr lang="en-US" sz="923" dirty="0">
                    <a:solidFill>
                      <a:prstClr val="white"/>
                    </a:solidFill>
                  </a:endParaRPr>
                </a:p>
              </p:txBody>
            </p:sp>
          </p:grpSp>
          <p:grpSp>
            <p:nvGrpSpPr>
              <p:cNvPr id="215" name="Group 24"/>
              <p:cNvGrpSpPr/>
              <p:nvPr/>
            </p:nvGrpSpPr>
            <p:grpSpPr>
              <a:xfrm>
                <a:off x="6672468" y="1563734"/>
                <a:ext cx="269266" cy="304303"/>
                <a:chOff x="8886825" y="3451226"/>
                <a:chExt cx="1317626" cy="1489075"/>
              </a:xfrm>
              <a:solidFill>
                <a:schemeClr val="bg1"/>
              </a:solidFill>
            </p:grpSpPr>
            <p:sp>
              <p:nvSpPr>
                <p:cNvPr id="216" name="Freeform 28"/>
                <p:cNvSpPr>
                  <a:spLocks noEditPoints="1"/>
                </p:cNvSpPr>
                <p:nvPr/>
              </p:nvSpPr>
              <p:spPr>
                <a:xfrm>
                  <a:off x="8886825" y="3451226"/>
                  <a:ext cx="1033463" cy="1489075"/>
                </a:xfrm>
                <a:custGeom>
                  <a:avLst/>
                  <a:gdLst/>
                  <a:ahLst/>
                  <a:cxnLst>
                    <a:cxn ang="0">
                      <a:pos x="1056" y="1598"/>
                    </a:cxn>
                    <a:cxn ang="0">
                      <a:pos x="749" y="1598"/>
                    </a:cxn>
                    <a:cxn ang="0">
                      <a:pos x="177" y="1598"/>
                    </a:cxn>
                    <a:cxn ang="0">
                      <a:pos x="177" y="345"/>
                    </a:cxn>
                    <a:cxn ang="0">
                      <a:pos x="332" y="345"/>
                    </a:cxn>
                    <a:cxn ang="0">
                      <a:pos x="448" y="442"/>
                    </a:cxn>
                    <a:cxn ang="0">
                      <a:pos x="808" y="442"/>
                    </a:cxn>
                    <a:cxn ang="0">
                      <a:pos x="924" y="345"/>
                    </a:cxn>
                    <a:cxn ang="0">
                      <a:pos x="1056" y="345"/>
                    </a:cxn>
                    <a:cxn ang="0">
                      <a:pos x="1056" y="348"/>
                    </a:cxn>
                    <a:cxn ang="0">
                      <a:pos x="1056" y="481"/>
                    </a:cxn>
                    <a:cxn ang="0">
                      <a:pos x="1144" y="569"/>
                    </a:cxn>
                    <a:cxn ang="0">
                      <a:pos x="1233" y="481"/>
                    </a:cxn>
                    <a:cxn ang="0">
                      <a:pos x="1233" y="440"/>
                    </a:cxn>
                    <a:cxn ang="0">
                      <a:pos x="1233" y="348"/>
                    </a:cxn>
                    <a:cxn ang="0">
                      <a:pos x="1233" y="286"/>
                    </a:cxn>
                    <a:cxn ang="0">
                      <a:pos x="1115" y="168"/>
                    </a:cxn>
                    <a:cxn ang="0">
                      <a:pos x="784" y="168"/>
                    </a:cxn>
                    <a:cxn ang="0">
                      <a:pos x="616" y="0"/>
                    </a:cxn>
                    <a:cxn ang="0">
                      <a:pos x="449" y="168"/>
                    </a:cxn>
                    <a:cxn ang="0">
                      <a:pos x="118" y="168"/>
                    </a:cxn>
                    <a:cxn ang="0">
                      <a:pos x="0" y="286"/>
                    </a:cxn>
                    <a:cxn ang="0">
                      <a:pos x="0" y="1657"/>
                    </a:cxn>
                    <a:cxn ang="0">
                      <a:pos x="118" y="1775"/>
                    </a:cxn>
                    <a:cxn ang="0">
                      <a:pos x="1115" y="1775"/>
                    </a:cxn>
                    <a:cxn ang="0">
                      <a:pos x="1233" y="1657"/>
                    </a:cxn>
                    <a:cxn ang="0">
                      <a:pos x="1233" y="1598"/>
                    </a:cxn>
                    <a:cxn ang="0">
                      <a:pos x="1056" y="1598"/>
                    </a:cxn>
                    <a:cxn ang="0">
                      <a:pos x="616" y="93"/>
                    </a:cxn>
                    <a:cxn ang="0">
                      <a:pos x="692" y="168"/>
                    </a:cxn>
                    <a:cxn ang="0">
                      <a:pos x="616" y="243"/>
                    </a:cxn>
                    <a:cxn ang="0">
                      <a:pos x="541" y="168"/>
                    </a:cxn>
                    <a:cxn ang="0">
                      <a:pos x="616" y="93"/>
                    </a:cxn>
                  </a:cxnLst>
                  <a:rect l="0" t="0" r="r" b="b"/>
                  <a:pathLst>
                    <a:path w="1233" h="1775">
                      <a:moveTo>
                        <a:pt x="1056" y="1598"/>
                      </a:moveTo>
                      <a:cubicBezTo>
                        <a:pt x="749" y="1598"/>
                        <a:pt x="749" y="1598"/>
                        <a:pt x="749" y="1598"/>
                      </a:cubicBezTo>
                      <a:cubicBezTo>
                        <a:pt x="177" y="1598"/>
                        <a:pt x="177" y="1598"/>
                        <a:pt x="177" y="1598"/>
                      </a:cubicBezTo>
                      <a:cubicBezTo>
                        <a:pt x="177" y="345"/>
                        <a:pt x="177" y="345"/>
                        <a:pt x="177" y="345"/>
                      </a:cubicBezTo>
                      <a:cubicBezTo>
                        <a:pt x="332" y="345"/>
                        <a:pt x="332" y="345"/>
                        <a:pt x="332" y="345"/>
                      </a:cubicBezTo>
                      <a:cubicBezTo>
                        <a:pt x="342" y="400"/>
                        <a:pt x="390" y="442"/>
                        <a:pt x="448" y="442"/>
                      </a:cubicBezTo>
                      <a:cubicBezTo>
                        <a:pt x="808" y="442"/>
                        <a:pt x="808" y="442"/>
                        <a:pt x="808" y="442"/>
                      </a:cubicBezTo>
                      <a:cubicBezTo>
                        <a:pt x="866" y="442"/>
                        <a:pt x="914" y="400"/>
                        <a:pt x="924" y="345"/>
                      </a:cubicBezTo>
                      <a:cubicBezTo>
                        <a:pt x="1056" y="345"/>
                        <a:pt x="1056" y="345"/>
                        <a:pt x="1056" y="345"/>
                      </a:cubicBezTo>
                      <a:cubicBezTo>
                        <a:pt x="1056" y="348"/>
                        <a:pt x="1056" y="348"/>
                        <a:pt x="1056" y="348"/>
                      </a:cubicBezTo>
                      <a:cubicBezTo>
                        <a:pt x="1056" y="481"/>
                        <a:pt x="1056" y="481"/>
                        <a:pt x="1056" y="481"/>
                      </a:cubicBezTo>
                      <a:cubicBezTo>
                        <a:pt x="1056" y="530"/>
                        <a:pt x="1095" y="569"/>
                        <a:pt x="1144" y="569"/>
                      </a:cubicBezTo>
                      <a:cubicBezTo>
                        <a:pt x="1193" y="569"/>
                        <a:pt x="1233" y="530"/>
                        <a:pt x="1233" y="481"/>
                      </a:cubicBezTo>
                      <a:cubicBezTo>
                        <a:pt x="1233" y="440"/>
                        <a:pt x="1233" y="440"/>
                        <a:pt x="1233" y="440"/>
                      </a:cubicBezTo>
                      <a:cubicBezTo>
                        <a:pt x="1233" y="348"/>
                        <a:pt x="1233" y="348"/>
                        <a:pt x="1233" y="348"/>
                      </a:cubicBezTo>
                      <a:cubicBezTo>
                        <a:pt x="1233" y="286"/>
                        <a:pt x="1233" y="286"/>
                        <a:pt x="1233" y="286"/>
                      </a:cubicBezTo>
                      <a:cubicBezTo>
                        <a:pt x="1233" y="221"/>
                        <a:pt x="1180" y="168"/>
                        <a:pt x="1115" y="168"/>
                      </a:cubicBezTo>
                      <a:cubicBezTo>
                        <a:pt x="784" y="168"/>
                        <a:pt x="784" y="168"/>
                        <a:pt x="784" y="168"/>
                      </a:cubicBezTo>
                      <a:cubicBezTo>
                        <a:pt x="784" y="75"/>
                        <a:pt x="709" y="0"/>
                        <a:pt x="616" y="0"/>
                      </a:cubicBezTo>
                      <a:cubicBezTo>
                        <a:pt x="524" y="0"/>
                        <a:pt x="449" y="75"/>
                        <a:pt x="449" y="168"/>
                      </a:cubicBezTo>
                      <a:cubicBezTo>
                        <a:pt x="118" y="168"/>
                        <a:pt x="118" y="168"/>
                        <a:pt x="118" y="168"/>
                      </a:cubicBezTo>
                      <a:cubicBezTo>
                        <a:pt x="53" y="168"/>
                        <a:pt x="0" y="221"/>
                        <a:pt x="0" y="286"/>
                      </a:cubicBezTo>
                      <a:cubicBezTo>
                        <a:pt x="0" y="1657"/>
                        <a:pt x="0" y="1657"/>
                        <a:pt x="0" y="1657"/>
                      </a:cubicBezTo>
                      <a:cubicBezTo>
                        <a:pt x="0" y="1722"/>
                        <a:pt x="53" y="1775"/>
                        <a:pt x="118" y="1775"/>
                      </a:cubicBezTo>
                      <a:cubicBezTo>
                        <a:pt x="1115" y="1775"/>
                        <a:pt x="1115" y="1775"/>
                        <a:pt x="1115" y="1775"/>
                      </a:cubicBezTo>
                      <a:cubicBezTo>
                        <a:pt x="1180" y="1775"/>
                        <a:pt x="1233" y="1722"/>
                        <a:pt x="1233" y="1657"/>
                      </a:cubicBezTo>
                      <a:cubicBezTo>
                        <a:pt x="1233" y="1598"/>
                        <a:pt x="1233" y="1598"/>
                        <a:pt x="1233" y="1598"/>
                      </a:cubicBezTo>
                      <a:lnTo>
                        <a:pt x="1056" y="1598"/>
                      </a:lnTo>
                      <a:close/>
                      <a:moveTo>
                        <a:pt x="616" y="93"/>
                      </a:moveTo>
                      <a:cubicBezTo>
                        <a:pt x="658" y="93"/>
                        <a:pt x="692" y="126"/>
                        <a:pt x="692" y="168"/>
                      </a:cubicBezTo>
                      <a:cubicBezTo>
                        <a:pt x="692" y="209"/>
                        <a:pt x="658" y="243"/>
                        <a:pt x="616" y="243"/>
                      </a:cubicBezTo>
                      <a:cubicBezTo>
                        <a:pt x="575" y="243"/>
                        <a:pt x="541" y="209"/>
                        <a:pt x="541" y="168"/>
                      </a:cubicBezTo>
                      <a:cubicBezTo>
                        <a:pt x="541" y="126"/>
                        <a:pt x="575" y="93"/>
                        <a:pt x="616" y="9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7" name="Freeform 29"/>
                <p:cNvSpPr>
                  <a:spLocks noEditPoints="1"/>
                </p:cNvSpPr>
                <p:nvPr/>
              </p:nvSpPr>
              <p:spPr>
                <a:xfrm>
                  <a:off x="9475788" y="3990976"/>
                  <a:ext cx="728663" cy="728663"/>
                </a:xfrm>
                <a:custGeom>
                  <a:avLst/>
                  <a:gdLst/>
                  <a:ahLst/>
                  <a:cxnLst>
                    <a:cxn ang="0">
                      <a:pos x="867" y="434"/>
                    </a:cxn>
                    <a:cxn ang="0">
                      <a:pos x="434" y="0"/>
                    </a:cxn>
                    <a:cxn ang="0">
                      <a:pos x="0" y="434"/>
                    </a:cxn>
                    <a:cxn ang="0">
                      <a:pos x="434" y="868"/>
                    </a:cxn>
                    <a:cxn ang="0">
                      <a:pos x="867" y="434"/>
                    </a:cxn>
                    <a:cxn ang="0">
                      <a:pos x="640" y="281"/>
                    </a:cxn>
                    <a:cxn ang="0">
                      <a:pos x="447" y="667"/>
                    </a:cxn>
                    <a:cxn ang="0">
                      <a:pos x="395" y="703"/>
                    </a:cxn>
                    <a:cxn ang="0">
                      <a:pos x="388" y="703"/>
                    </a:cxn>
                    <a:cxn ang="0">
                      <a:pos x="337" y="678"/>
                    </a:cxn>
                    <a:cxn ang="0">
                      <a:pos x="219" y="525"/>
                    </a:cxn>
                    <a:cxn ang="0">
                      <a:pos x="230" y="434"/>
                    </a:cxn>
                    <a:cxn ang="0">
                      <a:pos x="321" y="446"/>
                    </a:cxn>
                    <a:cxn ang="0">
                      <a:pos x="377" y="517"/>
                    </a:cxn>
                    <a:cxn ang="0">
                      <a:pos x="524" y="222"/>
                    </a:cxn>
                    <a:cxn ang="0">
                      <a:pos x="611" y="193"/>
                    </a:cxn>
                    <a:cxn ang="0">
                      <a:pos x="640" y="281"/>
                    </a:cxn>
                  </a:cxnLst>
                  <a:rect l="0" t="0" r="r" b="b"/>
                  <a:pathLst>
                    <a:path w="867" h="868">
                      <a:moveTo>
                        <a:pt x="867" y="434"/>
                      </a:moveTo>
                      <a:cubicBezTo>
                        <a:pt x="867" y="195"/>
                        <a:pt x="673" y="0"/>
                        <a:pt x="434" y="0"/>
                      </a:cubicBezTo>
                      <a:cubicBezTo>
                        <a:pt x="195" y="0"/>
                        <a:pt x="0" y="195"/>
                        <a:pt x="0" y="434"/>
                      </a:cubicBezTo>
                      <a:cubicBezTo>
                        <a:pt x="0" y="673"/>
                        <a:pt x="195" y="868"/>
                        <a:pt x="434" y="868"/>
                      </a:cubicBezTo>
                      <a:cubicBezTo>
                        <a:pt x="673" y="868"/>
                        <a:pt x="867" y="673"/>
                        <a:pt x="867" y="434"/>
                      </a:cubicBezTo>
                      <a:close/>
                      <a:moveTo>
                        <a:pt x="640" y="281"/>
                      </a:moveTo>
                      <a:cubicBezTo>
                        <a:pt x="447" y="667"/>
                        <a:pt x="447" y="667"/>
                        <a:pt x="447" y="667"/>
                      </a:cubicBezTo>
                      <a:cubicBezTo>
                        <a:pt x="437" y="687"/>
                        <a:pt x="417" y="701"/>
                        <a:pt x="395" y="703"/>
                      </a:cubicBezTo>
                      <a:cubicBezTo>
                        <a:pt x="393" y="703"/>
                        <a:pt x="390" y="703"/>
                        <a:pt x="388" y="703"/>
                      </a:cubicBezTo>
                      <a:cubicBezTo>
                        <a:pt x="368" y="703"/>
                        <a:pt x="349" y="694"/>
                        <a:pt x="337" y="678"/>
                      </a:cubicBezTo>
                      <a:cubicBezTo>
                        <a:pt x="219" y="525"/>
                        <a:pt x="219" y="525"/>
                        <a:pt x="219" y="525"/>
                      </a:cubicBezTo>
                      <a:cubicBezTo>
                        <a:pt x="197" y="497"/>
                        <a:pt x="202" y="456"/>
                        <a:pt x="230" y="434"/>
                      </a:cubicBezTo>
                      <a:cubicBezTo>
                        <a:pt x="258" y="412"/>
                        <a:pt x="299" y="417"/>
                        <a:pt x="321" y="446"/>
                      </a:cubicBezTo>
                      <a:cubicBezTo>
                        <a:pt x="377" y="517"/>
                        <a:pt x="377" y="517"/>
                        <a:pt x="377" y="517"/>
                      </a:cubicBezTo>
                      <a:cubicBezTo>
                        <a:pt x="524" y="222"/>
                        <a:pt x="524" y="222"/>
                        <a:pt x="524" y="222"/>
                      </a:cubicBezTo>
                      <a:cubicBezTo>
                        <a:pt x="540" y="190"/>
                        <a:pt x="579" y="177"/>
                        <a:pt x="611" y="193"/>
                      </a:cubicBezTo>
                      <a:cubicBezTo>
                        <a:pt x="643" y="210"/>
                        <a:pt x="656" y="249"/>
                        <a:pt x="640" y="2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8" name="Freeform 30"/>
                <p:cNvSpPr>
                  <a:spLocks noEditPoints="1"/>
                </p:cNvSpPr>
                <p:nvPr/>
              </p:nvSpPr>
              <p:spPr>
                <a:xfrm>
                  <a:off x="9158288" y="400208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9" name="Freeform 31"/>
                <p:cNvSpPr>
                  <a:spLocks noEditPoints="1"/>
                </p:cNvSpPr>
                <p:nvPr/>
              </p:nvSpPr>
              <p:spPr>
                <a:xfrm>
                  <a:off x="9158288" y="426243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20" name="Freeform 32"/>
                <p:cNvSpPr>
                  <a:spLocks noEditPoints="1"/>
                </p:cNvSpPr>
                <p:nvPr/>
              </p:nvSpPr>
              <p:spPr>
                <a:xfrm>
                  <a:off x="9158288" y="4522788"/>
                  <a:ext cx="177800" cy="179388"/>
                </a:xfrm>
                <a:custGeom>
                  <a:avLst/>
                  <a:gdLst/>
                  <a:ahLst/>
                  <a:cxnLst>
                    <a:cxn ang="0">
                      <a:pos x="0" y="113"/>
                    </a:cxn>
                    <a:cxn ang="0">
                      <a:pos x="112" y="113"/>
                    </a:cxn>
                    <a:cxn ang="0">
                      <a:pos x="112" y="0"/>
                    </a:cxn>
                    <a:cxn ang="0">
                      <a:pos x="0" y="0"/>
                    </a:cxn>
                    <a:cxn ang="0">
                      <a:pos x="0" y="113"/>
                    </a:cxn>
                    <a:cxn ang="0">
                      <a:pos x="31" y="31"/>
                    </a:cxn>
                    <a:cxn ang="0">
                      <a:pos x="81" y="31"/>
                    </a:cxn>
                    <a:cxn ang="0">
                      <a:pos x="81" y="82"/>
                    </a:cxn>
                    <a:cxn ang="0">
                      <a:pos x="31" y="82"/>
                    </a:cxn>
                    <a:cxn ang="0">
                      <a:pos x="31" y="31"/>
                    </a:cxn>
                  </a:cxnLst>
                  <a:rect l="0" t="0" r="r" b="b"/>
                  <a:pathLst>
                    <a:path w="112" h="113">
                      <a:moveTo>
                        <a:pt x="0" y="113"/>
                      </a:moveTo>
                      <a:lnTo>
                        <a:pt x="112" y="113"/>
                      </a:lnTo>
                      <a:lnTo>
                        <a:pt x="112" y="0"/>
                      </a:lnTo>
                      <a:lnTo>
                        <a:pt x="0" y="0"/>
                      </a:lnTo>
                      <a:lnTo>
                        <a:pt x="0" y="113"/>
                      </a:lnTo>
                      <a:close/>
                      <a:moveTo>
                        <a:pt x="31" y="31"/>
                      </a:moveTo>
                      <a:lnTo>
                        <a:pt x="81" y="31"/>
                      </a:lnTo>
                      <a:lnTo>
                        <a:pt x="81" y="82"/>
                      </a:lnTo>
                      <a:lnTo>
                        <a:pt x="31" y="82"/>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sp>
          <p:nvSpPr>
            <p:cNvPr id="224" name="Rectangle 223"/>
            <p:cNvSpPr/>
            <p:nvPr/>
          </p:nvSpPr>
          <p:spPr>
            <a:xfrm>
              <a:off x="1976193" y="1925930"/>
              <a:ext cx="8241642" cy="40488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877" dirty="0">
                  <a:solidFill>
                    <a:srgbClr val="000000"/>
                  </a:solidFill>
                </a:rPr>
                <a:t>​</a:t>
              </a:r>
              <a:r>
                <a:rPr lang="en-US" sz="877" dirty="0">
                  <a:solidFill>
                    <a:srgbClr val="000000"/>
                  </a:solidFill>
                  <a:cs typeface="Arial" panose="020B0604020202020204" pitchFamily="34" charset="0"/>
                </a:rPr>
                <a:t>The client, a major global beverage maker wanted to migrate to the cloud with an emphasis on security, requiring a cloud strategy during this transformation. KPMG provided the initial cloud security and migration strategy and was instrumental during the initial migration activities.  </a:t>
              </a:r>
            </a:p>
            <a:p>
              <a:endParaRPr lang="en-AU" sz="877" i="1" dirty="0">
                <a:solidFill>
                  <a:srgbClr val="000000"/>
                </a:solidFill>
                <a:cs typeface="Arial" panose="020B0604020202020204" pitchFamily="34" charset="0"/>
              </a:endParaRPr>
            </a:p>
          </p:txBody>
        </p:sp>
        <p:sp>
          <p:nvSpPr>
            <p:cNvPr id="225" name="Rectangle 224"/>
            <p:cNvSpPr/>
            <p:nvPr/>
          </p:nvSpPr>
          <p:spPr>
            <a:xfrm>
              <a:off x="2067336" y="2711518"/>
              <a:ext cx="2587555" cy="2494760"/>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lang="en-US" sz="877" dirty="0">
                  <a:solidFill>
                    <a:srgbClr val="000000"/>
                  </a:solidFill>
                </a:rPr>
                <a:t>Our client undertook a major cloud transformation initiative to reduce the footprint of datacenter based infrastructure in 2-3 years.</a:t>
              </a:r>
            </a:p>
            <a:p>
              <a:pPr marL="164127" indent="-164127" fontAlgn="base">
                <a:spcAft>
                  <a:spcPts val="369"/>
                </a:spcAft>
                <a:buFontTx/>
                <a:buChar char="•"/>
              </a:pPr>
              <a:r>
                <a:rPr lang="en-US" sz="877" dirty="0" smtClean="0">
                  <a:solidFill>
                    <a:srgbClr val="000000"/>
                  </a:solidFill>
                </a:rPr>
                <a:t>Security </a:t>
              </a:r>
              <a:r>
                <a:rPr lang="en-US" sz="877" dirty="0">
                  <a:solidFill>
                    <a:srgbClr val="000000"/>
                  </a:solidFill>
                </a:rPr>
                <a:t>was an organization-wide concern with a need for a cloud centric security strategy. KPMG initial assistance supported overall planning of cloud security and migration strategy. Follow-up activities included assistance during implementation.</a:t>
              </a:r>
              <a:endParaRPr lang="en-US" sz="877" dirty="0">
                <a:solidFill>
                  <a:srgbClr val="000000"/>
                </a:solidFill>
              </a:endParaRPr>
            </a:p>
          </p:txBody>
        </p:sp>
        <p:cxnSp>
          <p:nvCxnSpPr>
            <p:cNvPr id="226" name="Straight Connector 225"/>
            <p:cNvCxnSpPr/>
            <p:nvPr/>
          </p:nvCxnSpPr>
          <p:spPr>
            <a:xfrm flipH="1" flipV="1">
              <a:off x="1982931"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27" name="Flowchart: Manual Input 260"/>
            <p:cNvSpPr/>
            <p:nvPr/>
          </p:nvSpPr>
          <p:spPr>
            <a:xfrm rot="16200000" flipH="1">
              <a:off x="4275603"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grpSp>
          <p:nvGrpSpPr>
            <p:cNvPr id="228" name="Group 227"/>
            <p:cNvGrpSpPr/>
            <p:nvPr/>
          </p:nvGrpSpPr>
          <p:grpSpPr>
            <a:xfrm>
              <a:off x="4404192" y="2402892"/>
              <a:ext cx="185033" cy="218375"/>
              <a:chOff x="7571637" y="4932429"/>
              <a:chExt cx="750888" cy="886195"/>
            </a:xfrm>
            <a:solidFill>
              <a:schemeClr val="bg1"/>
            </a:solidFill>
          </p:grpSpPr>
          <p:grpSp>
            <p:nvGrpSpPr>
              <p:cNvPr id="229" name="Group 93"/>
              <p:cNvGrpSpPr/>
              <p:nvPr/>
            </p:nvGrpSpPr>
            <p:grpSpPr>
              <a:xfrm>
                <a:off x="7899585" y="5162079"/>
                <a:ext cx="422940" cy="656545"/>
                <a:chOff x="1825625" y="4329113"/>
                <a:chExt cx="712788" cy="1106488"/>
              </a:xfrm>
              <a:grpFill/>
            </p:grpSpPr>
            <p:sp>
              <p:nvSpPr>
                <p:cNvPr id="233" name="Freeform 36"/>
                <p:cNvSpPr>
                  <a:spLocks noEditPoints="1"/>
                </p:cNvSpPr>
                <p:nvPr/>
              </p:nvSpPr>
              <p:spPr>
                <a:xfrm>
                  <a:off x="1825625" y="4329113"/>
                  <a:ext cx="712788" cy="1106488"/>
                </a:xfrm>
                <a:custGeom>
                  <a:avLst/>
                  <a:gdLst/>
                  <a:ahLst/>
                  <a:cxnLst>
                    <a:cxn ang="0">
                      <a:pos x="95" y="0"/>
                    </a:cxn>
                    <a:cxn ang="0">
                      <a:pos x="1" y="104"/>
                    </a:cxn>
                    <a:cxn ang="0">
                      <a:pos x="44" y="230"/>
                    </a:cxn>
                    <a:cxn ang="0">
                      <a:pos x="72" y="238"/>
                    </a:cxn>
                    <a:cxn ang="0">
                      <a:pos x="45" y="246"/>
                    </a:cxn>
                    <a:cxn ang="0">
                      <a:pos x="49" y="253"/>
                    </a:cxn>
                    <a:cxn ang="0">
                      <a:pos x="45" y="261"/>
                    </a:cxn>
                    <a:cxn ang="0">
                      <a:pos x="49" y="268"/>
                    </a:cxn>
                    <a:cxn ang="0">
                      <a:pos x="66" y="286"/>
                    </a:cxn>
                    <a:cxn ang="0">
                      <a:pos x="111" y="295"/>
                    </a:cxn>
                    <a:cxn ang="0">
                      <a:pos x="145" y="268"/>
                    </a:cxn>
                    <a:cxn ang="0">
                      <a:pos x="141" y="261"/>
                    </a:cxn>
                    <a:cxn ang="0">
                      <a:pos x="145" y="253"/>
                    </a:cxn>
                    <a:cxn ang="0">
                      <a:pos x="141" y="246"/>
                    </a:cxn>
                    <a:cxn ang="0">
                      <a:pos x="145" y="238"/>
                    </a:cxn>
                    <a:cxn ang="0">
                      <a:pos x="120" y="230"/>
                    </a:cxn>
                    <a:cxn ang="0">
                      <a:pos x="152" y="188"/>
                    </a:cxn>
                    <a:cxn ang="0">
                      <a:pos x="190" y="95"/>
                    </a:cxn>
                    <a:cxn ang="0">
                      <a:pos x="96" y="166"/>
                    </a:cxn>
                    <a:cxn ang="0">
                      <a:pos x="94" y="214"/>
                    </a:cxn>
                    <a:cxn ang="0">
                      <a:pos x="94" y="238"/>
                    </a:cxn>
                    <a:cxn ang="0">
                      <a:pos x="98" y="230"/>
                    </a:cxn>
                    <a:cxn ang="0">
                      <a:pos x="94" y="238"/>
                    </a:cxn>
                    <a:cxn ang="0">
                      <a:pos x="172" y="110"/>
                    </a:cxn>
                    <a:cxn ang="0">
                      <a:pos x="139" y="178"/>
                    </a:cxn>
                    <a:cxn ang="0">
                      <a:pos x="120" y="214"/>
                    </a:cxn>
                    <a:cxn ang="0">
                      <a:pos x="121" y="166"/>
                    </a:cxn>
                    <a:cxn ang="0">
                      <a:pos x="121" y="166"/>
                    </a:cxn>
                    <a:cxn ang="0">
                      <a:pos x="126" y="93"/>
                    </a:cxn>
                    <a:cxn ang="0">
                      <a:pos x="108" y="83"/>
                    </a:cxn>
                    <a:cxn ang="0">
                      <a:pos x="114" y="89"/>
                    </a:cxn>
                    <a:cxn ang="0">
                      <a:pos x="110" y="99"/>
                    </a:cxn>
                    <a:cxn ang="0">
                      <a:pos x="98" y="91"/>
                    </a:cxn>
                    <a:cxn ang="0">
                      <a:pos x="98" y="83"/>
                    </a:cxn>
                    <a:cxn ang="0">
                      <a:pos x="90" y="90"/>
                    </a:cxn>
                    <a:cxn ang="0">
                      <a:pos x="89" y="122"/>
                    </a:cxn>
                    <a:cxn ang="0">
                      <a:pos x="83" y="93"/>
                    </a:cxn>
                    <a:cxn ang="0">
                      <a:pos x="81" y="83"/>
                    </a:cxn>
                    <a:cxn ang="0">
                      <a:pos x="73" y="84"/>
                    </a:cxn>
                    <a:cxn ang="0">
                      <a:pos x="58" y="165"/>
                    </a:cxn>
                    <a:cxn ang="0">
                      <a:pos x="68" y="166"/>
                    </a:cxn>
                    <a:cxn ang="0">
                      <a:pos x="70" y="166"/>
                    </a:cxn>
                    <a:cxn ang="0">
                      <a:pos x="61" y="214"/>
                    </a:cxn>
                    <a:cxn ang="0">
                      <a:pos x="17" y="110"/>
                    </a:cxn>
                    <a:cxn ang="0">
                      <a:pos x="17" y="99"/>
                    </a:cxn>
                    <a:cxn ang="0">
                      <a:pos x="95" y="16"/>
                    </a:cxn>
                    <a:cxn ang="0">
                      <a:pos x="173" y="99"/>
                    </a:cxn>
                  </a:cxnLst>
                  <a:rect l="0" t="0" r="r" b="b"/>
                  <a:pathLst>
                    <a:path w="190" h="295">
                      <a:moveTo>
                        <a:pt x="190" y="95"/>
                      </a:moveTo>
                      <a:cubicBezTo>
                        <a:pt x="190" y="43"/>
                        <a:pt x="147" y="0"/>
                        <a:pt x="95" y="0"/>
                      </a:cubicBezTo>
                      <a:cubicBezTo>
                        <a:pt x="42" y="0"/>
                        <a:pt x="0" y="43"/>
                        <a:pt x="0" y="95"/>
                      </a:cubicBezTo>
                      <a:cubicBezTo>
                        <a:pt x="0" y="98"/>
                        <a:pt x="0" y="101"/>
                        <a:pt x="1" y="104"/>
                      </a:cubicBezTo>
                      <a:cubicBezTo>
                        <a:pt x="0" y="105"/>
                        <a:pt x="2" y="142"/>
                        <a:pt x="38" y="188"/>
                      </a:cubicBezTo>
                      <a:cubicBezTo>
                        <a:pt x="48" y="202"/>
                        <a:pt x="44" y="230"/>
                        <a:pt x="44" y="230"/>
                      </a:cubicBezTo>
                      <a:cubicBezTo>
                        <a:pt x="72" y="230"/>
                        <a:pt x="72" y="230"/>
                        <a:pt x="72" y="230"/>
                      </a:cubicBezTo>
                      <a:cubicBezTo>
                        <a:pt x="72" y="238"/>
                        <a:pt x="72" y="238"/>
                        <a:pt x="72" y="238"/>
                      </a:cubicBezTo>
                      <a:cubicBezTo>
                        <a:pt x="45" y="238"/>
                        <a:pt x="45" y="238"/>
                        <a:pt x="45" y="238"/>
                      </a:cubicBezTo>
                      <a:cubicBezTo>
                        <a:pt x="45" y="246"/>
                        <a:pt x="45" y="246"/>
                        <a:pt x="45" y="246"/>
                      </a:cubicBezTo>
                      <a:cubicBezTo>
                        <a:pt x="49" y="246"/>
                        <a:pt x="49" y="246"/>
                        <a:pt x="49" y="246"/>
                      </a:cubicBezTo>
                      <a:cubicBezTo>
                        <a:pt x="49" y="253"/>
                        <a:pt x="49" y="253"/>
                        <a:pt x="49" y="253"/>
                      </a:cubicBezTo>
                      <a:cubicBezTo>
                        <a:pt x="45" y="253"/>
                        <a:pt x="45" y="253"/>
                        <a:pt x="45" y="253"/>
                      </a:cubicBezTo>
                      <a:cubicBezTo>
                        <a:pt x="45" y="261"/>
                        <a:pt x="45" y="261"/>
                        <a:pt x="45" y="261"/>
                      </a:cubicBezTo>
                      <a:cubicBezTo>
                        <a:pt x="49" y="261"/>
                        <a:pt x="49" y="261"/>
                        <a:pt x="49" y="261"/>
                      </a:cubicBezTo>
                      <a:cubicBezTo>
                        <a:pt x="49" y="268"/>
                        <a:pt x="49" y="268"/>
                        <a:pt x="49" y="268"/>
                      </a:cubicBezTo>
                      <a:cubicBezTo>
                        <a:pt x="45" y="268"/>
                        <a:pt x="45" y="268"/>
                        <a:pt x="45" y="268"/>
                      </a:cubicBezTo>
                      <a:cubicBezTo>
                        <a:pt x="46" y="278"/>
                        <a:pt x="55" y="286"/>
                        <a:pt x="66" y="286"/>
                      </a:cubicBezTo>
                      <a:cubicBezTo>
                        <a:pt x="68" y="291"/>
                        <a:pt x="73" y="295"/>
                        <a:pt x="79" y="295"/>
                      </a:cubicBezTo>
                      <a:cubicBezTo>
                        <a:pt x="111" y="295"/>
                        <a:pt x="111" y="295"/>
                        <a:pt x="111" y="295"/>
                      </a:cubicBezTo>
                      <a:cubicBezTo>
                        <a:pt x="116" y="295"/>
                        <a:pt x="121" y="291"/>
                        <a:pt x="123" y="286"/>
                      </a:cubicBezTo>
                      <a:cubicBezTo>
                        <a:pt x="135" y="286"/>
                        <a:pt x="144" y="278"/>
                        <a:pt x="145" y="268"/>
                      </a:cubicBezTo>
                      <a:cubicBezTo>
                        <a:pt x="141" y="268"/>
                        <a:pt x="141" y="268"/>
                        <a:pt x="141" y="268"/>
                      </a:cubicBezTo>
                      <a:cubicBezTo>
                        <a:pt x="141" y="261"/>
                        <a:pt x="141" y="261"/>
                        <a:pt x="141" y="261"/>
                      </a:cubicBezTo>
                      <a:cubicBezTo>
                        <a:pt x="145" y="261"/>
                        <a:pt x="145" y="261"/>
                        <a:pt x="145" y="261"/>
                      </a:cubicBezTo>
                      <a:cubicBezTo>
                        <a:pt x="145" y="253"/>
                        <a:pt x="145" y="253"/>
                        <a:pt x="145" y="253"/>
                      </a:cubicBezTo>
                      <a:cubicBezTo>
                        <a:pt x="141" y="253"/>
                        <a:pt x="141" y="253"/>
                        <a:pt x="141" y="253"/>
                      </a:cubicBezTo>
                      <a:cubicBezTo>
                        <a:pt x="141" y="246"/>
                        <a:pt x="141" y="246"/>
                        <a:pt x="141" y="246"/>
                      </a:cubicBezTo>
                      <a:cubicBezTo>
                        <a:pt x="145" y="246"/>
                        <a:pt x="145" y="246"/>
                        <a:pt x="145" y="246"/>
                      </a:cubicBezTo>
                      <a:cubicBezTo>
                        <a:pt x="145" y="238"/>
                        <a:pt x="145" y="238"/>
                        <a:pt x="145" y="238"/>
                      </a:cubicBezTo>
                      <a:cubicBezTo>
                        <a:pt x="119" y="238"/>
                        <a:pt x="119" y="238"/>
                        <a:pt x="119" y="238"/>
                      </a:cubicBezTo>
                      <a:cubicBezTo>
                        <a:pt x="119" y="235"/>
                        <a:pt x="120" y="233"/>
                        <a:pt x="120" y="230"/>
                      </a:cubicBezTo>
                      <a:cubicBezTo>
                        <a:pt x="146" y="230"/>
                        <a:pt x="146" y="230"/>
                        <a:pt x="146" y="230"/>
                      </a:cubicBezTo>
                      <a:cubicBezTo>
                        <a:pt x="146" y="230"/>
                        <a:pt x="141" y="202"/>
                        <a:pt x="152" y="188"/>
                      </a:cubicBezTo>
                      <a:cubicBezTo>
                        <a:pt x="188" y="142"/>
                        <a:pt x="190" y="105"/>
                        <a:pt x="189" y="104"/>
                      </a:cubicBezTo>
                      <a:cubicBezTo>
                        <a:pt x="189" y="101"/>
                        <a:pt x="190" y="98"/>
                        <a:pt x="190" y="95"/>
                      </a:cubicBezTo>
                      <a:moveTo>
                        <a:pt x="94" y="166"/>
                      </a:moveTo>
                      <a:cubicBezTo>
                        <a:pt x="96" y="166"/>
                        <a:pt x="96" y="166"/>
                        <a:pt x="96" y="166"/>
                      </a:cubicBezTo>
                      <a:cubicBezTo>
                        <a:pt x="97" y="214"/>
                        <a:pt x="97" y="214"/>
                        <a:pt x="97" y="214"/>
                      </a:cubicBezTo>
                      <a:cubicBezTo>
                        <a:pt x="94" y="214"/>
                        <a:pt x="94" y="214"/>
                        <a:pt x="94" y="214"/>
                      </a:cubicBezTo>
                      <a:cubicBezTo>
                        <a:pt x="94" y="195"/>
                        <a:pt x="94" y="176"/>
                        <a:pt x="94" y="166"/>
                      </a:cubicBezTo>
                      <a:moveTo>
                        <a:pt x="94" y="238"/>
                      </a:moveTo>
                      <a:cubicBezTo>
                        <a:pt x="94" y="235"/>
                        <a:pt x="94" y="233"/>
                        <a:pt x="94" y="230"/>
                      </a:cubicBezTo>
                      <a:cubicBezTo>
                        <a:pt x="98" y="230"/>
                        <a:pt x="98" y="230"/>
                        <a:pt x="98" y="230"/>
                      </a:cubicBezTo>
                      <a:cubicBezTo>
                        <a:pt x="98" y="238"/>
                        <a:pt x="98" y="238"/>
                        <a:pt x="98" y="238"/>
                      </a:cubicBezTo>
                      <a:lnTo>
                        <a:pt x="94" y="238"/>
                      </a:lnTo>
                      <a:close/>
                      <a:moveTo>
                        <a:pt x="173" y="99"/>
                      </a:moveTo>
                      <a:cubicBezTo>
                        <a:pt x="172" y="110"/>
                        <a:pt x="172" y="110"/>
                        <a:pt x="172" y="110"/>
                      </a:cubicBezTo>
                      <a:cubicBezTo>
                        <a:pt x="172" y="110"/>
                        <a:pt x="172" y="110"/>
                        <a:pt x="172" y="110"/>
                      </a:cubicBezTo>
                      <a:cubicBezTo>
                        <a:pt x="170" y="120"/>
                        <a:pt x="164" y="146"/>
                        <a:pt x="139" y="178"/>
                      </a:cubicBezTo>
                      <a:cubicBezTo>
                        <a:pt x="131" y="188"/>
                        <a:pt x="129" y="202"/>
                        <a:pt x="128" y="214"/>
                      </a:cubicBezTo>
                      <a:cubicBezTo>
                        <a:pt x="120" y="214"/>
                        <a:pt x="120" y="214"/>
                        <a:pt x="120" y="214"/>
                      </a:cubicBezTo>
                      <a:cubicBezTo>
                        <a:pt x="120" y="195"/>
                        <a:pt x="120" y="176"/>
                        <a:pt x="119" y="166"/>
                      </a:cubicBezTo>
                      <a:cubicBezTo>
                        <a:pt x="121" y="166"/>
                        <a:pt x="121" y="166"/>
                        <a:pt x="121" y="166"/>
                      </a:cubicBezTo>
                      <a:cubicBezTo>
                        <a:pt x="121" y="166"/>
                        <a:pt x="121" y="166"/>
                        <a:pt x="121" y="166"/>
                      </a:cubicBezTo>
                      <a:cubicBezTo>
                        <a:pt x="121" y="166"/>
                        <a:pt x="121" y="166"/>
                        <a:pt x="121" y="166"/>
                      </a:cubicBezTo>
                      <a:cubicBezTo>
                        <a:pt x="125" y="166"/>
                        <a:pt x="128" y="166"/>
                        <a:pt x="132" y="165"/>
                      </a:cubicBezTo>
                      <a:cubicBezTo>
                        <a:pt x="126" y="93"/>
                        <a:pt x="126" y="93"/>
                        <a:pt x="126" y="93"/>
                      </a:cubicBezTo>
                      <a:cubicBezTo>
                        <a:pt x="126" y="88"/>
                        <a:pt x="121" y="84"/>
                        <a:pt x="117" y="84"/>
                      </a:cubicBezTo>
                      <a:cubicBezTo>
                        <a:pt x="117" y="84"/>
                        <a:pt x="110" y="83"/>
                        <a:pt x="108" y="83"/>
                      </a:cubicBezTo>
                      <a:cubicBezTo>
                        <a:pt x="108" y="83"/>
                        <a:pt x="108" y="83"/>
                        <a:pt x="108" y="83"/>
                      </a:cubicBezTo>
                      <a:cubicBezTo>
                        <a:pt x="114" y="89"/>
                        <a:pt x="114" y="89"/>
                        <a:pt x="114" y="89"/>
                      </a:cubicBezTo>
                      <a:cubicBezTo>
                        <a:pt x="106" y="93"/>
                        <a:pt x="106" y="93"/>
                        <a:pt x="106" y="93"/>
                      </a:cubicBezTo>
                      <a:cubicBezTo>
                        <a:pt x="110" y="99"/>
                        <a:pt x="110" y="99"/>
                        <a:pt x="110" y="99"/>
                      </a:cubicBezTo>
                      <a:cubicBezTo>
                        <a:pt x="100" y="121"/>
                        <a:pt x="100" y="121"/>
                        <a:pt x="100" y="121"/>
                      </a:cubicBezTo>
                      <a:cubicBezTo>
                        <a:pt x="98" y="91"/>
                        <a:pt x="98" y="91"/>
                        <a:pt x="98" y="91"/>
                      </a:cubicBezTo>
                      <a:cubicBezTo>
                        <a:pt x="100" y="90"/>
                        <a:pt x="100" y="90"/>
                        <a:pt x="100" y="90"/>
                      </a:cubicBezTo>
                      <a:cubicBezTo>
                        <a:pt x="98" y="83"/>
                        <a:pt x="98" y="83"/>
                        <a:pt x="98" y="83"/>
                      </a:cubicBezTo>
                      <a:cubicBezTo>
                        <a:pt x="92" y="83"/>
                        <a:pt x="92" y="83"/>
                        <a:pt x="92" y="83"/>
                      </a:cubicBezTo>
                      <a:cubicBezTo>
                        <a:pt x="90" y="90"/>
                        <a:pt x="90" y="90"/>
                        <a:pt x="90" y="90"/>
                      </a:cubicBezTo>
                      <a:cubicBezTo>
                        <a:pt x="91" y="91"/>
                        <a:pt x="91" y="91"/>
                        <a:pt x="91" y="91"/>
                      </a:cubicBezTo>
                      <a:cubicBezTo>
                        <a:pt x="89" y="122"/>
                        <a:pt x="89" y="122"/>
                        <a:pt x="89" y="122"/>
                      </a:cubicBezTo>
                      <a:cubicBezTo>
                        <a:pt x="79" y="99"/>
                        <a:pt x="79" y="99"/>
                        <a:pt x="79" y="99"/>
                      </a:cubicBezTo>
                      <a:cubicBezTo>
                        <a:pt x="83" y="93"/>
                        <a:pt x="83" y="93"/>
                        <a:pt x="83" y="93"/>
                      </a:cubicBezTo>
                      <a:cubicBezTo>
                        <a:pt x="75" y="89"/>
                        <a:pt x="75" y="89"/>
                        <a:pt x="75" y="89"/>
                      </a:cubicBezTo>
                      <a:cubicBezTo>
                        <a:pt x="81" y="83"/>
                        <a:pt x="81" y="83"/>
                        <a:pt x="81" y="83"/>
                      </a:cubicBezTo>
                      <a:cubicBezTo>
                        <a:pt x="81" y="83"/>
                        <a:pt x="81" y="83"/>
                        <a:pt x="81" y="83"/>
                      </a:cubicBezTo>
                      <a:cubicBezTo>
                        <a:pt x="79" y="83"/>
                        <a:pt x="73" y="84"/>
                        <a:pt x="73" y="84"/>
                      </a:cubicBezTo>
                      <a:cubicBezTo>
                        <a:pt x="68" y="84"/>
                        <a:pt x="64" y="88"/>
                        <a:pt x="64" y="93"/>
                      </a:cubicBezTo>
                      <a:cubicBezTo>
                        <a:pt x="58" y="165"/>
                        <a:pt x="58" y="165"/>
                        <a:pt x="58" y="165"/>
                      </a:cubicBezTo>
                      <a:cubicBezTo>
                        <a:pt x="61" y="166"/>
                        <a:pt x="64" y="166"/>
                        <a:pt x="68" y="166"/>
                      </a:cubicBezTo>
                      <a:cubicBezTo>
                        <a:pt x="68" y="166"/>
                        <a:pt x="68" y="166"/>
                        <a:pt x="68" y="166"/>
                      </a:cubicBezTo>
                      <a:cubicBezTo>
                        <a:pt x="69" y="166"/>
                        <a:pt x="69" y="166"/>
                        <a:pt x="69" y="166"/>
                      </a:cubicBezTo>
                      <a:cubicBezTo>
                        <a:pt x="70" y="166"/>
                        <a:pt x="70" y="166"/>
                        <a:pt x="70" y="166"/>
                      </a:cubicBezTo>
                      <a:cubicBezTo>
                        <a:pt x="72" y="214"/>
                        <a:pt x="72" y="214"/>
                        <a:pt x="72" y="214"/>
                      </a:cubicBezTo>
                      <a:cubicBezTo>
                        <a:pt x="61" y="214"/>
                        <a:pt x="61" y="214"/>
                        <a:pt x="61" y="214"/>
                      </a:cubicBezTo>
                      <a:cubicBezTo>
                        <a:pt x="61" y="202"/>
                        <a:pt x="58" y="188"/>
                        <a:pt x="51" y="178"/>
                      </a:cubicBezTo>
                      <a:cubicBezTo>
                        <a:pt x="26" y="146"/>
                        <a:pt x="19" y="120"/>
                        <a:pt x="17" y="110"/>
                      </a:cubicBezTo>
                      <a:cubicBezTo>
                        <a:pt x="18" y="110"/>
                        <a:pt x="18" y="110"/>
                        <a:pt x="18" y="110"/>
                      </a:cubicBezTo>
                      <a:cubicBezTo>
                        <a:pt x="17" y="99"/>
                        <a:pt x="17" y="99"/>
                        <a:pt x="17" y="99"/>
                      </a:cubicBezTo>
                      <a:cubicBezTo>
                        <a:pt x="16" y="98"/>
                        <a:pt x="16" y="96"/>
                        <a:pt x="16" y="95"/>
                      </a:cubicBezTo>
                      <a:cubicBezTo>
                        <a:pt x="16" y="52"/>
                        <a:pt x="51" y="16"/>
                        <a:pt x="95" y="16"/>
                      </a:cubicBezTo>
                      <a:cubicBezTo>
                        <a:pt x="138" y="16"/>
                        <a:pt x="173" y="52"/>
                        <a:pt x="173" y="95"/>
                      </a:cubicBezTo>
                      <a:cubicBezTo>
                        <a:pt x="173" y="96"/>
                        <a:pt x="173" y="98"/>
                        <a:pt x="173" y="99"/>
                      </a:cubicBezTo>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34" name="Oval 37"/>
                <p:cNvSpPr>
                  <a:spLocks noChangeArrowheads="1"/>
                </p:cNvSpPr>
                <p:nvPr/>
              </p:nvSpPr>
              <p:spPr>
                <a:xfrm>
                  <a:off x="2122488" y="4483100"/>
                  <a:ext cx="115888" cy="142875"/>
                </a:xfrm>
                <a:prstGeom prst="ellipse">
                  <a:avLst/>
                </a:pr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nvGrpSpPr>
              <p:cNvPr id="230" name="Group 229"/>
              <p:cNvGrpSpPr/>
              <p:nvPr/>
            </p:nvGrpSpPr>
            <p:grpSpPr>
              <a:xfrm>
                <a:off x="7571637" y="4932429"/>
                <a:ext cx="346008" cy="324689"/>
                <a:chOff x="4051520" y="2253489"/>
                <a:chExt cx="450836" cy="423058"/>
              </a:xfrm>
              <a:grpFill/>
            </p:grpSpPr>
            <p:sp>
              <p:nvSpPr>
                <p:cNvPr id="231" name="Freeform 55"/>
                <p:cNvSpPr>
                  <a:spLocks noEditPoints="1"/>
                </p:cNvSpPr>
                <p:nvPr/>
              </p:nvSpPr>
              <p:spPr>
                <a:xfrm>
                  <a:off x="4051520" y="2253489"/>
                  <a:ext cx="344964" cy="333310"/>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sp>
              <p:nvSpPr>
                <p:cNvPr id="232" name="Freeform 56"/>
                <p:cNvSpPr>
                  <a:spLocks noEditPoints="1"/>
                </p:cNvSpPr>
                <p:nvPr/>
              </p:nvSpPr>
              <p:spPr>
                <a:xfrm>
                  <a:off x="4340020" y="2511340"/>
                  <a:ext cx="162336" cy="165207"/>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grpSp>
        </p:grpSp>
        <p:cxnSp>
          <p:nvCxnSpPr>
            <p:cNvPr id="235" name="Straight Connector 234"/>
            <p:cNvCxnSpPr/>
            <p:nvPr/>
          </p:nvCxnSpPr>
          <p:spPr>
            <a:xfrm flipH="1">
              <a:off x="1976193" y="2708425"/>
              <a:ext cx="15186" cy="2182893"/>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6" name="Rectangle 235"/>
            <p:cNvSpPr/>
            <p:nvPr/>
          </p:nvSpPr>
          <p:spPr>
            <a:xfrm>
              <a:off x="1976193"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Client Challenges</a:t>
              </a:r>
            </a:p>
          </p:txBody>
        </p:sp>
        <p:sp>
          <p:nvSpPr>
            <p:cNvPr id="237" name="Rectangle 236"/>
            <p:cNvSpPr/>
            <p:nvPr/>
          </p:nvSpPr>
          <p:spPr>
            <a:xfrm>
              <a:off x="4842355" y="2708424"/>
              <a:ext cx="2587555" cy="2791974"/>
            </a:xfrm>
            <a:prstGeom prst="rect">
              <a:avLst/>
            </a:prstGeom>
          </p:spPr>
          <p:txBody>
            <a:bodyPr wrap="square" lIns="0" tIns="0" rIns="0" bIns="0">
              <a:normAutofit fontScale="92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sz="877" dirty="0" smtClean="0">
                  <a:solidFill>
                    <a:srgbClr val="000000"/>
                  </a:solidFill>
                </a:rPr>
                <a:t>​</a:t>
              </a:r>
              <a:r>
                <a:rPr lang="en-US" sz="877" dirty="0">
                  <a:solidFill>
                    <a:srgbClr val="000000"/>
                  </a:solidFill>
                </a:rPr>
                <a:t>Developed security strategy and defined controls to migrate applications from a datacenter based model to MS Azure/AWS</a:t>
              </a:r>
            </a:p>
            <a:p>
              <a:pPr marL="164127" indent="-164127" fontAlgn="base">
                <a:spcAft>
                  <a:spcPts val="369"/>
                </a:spcAft>
                <a:buFontTx/>
                <a:buChar char="•"/>
              </a:pPr>
              <a:r>
                <a:rPr lang="en-US" sz="877" dirty="0" smtClean="0">
                  <a:solidFill>
                    <a:srgbClr val="000000"/>
                  </a:solidFill>
                </a:rPr>
                <a:t>Performed </a:t>
              </a:r>
              <a:r>
                <a:rPr lang="en-US" sz="877" dirty="0">
                  <a:solidFill>
                    <a:srgbClr val="000000"/>
                  </a:solidFill>
                </a:rPr>
                <a:t>evaluation and recommendation of controls for each security domain to realize increased leverage on cloud-native capabilities</a:t>
              </a:r>
            </a:p>
            <a:p>
              <a:pPr marL="164127" indent="-164127" fontAlgn="base">
                <a:spcAft>
                  <a:spcPts val="369"/>
                </a:spcAft>
                <a:buFontTx/>
                <a:buChar char="•"/>
              </a:pPr>
              <a:r>
                <a:rPr lang="en-US" sz="877" dirty="0" smtClean="0">
                  <a:solidFill>
                    <a:srgbClr val="000000"/>
                  </a:solidFill>
                </a:rPr>
                <a:t>Evaluated </a:t>
              </a:r>
              <a:r>
                <a:rPr lang="en-US" sz="877" dirty="0">
                  <a:solidFill>
                    <a:srgbClr val="000000"/>
                  </a:solidFill>
                </a:rPr>
                <a:t>integrations with identity management processes to migrate applications from CA IAM to AD Azure leveraging standardized authentication and authorization services. Sub-activities included:</a:t>
              </a:r>
            </a:p>
            <a:p>
              <a:pPr marL="285750" lvl="1" indent="-106363" fontAlgn="base">
                <a:spcAft>
                  <a:spcPts val="369"/>
                </a:spcAft>
                <a:buFontTx/>
                <a:buChar char="•"/>
              </a:pPr>
              <a:r>
                <a:rPr lang="en-US" sz="877" dirty="0" smtClean="0">
                  <a:solidFill>
                    <a:srgbClr val="000000"/>
                  </a:solidFill>
                </a:rPr>
                <a:t>Evaluation </a:t>
              </a:r>
              <a:r>
                <a:rPr lang="en-US" sz="877" dirty="0">
                  <a:solidFill>
                    <a:srgbClr val="000000"/>
                  </a:solidFill>
                </a:rPr>
                <a:t>and feasibility review of corporate AD/On-Premises AD(Included users, groups, authentication/authorization patterns) to migrate applications to leverage AD Azure based model</a:t>
              </a:r>
            </a:p>
            <a:p>
              <a:pPr marL="285750" lvl="1" indent="-106363" fontAlgn="base">
                <a:spcAft>
                  <a:spcPts val="369"/>
                </a:spcAft>
                <a:buFontTx/>
                <a:buChar char="•"/>
              </a:pPr>
              <a:r>
                <a:rPr lang="en-US" sz="877" dirty="0" smtClean="0">
                  <a:solidFill>
                    <a:srgbClr val="000000"/>
                  </a:solidFill>
                </a:rPr>
                <a:t>Review </a:t>
              </a:r>
              <a:r>
                <a:rPr lang="en-US" sz="877" dirty="0">
                  <a:solidFill>
                    <a:srgbClr val="000000"/>
                  </a:solidFill>
                </a:rPr>
                <a:t>of current CA IAM based environment and processes</a:t>
              </a:r>
            </a:p>
            <a:p>
              <a:pPr marL="285750" lvl="1" indent="-106363" fontAlgn="base">
                <a:spcAft>
                  <a:spcPts val="369"/>
                </a:spcAft>
                <a:buFontTx/>
                <a:buChar char="•"/>
              </a:pPr>
              <a:r>
                <a:rPr lang="en-US" sz="877" dirty="0" smtClean="0">
                  <a:solidFill>
                    <a:srgbClr val="000000"/>
                  </a:solidFill>
                </a:rPr>
                <a:t>Application </a:t>
              </a:r>
              <a:r>
                <a:rPr lang="en-US" sz="877" dirty="0">
                  <a:solidFill>
                    <a:srgbClr val="000000"/>
                  </a:solidFill>
                </a:rPr>
                <a:t>portfolio analysis to migrate to leverage AD Azure directory</a:t>
              </a:r>
            </a:p>
            <a:p>
              <a:pPr marL="285750" lvl="1" indent="-106363" fontAlgn="base">
                <a:spcAft>
                  <a:spcPts val="369"/>
                </a:spcAft>
                <a:buFontTx/>
                <a:buChar char="•"/>
              </a:pPr>
              <a:r>
                <a:rPr lang="en-US" sz="877" dirty="0" smtClean="0">
                  <a:solidFill>
                    <a:srgbClr val="000000"/>
                  </a:solidFill>
                </a:rPr>
                <a:t>Development </a:t>
              </a:r>
              <a:r>
                <a:rPr lang="en-US" sz="877" dirty="0">
                  <a:solidFill>
                    <a:srgbClr val="000000"/>
                  </a:solidFill>
                </a:rPr>
                <a:t>and standardization of integration pattern for AD Azure to support current and future applications</a:t>
              </a:r>
            </a:p>
            <a:p>
              <a:pPr marL="285750" lvl="1" indent="-106363" fontAlgn="base">
                <a:spcAft>
                  <a:spcPts val="369"/>
                </a:spcAft>
                <a:buFontTx/>
                <a:buChar char="•"/>
              </a:pPr>
              <a:r>
                <a:rPr lang="en-US" sz="877" dirty="0" smtClean="0">
                  <a:solidFill>
                    <a:srgbClr val="000000"/>
                  </a:solidFill>
                </a:rPr>
                <a:t>Identification </a:t>
              </a:r>
              <a:r>
                <a:rPr lang="en-US" sz="877" dirty="0">
                  <a:solidFill>
                    <a:srgbClr val="000000"/>
                  </a:solidFill>
                </a:rPr>
                <a:t>of AD Azure gap </a:t>
              </a:r>
              <a:r>
                <a:rPr lang="en-US" sz="877" dirty="0" smtClean="0">
                  <a:solidFill>
                    <a:srgbClr val="000000"/>
                  </a:solidFill>
                </a:rPr>
                <a:t>areas and POC’s </a:t>
              </a:r>
              <a:r>
                <a:rPr lang="en-US" sz="877" dirty="0">
                  <a:solidFill>
                    <a:srgbClr val="000000"/>
                  </a:solidFill>
                </a:rPr>
                <a:t>for </a:t>
              </a:r>
              <a:r>
                <a:rPr lang="en-US" sz="877" dirty="0" smtClean="0">
                  <a:solidFill>
                    <a:srgbClr val="000000"/>
                  </a:solidFill>
                </a:rPr>
                <a:t>migration</a:t>
              </a:r>
            </a:p>
            <a:p>
              <a:pPr marL="285750" lvl="1" indent="-106363" fontAlgn="base">
                <a:spcAft>
                  <a:spcPts val="369"/>
                </a:spcAft>
                <a:buFontTx/>
                <a:buChar char="•"/>
              </a:pPr>
              <a:r>
                <a:rPr lang="en-US" sz="877" dirty="0" smtClean="0">
                  <a:solidFill>
                    <a:srgbClr val="000000"/>
                  </a:solidFill>
                </a:rPr>
                <a:t>Overall implementation planning</a:t>
              </a:r>
              <a:endParaRPr lang="en-US" sz="877" dirty="0">
                <a:solidFill>
                  <a:srgbClr val="000000"/>
                </a:solidFill>
              </a:endParaRPr>
            </a:p>
          </p:txBody>
        </p:sp>
        <p:cxnSp>
          <p:nvCxnSpPr>
            <p:cNvPr id="238" name="Straight Connector 237"/>
            <p:cNvCxnSpPr/>
            <p:nvPr/>
          </p:nvCxnSpPr>
          <p:spPr>
            <a:xfrm flipH="1" flipV="1">
              <a:off x="4757950"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39" name="Flowchart: Manual Input 260"/>
            <p:cNvSpPr/>
            <p:nvPr/>
          </p:nvSpPr>
          <p:spPr>
            <a:xfrm rot="16200000" flipH="1">
              <a:off x="7050622"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0" name="Straight Connector 239"/>
            <p:cNvCxnSpPr/>
            <p:nvPr/>
          </p:nvCxnSpPr>
          <p:spPr>
            <a:xfrm>
              <a:off x="4751212"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1" name="Rectangle 240"/>
            <p:cNvSpPr/>
            <p:nvPr/>
          </p:nvSpPr>
          <p:spPr>
            <a:xfrm>
              <a:off x="4751212"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Response</a:t>
              </a:r>
            </a:p>
          </p:txBody>
        </p:sp>
        <p:sp>
          <p:nvSpPr>
            <p:cNvPr id="242" name="Rectangle 241"/>
            <p:cNvSpPr/>
            <p:nvPr/>
          </p:nvSpPr>
          <p:spPr>
            <a:xfrm>
              <a:off x="7630831" y="2711518"/>
              <a:ext cx="2587555" cy="278804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defTabSz="844083" fontAlgn="base">
                <a:spcAft>
                  <a:spcPts val="369"/>
                </a:spcAft>
                <a:buFontTx/>
                <a:buChar char="•"/>
              </a:pPr>
              <a:r>
                <a:rPr lang="en-US" sz="877" dirty="0">
                  <a:solidFill>
                    <a:srgbClr val="000000"/>
                  </a:solidFill>
                </a:rPr>
                <a:t>Overall strategy with detailed plan to migrate applications leveraging AD Azure and federation services for authentication and authorization.</a:t>
              </a:r>
            </a:p>
            <a:p>
              <a:pPr marL="164127" indent="-164127" defTabSz="844083" fontAlgn="base">
                <a:spcAft>
                  <a:spcPts val="369"/>
                </a:spcAft>
                <a:buFontTx/>
                <a:buChar char="•"/>
              </a:pPr>
              <a:r>
                <a:rPr lang="en-US" sz="877" dirty="0" smtClean="0">
                  <a:solidFill>
                    <a:srgbClr val="000000"/>
                  </a:solidFill>
                </a:rPr>
                <a:t>Application </a:t>
              </a:r>
              <a:r>
                <a:rPr lang="en-US" sz="877" dirty="0">
                  <a:solidFill>
                    <a:srgbClr val="000000"/>
                  </a:solidFill>
                </a:rPr>
                <a:t>prioritization and design pattern alignment to migrate to the MS Azure architecture</a:t>
              </a:r>
            </a:p>
            <a:p>
              <a:pPr marL="164127" indent="-164127" defTabSz="844083" fontAlgn="base">
                <a:spcAft>
                  <a:spcPts val="369"/>
                </a:spcAft>
                <a:buFontTx/>
                <a:buChar char="•"/>
              </a:pPr>
              <a:r>
                <a:rPr lang="en-US" sz="877" dirty="0" smtClean="0">
                  <a:solidFill>
                    <a:srgbClr val="000000"/>
                  </a:solidFill>
                </a:rPr>
                <a:t>Standardization </a:t>
              </a:r>
              <a:r>
                <a:rPr lang="en-US" sz="877" dirty="0">
                  <a:solidFill>
                    <a:srgbClr val="000000"/>
                  </a:solidFill>
                </a:rPr>
                <a:t>of security processes and integration patterns</a:t>
              </a:r>
            </a:p>
            <a:p>
              <a:pPr marL="164127" indent="-164127" defTabSz="844083" fontAlgn="base">
                <a:spcAft>
                  <a:spcPts val="369"/>
                </a:spcAft>
                <a:buFontTx/>
                <a:buChar char="•"/>
              </a:pPr>
              <a:r>
                <a:rPr lang="en-US" sz="877" dirty="0" smtClean="0">
                  <a:solidFill>
                    <a:srgbClr val="000000"/>
                  </a:solidFill>
                </a:rPr>
                <a:t>Recommendation </a:t>
              </a:r>
              <a:r>
                <a:rPr lang="en-US" sz="877" dirty="0">
                  <a:solidFill>
                    <a:srgbClr val="000000"/>
                  </a:solidFill>
                </a:rPr>
                <a:t>for cloud-native security tool and capabilities</a:t>
              </a:r>
            </a:p>
            <a:p>
              <a:pPr marL="164127" indent="-164127" defTabSz="844083" fontAlgn="base">
                <a:spcAft>
                  <a:spcPts val="369"/>
                </a:spcAft>
                <a:buFontTx/>
                <a:buChar char="•"/>
              </a:pPr>
              <a:r>
                <a:rPr lang="en-US" sz="877" dirty="0" smtClean="0">
                  <a:solidFill>
                    <a:srgbClr val="000000"/>
                  </a:solidFill>
                </a:rPr>
                <a:t>Overall</a:t>
              </a:r>
              <a:r>
                <a:rPr lang="en-US" sz="877" dirty="0">
                  <a:solidFill>
                    <a:srgbClr val="000000"/>
                  </a:solidFill>
                </a:rPr>
                <a:t>, this program resulted in CA IAM and AD on-premises footprint reduction and directed migration to MS AD Azure-based security services</a:t>
              </a:r>
              <a:endParaRPr sz="877" dirty="0">
                <a:solidFill>
                  <a:srgbClr val="000000"/>
                </a:solidFill>
              </a:endParaRPr>
            </a:p>
          </p:txBody>
        </p:sp>
        <p:cxnSp>
          <p:nvCxnSpPr>
            <p:cNvPr id="243" name="Straight Connector 242"/>
            <p:cNvCxnSpPr/>
            <p:nvPr/>
          </p:nvCxnSpPr>
          <p:spPr>
            <a:xfrm flipH="1" flipV="1">
              <a:off x="7546426"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44" name="Flowchart: Manual Input 260"/>
            <p:cNvSpPr/>
            <p:nvPr/>
          </p:nvSpPr>
          <p:spPr>
            <a:xfrm rot="16200000" flipH="1">
              <a:off x="9839098"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5" name="Straight Connector 244"/>
            <p:cNvCxnSpPr/>
            <p:nvPr/>
          </p:nvCxnSpPr>
          <p:spPr>
            <a:xfrm>
              <a:off x="7546426"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6" name="Rectangle 245"/>
            <p:cNvSpPr/>
            <p:nvPr/>
          </p:nvSpPr>
          <p:spPr>
            <a:xfrm>
              <a:off x="7539688"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Outcomes</a:t>
              </a:r>
            </a:p>
          </p:txBody>
        </p:sp>
        <p:sp>
          <p:nvSpPr>
            <p:cNvPr id="247" name="Oval Callout 246"/>
            <p:cNvSpPr/>
            <p:nvPr/>
          </p:nvSpPr>
          <p:spPr>
            <a:xfrm>
              <a:off x="7155843" y="2402892"/>
              <a:ext cx="228085" cy="213313"/>
            </a:xfrm>
            <a:prstGeom prst="wedgeEllipse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sp>
          <p:nvSpPr>
            <p:cNvPr id="248" name="Left Arrow 247"/>
            <p:cNvSpPr/>
            <p:nvPr/>
          </p:nvSpPr>
          <p:spPr>
            <a:xfrm>
              <a:off x="7209013" y="2457628"/>
              <a:ext cx="108511" cy="106194"/>
            </a:xfrm>
            <a:prstGeom prst="leftArrow">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grpSp>
          <p:nvGrpSpPr>
            <p:cNvPr id="249" name="Group 3"/>
            <p:cNvGrpSpPr/>
            <p:nvPr/>
          </p:nvGrpSpPr>
          <p:grpSpPr>
            <a:xfrm>
              <a:off x="9962087" y="2402890"/>
              <a:ext cx="210613" cy="222162"/>
              <a:chOff x="9842501" y="1196975"/>
              <a:chExt cx="1466850" cy="1458913"/>
            </a:xfrm>
            <a:solidFill>
              <a:schemeClr val="bg1"/>
            </a:solidFill>
          </p:grpSpPr>
          <p:sp>
            <p:nvSpPr>
              <p:cNvPr id="250" name="Freeform 7"/>
              <p:cNvSpPr/>
              <p:nvPr/>
            </p:nvSpPr>
            <p:spPr>
              <a:xfrm>
                <a:off x="9842501" y="1344613"/>
                <a:ext cx="1311275" cy="1311275"/>
              </a:xfrm>
              <a:custGeom>
                <a:avLst/>
                <a:gdLst/>
                <a:ahLst/>
                <a:cxnLst>
                  <a:cxn ang="0">
                    <a:pos x="1502" y="681"/>
                  </a:cxn>
                  <a:cxn ang="0">
                    <a:pos x="1363" y="820"/>
                  </a:cxn>
                  <a:cxn ang="0">
                    <a:pos x="1204" y="1204"/>
                  </a:cxn>
                  <a:cxn ang="0">
                    <a:pos x="820" y="1362"/>
                  </a:cxn>
                  <a:cxn ang="0">
                    <a:pos x="820" y="1362"/>
                  </a:cxn>
                  <a:cxn ang="0">
                    <a:pos x="437" y="1204"/>
                  </a:cxn>
                  <a:cxn ang="0">
                    <a:pos x="278" y="820"/>
                  </a:cxn>
                  <a:cxn ang="0">
                    <a:pos x="437" y="436"/>
                  </a:cxn>
                  <a:cxn ang="0">
                    <a:pos x="820" y="278"/>
                  </a:cxn>
                  <a:cxn ang="0">
                    <a:pos x="820" y="278"/>
                  </a:cxn>
                  <a:cxn ang="0">
                    <a:pos x="959" y="139"/>
                  </a:cxn>
                  <a:cxn ang="0">
                    <a:pos x="820" y="0"/>
                  </a:cxn>
                  <a:cxn ang="0">
                    <a:pos x="820" y="0"/>
                  </a:cxn>
                  <a:cxn ang="0">
                    <a:pos x="240" y="240"/>
                  </a:cxn>
                  <a:cxn ang="0">
                    <a:pos x="0" y="820"/>
                  </a:cxn>
                  <a:cxn ang="0">
                    <a:pos x="240" y="1400"/>
                  </a:cxn>
                  <a:cxn ang="0">
                    <a:pos x="820" y="1640"/>
                  </a:cxn>
                  <a:cxn ang="0">
                    <a:pos x="820" y="1640"/>
                  </a:cxn>
                  <a:cxn ang="0">
                    <a:pos x="820" y="1640"/>
                  </a:cxn>
                  <a:cxn ang="0">
                    <a:pos x="1400" y="1400"/>
                  </a:cxn>
                  <a:cxn ang="0">
                    <a:pos x="1640" y="820"/>
                  </a:cxn>
                  <a:cxn ang="0">
                    <a:pos x="1502" y="681"/>
                  </a:cxn>
                </a:cxnLst>
                <a:rect l="0" t="0" r="r" b="b"/>
                <a:pathLst>
                  <a:path w="1640" h="1640">
                    <a:moveTo>
                      <a:pt x="1502" y="681"/>
                    </a:moveTo>
                    <a:cubicBezTo>
                      <a:pt x="1425" y="681"/>
                      <a:pt x="1363" y="743"/>
                      <a:pt x="1363" y="820"/>
                    </a:cubicBezTo>
                    <a:cubicBezTo>
                      <a:pt x="1363" y="965"/>
                      <a:pt x="1306" y="1101"/>
                      <a:pt x="1204" y="1204"/>
                    </a:cubicBezTo>
                    <a:cubicBezTo>
                      <a:pt x="1102" y="1306"/>
                      <a:pt x="965" y="1362"/>
                      <a:pt x="820" y="1362"/>
                    </a:cubicBezTo>
                    <a:cubicBezTo>
                      <a:pt x="820" y="1362"/>
                      <a:pt x="820" y="1362"/>
                      <a:pt x="820" y="1362"/>
                    </a:cubicBezTo>
                    <a:cubicBezTo>
                      <a:pt x="676" y="1363"/>
                      <a:pt x="539" y="1306"/>
                      <a:pt x="437" y="1204"/>
                    </a:cubicBezTo>
                    <a:cubicBezTo>
                      <a:pt x="334" y="1101"/>
                      <a:pt x="278" y="965"/>
                      <a:pt x="278" y="820"/>
                    </a:cubicBezTo>
                    <a:cubicBezTo>
                      <a:pt x="278" y="675"/>
                      <a:pt x="334" y="539"/>
                      <a:pt x="437" y="436"/>
                    </a:cubicBezTo>
                    <a:cubicBezTo>
                      <a:pt x="539" y="334"/>
                      <a:pt x="675" y="278"/>
                      <a:pt x="820" y="278"/>
                    </a:cubicBezTo>
                    <a:cubicBezTo>
                      <a:pt x="820" y="278"/>
                      <a:pt x="820" y="278"/>
                      <a:pt x="820" y="278"/>
                    </a:cubicBezTo>
                    <a:cubicBezTo>
                      <a:pt x="897" y="278"/>
                      <a:pt x="959" y="215"/>
                      <a:pt x="959" y="139"/>
                    </a:cubicBezTo>
                    <a:cubicBezTo>
                      <a:pt x="959" y="62"/>
                      <a:pt x="897" y="0"/>
                      <a:pt x="820" y="0"/>
                    </a:cubicBezTo>
                    <a:cubicBezTo>
                      <a:pt x="820" y="0"/>
                      <a:pt x="820" y="0"/>
                      <a:pt x="820" y="0"/>
                    </a:cubicBezTo>
                    <a:cubicBezTo>
                      <a:pt x="601" y="0"/>
                      <a:pt x="395" y="85"/>
                      <a:pt x="240" y="240"/>
                    </a:cubicBezTo>
                    <a:cubicBezTo>
                      <a:pt x="86" y="395"/>
                      <a:pt x="0" y="601"/>
                      <a:pt x="0" y="820"/>
                    </a:cubicBezTo>
                    <a:cubicBezTo>
                      <a:pt x="0" y="1039"/>
                      <a:pt x="86" y="1245"/>
                      <a:pt x="240" y="1400"/>
                    </a:cubicBezTo>
                    <a:cubicBezTo>
                      <a:pt x="395" y="1555"/>
                      <a:pt x="601" y="1640"/>
                      <a:pt x="820" y="1640"/>
                    </a:cubicBezTo>
                    <a:cubicBezTo>
                      <a:pt x="820" y="1640"/>
                      <a:pt x="820" y="1640"/>
                      <a:pt x="820" y="1640"/>
                    </a:cubicBezTo>
                    <a:cubicBezTo>
                      <a:pt x="820" y="1640"/>
                      <a:pt x="820" y="1640"/>
                      <a:pt x="820" y="1640"/>
                    </a:cubicBezTo>
                    <a:cubicBezTo>
                      <a:pt x="1039" y="1640"/>
                      <a:pt x="1245" y="1555"/>
                      <a:pt x="1400" y="1400"/>
                    </a:cubicBezTo>
                    <a:cubicBezTo>
                      <a:pt x="1555" y="1245"/>
                      <a:pt x="1640" y="1039"/>
                      <a:pt x="1640" y="820"/>
                    </a:cubicBezTo>
                    <a:cubicBezTo>
                      <a:pt x="1640" y="743"/>
                      <a:pt x="1578" y="681"/>
                      <a:pt x="1502" y="6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1" name="Freeform 8"/>
              <p:cNvSpPr/>
              <p:nvPr/>
            </p:nvSpPr>
            <p:spPr>
              <a:xfrm>
                <a:off x="10702926" y="1438275"/>
                <a:ext cx="74613" cy="296863"/>
              </a:xfrm>
              <a:custGeom>
                <a:avLst/>
                <a:gdLst/>
                <a:ahLst/>
                <a:cxnLst>
                  <a:cxn ang="0">
                    <a:pos x="47" y="141"/>
                  </a:cxn>
                  <a:cxn ang="0">
                    <a:pos x="47" y="124"/>
                  </a:cxn>
                  <a:cxn ang="0">
                    <a:pos x="47" y="0"/>
                  </a:cxn>
                  <a:cxn ang="0">
                    <a:pos x="0" y="47"/>
                  </a:cxn>
                  <a:cxn ang="0">
                    <a:pos x="0" y="170"/>
                  </a:cxn>
                  <a:cxn ang="0">
                    <a:pos x="0" y="187"/>
                  </a:cxn>
                  <a:cxn ang="0">
                    <a:pos x="47" y="141"/>
                  </a:cxn>
                </a:cxnLst>
                <a:rect l="0" t="0" r="r" b="b"/>
                <a:pathLst>
                  <a:path w="47" h="187">
                    <a:moveTo>
                      <a:pt x="47" y="141"/>
                    </a:moveTo>
                    <a:lnTo>
                      <a:pt x="47" y="124"/>
                    </a:lnTo>
                    <a:lnTo>
                      <a:pt x="47" y="0"/>
                    </a:lnTo>
                    <a:lnTo>
                      <a:pt x="0" y="47"/>
                    </a:lnTo>
                    <a:lnTo>
                      <a:pt x="0" y="170"/>
                    </a:lnTo>
                    <a:lnTo>
                      <a:pt x="0" y="187"/>
                    </a:lnTo>
                    <a:lnTo>
                      <a:pt x="47" y="14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2" name="Freeform 9"/>
              <p:cNvSpPr/>
              <p:nvPr/>
            </p:nvSpPr>
            <p:spPr>
              <a:xfrm>
                <a:off x="10825163" y="1317625"/>
                <a:ext cx="73025" cy="296863"/>
              </a:xfrm>
              <a:custGeom>
                <a:avLst/>
                <a:gdLst/>
                <a:ahLst/>
                <a:cxnLst>
                  <a:cxn ang="0">
                    <a:pos x="46" y="140"/>
                  </a:cxn>
                  <a:cxn ang="0">
                    <a:pos x="46" y="124"/>
                  </a:cxn>
                  <a:cxn ang="0">
                    <a:pos x="46" y="0"/>
                  </a:cxn>
                  <a:cxn ang="0">
                    <a:pos x="0" y="46"/>
                  </a:cxn>
                  <a:cxn ang="0">
                    <a:pos x="0" y="170"/>
                  </a:cxn>
                  <a:cxn ang="0">
                    <a:pos x="0" y="187"/>
                  </a:cxn>
                  <a:cxn ang="0">
                    <a:pos x="46" y="140"/>
                  </a:cxn>
                </a:cxnLst>
                <a:rect l="0" t="0" r="r" b="b"/>
                <a:pathLst>
                  <a:path w="46" h="187">
                    <a:moveTo>
                      <a:pt x="46" y="140"/>
                    </a:moveTo>
                    <a:lnTo>
                      <a:pt x="46" y="124"/>
                    </a:lnTo>
                    <a:lnTo>
                      <a:pt x="46" y="0"/>
                    </a:lnTo>
                    <a:lnTo>
                      <a:pt x="0" y="46"/>
                    </a:lnTo>
                    <a:lnTo>
                      <a:pt x="0" y="170"/>
                    </a:lnTo>
                    <a:lnTo>
                      <a:pt x="0" y="187"/>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3" name="Freeform 10"/>
              <p:cNvSpPr/>
              <p:nvPr/>
            </p:nvSpPr>
            <p:spPr>
              <a:xfrm>
                <a:off x="10945813" y="1196975"/>
                <a:ext cx="73025" cy="295275"/>
              </a:xfrm>
              <a:custGeom>
                <a:avLst/>
                <a:gdLst/>
                <a:ahLst/>
                <a:cxnLst>
                  <a:cxn ang="0">
                    <a:pos x="46" y="140"/>
                  </a:cxn>
                  <a:cxn ang="0">
                    <a:pos x="46" y="0"/>
                  </a:cxn>
                  <a:cxn ang="0">
                    <a:pos x="0" y="46"/>
                  </a:cxn>
                  <a:cxn ang="0">
                    <a:pos x="0" y="170"/>
                  </a:cxn>
                  <a:cxn ang="0">
                    <a:pos x="0" y="186"/>
                  </a:cxn>
                  <a:cxn ang="0">
                    <a:pos x="46" y="140"/>
                  </a:cxn>
                </a:cxnLst>
                <a:rect l="0" t="0" r="r" b="b"/>
                <a:pathLst>
                  <a:path w="46" h="186">
                    <a:moveTo>
                      <a:pt x="46" y="140"/>
                    </a:moveTo>
                    <a:lnTo>
                      <a:pt x="46" y="0"/>
                    </a:lnTo>
                    <a:lnTo>
                      <a:pt x="0" y="46"/>
                    </a:lnTo>
                    <a:lnTo>
                      <a:pt x="0" y="170"/>
                    </a:lnTo>
                    <a:lnTo>
                      <a:pt x="0" y="186"/>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4" name="Freeform 11"/>
              <p:cNvSpPr>
                <a:spLocks noEditPoints="1"/>
              </p:cNvSpPr>
              <p:nvPr/>
            </p:nvSpPr>
            <p:spPr>
              <a:xfrm>
                <a:off x="10296526" y="1485900"/>
                <a:ext cx="1012825" cy="715963"/>
              </a:xfrm>
              <a:custGeom>
                <a:avLst/>
                <a:gdLst/>
                <a:ahLst/>
                <a:cxnLst>
                  <a:cxn ang="0">
                    <a:pos x="858" y="152"/>
                  </a:cxn>
                  <a:cxn ang="0">
                    <a:pos x="917" y="93"/>
                  </a:cxn>
                  <a:cxn ang="0">
                    <a:pos x="1034" y="93"/>
                  </a:cxn>
                  <a:cxn ang="0">
                    <a:pos x="1173" y="93"/>
                  </a:cxn>
                  <a:cxn ang="0">
                    <a:pos x="1265" y="0"/>
                  </a:cxn>
                  <a:cxn ang="0">
                    <a:pos x="1049" y="0"/>
                  </a:cxn>
                  <a:cxn ang="0">
                    <a:pos x="903" y="0"/>
                  </a:cxn>
                  <a:cxn ang="0">
                    <a:pos x="811" y="93"/>
                  </a:cxn>
                  <a:cxn ang="0">
                    <a:pos x="811" y="93"/>
                  </a:cxn>
                  <a:cxn ang="0">
                    <a:pos x="435" y="469"/>
                  </a:cxn>
                  <a:cxn ang="0">
                    <a:pos x="434" y="469"/>
                  </a:cxn>
                  <a:cxn ang="0">
                    <a:pos x="273" y="630"/>
                  </a:cxn>
                  <a:cxn ang="0">
                    <a:pos x="232" y="630"/>
                  </a:cxn>
                  <a:cxn ang="0">
                    <a:pos x="232" y="588"/>
                  </a:cxn>
                  <a:cxn ang="0">
                    <a:pos x="389" y="431"/>
                  </a:cxn>
                  <a:cxn ang="0">
                    <a:pos x="367" y="419"/>
                  </a:cxn>
                  <a:cxn ang="0">
                    <a:pos x="252" y="391"/>
                  </a:cxn>
                  <a:cxn ang="0">
                    <a:pos x="0" y="643"/>
                  </a:cxn>
                  <a:cxn ang="0">
                    <a:pos x="74" y="822"/>
                  </a:cxn>
                  <a:cxn ang="0">
                    <a:pos x="252" y="896"/>
                  </a:cxn>
                  <a:cxn ang="0">
                    <a:pos x="505" y="643"/>
                  </a:cxn>
                  <a:cxn ang="0">
                    <a:pos x="503" y="624"/>
                  </a:cxn>
                  <a:cxn ang="0">
                    <a:pos x="478" y="532"/>
                  </a:cxn>
                  <a:cxn ang="0">
                    <a:pos x="614" y="395"/>
                  </a:cxn>
                  <a:cxn ang="0">
                    <a:pos x="731" y="395"/>
                  </a:cxn>
                  <a:cxn ang="0">
                    <a:pos x="870" y="395"/>
                  </a:cxn>
                  <a:cxn ang="0">
                    <a:pos x="962" y="303"/>
                  </a:cxn>
                  <a:cxn ang="0">
                    <a:pos x="823" y="303"/>
                  </a:cxn>
                  <a:cxn ang="0">
                    <a:pos x="706" y="303"/>
                  </a:cxn>
                  <a:cxn ang="0">
                    <a:pos x="766" y="244"/>
                  </a:cxn>
                  <a:cxn ang="0">
                    <a:pos x="883" y="244"/>
                  </a:cxn>
                  <a:cxn ang="0">
                    <a:pos x="1022" y="244"/>
                  </a:cxn>
                  <a:cxn ang="0">
                    <a:pos x="1114" y="152"/>
                  </a:cxn>
                  <a:cxn ang="0">
                    <a:pos x="975" y="152"/>
                  </a:cxn>
                  <a:cxn ang="0">
                    <a:pos x="858" y="152"/>
                  </a:cxn>
                  <a:cxn ang="0">
                    <a:pos x="252" y="807"/>
                  </a:cxn>
                  <a:cxn ang="0">
                    <a:pos x="252" y="807"/>
                  </a:cxn>
                  <a:cxn ang="0">
                    <a:pos x="252" y="807"/>
                  </a:cxn>
                </a:cxnLst>
                <a:rect l="0" t="0" r="r" b="b"/>
                <a:pathLst>
                  <a:path w="1265" h="896">
                    <a:moveTo>
                      <a:pt x="858" y="152"/>
                    </a:moveTo>
                    <a:cubicBezTo>
                      <a:pt x="917" y="93"/>
                      <a:pt x="917" y="93"/>
                      <a:pt x="917" y="93"/>
                    </a:cubicBezTo>
                    <a:cubicBezTo>
                      <a:pt x="1034" y="93"/>
                      <a:pt x="1034" y="93"/>
                      <a:pt x="1034" y="93"/>
                    </a:cubicBezTo>
                    <a:cubicBezTo>
                      <a:pt x="1173" y="93"/>
                      <a:pt x="1173" y="93"/>
                      <a:pt x="1173" y="93"/>
                    </a:cubicBezTo>
                    <a:cubicBezTo>
                      <a:pt x="1265" y="0"/>
                      <a:pt x="1265" y="0"/>
                      <a:pt x="1265" y="0"/>
                    </a:cubicBezTo>
                    <a:cubicBezTo>
                      <a:pt x="1049" y="0"/>
                      <a:pt x="1049" y="0"/>
                      <a:pt x="1049" y="0"/>
                    </a:cubicBezTo>
                    <a:cubicBezTo>
                      <a:pt x="903" y="0"/>
                      <a:pt x="903" y="0"/>
                      <a:pt x="903" y="0"/>
                    </a:cubicBezTo>
                    <a:cubicBezTo>
                      <a:pt x="811" y="93"/>
                      <a:pt x="811" y="93"/>
                      <a:pt x="811" y="93"/>
                    </a:cubicBezTo>
                    <a:cubicBezTo>
                      <a:pt x="811" y="93"/>
                      <a:pt x="811" y="93"/>
                      <a:pt x="811" y="93"/>
                    </a:cubicBezTo>
                    <a:cubicBezTo>
                      <a:pt x="435" y="469"/>
                      <a:pt x="435" y="469"/>
                      <a:pt x="435" y="469"/>
                    </a:cubicBezTo>
                    <a:cubicBezTo>
                      <a:pt x="435" y="469"/>
                      <a:pt x="434" y="469"/>
                      <a:pt x="434" y="469"/>
                    </a:cubicBezTo>
                    <a:cubicBezTo>
                      <a:pt x="273" y="630"/>
                      <a:pt x="273" y="630"/>
                      <a:pt x="273" y="630"/>
                    </a:cubicBezTo>
                    <a:cubicBezTo>
                      <a:pt x="262" y="642"/>
                      <a:pt x="243" y="642"/>
                      <a:pt x="232" y="630"/>
                    </a:cubicBezTo>
                    <a:cubicBezTo>
                      <a:pt x="220" y="619"/>
                      <a:pt x="220" y="600"/>
                      <a:pt x="232" y="588"/>
                    </a:cubicBezTo>
                    <a:cubicBezTo>
                      <a:pt x="389" y="431"/>
                      <a:pt x="389" y="431"/>
                      <a:pt x="389" y="431"/>
                    </a:cubicBezTo>
                    <a:cubicBezTo>
                      <a:pt x="382" y="427"/>
                      <a:pt x="374" y="423"/>
                      <a:pt x="367" y="419"/>
                    </a:cubicBezTo>
                    <a:cubicBezTo>
                      <a:pt x="333" y="402"/>
                      <a:pt x="294" y="391"/>
                      <a:pt x="252" y="391"/>
                    </a:cubicBezTo>
                    <a:cubicBezTo>
                      <a:pt x="113" y="391"/>
                      <a:pt x="0" y="504"/>
                      <a:pt x="0" y="643"/>
                    </a:cubicBezTo>
                    <a:cubicBezTo>
                      <a:pt x="0" y="710"/>
                      <a:pt x="26" y="774"/>
                      <a:pt x="74" y="822"/>
                    </a:cubicBezTo>
                    <a:cubicBezTo>
                      <a:pt x="122" y="869"/>
                      <a:pt x="185" y="896"/>
                      <a:pt x="252" y="896"/>
                    </a:cubicBezTo>
                    <a:cubicBezTo>
                      <a:pt x="392" y="896"/>
                      <a:pt x="505" y="782"/>
                      <a:pt x="505" y="643"/>
                    </a:cubicBezTo>
                    <a:cubicBezTo>
                      <a:pt x="505" y="636"/>
                      <a:pt x="503" y="630"/>
                      <a:pt x="503" y="624"/>
                    </a:cubicBezTo>
                    <a:cubicBezTo>
                      <a:pt x="500" y="591"/>
                      <a:pt x="492" y="560"/>
                      <a:pt x="478" y="532"/>
                    </a:cubicBezTo>
                    <a:cubicBezTo>
                      <a:pt x="614" y="395"/>
                      <a:pt x="614" y="395"/>
                      <a:pt x="614" y="395"/>
                    </a:cubicBezTo>
                    <a:cubicBezTo>
                      <a:pt x="731" y="395"/>
                      <a:pt x="731" y="395"/>
                      <a:pt x="731" y="395"/>
                    </a:cubicBezTo>
                    <a:cubicBezTo>
                      <a:pt x="870" y="395"/>
                      <a:pt x="870" y="395"/>
                      <a:pt x="870" y="395"/>
                    </a:cubicBezTo>
                    <a:cubicBezTo>
                      <a:pt x="962" y="303"/>
                      <a:pt x="962" y="303"/>
                      <a:pt x="962" y="303"/>
                    </a:cubicBezTo>
                    <a:cubicBezTo>
                      <a:pt x="823" y="303"/>
                      <a:pt x="823" y="303"/>
                      <a:pt x="823" y="303"/>
                    </a:cubicBezTo>
                    <a:cubicBezTo>
                      <a:pt x="706" y="303"/>
                      <a:pt x="706" y="303"/>
                      <a:pt x="706" y="303"/>
                    </a:cubicBezTo>
                    <a:cubicBezTo>
                      <a:pt x="766" y="244"/>
                      <a:pt x="766" y="244"/>
                      <a:pt x="766" y="244"/>
                    </a:cubicBezTo>
                    <a:cubicBezTo>
                      <a:pt x="883" y="244"/>
                      <a:pt x="883" y="244"/>
                      <a:pt x="883" y="244"/>
                    </a:cubicBezTo>
                    <a:cubicBezTo>
                      <a:pt x="1022" y="244"/>
                      <a:pt x="1022" y="244"/>
                      <a:pt x="1022" y="244"/>
                    </a:cubicBezTo>
                    <a:cubicBezTo>
                      <a:pt x="1114" y="152"/>
                      <a:pt x="1114" y="152"/>
                      <a:pt x="1114" y="152"/>
                    </a:cubicBezTo>
                    <a:cubicBezTo>
                      <a:pt x="975" y="152"/>
                      <a:pt x="975" y="152"/>
                      <a:pt x="975" y="152"/>
                    </a:cubicBezTo>
                    <a:lnTo>
                      <a:pt x="858" y="152"/>
                    </a:lnTo>
                    <a:close/>
                    <a:moveTo>
                      <a:pt x="252" y="807"/>
                    </a:moveTo>
                    <a:cubicBezTo>
                      <a:pt x="252" y="807"/>
                      <a:pt x="252" y="807"/>
                      <a:pt x="252" y="807"/>
                    </a:cubicBezTo>
                    <a:cubicBezTo>
                      <a:pt x="252" y="807"/>
                      <a:pt x="252" y="807"/>
                      <a:pt x="252" y="80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55" name="Group 254"/>
            <p:cNvGrpSpPr/>
            <p:nvPr/>
          </p:nvGrpSpPr>
          <p:grpSpPr>
            <a:xfrm>
              <a:off x="1977293" y="5073830"/>
              <a:ext cx="8236368" cy="814520"/>
              <a:chOff x="491067" y="4916451"/>
              <a:chExt cx="8922732" cy="882397"/>
            </a:xfrm>
          </p:grpSpPr>
          <p:grpSp>
            <p:nvGrpSpPr>
              <p:cNvPr id="256" name="Group 255"/>
              <p:cNvGrpSpPr/>
              <p:nvPr/>
            </p:nvGrpSpPr>
            <p:grpSpPr>
              <a:xfrm>
                <a:off x="493231" y="4916451"/>
                <a:ext cx="8920568" cy="882397"/>
                <a:chOff x="493231" y="4916451"/>
                <a:chExt cx="8920568" cy="882397"/>
              </a:xfrm>
            </p:grpSpPr>
            <p:sp>
              <p:nvSpPr>
                <p:cNvPr id="272" name="Flowchart: Manual Input 260"/>
                <p:cNvSpPr/>
                <p:nvPr/>
              </p:nvSpPr>
              <p:spPr>
                <a:xfrm rot="5400000" flipH="1">
                  <a:off x="539187" y="4870495"/>
                  <a:ext cx="362316" cy="4542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sp>
              <p:nvSpPr>
                <p:cNvPr id="273" name="Rectangle 272"/>
                <p:cNvSpPr/>
                <p:nvPr/>
              </p:nvSpPr>
              <p:spPr>
                <a:xfrm>
                  <a:off x="953235" y="5008815"/>
                  <a:ext cx="1715265" cy="256519"/>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Why KPMG?</a:t>
                  </a:r>
                </a:p>
              </p:txBody>
            </p:sp>
            <p:sp>
              <p:nvSpPr>
                <p:cNvPr id="274" name="Rectangle 273"/>
                <p:cNvSpPr/>
                <p:nvPr/>
              </p:nvSpPr>
              <p:spPr>
                <a:xfrm>
                  <a:off x="504452" y="5334595"/>
                  <a:ext cx="8909347" cy="464253"/>
                </a:xfrm>
                <a:prstGeom prst="rect">
                  <a:avLst/>
                </a:prstGeom>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indent="2931" defTabSz="703402" fontAlgn="base">
                    <a:spcAft>
                      <a:spcPts val="369"/>
                    </a:spcAft>
                  </a:pPr>
                  <a:r>
                    <a:rPr sz="877" dirty="0">
                      <a:solidFill>
                        <a:srgbClr val="000000"/>
                      </a:solidFill>
                    </a:rPr>
                    <a:t>​</a:t>
                  </a:r>
                  <a:r>
                    <a:rPr lang="en-US" sz="877" dirty="0" smtClean="0">
                      <a:solidFill>
                        <a:srgbClr val="000000"/>
                      </a:solidFill>
                    </a:rPr>
                    <a:t>KPMG’s </a:t>
                  </a:r>
                  <a:r>
                    <a:rPr lang="en-US" sz="877" dirty="0">
                      <a:solidFill>
                        <a:srgbClr val="000000"/>
                      </a:solidFill>
                    </a:rPr>
                    <a:t>experience </a:t>
                  </a:r>
                  <a:r>
                    <a:rPr lang="en-US" sz="877" dirty="0" smtClean="0">
                      <a:solidFill>
                        <a:srgbClr val="000000"/>
                      </a:solidFill>
                    </a:rPr>
                    <a:t>with strategy specifically within the context of cloud migrations has a proven history of success. This in combination with experience in large scale migrations and integrations led to a successful partnership. </a:t>
                  </a:r>
                  <a:endParaRPr sz="877" dirty="0">
                    <a:solidFill>
                      <a:srgbClr val="000000"/>
                    </a:solidFill>
                  </a:endParaRPr>
                </a:p>
              </p:txBody>
            </p:sp>
          </p:grpSp>
          <p:grpSp>
            <p:nvGrpSpPr>
              <p:cNvPr id="257" name="Group 256"/>
              <p:cNvGrpSpPr/>
              <p:nvPr/>
            </p:nvGrpSpPr>
            <p:grpSpPr>
              <a:xfrm>
                <a:off x="534506" y="4973595"/>
                <a:ext cx="254659" cy="273716"/>
                <a:chOff x="6194425" y="3394076"/>
                <a:chExt cx="677863" cy="646113"/>
              </a:xfrm>
              <a:solidFill>
                <a:schemeClr val="bg1"/>
              </a:solidFill>
            </p:grpSpPr>
            <p:sp>
              <p:nvSpPr>
                <p:cNvPr id="259" name="Oval 7"/>
                <p:cNvSpPr>
                  <a:spLocks noChangeArrowheads="1"/>
                </p:cNvSpPr>
                <p:nvPr/>
              </p:nvSpPr>
              <p:spPr>
                <a:xfrm>
                  <a:off x="6491288" y="3748088"/>
                  <a:ext cx="119063" cy="13652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0" name="Freeform 8"/>
                <p:cNvSpPr>
                  <a:spLocks noEditPoints="1"/>
                </p:cNvSpPr>
                <p:nvPr/>
              </p:nvSpPr>
              <p:spPr>
                <a:xfrm>
                  <a:off x="6427788" y="3892551"/>
                  <a:ext cx="250825" cy="147638"/>
                </a:xfrm>
                <a:custGeom>
                  <a:avLst/>
                  <a:gdLst>
                    <a:gd name="T0" fmla="*/ 106 w 107"/>
                    <a:gd name="T1" fmla="*/ 44 h 63"/>
                    <a:gd name="T2" fmla="*/ 104 w 107"/>
                    <a:gd name="T3" fmla="*/ 18 h 63"/>
                    <a:gd name="T4" fmla="*/ 89 w 107"/>
                    <a:gd name="T5" fmla="*/ 2 h 63"/>
                    <a:gd name="T6" fmla="*/ 76 w 107"/>
                    <a:gd name="T7" fmla="*/ 0 h 63"/>
                    <a:gd name="T8" fmla="*/ 76 w 107"/>
                    <a:gd name="T9" fmla="*/ 0 h 63"/>
                    <a:gd name="T10" fmla="*/ 74 w 107"/>
                    <a:gd name="T11" fmla="*/ 0 h 63"/>
                    <a:gd name="T12" fmla="*/ 74 w 107"/>
                    <a:gd name="T13" fmla="*/ 0 h 63"/>
                    <a:gd name="T14" fmla="*/ 85 w 107"/>
                    <a:gd name="T15" fmla="*/ 9 h 63"/>
                    <a:gd name="T16" fmla="*/ 72 w 107"/>
                    <a:gd name="T17" fmla="*/ 15 h 63"/>
                    <a:gd name="T18" fmla="*/ 78 w 107"/>
                    <a:gd name="T19" fmla="*/ 26 h 63"/>
                    <a:gd name="T20" fmla="*/ 62 w 107"/>
                    <a:gd name="T21" fmla="*/ 61 h 63"/>
                    <a:gd name="T22" fmla="*/ 61 w 107"/>
                    <a:gd name="T23" fmla="*/ 61 h 63"/>
                    <a:gd name="T24" fmla="*/ 59 w 107"/>
                    <a:gd name="T25" fmla="*/ 12 h 63"/>
                    <a:gd name="T26" fmla="*/ 61 w 107"/>
                    <a:gd name="T27" fmla="*/ 10 h 63"/>
                    <a:gd name="T28" fmla="*/ 58 w 107"/>
                    <a:gd name="T29" fmla="*/ 1 h 63"/>
                    <a:gd name="T30" fmla="*/ 48 w 107"/>
                    <a:gd name="T31" fmla="*/ 1 h 63"/>
                    <a:gd name="T32" fmla="*/ 44 w 107"/>
                    <a:gd name="T33" fmla="*/ 10 h 63"/>
                    <a:gd name="T34" fmla="*/ 47 w 107"/>
                    <a:gd name="T35" fmla="*/ 12 h 63"/>
                    <a:gd name="T36" fmla="*/ 44 w 107"/>
                    <a:gd name="T37" fmla="*/ 61 h 63"/>
                    <a:gd name="T38" fmla="*/ 44 w 107"/>
                    <a:gd name="T39" fmla="*/ 61 h 63"/>
                    <a:gd name="T40" fmla="*/ 44 w 107"/>
                    <a:gd name="T41" fmla="*/ 61 h 63"/>
                    <a:gd name="T42" fmla="*/ 28 w 107"/>
                    <a:gd name="T43" fmla="*/ 26 h 63"/>
                    <a:gd name="T44" fmla="*/ 34 w 107"/>
                    <a:gd name="T45" fmla="*/ 15 h 63"/>
                    <a:gd name="T46" fmla="*/ 20 w 107"/>
                    <a:gd name="T47" fmla="*/ 9 h 63"/>
                    <a:gd name="T48" fmla="*/ 31 w 107"/>
                    <a:gd name="T49" fmla="*/ 0 h 63"/>
                    <a:gd name="T50" fmla="*/ 31 w 107"/>
                    <a:gd name="T51" fmla="*/ 0 h 63"/>
                    <a:gd name="T52" fmla="*/ 29 w 107"/>
                    <a:gd name="T53" fmla="*/ 0 h 63"/>
                    <a:gd name="T54" fmla="*/ 29 w 107"/>
                    <a:gd name="T55" fmla="*/ 0 h 63"/>
                    <a:gd name="T56" fmla="*/ 17 w 107"/>
                    <a:gd name="T57" fmla="*/ 2 h 63"/>
                    <a:gd name="T58" fmla="*/ 17 w 107"/>
                    <a:gd name="T59" fmla="*/ 2 h 63"/>
                    <a:gd name="T60" fmla="*/ 2 w 107"/>
                    <a:gd name="T61" fmla="*/ 18 h 63"/>
                    <a:gd name="T62" fmla="*/ 0 w 107"/>
                    <a:gd name="T63" fmla="*/ 45 h 63"/>
                    <a:gd name="T64" fmla="*/ 0 w 107"/>
                    <a:gd name="T65" fmla="*/ 52 h 63"/>
                    <a:gd name="T66" fmla="*/ 53 w 107"/>
                    <a:gd name="T67" fmla="*/ 63 h 63"/>
                    <a:gd name="T68" fmla="*/ 107 w 107"/>
                    <a:gd name="T69" fmla="*/ 52 h 63"/>
                    <a:gd name="T70" fmla="*/ 106 w 107"/>
                    <a:gd name="T71" fmla="*/ 48 h 63"/>
                    <a:gd name="T72" fmla="*/ 106 w 107"/>
                    <a:gd name="T73" fmla="*/ 44 h 63"/>
                    <a:gd name="T74" fmla="*/ 50 w 107"/>
                    <a:gd name="T75" fmla="*/ 62 h 63"/>
                    <a:gd name="T76" fmla="*/ 52 w 107"/>
                    <a:gd name="T77" fmla="*/ 63 h 63"/>
                    <a:gd name="T78" fmla="*/ 52 w 107"/>
                    <a:gd name="T79" fmla="*/ 63 h 63"/>
                    <a:gd name="T80" fmla="*/ 50 w 107"/>
                    <a:gd name="T81"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63">
                      <a:moveTo>
                        <a:pt x="106" y="44"/>
                      </a:moveTo>
                      <a:cubicBezTo>
                        <a:pt x="104" y="18"/>
                        <a:pt x="104" y="18"/>
                        <a:pt x="104" y="18"/>
                      </a:cubicBezTo>
                      <a:cubicBezTo>
                        <a:pt x="104" y="9"/>
                        <a:pt x="97" y="3"/>
                        <a:pt x="89" y="2"/>
                      </a:cubicBezTo>
                      <a:cubicBezTo>
                        <a:pt x="89" y="2"/>
                        <a:pt x="81" y="1"/>
                        <a:pt x="76" y="0"/>
                      </a:cubicBezTo>
                      <a:cubicBezTo>
                        <a:pt x="76" y="0"/>
                        <a:pt x="76" y="0"/>
                        <a:pt x="76" y="0"/>
                      </a:cubicBezTo>
                      <a:cubicBezTo>
                        <a:pt x="75" y="0"/>
                        <a:pt x="75" y="0"/>
                        <a:pt x="74" y="0"/>
                      </a:cubicBezTo>
                      <a:cubicBezTo>
                        <a:pt x="74" y="0"/>
                        <a:pt x="74" y="0"/>
                        <a:pt x="74" y="0"/>
                      </a:cubicBezTo>
                      <a:cubicBezTo>
                        <a:pt x="85" y="9"/>
                        <a:pt x="85" y="9"/>
                        <a:pt x="85" y="9"/>
                      </a:cubicBezTo>
                      <a:cubicBezTo>
                        <a:pt x="72" y="15"/>
                        <a:pt x="72" y="15"/>
                        <a:pt x="72" y="15"/>
                      </a:cubicBezTo>
                      <a:cubicBezTo>
                        <a:pt x="78" y="26"/>
                        <a:pt x="78" y="26"/>
                        <a:pt x="78" y="26"/>
                      </a:cubicBezTo>
                      <a:cubicBezTo>
                        <a:pt x="62" y="61"/>
                        <a:pt x="62" y="61"/>
                        <a:pt x="62" y="61"/>
                      </a:cubicBezTo>
                      <a:cubicBezTo>
                        <a:pt x="61" y="61"/>
                        <a:pt x="61" y="61"/>
                        <a:pt x="61" y="61"/>
                      </a:cubicBezTo>
                      <a:cubicBezTo>
                        <a:pt x="59" y="12"/>
                        <a:pt x="59" y="12"/>
                        <a:pt x="59" y="12"/>
                      </a:cubicBezTo>
                      <a:cubicBezTo>
                        <a:pt x="61" y="10"/>
                        <a:pt x="61" y="10"/>
                        <a:pt x="61" y="10"/>
                      </a:cubicBezTo>
                      <a:cubicBezTo>
                        <a:pt x="58" y="1"/>
                        <a:pt x="58" y="1"/>
                        <a:pt x="58" y="1"/>
                      </a:cubicBezTo>
                      <a:cubicBezTo>
                        <a:pt x="48" y="1"/>
                        <a:pt x="48" y="1"/>
                        <a:pt x="48" y="1"/>
                      </a:cubicBezTo>
                      <a:cubicBezTo>
                        <a:pt x="44" y="10"/>
                        <a:pt x="44" y="10"/>
                        <a:pt x="44" y="10"/>
                      </a:cubicBezTo>
                      <a:cubicBezTo>
                        <a:pt x="47" y="12"/>
                        <a:pt x="47" y="12"/>
                        <a:pt x="47" y="12"/>
                      </a:cubicBezTo>
                      <a:cubicBezTo>
                        <a:pt x="44" y="61"/>
                        <a:pt x="44" y="61"/>
                        <a:pt x="44" y="61"/>
                      </a:cubicBezTo>
                      <a:cubicBezTo>
                        <a:pt x="44" y="61"/>
                        <a:pt x="44" y="61"/>
                        <a:pt x="44" y="61"/>
                      </a:cubicBezTo>
                      <a:cubicBezTo>
                        <a:pt x="44" y="61"/>
                        <a:pt x="44" y="61"/>
                        <a:pt x="44" y="61"/>
                      </a:cubicBezTo>
                      <a:cubicBezTo>
                        <a:pt x="28" y="26"/>
                        <a:pt x="28" y="26"/>
                        <a:pt x="28" y="26"/>
                      </a:cubicBezTo>
                      <a:cubicBezTo>
                        <a:pt x="34" y="15"/>
                        <a:pt x="34" y="15"/>
                        <a:pt x="34" y="15"/>
                      </a:cubicBezTo>
                      <a:cubicBezTo>
                        <a:pt x="20" y="9"/>
                        <a:pt x="20" y="9"/>
                        <a:pt x="20" y="9"/>
                      </a:cubicBezTo>
                      <a:cubicBezTo>
                        <a:pt x="31" y="0"/>
                        <a:pt x="31" y="0"/>
                        <a:pt x="31" y="0"/>
                      </a:cubicBezTo>
                      <a:cubicBezTo>
                        <a:pt x="31" y="0"/>
                        <a:pt x="31" y="0"/>
                        <a:pt x="31" y="0"/>
                      </a:cubicBezTo>
                      <a:cubicBezTo>
                        <a:pt x="31" y="0"/>
                        <a:pt x="30" y="0"/>
                        <a:pt x="29" y="0"/>
                      </a:cubicBezTo>
                      <a:cubicBezTo>
                        <a:pt x="29" y="0"/>
                        <a:pt x="29" y="0"/>
                        <a:pt x="29" y="0"/>
                      </a:cubicBezTo>
                      <a:cubicBezTo>
                        <a:pt x="25" y="1"/>
                        <a:pt x="18" y="2"/>
                        <a:pt x="17" y="2"/>
                      </a:cubicBezTo>
                      <a:cubicBezTo>
                        <a:pt x="17" y="2"/>
                        <a:pt x="17" y="2"/>
                        <a:pt x="17" y="2"/>
                      </a:cubicBezTo>
                      <a:cubicBezTo>
                        <a:pt x="10" y="3"/>
                        <a:pt x="3" y="9"/>
                        <a:pt x="2" y="18"/>
                      </a:cubicBezTo>
                      <a:cubicBezTo>
                        <a:pt x="0" y="45"/>
                        <a:pt x="0" y="45"/>
                        <a:pt x="0" y="45"/>
                      </a:cubicBezTo>
                      <a:cubicBezTo>
                        <a:pt x="0" y="52"/>
                        <a:pt x="0" y="52"/>
                        <a:pt x="0" y="52"/>
                      </a:cubicBezTo>
                      <a:cubicBezTo>
                        <a:pt x="16" y="59"/>
                        <a:pt x="34" y="63"/>
                        <a:pt x="53" y="63"/>
                      </a:cubicBezTo>
                      <a:cubicBezTo>
                        <a:pt x="72" y="63"/>
                        <a:pt x="90" y="59"/>
                        <a:pt x="107" y="52"/>
                      </a:cubicBezTo>
                      <a:cubicBezTo>
                        <a:pt x="106" y="48"/>
                        <a:pt x="106" y="48"/>
                        <a:pt x="106" y="48"/>
                      </a:cubicBezTo>
                      <a:lnTo>
                        <a:pt x="106" y="44"/>
                      </a:lnTo>
                      <a:close/>
                      <a:moveTo>
                        <a:pt x="50" y="62"/>
                      </a:moveTo>
                      <a:cubicBezTo>
                        <a:pt x="51" y="62"/>
                        <a:pt x="52" y="63"/>
                        <a:pt x="52" y="63"/>
                      </a:cubicBezTo>
                      <a:cubicBezTo>
                        <a:pt x="52" y="63"/>
                        <a:pt x="52" y="63"/>
                        <a:pt x="52" y="63"/>
                      </a:cubicBezTo>
                      <a:cubicBezTo>
                        <a:pt x="51" y="63"/>
                        <a:pt x="51" y="62"/>
                        <a:pt x="50" y="6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nvGrpSpPr>
                <p:cNvPr id="261" name="Group 260"/>
                <p:cNvGrpSpPr/>
                <p:nvPr/>
              </p:nvGrpSpPr>
              <p:grpSpPr>
                <a:xfrm>
                  <a:off x="6194425" y="3394076"/>
                  <a:ext cx="677863" cy="615950"/>
                  <a:chOff x="6194425" y="3394076"/>
                  <a:chExt cx="677863" cy="615950"/>
                </a:xfrm>
                <a:grpFill/>
              </p:grpSpPr>
              <p:sp>
                <p:nvSpPr>
                  <p:cNvPr id="262" name="Oval 5"/>
                  <p:cNvSpPr>
                    <a:spLocks noChangeArrowheads="1"/>
                  </p:cNvSpPr>
                  <p:nvPr/>
                </p:nvSpPr>
                <p:spPr>
                  <a:xfrm>
                    <a:off x="6667500" y="3792538"/>
                    <a:ext cx="73025" cy="920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3" name="Oval 6"/>
                  <p:cNvSpPr>
                    <a:spLocks noChangeArrowheads="1"/>
                  </p:cNvSpPr>
                  <p:nvPr/>
                </p:nvSpPr>
                <p:spPr>
                  <a:xfrm>
                    <a:off x="6364288" y="3767138"/>
                    <a:ext cx="96838" cy="1174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4" name="Freeform 9"/>
                  <p:cNvSpPr>
                    <a:spLocks noEditPoints="1"/>
                  </p:cNvSpPr>
                  <p:nvPr/>
                </p:nvSpPr>
                <p:spPr>
                  <a:xfrm>
                    <a:off x="6373813" y="3517901"/>
                    <a:ext cx="123825" cy="123825"/>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5" name="Freeform 10"/>
                  <p:cNvSpPr>
                    <a:spLocks noEditPoints="1"/>
                  </p:cNvSpPr>
                  <p:nvPr/>
                </p:nvSpPr>
                <p:spPr>
                  <a:xfrm>
                    <a:off x="6746875" y="3481388"/>
                    <a:ext cx="125413" cy="125413"/>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6" name="Freeform 11"/>
                  <p:cNvSpPr>
                    <a:spLocks noEditPoints="1"/>
                  </p:cNvSpPr>
                  <p:nvPr/>
                </p:nvSpPr>
                <p:spPr>
                  <a:xfrm>
                    <a:off x="6194425" y="3651251"/>
                    <a:ext cx="122238" cy="123825"/>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3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2" y="52"/>
                          <a:pt x="0" y="40"/>
                          <a:pt x="0" y="26"/>
                        </a:cubicBezTo>
                        <a:cubicBezTo>
                          <a:pt x="0" y="11"/>
                          <a:pt x="12" y="0"/>
                          <a:pt x="26" y="0"/>
                        </a:cubicBezTo>
                        <a:cubicBezTo>
                          <a:pt x="41" y="0"/>
                          <a:pt x="52" y="11"/>
                          <a:pt x="52" y="26"/>
                        </a:cubicBezTo>
                        <a:cubicBezTo>
                          <a:pt x="52"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7" name="Freeform 12"/>
                  <p:cNvSpPr/>
                  <p:nvPr/>
                </p:nvSpPr>
                <p:spPr>
                  <a:xfrm>
                    <a:off x="6296025" y="3621088"/>
                    <a:ext cx="341313" cy="115888"/>
                  </a:xfrm>
                  <a:custGeom>
                    <a:avLst/>
                    <a:gdLst>
                      <a:gd name="T0" fmla="*/ 145 w 145"/>
                      <a:gd name="T1" fmla="*/ 49 h 49"/>
                      <a:gd name="T2" fmla="*/ 142 w 145"/>
                      <a:gd name="T3" fmla="*/ 39 h 49"/>
                      <a:gd name="T4" fmla="*/ 143 w 145"/>
                      <a:gd name="T5" fmla="*/ 33 h 49"/>
                      <a:gd name="T6" fmla="*/ 64 w 145"/>
                      <a:gd name="T7" fmla="*/ 33 h 49"/>
                      <a:gd name="T8" fmla="*/ 67 w 145"/>
                      <a:gd name="T9" fmla="*/ 1 h 49"/>
                      <a:gd name="T10" fmla="*/ 60 w 145"/>
                      <a:gd name="T11" fmla="*/ 3 h 49"/>
                      <a:gd name="T12" fmla="*/ 51 w 145"/>
                      <a:gd name="T13" fmla="*/ 0 h 49"/>
                      <a:gd name="T14" fmla="*/ 48 w 145"/>
                      <a:gd name="T15" fmla="*/ 33 h 49"/>
                      <a:gd name="T16" fmla="*/ 2 w 145"/>
                      <a:gd name="T17" fmla="*/ 33 h 49"/>
                      <a:gd name="T18" fmla="*/ 3 w 145"/>
                      <a:gd name="T19" fmla="*/ 39 h 49"/>
                      <a:gd name="T20" fmla="*/ 0 w 145"/>
                      <a:gd name="T21" fmla="*/ 49 h 49"/>
                      <a:gd name="T22" fmla="*/ 145 w 145"/>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49">
                        <a:moveTo>
                          <a:pt x="145" y="49"/>
                        </a:moveTo>
                        <a:cubicBezTo>
                          <a:pt x="143" y="46"/>
                          <a:pt x="142" y="43"/>
                          <a:pt x="142" y="39"/>
                        </a:cubicBezTo>
                        <a:cubicBezTo>
                          <a:pt x="142" y="37"/>
                          <a:pt x="143" y="35"/>
                          <a:pt x="143" y="33"/>
                        </a:cubicBezTo>
                        <a:cubicBezTo>
                          <a:pt x="64" y="33"/>
                          <a:pt x="64" y="33"/>
                          <a:pt x="64" y="33"/>
                        </a:cubicBezTo>
                        <a:cubicBezTo>
                          <a:pt x="64" y="22"/>
                          <a:pt x="65" y="11"/>
                          <a:pt x="67" y="1"/>
                        </a:cubicBezTo>
                        <a:cubicBezTo>
                          <a:pt x="64" y="2"/>
                          <a:pt x="62" y="3"/>
                          <a:pt x="60" y="3"/>
                        </a:cubicBezTo>
                        <a:cubicBezTo>
                          <a:pt x="56" y="3"/>
                          <a:pt x="53" y="2"/>
                          <a:pt x="51" y="0"/>
                        </a:cubicBezTo>
                        <a:cubicBezTo>
                          <a:pt x="49" y="11"/>
                          <a:pt x="48" y="22"/>
                          <a:pt x="48" y="33"/>
                        </a:cubicBezTo>
                        <a:cubicBezTo>
                          <a:pt x="2" y="33"/>
                          <a:pt x="2" y="33"/>
                          <a:pt x="2" y="33"/>
                        </a:cubicBezTo>
                        <a:cubicBezTo>
                          <a:pt x="3" y="35"/>
                          <a:pt x="3" y="37"/>
                          <a:pt x="3" y="39"/>
                        </a:cubicBezTo>
                        <a:cubicBezTo>
                          <a:pt x="3" y="43"/>
                          <a:pt x="2" y="46"/>
                          <a:pt x="0" y="49"/>
                        </a:cubicBezTo>
                        <a:lnTo>
                          <a:pt x="145" y="4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8" name="Freeform 13"/>
                  <p:cNvSpPr/>
                  <p:nvPr/>
                </p:nvSpPr>
                <p:spPr>
                  <a:xfrm>
                    <a:off x="6237288" y="3394076"/>
                    <a:ext cx="552450" cy="276225"/>
                  </a:xfrm>
                  <a:custGeom>
                    <a:avLst/>
                    <a:gdLst>
                      <a:gd name="T0" fmla="*/ 8 w 235"/>
                      <a:gd name="T1" fmla="*/ 115 h 117"/>
                      <a:gd name="T2" fmla="*/ 16 w 235"/>
                      <a:gd name="T3" fmla="*/ 117 h 117"/>
                      <a:gd name="T4" fmla="*/ 31 w 235"/>
                      <a:gd name="T5" fmla="*/ 76 h 117"/>
                      <a:gd name="T6" fmla="*/ 65 w 235"/>
                      <a:gd name="T7" fmla="*/ 83 h 117"/>
                      <a:gd name="T8" fmla="*/ 65 w 235"/>
                      <a:gd name="T9" fmla="*/ 79 h 117"/>
                      <a:gd name="T10" fmla="*/ 68 w 235"/>
                      <a:gd name="T11" fmla="*/ 67 h 117"/>
                      <a:gd name="T12" fmla="*/ 40 w 235"/>
                      <a:gd name="T13" fmla="*/ 62 h 117"/>
                      <a:gd name="T14" fmla="*/ 104 w 235"/>
                      <a:gd name="T15" fmla="*/ 19 h 117"/>
                      <a:gd name="T16" fmla="*/ 84 w 235"/>
                      <a:gd name="T17" fmla="*/ 59 h 117"/>
                      <a:gd name="T18" fmla="*/ 85 w 235"/>
                      <a:gd name="T19" fmla="*/ 59 h 117"/>
                      <a:gd name="T20" fmla="*/ 99 w 235"/>
                      <a:gd name="T21" fmla="*/ 65 h 117"/>
                      <a:gd name="T22" fmla="*/ 134 w 235"/>
                      <a:gd name="T23" fmla="*/ 19 h 117"/>
                      <a:gd name="T24" fmla="*/ 171 w 235"/>
                      <a:gd name="T25" fmla="*/ 71 h 117"/>
                      <a:gd name="T26" fmla="*/ 103 w 235"/>
                      <a:gd name="T27" fmla="*/ 72 h 117"/>
                      <a:gd name="T28" fmla="*/ 105 w 235"/>
                      <a:gd name="T29" fmla="*/ 79 h 117"/>
                      <a:gd name="T30" fmla="*/ 102 w 235"/>
                      <a:gd name="T31" fmla="*/ 87 h 117"/>
                      <a:gd name="T32" fmla="*/ 134 w 235"/>
                      <a:gd name="T33" fmla="*/ 89 h 117"/>
                      <a:gd name="T34" fmla="*/ 175 w 235"/>
                      <a:gd name="T35" fmla="*/ 87 h 117"/>
                      <a:gd name="T36" fmla="*/ 179 w 235"/>
                      <a:gd name="T37" fmla="*/ 117 h 117"/>
                      <a:gd name="T38" fmla="*/ 187 w 235"/>
                      <a:gd name="T39" fmla="*/ 115 h 117"/>
                      <a:gd name="T40" fmla="*/ 195 w 235"/>
                      <a:gd name="T41" fmla="*/ 116 h 117"/>
                      <a:gd name="T42" fmla="*/ 191 w 235"/>
                      <a:gd name="T43" fmla="*/ 85 h 117"/>
                      <a:gd name="T44" fmla="*/ 229 w 235"/>
                      <a:gd name="T45" fmla="*/ 78 h 117"/>
                      <a:gd name="T46" fmla="*/ 224 w 235"/>
                      <a:gd name="T47" fmla="*/ 64 h 117"/>
                      <a:gd name="T48" fmla="*/ 224 w 235"/>
                      <a:gd name="T49" fmla="*/ 63 h 117"/>
                      <a:gd name="T50" fmla="*/ 187 w 235"/>
                      <a:gd name="T51" fmla="*/ 69 h 117"/>
                      <a:gd name="T52" fmla="*/ 164 w 235"/>
                      <a:gd name="T53" fmla="*/ 19 h 117"/>
                      <a:gd name="T54" fmla="*/ 225 w 235"/>
                      <a:gd name="T55" fmla="*/ 58 h 117"/>
                      <a:gd name="T56" fmla="*/ 235 w 235"/>
                      <a:gd name="T57" fmla="*/ 45 h 117"/>
                      <a:gd name="T58" fmla="*/ 134 w 235"/>
                      <a:gd name="T59" fmla="*/ 0 h 117"/>
                      <a:gd name="T60" fmla="*/ 0 w 235"/>
                      <a:gd name="T61" fmla="*/ 117 h 117"/>
                      <a:gd name="T62" fmla="*/ 8 w 235"/>
                      <a:gd name="T63"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117">
                        <a:moveTo>
                          <a:pt x="8" y="115"/>
                        </a:moveTo>
                        <a:cubicBezTo>
                          <a:pt x="11" y="115"/>
                          <a:pt x="14" y="116"/>
                          <a:pt x="16" y="117"/>
                        </a:cubicBezTo>
                        <a:cubicBezTo>
                          <a:pt x="19" y="102"/>
                          <a:pt x="24" y="88"/>
                          <a:pt x="31" y="76"/>
                        </a:cubicBezTo>
                        <a:cubicBezTo>
                          <a:pt x="42" y="79"/>
                          <a:pt x="54" y="81"/>
                          <a:pt x="65" y="83"/>
                        </a:cubicBezTo>
                        <a:cubicBezTo>
                          <a:pt x="65" y="82"/>
                          <a:pt x="65" y="80"/>
                          <a:pt x="65" y="79"/>
                        </a:cubicBezTo>
                        <a:cubicBezTo>
                          <a:pt x="65" y="74"/>
                          <a:pt x="66" y="70"/>
                          <a:pt x="68" y="67"/>
                        </a:cubicBezTo>
                        <a:cubicBezTo>
                          <a:pt x="59" y="66"/>
                          <a:pt x="50" y="64"/>
                          <a:pt x="40" y="62"/>
                        </a:cubicBezTo>
                        <a:cubicBezTo>
                          <a:pt x="56" y="41"/>
                          <a:pt x="79" y="26"/>
                          <a:pt x="104" y="19"/>
                        </a:cubicBezTo>
                        <a:cubicBezTo>
                          <a:pt x="96" y="29"/>
                          <a:pt x="89" y="42"/>
                          <a:pt x="84" y="59"/>
                        </a:cubicBezTo>
                        <a:cubicBezTo>
                          <a:pt x="84" y="59"/>
                          <a:pt x="84" y="59"/>
                          <a:pt x="85" y="59"/>
                        </a:cubicBezTo>
                        <a:cubicBezTo>
                          <a:pt x="90" y="59"/>
                          <a:pt x="95" y="61"/>
                          <a:pt x="99" y="65"/>
                        </a:cubicBezTo>
                        <a:cubicBezTo>
                          <a:pt x="108" y="36"/>
                          <a:pt x="121" y="19"/>
                          <a:pt x="134" y="19"/>
                        </a:cubicBezTo>
                        <a:cubicBezTo>
                          <a:pt x="148" y="19"/>
                          <a:pt x="163" y="39"/>
                          <a:pt x="171" y="71"/>
                        </a:cubicBezTo>
                        <a:cubicBezTo>
                          <a:pt x="149" y="73"/>
                          <a:pt x="126" y="73"/>
                          <a:pt x="103" y="72"/>
                        </a:cubicBezTo>
                        <a:cubicBezTo>
                          <a:pt x="104" y="74"/>
                          <a:pt x="105" y="76"/>
                          <a:pt x="105" y="79"/>
                        </a:cubicBezTo>
                        <a:cubicBezTo>
                          <a:pt x="105" y="82"/>
                          <a:pt x="104" y="85"/>
                          <a:pt x="102" y="87"/>
                        </a:cubicBezTo>
                        <a:cubicBezTo>
                          <a:pt x="113" y="88"/>
                          <a:pt x="124" y="89"/>
                          <a:pt x="134" y="89"/>
                        </a:cubicBezTo>
                        <a:cubicBezTo>
                          <a:pt x="148" y="89"/>
                          <a:pt x="161" y="88"/>
                          <a:pt x="175" y="87"/>
                        </a:cubicBezTo>
                        <a:cubicBezTo>
                          <a:pt x="177" y="96"/>
                          <a:pt x="178" y="106"/>
                          <a:pt x="179" y="117"/>
                        </a:cubicBezTo>
                        <a:cubicBezTo>
                          <a:pt x="181" y="116"/>
                          <a:pt x="184" y="115"/>
                          <a:pt x="187" y="115"/>
                        </a:cubicBezTo>
                        <a:cubicBezTo>
                          <a:pt x="190" y="115"/>
                          <a:pt x="192" y="116"/>
                          <a:pt x="195" y="116"/>
                        </a:cubicBezTo>
                        <a:cubicBezTo>
                          <a:pt x="194" y="105"/>
                          <a:pt x="193" y="95"/>
                          <a:pt x="191" y="85"/>
                        </a:cubicBezTo>
                        <a:cubicBezTo>
                          <a:pt x="204" y="83"/>
                          <a:pt x="217" y="81"/>
                          <a:pt x="229" y="78"/>
                        </a:cubicBezTo>
                        <a:cubicBezTo>
                          <a:pt x="226" y="74"/>
                          <a:pt x="224" y="69"/>
                          <a:pt x="224" y="64"/>
                        </a:cubicBezTo>
                        <a:cubicBezTo>
                          <a:pt x="224" y="63"/>
                          <a:pt x="224" y="63"/>
                          <a:pt x="224" y="63"/>
                        </a:cubicBezTo>
                        <a:cubicBezTo>
                          <a:pt x="212" y="65"/>
                          <a:pt x="199" y="68"/>
                          <a:pt x="187" y="69"/>
                        </a:cubicBezTo>
                        <a:cubicBezTo>
                          <a:pt x="182" y="48"/>
                          <a:pt x="174" y="31"/>
                          <a:pt x="164" y="19"/>
                        </a:cubicBezTo>
                        <a:cubicBezTo>
                          <a:pt x="188" y="25"/>
                          <a:pt x="209" y="39"/>
                          <a:pt x="225" y="58"/>
                        </a:cubicBezTo>
                        <a:cubicBezTo>
                          <a:pt x="226" y="52"/>
                          <a:pt x="230" y="48"/>
                          <a:pt x="235" y="45"/>
                        </a:cubicBezTo>
                        <a:cubicBezTo>
                          <a:pt x="210" y="17"/>
                          <a:pt x="174" y="0"/>
                          <a:pt x="134" y="0"/>
                        </a:cubicBezTo>
                        <a:cubicBezTo>
                          <a:pt x="66" y="0"/>
                          <a:pt x="9" y="51"/>
                          <a:pt x="0" y="117"/>
                        </a:cubicBezTo>
                        <a:cubicBezTo>
                          <a:pt x="2" y="116"/>
                          <a:pt x="5" y="115"/>
                          <a:pt x="8" y="115"/>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9" name="Freeform 14"/>
                  <p:cNvSpPr/>
                  <p:nvPr/>
                </p:nvSpPr>
                <p:spPr>
                  <a:xfrm>
                    <a:off x="6651625" y="3578226"/>
                    <a:ext cx="220663" cy="431800"/>
                  </a:xfrm>
                  <a:custGeom>
                    <a:avLst/>
                    <a:gdLst>
                      <a:gd name="T0" fmla="*/ 81 w 94"/>
                      <a:gd name="T1" fmla="*/ 0 h 183"/>
                      <a:gd name="T2" fmla="*/ 68 w 94"/>
                      <a:gd name="T3" fmla="*/ 5 h 183"/>
                      <a:gd name="T4" fmla="*/ 66 w 94"/>
                      <a:gd name="T5" fmla="*/ 5 h 183"/>
                      <a:gd name="T6" fmla="*/ 78 w 94"/>
                      <a:gd name="T7" fmla="*/ 51 h 183"/>
                      <a:gd name="T8" fmla="*/ 30 w 94"/>
                      <a:gd name="T9" fmla="*/ 51 h 183"/>
                      <a:gd name="T10" fmla="*/ 31 w 94"/>
                      <a:gd name="T11" fmla="*/ 57 h 183"/>
                      <a:gd name="T12" fmla="*/ 28 w 94"/>
                      <a:gd name="T13" fmla="*/ 67 h 183"/>
                      <a:gd name="T14" fmla="*/ 78 w 94"/>
                      <a:gd name="T15" fmla="*/ 67 h 183"/>
                      <a:gd name="T16" fmla="*/ 49 w 94"/>
                      <a:gd name="T17" fmla="*/ 138 h 183"/>
                      <a:gd name="T18" fmla="*/ 45 w 94"/>
                      <a:gd name="T19" fmla="*/ 136 h 183"/>
                      <a:gd name="T20" fmla="*/ 34 w 94"/>
                      <a:gd name="T21" fmla="*/ 135 h 183"/>
                      <a:gd name="T22" fmla="*/ 22 w 94"/>
                      <a:gd name="T23" fmla="*/ 134 h 183"/>
                      <a:gd name="T24" fmla="*/ 14 w 94"/>
                      <a:gd name="T25" fmla="*/ 134 h 183"/>
                      <a:gd name="T26" fmla="*/ 2 w 94"/>
                      <a:gd name="T27" fmla="*/ 135 h 183"/>
                      <a:gd name="T28" fmla="*/ 0 w 94"/>
                      <a:gd name="T29" fmla="*/ 135 h 183"/>
                      <a:gd name="T30" fmla="*/ 14 w 94"/>
                      <a:gd name="T31" fmla="*/ 151 h 183"/>
                      <a:gd name="T32" fmla="*/ 17 w 94"/>
                      <a:gd name="T33" fmla="*/ 183 h 183"/>
                      <a:gd name="T34" fmla="*/ 94 w 94"/>
                      <a:gd name="T35" fmla="*/ 59 h 183"/>
                      <a:gd name="T36" fmla="*/ 81 w 94"/>
                      <a:gd name="T3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83">
                        <a:moveTo>
                          <a:pt x="81" y="0"/>
                        </a:moveTo>
                        <a:cubicBezTo>
                          <a:pt x="77" y="3"/>
                          <a:pt x="73" y="5"/>
                          <a:pt x="68" y="5"/>
                        </a:cubicBezTo>
                        <a:cubicBezTo>
                          <a:pt x="67" y="5"/>
                          <a:pt x="66" y="5"/>
                          <a:pt x="66" y="5"/>
                        </a:cubicBezTo>
                        <a:cubicBezTo>
                          <a:pt x="72" y="19"/>
                          <a:pt x="77" y="35"/>
                          <a:pt x="78" y="51"/>
                        </a:cubicBezTo>
                        <a:cubicBezTo>
                          <a:pt x="30" y="51"/>
                          <a:pt x="30" y="51"/>
                          <a:pt x="30" y="51"/>
                        </a:cubicBezTo>
                        <a:cubicBezTo>
                          <a:pt x="31" y="53"/>
                          <a:pt x="31" y="55"/>
                          <a:pt x="31" y="57"/>
                        </a:cubicBezTo>
                        <a:cubicBezTo>
                          <a:pt x="31" y="61"/>
                          <a:pt x="30" y="64"/>
                          <a:pt x="28" y="67"/>
                        </a:cubicBezTo>
                        <a:cubicBezTo>
                          <a:pt x="78" y="67"/>
                          <a:pt x="78" y="67"/>
                          <a:pt x="78" y="67"/>
                        </a:cubicBezTo>
                        <a:cubicBezTo>
                          <a:pt x="76" y="94"/>
                          <a:pt x="66" y="118"/>
                          <a:pt x="49" y="138"/>
                        </a:cubicBezTo>
                        <a:cubicBezTo>
                          <a:pt x="48" y="137"/>
                          <a:pt x="46" y="136"/>
                          <a:pt x="45" y="136"/>
                        </a:cubicBezTo>
                        <a:cubicBezTo>
                          <a:pt x="45" y="136"/>
                          <a:pt x="37" y="135"/>
                          <a:pt x="34" y="135"/>
                        </a:cubicBezTo>
                        <a:cubicBezTo>
                          <a:pt x="22" y="134"/>
                          <a:pt x="22" y="134"/>
                          <a:pt x="22" y="134"/>
                        </a:cubicBezTo>
                        <a:cubicBezTo>
                          <a:pt x="14" y="134"/>
                          <a:pt x="14" y="134"/>
                          <a:pt x="14" y="134"/>
                        </a:cubicBezTo>
                        <a:cubicBezTo>
                          <a:pt x="2" y="135"/>
                          <a:pt x="2" y="135"/>
                          <a:pt x="2" y="135"/>
                        </a:cubicBezTo>
                        <a:cubicBezTo>
                          <a:pt x="1" y="135"/>
                          <a:pt x="0" y="135"/>
                          <a:pt x="0" y="135"/>
                        </a:cubicBezTo>
                        <a:cubicBezTo>
                          <a:pt x="7" y="137"/>
                          <a:pt x="14" y="142"/>
                          <a:pt x="14" y="151"/>
                        </a:cubicBezTo>
                        <a:cubicBezTo>
                          <a:pt x="17" y="183"/>
                          <a:pt x="17" y="183"/>
                          <a:pt x="17" y="183"/>
                        </a:cubicBezTo>
                        <a:cubicBezTo>
                          <a:pt x="62" y="161"/>
                          <a:pt x="94" y="114"/>
                          <a:pt x="94" y="59"/>
                        </a:cubicBezTo>
                        <a:cubicBezTo>
                          <a:pt x="94" y="38"/>
                          <a:pt x="89" y="18"/>
                          <a:pt x="81" y="0"/>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0" name="Freeform 15"/>
                  <p:cNvSpPr/>
                  <p:nvPr/>
                </p:nvSpPr>
                <p:spPr>
                  <a:xfrm>
                    <a:off x="6234113" y="3756026"/>
                    <a:ext cx="222250" cy="254000"/>
                  </a:xfrm>
                  <a:custGeom>
                    <a:avLst/>
                    <a:gdLst>
                      <a:gd name="T0" fmla="*/ 79 w 94"/>
                      <a:gd name="T1" fmla="*/ 59 h 108"/>
                      <a:gd name="T2" fmla="*/ 72 w 94"/>
                      <a:gd name="T3" fmla="*/ 59 h 108"/>
                      <a:gd name="T4" fmla="*/ 60 w 94"/>
                      <a:gd name="T5" fmla="*/ 60 h 108"/>
                      <a:gd name="T6" fmla="*/ 49 w 94"/>
                      <a:gd name="T7" fmla="*/ 61 h 108"/>
                      <a:gd name="T8" fmla="*/ 44 w 94"/>
                      <a:gd name="T9" fmla="*/ 63 h 108"/>
                      <a:gd name="T10" fmla="*/ 16 w 94"/>
                      <a:gd name="T11" fmla="*/ 0 h 108"/>
                      <a:gd name="T12" fmla="*/ 9 w 94"/>
                      <a:gd name="T13" fmla="*/ 2 h 108"/>
                      <a:gd name="T14" fmla="*/ 0 w 94"/>
                      <a:gd name="T15" fmla="*/ 0 h 108"/>
                      <a:gd name="T16" fmla="*/ 77 w 94"/>
                      <a:gd name="T17" fmla="*/ 108 h 108"/>
                      <a:gd name="T18" fmla="*/ 79 w 94"/>
                      <a:gd name="T19" fmla="*/ 76 h 108"/>
                      <a:gd name="T20" fmla="*/ 94 w 94"/>
                      <a:gd name="T21" fmla="*/ 60 h 108"/>
                      <a:gd name="T22" fmla="*/ 91 w 94"/>
                      <a:gd name="T23" fmla="*/ 60 h 108"/>
                      <a:gd name="T24" fmla="*/ 79 w 94"/>
                      <a:gd name="T25"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79" y="59"/>
                        </a:moveTo>
                        <a:cubicBezTo>
                          <a:pt x="72" y="59"/>
                          <a:pt x="72" y="59"/>
                          <a:pt x="72" y="59"/>
                        </a:cubicBezTo>
                        <a:cubicBezTo>
                          <a:pt x="60" y="60"/>
                          <a:pt x="60" y="60"/>
                          <a:pt x="60" y="60"/>
                        </a:cubicBezTo>
                        <a:cubicBezTo>
                          <a:pt x="57" y="60"/>
                          <a:pt x="49" y="61"/>
                          <a:pt x="49" y="61"/>
                        </a:cubicBezTo>
                        <a:cubicBezTo>
                          <a:pt x="47" y="61"/>
                          <a:pt x="45" y="62"/>
                          <a:pt x="44" y="63"/>
                        </a:cubicBezTo>
                        <a:cubicBezTo>
                          <a:pt x="29" y="45"/>
                          <a:pt x="20" y="24"/>
                          <a:pt x="16" y="0"/>
                        </a:cubicBezTo>
                        <a:cubicBezTo>
                          <a:pt x="14" y="1"/>
                          <a:pt x="12" y="2"/>
                          <a:pt x="9" y="2"/>
                        </a:cubicBezTo>
                        <a:cubicBezTo>
                          <a:pt x="6" y="2"/>
                          <a:pt x="3" y="1"/>
                          <a:pt x="0" y="0"/>
                        </a:cubicBezTo>
                        <a:cubicBezTo>
                          <a:pt x="6" y="47"/>
                          <a:pt x="35" y="88"/>
                          <a:pt x="77" y="108"/>
                        </a:cubicBezTo>
                        <a:cubicBezTo>
                          <a:pt x="79" y="76"/>
                          <a:pt x="79" y="76"/>
                          <a:pt x="79" y="76"/>
                        </a:cubicBezTo>
                        <a:cubicBezTo>
                          <a:pt x="80" y="67"/>
                          <a:pt x="86" y="62"/>
                          <a:pt x="94" y="60"/>
                        </a:cubicBezTo>
                        <a:cubicBezTo>
                          <a:pt x="93" y="60"/>
                          <a:pt x="92" y="60"/>
                          <a:pt x="91" y="60"/>
                        </a:cubicBezTo>
                        <a:lnTo>
                          <a:pt x="79" y="5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1" name="Freeform 16"/>
                  <p:cNvSpPr>
                    <a:spLocks noEditPoints="1"/>
                  </p:cNvSpPr>
                  <p:nvPr/>
                </p:nvSpPr>
                <p:spPr>
                  <a:xfrm>
                    <a:off x="6615113" y="3651251"/>
                    <a:ext cx="125413" cy="123825"/>
                  </a:xfrm>
                  <a:custGeom>
                    <a:avLst/>
                    <a:gdLst>
                      <a:gd name="T0" fmla="*/ 26 w 53"/>
                      <a:gd name="T1" fmla="*/ 52 h 52"/>
                      <a:gd name="T2" fmla="*/ 0 w 53"/>
                      <a:gd name="T3" fmla="*/ 26 h 52"/>
                      <a:gd name="T4" fmla="*/ 26 w 53"/>
                      <a:gd name="T5" fmla="*/ 0 h 52"/>
                      <a:gd name="T6" fmla="*/ 53 w 53"/>
                      <a:gd name="T7" fmla="*/ 26 h 52"/>
                      <a:gd name="T8" fmla="*/ 26 w 53"/>
                      <a:gd name="T9" fmla="*/ 52 h 52"/>
                      <a:gd name="T10" fmla="*/ 26 w 53"/>
                      <a:gd name="T11" fmla="*/ 12 h 52"/>
                      <a:gd name="T12" fmla="*/ 13 w 53"/>
                      <a:gd name="T13" fmla="*/ 26 h 52"/>
                      <a:gd name="T14" fmla="*/ 26 w 53"/>
                      <a:gd name="T15" fmla="*/ 40 h 52"/>
                      <a:gd name="T16" fmla="*/ 40 w 53"/>
                      <a:gd name="T17" fmla="*/ 26 h 52"/>
                      <a:gd name="T18" fmla="*/ 26 w 53"/>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6" y="52"/>
                        </a:moveTo>
                        <a:cubicBezTo>
                          <a:pt x="12" y="52"/>
                          <a:pt x="0" y="40"/>
                          <a:pt x="0" y="26"/>
                        </a:cubicBezTo>
                        <a:cubicBezTo>
                          <a:pt x="0" y="11"/>
                          <a:pt x="12" y="0"/>
                          <a:pt x="26" y="0"/>
                        </a:cubicBezTo>
                        <a:cubicBezTo>
                          <a:pt x="41" y="0"/>
                          <a:pt x="53" y="11"/>
                          <a:pt x="53" y="26"/>
                        </a:cubicBezTo>
                        <a:cubicBezTo>
                          <a:pt x="53"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cxnSp>
            <p:nvCxnSpPr>
              <p:cNvPr id="258" name="Straight Connector 257"/>
              <p:cNvCxnSpPr/>
              <p:nvPr/>
            </p:nvCxnSpPr>
            <p:spPr>
              <a:xfrm flipH="1" flipV="1">
                <a:off x="491067" y="5274385"/>
                <a:ext cx="8922732" cy="1172"/>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9924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Azure </a:t>
            </a:r>
            <a:r>
              <a:rPr lang="en-US" sz="2000" dirty="0" smtClean="0"/>
              <a:t>based </a:t>
            </a:r>
            <a:r>
              <a:rPr lang="en-US" sz="2000" dirty="0"/>
              <a:t>healthcare analytics platform </a:t>
            </a:r>
            <a:r>
              <a:rPr lang="en-US" sz="2000" dirty="0" smtClean="0"/>
              <a:t>strategy</a:t>
            </a:r>
            <a:endParaRPr lang="en-US" sz="2000" dirty="0"/>
          </a:p>
        </p:txBody>
      </p:sp>
      <p:sp>
        <p:nvSpPr>
          <p:cNvPr id="3" name="Text Placeholder 2"/>
          <p:cNvSpPr>
            <a:spLocks noGrp="1"/>
          </p:cNvSpPr>
          <p:nvPr>
            <p:ph type="body" sz="quarter" idx="12"/>
          </p:nvPr>
        </p:nvSpPr>
        <p:spPr/>
        <p:txBody>
          <a:bodyPr/>
          <a:lstStyle/>
          <a:p>
            <a:r>
              <a:rPr lang="en-US" dirty="0" smtClean="0"/>
              <a:t>Case Study</a:t>
            </a:r>
            <a:endParaRPr lang="en-US" dirty="0"/>
          </a:p>
        </p:txBody>
      </p:sp>
      <p:grpSp>
        <p:nvGrpSpPr>
          <p:cNvPr id="6" name="Group 5"/>
          <p:cNvGrpSpPr/>
          <p:nvPr/>
        </p:nvGrpSpPr>
        <p:grpSpPr>
          <a:xfrm>
            <a:off x="998399" y="995271"/>
            <a:ext cx="10195201" cy="4929279"/>
            <a:chOff x="1976193" y="1334145"/>
            <a:chExt cx="8261568" cy="4554205"/>
          </a:xfrm>
        </p:grpSpPr>
        <p:grpSp>
          <p:nvGrpSpPr>
            <p:cNvPr id="110" name="Group 31"/>
            <p:cNvGrpSpPr/>
            <p:nvPr/>
          </p:nvGrpSpPr>
          <p:grpSpPr>
            <a:xfrm>
              <a:off x="2082555" y="1821542"/>
              <a:ext cx="289392" cy="183551"/>
              <a:chOff x="464738" y="4822117"/>
              <a:chExt cx="1649412" cy="1046162"/>
            </a:xfrm>
            <a:solidFill>
              <a:schemeClr val="bg1"/>
            </a:solidFill>
          </p:grpSpPr>
          <p:sp>
            <p:nvSpPr>
              <p:cNvPr id="111"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12"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1"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4"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5"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6"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4"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5"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46" name="Group 145"/>
            <p:cNvGrpSpPr/>
            <p:nvPr/>
          </p:nvGrpSpPr>
          <p:grpSpPr>
            <a:xfrm>
              <a:off x="1976194" y="1334145"/>
              <a:ext cx="2678697" cy="506437"/>
              <a:chOff x="489876" y="1429084"/>
              <a:chExt cx="2901922" cy="548640"/>
            </a:xfrm>
          </p:grpSpPr>
          <p:sp>
            <p:nvSpPr>
              <p:cNvPr id="147" name="Rectangle 8"/>
              <p:cNvSpPr>
                <a:spLocks noChangeArrowheads="1"/>
              </p:cNvSpPr>
              <p:nvPr/>
            </p:nvSpPr>
            <p:spPr>
              <a:xfrm>
                <a:off x="825207" y="1441566"/>
                <a:ext cx="2566591" cy="536158"/>
              </a:xfrm>
              <a:prstGeom prst="rect">
                <a:avLst/>
              </a:prstGeom>
              <a:solidFill>
                <a:schemeClr val="tx2"/>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Client:</a:t>
                </a:r>
              </a:p>
              <a:p>
                <a:pPr>
                  <a:spcAft>
                    <a:spcPts val="277"/>
                  </a:spcAft>
                </a:pPr>
                <a:endParaRPr lang="en-US" sz="923" b="1" dirty="0">
                  <a:solidFill>
                    <a:prstClr val="white"/>
                  </a:solidFill>
                  <a:cs typeface="Univers LT Pro 45 Light"/>
                </a:endParaRPr>
              </a:p>
            </p:txBody>
          </p:sp>
          <p:sp>
            <p:nvSpPr>
              <p:cNvPr id="154" name="Oval 153"/>
              <p:cNvSpPr/>
              <p:nvPr/>
            </p:nvSpPr>
            <p:spPr>
              <a:xfrm>
                <a:off x="489876" y="1429084"/>
                <a:ext cx="548640" cy="548640"/>
              </a:xfrm>
              <a:prstGeom prst="ellipse">
                <a:avLst/>
              </a:prstGeom>
              <a:solidFill>
                <a:schemeClr val="tx2"/>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75" name="Group 31"/>
              <p:cNvGrpSpPr/>
              <p:nvPr/>
            </p:nvGrpSpPr>
            <p:grpSpPr>
              <a:xfrm>
                <a:off x="612197" y="1616067"/>
                <a:ext cx="313508" cy="198847"/>
                <a:chOff x="464738" y="4822117"/>
                <a:chExt cx="1649412" cy="1046162"/>
              </a:xfrm>
              <a:solidFill>
                <a:schemeClr val="bg1"/>
              </a:solidFill>
            </p:grpSpPr>
            <p:sp>
              <p:nvSpPr>
                <p:cNvPr id="177"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8"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9"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0"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1"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2"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3"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4"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sp>
            <p:nvSpPr>
              <p:cNvPr id="176" name="TextBox 175"/>
              <p:cNvSpPr txBox="1"/>
              <p:nvPr/>
            </p:nvSpPr>
            <p:spPr>
              <a:xfrm>
                <a:off x="1049620" y="1591258"/>
                <a:ext cx="2139130" cy="378126"/>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smtClean="0">
                    <a:solidFill>
                      <a:prstClr val="white"/>
                    </a:solidFill>
                  </a:rPr>
                  <a:t>Large Professional Services Firm</a:t>
                </a:r>
                <a:endParaRPr lang="en-US" sz="923" dirty="0">
                  <a:solidFill>
                    <a:prstClr val="white"/>
                  </a:solidFill>
                </a:endParaRPr>
              </a:p>
            </p:txBody>
          </p:sp>
        </p:grpSp>
        <p:grpSp>
          <p:nvGrpSpPr>
            <p:cNvPr id="185" name="Group 31"/>
            <p:cNvGrpSpPr/>
            <p:nvPr/>
          </p:nvGrpSpPr>
          <p:grpSpPr>
            <a:xfrm>
              <a:off x="4857573" y="1826697"/>
              <a:ext cx="289392" cy="183551"/>
              <a:chOff x="464738" y="4822117"/>
              <a:chExt cx="1649412" cy="1046162"/>
            </a:xfrm>
            <a:solidFill>
              <a:schemeClr val="bg1"/>
            </a:solidFill>
          </p:grpSpPr>
          <p:sp>
            <p:nvSpPr>
              <p:cNvPr id="186"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7"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8"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9"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0"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1"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2"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3"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94" name="Group 193"/>
            <p:cNvGrpSpPr/>
            <p:nvPr/>
          </p:nvGrpSpPr>
          <p:grpSpPr>
            <a:xfrm>
              <a:off x="4751213" y="1339301"/>
              <a:ext cx="2680913" cy="506437"/>
              <a:chOff x="3496146" y="1434669"/>
              <a:chExt cx="2904322" cy="548640"/>
            </a:xfrm>
          </p:grpSpPr>
          <p:sp>
            <p:nvSpPr>
              <p:cNvPr id="195" name="Rectangle 8"/>
              <p:cNvSpPr>
                <a:spLocks noChangeArrowheads="1"/>
              </p:cNvSpPr>
              <p:nvPr/>
            </p:nvSpPr>
            <p:spPr>
              <a:xfrm>
                <a:off x="3831477" y="1447151"/>
                <a:ext cx="2568991" cy="536158"/>
              </a:xfrm>
              <a:prstGeom prst="rect">
                <a:avLst/>
              </a:prstGeom>
              <a:solidFill>
                <a:srgbClr val="0091DA"/>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Sector:</a:t>
                </a:r>
              </a:p>
              <a:p>
                <a:pPr>
                  <a:spcAft>
                    <a:spcPts val="277"/>
                  </a:spcAft>
                </a:pPr>
                <a:endParaRPr lang="en-US" sz="923" b="1" dirty="0">
                  <a:solidFill>
                    <a:prstClr val="white"/>
                  </a:solidFill>
                  <a:cs typeface="Univers LT Pro 45 Light"/>
                </a:endParaRPr>
              </a:p>
            </p:txBody>
          </p:sp>
          <p:sp>
            <p:nvSpPr>
              <p:cNvPr id="196" name="Oval 195"/>
              <p:cNvSpPr/>
              <p:nvPr/>
            </p:nvSpPr>
            <p:spPr>
              <a:xfrm>
                <a:off x="3496146" y="1434669"/>
                <a:ext cx="548640" cy="548640"/>
              </a:xfrm>
              <a:prstGeom prst="ellipse">
                <a:avLst/>
              </a:prstGeom>
              <a:solidFill>
                <a:srgbClr val="0091DA"/>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97" name="Group 196"/>
              <p:cNvGrpSpPr/>
              <p:nvPr/>
            </p:nvGrpSpPr>
            <p:grpSpPr>
              <a:xfrm>
                <a:off x="3648079" y="1581173"/>
                <a:ext cx="255884" cy="255631"/>
                <a:chOff x="4883147" y="1700213"/>
                <a:chExt cx="735974" cy="735248"/>
              </a:xfrm>
              <a:solidFill>
                <a:schemeClr val="bg1"/>
              </a:solidFill>
            </p:grpSpPr>
            <p:sp>
              <p:nvSpPr>
                <p:cNvPr id="199" name="Freeform 36"/>
                <p:cNvSpPr>
                  <a:spLocks noEditPoints="1"/>
                </p:cNvSpPr>
                <p:nvPr/>
              </p:nvSpPr>
              <p:spPr>
                <a:xfrm>
                  <a:off x="5256038" y="1700576"/>
                  <a:ext cx="363083" cy="354637"/>
                </a:xfrm>
                <a:custGeom>
                  <a:avLst/>
                  <a:gdLst>
                    <a:gd name="T0" fmla="*/ 0 w 1692"/>
                    <a:gd name="T1" fmla="*/ 0 h 1653"/>
                    <a:gd name="T2" fmla="*/ 0 w 1692"/>
                    <a:gd name="T3" fmla="*/ 1653 h 1653"/>
                    <a:gd name="T4" fmla="*/ 1692 w 1692"/>
                    <a:gd name="T5" fmla="*/ 1648 h 1653"/>
                    <a:gd name="T6" fmla="*/ 1190 w 1692"/>
                    <a:gd name="T7" fmla="*/ 501 h 1653"/>
                    <a:gd name="T8" fmla="*/ 0 w 1692"/>
                    <a:gd name="T9" fmla="*/ 0 h 1653"/>
                    <a:gd name="T10" fmla="*/ 92 w 1692"/>
                    <a:gd name="T11" fmla="*/ 1560 h 1653"/>
                    <a:gd name="T12" fmla="*/ 92 w 1692"/>
                    <a:gd name="T13" fmla="*/ 98 h 1653"/>
                    <a:gd name="T14" fmla="*/ 1125 w 1692"/>
                    <a:gd name="T15" fmla="*/ 566 h 1653"/>
                    <a:gd name="T16" fmla="*/ 1594 w 1692"/>
                    <a:gd name="T17" fmla="*/ 1556 h 1653"/>
                    <a:gd name="T18" fmla="*/ 92 w 1692"/>
                    <a:gd name="T19" fmla="*/ 156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2" h="1653">
                      <a:moveTo>
                        <a:pt x="0" y="0"/>
                      </a:moveTo>
                      <a:cubicBezTo>
                        <a:pt x="0" y="1653"/>
                        <a:pt x="0" y="1653"/>
                        <a:pt x="0" y="1653"/>
                      </a:cubicBezTo>
                      <a:cubicBezTo>
                        <a:pt x="1692" y="1648"/>
                        <a:pt x="1692" y="1648"/>
                        <a:pt x="1692" y="1648"/>
                      </a:cubicBezTo>
                      <a:cubicBezTo>
                        <a:pt x="1677" y="1213"/>
                        <a:pt x="1500" y="807"/>
                        <a:pt x="1190" y="501"/>
                      </a:cubicBezTo>
                      <a:cubicBezTo>
                        <a:pt x="874" y="189"/>
                        <a:pt x="453" y="13"/>
                        <a:pt x="0" y="0"/>
                      </a:cubicBezTo>
                      <a:close/>
                      <a:moveTo>
                        <a:pt x="92" y="1560"/>
                      </a:moveTo>
                      <a:cubicBezTo>
                        <a:pt x="92" y="98"/>
                        <a:pt x="92" y="98"/>
                        <a:pt x="92" y="98"/>
                      </a:cubicBezTo>
                      <a:cubicBezTo>
                        <a:pt x="486" y="130"/>
                        <a:pt x="849" y="294"/>
                        <a:pt x="1125" y="566"/>
                      </a:cubicBezTo>
                      <a:cubicBezTo>
                        <a:pt x="1394" y="833"/>
                        <a:pt x="1559" y="1181"/>
                        <a:pt x="1594" y="1556"/>
                      </a:cubicBezTo>
                      <a:lnTo>
                        <a:pt x="92" y="15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0" name="Freeform 37"/>
                <p:cNvSpPr/>
                <p:nvPr/>
              </p:nvSpPr>
              <p:spPr>
                <a:xfrm>
                  <a:off x="4883147" y="1700213"/>
                  <a:ext cx="629084" cy="735248"/>
                </a:xfrm>
                <a:custGeom>
                  <a:avLst/>
                  <a:gdLst>
                    <a:gd name="T0" fmla="*/ 1716 w 2932"/>
                    <a:gd name="T1" fmla="*/ 3427 h 3427"/>
                    <a:gd name="T2" fmla="*/ 2932 w 2932"/>
                    <a:gd name="T3" fmla="*/ 2922 h 3427"/>
                    <a:gd name="T4" fmla="*/ 1635 w 2932"/>
                    <a:gd name="T5" fmla="*/ 1758 h 3427"/>
                    <a:gd name="T6" fmla="*/ 1615 w 2932"/>
                    <a:gd name="T7" fmla="*/ 1712 h 3427"/>
                    <a:gd name="T8" fmla="*/ 1615 w 2932"/>
                    <a:gd name="T9" fmla="*/ 0 h 3427"/>
                    <a:gd name="T10" fmla="*/ 490 w 2932"/>
                    <a:gd name="T11" fmla="*/ 512 h 3427"/>
                    <a:gd name="T12" fmla="*/ 0 w 2932"/>
                    <a:gd name="T13" fmla="*/ 1712 h 3427"/>
                    <a:gd name="T14" fmla="*/ 1716 w 2932"/>
                    <a:gd name="T15" fmla="*/ 3427 h 3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2" h="3427">
                      <a:moveTo>
                        <a:pt x="1716" y="3427"/>
                      </a:moveTo>
                      <a:cubicBezTo>
                        <a:pt x="2171" y="3427"/>
                        <a:pt x="2611" y="3244"/>
                        <a:pt x="2932" y="2922"/>
                      </a:cubicBezTo>
                      <a:cubicBezTo>
                        <a:pt x="1635" y="1758"/>
                        <a:pt x="1635" y="1758"/>
                        <a:pt x="1635" y="1758"/>
                      </a:cubicBezTo>
                      <a:cubicBezTo>
                        <a:pt x="1622" y="1746"/>
                        <a:pt x="1615" y="1729"/>
                        <a:pt x="1615" y="1712"/>
                      </a:cubicBezTo>
                      <a:cubicBezTo>
                        <a:pt x="1615" y="0"/>
                        <a:pt x="1615" y="0"/>
                        <a:pt x="1615" y="0"/>
                      </a:cubicBezTo>
                      <a:cubicBezTo>
                        <a:pt x="1188" y="24"/>
                        <a:pt x="791" y="205"/>
                        <a:pt x="490" y="512"/>
                      </a:cubicBezTo>
                      <a:cubicBezTo>
                        <a:pt x="174" y="834"/>
                        <a:pt x="0" y="1260"/>
                        <a:pt x="0" y="1712"/>
                      </a:cubicBezTo>
                      <a:cubicBezTo>
                        <a:pt x="0" y="2658"/>
                        <a:pt x="770" y="3427"/>
                        <a:pt x="1716" y="34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1" name="Freeform 38"/>
                <p:cNvSpPr>
                  <a:spLocks noEditPoints="1"/>
                </p:cNvSpPr>
                <p:nvPr/>
              </p:nvSpPr>
              <p:spPr>
                <a:xfrm>
                  <a:off x="5277289" y="2080551"/>
                  <a:ext cx="341832" cy="227040"/>
                </a:xfrm>
                <a:custGeom>
                  <a:avLst/>
                  <a:gdLst>
                    <a:gd name="T0" fmla="*/ 1178 w 1593"/>
                    <a:gd name="T1" fmla="*/ 1058 h 1058"/>
                    <a:gd name="T2" fmla="*/ 1593 w 1593"/>
                    <a:gd name="T3" fmla="*/ 1 h 1058"/>
                    <a:gd name="T4" fmla="*/ 0 w 1593"/>
                    <a:gd name="T5" fmla="*/ 0 h 1058"/>
                    <a:gd name="T6" fmla="*/ 1178 w 1593"/>
                    <a:gd name="T7" fmla="*/ 1058 h 1058"/>
                    <a:gd name="T8" fmla="*/ 1475 w 1593"/>
                    <a:gd name="T9" fmla="*/ 464 h 1058"/>
                    <a:gd name="T10" fmla="*/ 1475 w 1593"/>
                    <a:gd name="T11" fmla="*/ 464 h 1058"/>
                    <a:gd name="T12" fmla="*/ 1405 w 1593"/>
                    <a:gd name="T13" fmla="*/ 490 h 1058"/>
                    <a:gd name="T14" fmla="*/ 1064 w 1593"/>
                    <a:gd name="T15" fmla="*/ 831 h 1058"/>
                    <a:gd name="T16" fmla="*/ 1017 w 1593"/>
                    <a:gd name="T17" fmla="*/ 789 h 1058"/>
                    <a:gd name="T18" fmla="*/ 1446 w 1593"/>
                    <a:gd name="T19" fmla="*/ 360 h 1058"/>
                    <a:gd name="T20" fmla="*/ 1405 w 1593"/>
                    <a:gd name="T21" fmla="*/ 490 h 1058"/>
                    <a:gd name="T22" fmla="*/ 1472 w 1593"/>
                    <a:gd name="T23" fmla="*/ 246 h 1058"/>
                    <a:gd name="T24" fmla="*/ 971 w 1593"/>
                    <a:gd name="T25" fmla="*/ 748 h 1058"/>
                    <a:gd name="T26" fmla="*/ 924 w 1593"/>
                    <a:gd name="T27" fmla="*/ 705 h 1058"/>
                    <a:gd name="T28" fmla="*/ 1489 w 1593"/>
                    <a:gd name="T29" fmla="*/ 140 h 1058"/>
                    <a:gd name="T30" fmla="*/ 1472 w 1593"/>
                    <a:gd name="T31" fmla="*/ 246 h 1058"/>
                    <a:gd name="T32" fmla="*/ 878 w 1593"/>
                    <a:gd name="T33" fmla="*/ 664 h 1058"/>
                    <a:gd name="T34" fmla="*/ 831 w 1593"/>
                    <a:gd name="T35" fmla="*/ 622 h 1058"/>
                    <a:gd name="T36" fmla="*/ 1360 w 1593"/>
                    <a:gd name="T37" fmla="*/ 93 h 1058"/>
                    <a:gd name="T38" fmla="*/ 1449 w 1593"/>
                    <a:gd name="T39" fmla="*/ 93 h 1058"/>
                    <a:gd name="T40" fmla="*/ 878 w 1593"/>
                    <a:gd name="T41" fmla="*/ 664 h 1058"/>
                    <a:gd name="T42" fmla="*/ 785 w 1593"/>
                    <a:gd name="T43" fmla="*/ 581 h 1058"/>
                    <a:gd name="T44" fmla="*/ 738 w 1593"/>
                    <a:gd name="T45" fmla="*/ 539 h 1058"/>
                    <a:gd name="T46" fmla="*/ 1183 w 1593"/>
                    <a:gd name="T47" fmla="*/ 93 h 1058"/>
                    <a:gd name="T48" fmla="*/ 1273 w 1593"/>
                    <a:gd name="T49" fmla="*/ 93 h 1058"/>
                    <a:gd name="T50" fmla="*/ 785 w 1593"/>
                    <a:gd name="T51" fmla="*/ 581 h 1058"/>
                    <a:gd name="T52" fmla="*/ 692 w 1593"/>
                    <a:gd name="T53" fmla="*/ 497 h 1058"/>
                    <a:gd name="T54" fmla="*/ 645 w 1593"/>
                    <a:gd name="T55" fmla="*/ 455 h 1058"/>
                    <a:gd name="T56" fmla="*/ 1007 w 1593"/>
                    <a:gd name="T57" fmla="*/ 93 h 1058"/>
                    <a:gd name="T58" fmla="*/ 1096 w 1593"/>
                    <a:gd name="T59" fmla="*/ 93 h 1058"/>
                    <a:gd name="T60" fmla="*/ 692 w 1593"/>
                    <a:gd name="T61" fmla="*/ 497 h 1058"/>
                    <a:gd name="T62" fmla="*/ 599 w 1593"/>
                    <a:gd name="T63" fmla="*/ 414 h 1058"/>
                    <a:gd name="T64" fmla="*/ 552 w 1593"/>
                    <a:gd name="T65" fmla="*/ 372 h 1058"/>
                    <a:gd name="T66" fmla="*/ 830 w 1593"/>
                    <a:gd name="T67" fmla="*/ 93 h 1058"/>
                    <a:gd name="T68" fmla="*/ 920 w 1593"/>
                    <a:gd name="T69" fmla="*/ 93 h 1058"/>
                    <a:gd name="T70" fmla="*/ 599 w 1593"/>
                    <a:gd name="T71" fmla="*/ 414 h 1058"/>
                    <a:gd name="T72" fmla="*/ 506 w 1593"/>
                    <a:gd name="T73" fmla="*/ 330 h 1058"/>
                    <a:gd name="T74" fmla="*/ 459 w 1593"/>
                    <a:gd name="T75" fmla="*/ 288 h 1058"/>
                    <a:gd name="T76" fmla="*/ 654 w 1593"/>
                    <a:gd name="T77" fmla="*/ 93 h 1058"/>
                    <a:gd name="T78" fmla="*/ 743 w 1593"/>
                    <a:gd name="T79" fmla="*/ 93 h 1058"/>
                    <a:gd name="T80" fmla="*/ 506 w 1593"/>
                    <a:gd name="T81" fmla="*/ 330 h 1058"/>
                    <a:gd name="T82" fmla="*/ 413 w 1593"/>
                    <a:gd name="T83" fmla="*/ 247 h 1058"/>
                    <a:gd name="T84" fmla="*/ 366 w 1593"/>
                    <a:gd name="T85" fmla="*/ 205 h 1058"/>
                    <a:gd name="T86" fmla="*/ 478 w 1593"/>
                    <a:gd name="T87" fmla="*/ 93 h 1058"/>
                    <a:gd name="T88" fmla="*/ 567 w 1593"/>
                    <a:gd name="T89" fmla="*/ 93 h 1058"/>
                    <a:gd name="T90" fmla="*/ 413 w 1593"/>
                    <a:gd name="T91" fmla="*/ 247 h 1058"/>
                    <a:gd name="T92" fmla="*/ 320 w 1593"/>
                    <a:gd name="T93" fmla="*/ 163 h 1058"/>
                    <a:gd name="T94" fmla="*/ 242 w 1593"/>
                    <a:gd name="T95" fmla="*/ 93 h 1058"/>
                    <a:gd name="T96" fmla="*/ 390 w 1593"/>
                    <a:gd name="T97" fmla="*/ 93 h 1058"/>
                    <a:gd name="T98" fmla="*/ 320 w 1593"/>
                    <a:gd name="T99" fmla="*/ 163 h 1058"/>
                    <a:gd name="T100" fmla="*/ 400 w 1593"/>
                    <a:gd name="T101" fmla="*/ 303 h 1058"/>
                    <a:gd name="T102" fmla="*/ 400 w 1593"/>
                    <a:gd name="T103" fmla="*/ 303 h 1058"/>
                    <a:gd name="T104" fmla="*/ 684 w 1593"/>
                    <a:gd name="T105" fmla="*/ 549 h 1058"/>
                    <a:gd name="T106" fmla="*/ 684 w 1593"/>
                    <a:gd name="T107" fmla="*/ 549 h 1058"/>
                    <a:gd name="T108" fmla="*/ 960 w 1593"/>
                    <a:gd name="T109" fmla="*/ 803 h 1058"/>
                    <a:gd name="T110" fmla="*/ 960 w 1593"/>
                    <a:gd name="T111" fmla="*/ 803 h 1058"/>
                    <a:gd name="T112" fmla="*/ 1053 w 1593"/>
                    <a:gd name="T113" fmla="*/ 886 h 1058"/>
                    <a:gd name="T114" fmla="*/ 1053 w 1593"/>
                    <a:gd name="T115" fmla="*/ 886 h 1058"/>
                    <a:gd name="T116" fmla="*/ 1168 w 1593"/>
                    <a:gd name="T117" fmla="*/ 925 h 1058"/>
                    <a:gd name="T118" fmla="*/ 1110 w 1593"/>
                    <a:gd name="T119" fmla="*/ 873 h 1058"/>
                    <a:gd name="T120" fmla="*/ 1342 w 1593"/>
                    <a:gd name="T121" fmla="*/ 640 h 1058"/>
                    <a:gd name="T122" fmla="*/ 1168 w 1593"/>
                    <a:gd name="T123" fmla="*/ 925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3" h="1058">
                      <a:moveTo>
                        <a:pt x="1178" y="1058"/>
                      </a:moveTo>
                      <a:cubicBezTo>
                        <a:pt x="1434" y="762"/>
                        <a:pt x="1579" y="391"/>
                        <a:pt x="1593" y="1"/>
                      </a:cubicBezTo>
                      <a:cubicBezTo>
                        <a:pt x="0" y="0"/>
                        <a:pt x="0" y="0"/>
                        <a:pt x="0" y="0"/>
                      </a:cubicBezTo>
                      <a:lnTo>
                        <a:pt x="1178" y="1058"/>
                      </a:lnTo>
                      <a:close/>
                      <a:moveTo>
                        <a:pt x="1475" y="464"/>
                      </a:moveTo>
                      <a:cubicBezTo>
                        <a:pt x="1475" y="464"/>
                        <a:pt x="1475" y="464"/>
                        <a:pt x="1475" y="464"/>
                      </a:cubicBezTo>
                      <a:close/>
                      <a:moveTo>
                        <a:pt x="1405" y="490"/>
                      </a:moveTo>
                      <a:cubicBezTo>
                        <a:pt x="1064" y="831"/>
                        <a:pt x="1064" y="831"/>
                        <a:pt x="1064" y="831"/>
                      </a:cubicBezTo>
                      <a:cubicBezTo>
                        <a:pt x="1017" y="789"/>
                        <a:pt x="1017" y="789"/>
                        <a:pt x="1017" y="789"/>
                      </a:cubicBezTo>
                      <a:cubicBezTo>
                        <a:pt x="1446" y="360"/>
                        <a:pt x="1446" y="360"/>
                        <a:pt x="1446" y="360"/>
                      </a:cubicBezTo>
                      <a:cubicBezTo>
                        <a:pt x="1434" y="404"/>
                        <a:pt x="1421" y="447"/>
                        <a:pt x="1405" y="490"/>
                      </a:cubicBezTo>
                      <a:close/>
                      <a:moveTo>
                        <a:pt x="1472" y="246"/>
                      </a:moveTo>
                      <a:cubicBezTo>
                        <a:pt x="971" y="748"/>
                        <a:pt x="971" y="748"/>
                        <a:pt x="971" y="748"/>
                      </a:cubicBezTo>
                      <a:cubicBezTo>
                        <a:pt x="924" y="705"/>
                        <a:pt x="924" y="705"/>
                        <a:pt x="924" y="705"/>
                      </a:cubicBezTo>
                      <a:cubicBezTo>
                        <a:pt x="1489" y="140"/>
                        <a:pt x="1489" y="140"/>
                        <a:pt x="1489" y="140"/>
                      </a:cubicBezTo>
                      <a:cubicBezTo>
                        <a:pt x="1485" y="176"/>
                        <a:pt x="1479" y="211"/>
                        <a:pt x="1472" y="246"/>
                      </a:cubicBezTo>
                      <a:close/>
                      <a:moveTo>
                        <a:pt x="878" y="664"/>
                      </a:moveTo>
                      <a:cubicBezTo>
                        <a:pt x="831" y="622"/>
                        <a:pt x="831" y="622"/>
                        <a:pt x="831" y="622"/>
                      </a:cubicBezTo>
                      <a:cubicBezTo>
                        <a:pt x="1360" y="93"/>
                        <a:pt x="1360" y="93"/>
                        <a:pt x="1360" y="93"/>
                      </a:cubicBezTo>
                      <a:cubicBezTo>
                        <a:pt x="1449" y="93"/>
                        <a:pt x="1449" y="93"/>
                        <a:pt x="1449" y="93"/>
                      </a:cubicBezTo>
                      <a:lnTo>
                        <a:pt x="878" y="664"/>
                      </a:lnTo>
                      <a:close/>
                      <a:moveTo>
                        <a:pt x="785" y="581"/>
                      </a:moveTo>
                      <a:cubicBezTo>
                        <a:pt x="738" y="539"/>
                        <a:pt x="738" y="539"/>
                        <a:pt x="738" y="539"/>
                      </a:cubicBezTo>
                      <a:cubicBezTo>
                        <a:pt x="1183" y="93"/>
                        <a:pt x="1183" y="93"/>
                        <a:pt x="1183" y="93"/>
                      </a:cubicBezTo>
                      <a:cubicBezTo>
                        <a:pt x="1273" y="93"/>
                        <a:pt x="1273" y="93"/>
                        <a:pt x="1273" y="93"/>
                      </a:cubicBezTo>
                      <a:lnTo>
                        <a:pt x="785" y="581"/>
                      </a:lnTo>
                      <a:close/>
                      <a:moveTo>
                        <a:pt x="692" y="497"/>
                      </a:moveTo>
                      <a:cubicBezTo>
                        <a:pt x="645" y="455"/>
                        <a:pt x="645" y="455"/>
                        <a:pt x="645" y="455"/>
                      </a:cubicBezTo>
                      <a:cubicBezTo>
                        <a:pt x="1007" y="93"/>
                        <a:pt x="1007" y="93"/>
                        <a:pt x="1007" y="93"/>
                      </a:cubicBezTo>
                      <a:cubicBezTo>
                        <a:pt x="1096" y="93"/>
                        <a:pt x="1096" y="93"/>
                        <a:pt x="1096" y="93"/>
                      </a:cubicBezTo>
                      <a:lnTo>
                        <a:pt x="692" y="497"/>
                      </a:lnTo>
                      <a:close/>
                      <a:moveTo>
                        <a:pt x="599" y="414"/>
                      </a:moveTo>
                      <a:cubicBezTo>
                        <a:pt x="552" y="372"/>
                        <a:pt x="552" y="372"/>
                        <a:pt x="552" y="372"/>
                      </a:cubicBezTo>
                      <a:cubicBezTo>
                        <a:pt x="830" y="93"/>
                        <a:pt x="830" y="93"/>
                        <a:pt x="830" y="93"/>
                      </a:cubicBezTo>
                      <a:cubicBezTo>
                        <a:pt x="920" y="93"/>
                        <a:pt x="920" y="93"/>
                        <a:pt x="920" y="93"/>
                      </a:cubicBezTo>
                      <a:lnTo>
                        <a:pt x="599" y="414"/>
                      </a:lnTo>
                      <a:close/>
                      <a:moveTo>
                        <a:pt x="506" y="330"/>
                      </a:moveTo>
                      <a:cubicBezTo>
                        <a:pt x="459" y="288"/>
                        <a:pt x="459" y="288"/>
                        <a:pt x="459" y="288"/>
                      </a:cubicBezTo>
                      <a:cubicBezTo>
                        <a:pt x="654" y="93"/>
                        <a:pt x="654" y="93"/>
                        <a:pt x="654" y="93"/>
                      </a:cubicBezTo>
                      <a:cubicBezTo>
                        <a:pt x="743" y="93"/>
                        <a:pt x="743" y="93"/>
                        <a:pt x="743" y="93"/>
                      </a:cubicBezTo>
                      <a:lnTo>
                        <a:pt x="506" y="330"/>
                      </a:lnTo>
                      <a:close/>
                      <a:moveTo>
                        <a:pt x="413" y="247"/>
                      </a:moveTo>
                      <a:cubicBezTo>
                        <a:pt x="366" y="205"/>
                        <a:pt x="366" y="205"/>
                        <a:pt x="366" y="205"/>
                      </a:cubicBezTo>
                      <a:cubicBezTo>
                        <a:pt x="478" y="93"/>
                        <a:pt x="478" y="93"/>
                        <a:pt x="478" y="93"/>
                      </a:cubicBezTo>
                      <a:cubicBezTo>
                        <a:pt x="567" y="93"/>
                        <a:pt x="567" y="93"/>
                        <a:pt x="567" y="93"/>
                      </a:cubicBezTo>
                      <a:lnTo>
                        <a:pt x="413" y="247"/>
                      </a:lnTo>
                      <a:close/>
                      <a:moveTo>
                        <a:pt x="320" y="163"/>
                      </a:moveTo>
                      <a:cubicBezTo>
                        <a:pt x="242" y="93"/>
                        <a:pt x="242" y="93"/>
                        <a:pt x="242" y="93"/>
                      </a:cubicBezTo>
                      <a:cubicBezTo>
                        <a:pt x="390" y="93"/>
                        <a:pt x="390" y="93"/>
                        <a:pt x="390" y="93"/>
                      </a:cubicBezTo>
                      <a:lnTo>
                        <a:pt x="320" y="163"/>
                      </a:lnTo>
                      <a:close/>
                      <a:moveTo>
                        <a:pt x="400" y="303"/>
                      </a:moveTo>
                      <a:cubicBezTo>
                        <a:pt x="400" y="303"/>
                        <a:pt x="400" y="303"/>
                        <a:pt x="400" y="303"/>
                      </a:cubicBezTo>
                      <a:close/>
                      <a:moveTo>
                        <a:pt x="684" y="549"/>
                      </a:moveTo>
                      <a:cubicBezTo>
                        <a:pt x="684" y="549"/>
                        <a:pt x="684" y="549"/>
                        <a:pt x="684" y="549"/>
                      </a:cubicBezTo>
                      <a:close/>
                      <a:moveTo>
                        <a:pt x="960" y="803"/>
                      </a:moveTo>
                      <a:cubicBezTo>
                        <a:pt x="960" y="803"/>
                        <a:pt x="960" y="803"/>
                        <a:pt x="960" y="803"/>
                      </a:cubicBezTo>
                      <a:close/>
                      <a:moveTo>
                        <a:pt x="1053" y="886"/>
                      </a:moveTo>
                      <a:cubicBezTo>
                        <a:pt x="1053" y="886"/>
                        <a:pt x="1053" y="886"/>
                        <a:pt x="1053" y="886"/>
                      </a:cubicBezTo>
                      <a:close/>
                      <a:moveTo>
                        <a:pt x="1168" y="925"/>
                      </a:moveTo>
                      <a:cubicBezTo>
                        <a:pt x="1110" y="873"/>
                        <a:pt x="1110" y="873"/>
                        <a:pt x="1110" y="873"/>
                      </a:cubicBezTo>
                      <a:cubicBezTo>
                        <a:pt x="1342" y="640"/>
                        <a:pt x="1342" y="640"/>
                        <a:pt x="1342" y="640"/>
                      </a:cubicBezTo>
                      <a:cubicBezTo>
                        <a:pt x="1294" y="740"/>
                        <a:pt x="1236" y="836"/>
                        <a:pt x="1168" y="9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2" name="Freeform 39"/>
                <p:cNvSpPr/>
                <p:nvPr/>
              </p:nvSpPr>
              <p:spPr>
                <a:xfrm>
                  <a:off x="5363111" y="21455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3" name="Freeform 40"/>
                <p:cNvSpPr/>
                <p:nvPr/>
              </p:nvSpPr>
              <p:spPr>
                <a:xfrm>
                  <a:off x="5424048" y="219834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sp>
            <p:nvSpPr>
              <p:cNvPr id="198" name="TextBox 197"/>
              <p:cNvSpPr txBox="1"/>
              <p:nvPr/>
            </p:nvSpPr>
            <p:spPr>
              <a:xfrm>
                <a:off x="4059603" y="1593930"/>
                <a:ext cx="2139131" cy="377180"/>
              </a:xfrm>
              <a:prstGeom prst="rect">
                <a:avLst/>
              </a:prstGeom>
              <a:noFill/>
            </p:spPr>
            <p:txBody>
              <a:bodyPr wrap="square" lIns="50409" tIns="50409" rIns="50409" bIns="50409"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smtClean="0">
                    <a:solidFill>
                      <a:prstClr val="white"/>
                    </a:solidFill>
                  </a:rPr>
                  <a:t>Service Industry</a:t>
                </a:r>
                <a:endParaRPr lang="en-US" sz="923" dirty="0">
                  <a:solidFill>
                    <a:prstClr val="white"/>
                  </a:solidFill>
                </a:endParaRPr>
              </a:p>
            </p:txBody>
          </p:sp>
        </p:grpSp>
        <p:grpSp>
          <p:nvGrpSpPr>
            <p:cNvPr id="204" name="Group 31"/>
            <p:cNvGrpSpPr/>
            <p:nvPr/>
          </p:nvGrpSpPr>
          <p:grpSpPr>
            <a:xfrm>
              <a:off x="7643283" y="1833063"/>
              <a:ext cx="289392" cy="183551"/>
              <a:chOff x="464738" y="4822117"/>
              <a:chExt cx="1649412" cy="1046162"/>
            </a:xfrm>
            <a:solidFill>
              <a:schemeClr val="bg1"/>
            </a:solidFill>
          </p:grpSpPr>
          <p:sp>
            <p:nvSpPr>
              <p:cNvPr id="205"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6"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7"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8"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9"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0"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1"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2"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13" name="Group 212"/>
            <p:cNvGrpSpPr/>
            <p:nvPr/>
          </p:nvGrpSpPr>
          <p:grpSpPr>
            <a:xfrm>
              <a:off x="7536921" y="1345667"/>
              <a:ext cx="2700840" cy="506437"/>
              <a:chOff x="6513998" y="1441566"/>
              <a:chExt cx="2925910" cy="548640"/>
            </a:xfrm>
          </p:grpSpPr>
          <p:grpSp>
            <p:nvGrpSpPr>
              <p:cNvPr id="214" name="Group 213"/>
              <p:cNvGrpSpPr/>
              <p:nvPr/>
            </p:nvGrpSpPr>
            <p:grpSpPr>
              <a:xfrm>
                <a:off x="6513998" y="1441566"/>
                <a:ext cx="2925910" cy="548640"/>
                <a:chOff x="6513998" y="1441566"/>
                <a:chExt cx="2925910" cy="548640"/>
              </a:xfrm>
            </p:grpSpPr>
            <p:sp>
              <p:nvSpPr>
                <p:cNvPr id="221" name="Oval 220"/>
                <p:cNvSpPr/>
                <p:nvPr/>
              </p:nvSpPr>
              <p:spPr>
                <a:xfrm>
                  <a:off x="6513998" y="1441566"/>
                  <a:ext cx="548640" cy="548640"/>
                </a:xfrm>
                <a:prstGeom prst="ellipse">
                  <a:avLst/>
                </a:prstGeom>
                <a:solidFill>
                  <a:srgbClr val="005EB8"/>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sp>
              <p:nvSpPr>
                <p:cNvPr id="222" name="Rectangle 8"/>
                <p:cNvSpPr>
                  <a:spLocks noChangeArrowheads="1"/>
                </p:cNvSpPr>
                <p:nvPr/>
              </p:nvSpPr>
              <p:spPr>
                <a:xfrm>
                  <a:off x="6849329" y="1454048"/>
                  <a:ext cx="2568991" cy="536158"/>
                </a:xfrm>
                <a:prstGeom prst="rect">
                  <a:avLst/>
                </a:prstGeom>
                <a:solidFill>
                  <a:srgbClr val="005EB8"/>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Project:</a:t>
                  </a:r>
                </a:p>
                <a:p>
                  <a:pPr>
                    <a:spcAft>
                      <a:spcPts val="277"/>
                    </a:spcAft>
                  </a:pPr>
                  <a:endParaRPr lang="en-US" sz="923" b="1" dirty="0">
                    <a:solidFill>
                      <a:prstClr val="white"/>
                    </a:solidFill>
                    <a:cs typeface="Univers LT Pro 45 Light"/>
                  </a:endParaRPr>
                </a:p>
              </p:txBody>
            </p:sp>
            <p:sp>
              <p:nvSpPr>
                <p:cNvPr id="223" name="TextBox 222"/>
                <p:cNvSpPr txBox="1"/>
                <p:nvPr/>
              </p:nvSpPr>
              <p:spPr>
                <a:xfrm>
                  <a:off x="7071967" y="1602012"/>
                  <a:ext cx="2367941" cy="350054"/>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Cloud </a:t>
                  </a:r>
                  <a:r>
                    <a:rPr lang="en-US" sz="923" dirty="0" smtClean="0">
                      <a:solidFill>
                        <a:prstClr val="white"/>
                      </a:solidFill>
                    </a:rPr>
                    <a:t>Architecture and Compliance</a:t>
                  </a:r>
                  <a:endParaRPr lang="en-US" sz="923" dirty="0">
                    <a:solidFill>
                      <a:prstClr val="white"/>
                    </a:solidFill>
                  </a:endParaRPr>
                </a:p>
              </p:txBody>
            </p:sp>
          </p:grpSp>
          <p:grpSp>
            <p:nvGrpSpPr>
              <p:cNvPr id="215" name="Group 24"/>
              <p:cNvGrpSpPr/>
              <p:nvPr/>
            </p:nvGrpSpPr>
            <p:grpSpPr>
              <a:xfrm>
                <a:off x="6672468" y="1563734"/>
                <a:ext cx="269266" cy="304303"/>
                <a:chOff x="8886825" y="3451226"/>
                <a:chExt cx="1317626" cy="1489075"/>
              </a:xfrm>
              <a:solidFill>
                <a:schemeClr val="bg1"/>
              </a:solidFill>
            </p:grpSpPr>
            <p:sp>
              <p:nvSpPr>
                <p:cNvPr id="216" name="Freeform 28"/>
                <p:cNvSpPr>
                  <a:spLocks noEditPoints="1"/>
                </p:cNvSpPr>
                <p:nvPr/>
              </p:nvSpPr>
              <p:spPr>
                <a:xfrm>
                  <a:off x="8886825" y="3451226"/>
                  <a:ext cx="1033463" cy="1489075"/>
                </a:xfrm>
                <a:custGeom>
                  <a:avLst/>
                  <a:gdLst/>
                  <a:ahLst/>
                  <a:cxnLst>
                    <a:cxn ang="0">
                      <a:pos x="1056" y="1598"/>
                    </a:cxn>
                    <a:cxn ang="0">
                      <a:pos x="749" y="1598"/>
                    </a:cxn>
                    <a:cxn ang="0">
                      <a:pos x="177" y="1598"/>
                    </a:cxn>
                    <a:cxn ang="0">
                      <a:pos x="177" y="345"/>
                    </a:cxn>
                    <a:cxn ang="0">
                      <a:pos x="332" y="345"/>
                    </a:cxn>
                    <a:cxn ang="0">
                      <a:pos x="448" y="442"/>
                    </a:cxn>
                    <a:cxn ang="0">
                      <a:pos x="808" y="442"/>
                    </a:cxn>
                    <a:cxn ang="0">
                      <a:pos x="924" y="345"/>
                    </a:cxn>
                    <a:cxn ang="0">
                      <a:pos x="1056" y="345"/>
                    </a:cxn>
                    <a:cxn ang="0">
                      <a:pos x="1056" y="348"/>
                    </a:cxn>
                    <a:cxn ang="0">
                      <a:pos x="1056" y="481"/>
                    </a:cxn>
                    <a:cxn ang="0">
                      <a:pos x="1144" y="569"/>
                    </a:cxn>
                    <a:cxn ang="0">
                      <a:pos x="1233" y="481"/>
                    </a:cxn>
                    <a:cxn ang="0">
                      <a:pos x="1233" y="440"/>
                    </a:cxn>
                    <a:cxn ang="0">
                      <a:pos x="1233" y="348"/>
                    </a:cxn>
                    <a:cxn ang="0">
                      <a:pos x="1233" y="286"/>
                    </a:cxn>
                    <a:cxn ang="0">
                      <a:pos x="1115" y="168"/>
                    </a:cxn>
                    <a:cxn ang="0">
                      <a:pos x="784" y="168"/>
                    </a:cxn>
                    <a:cxn ang="0">
                      <a:pos x="616" y="0"/>
                    </a:cxn>
                    <a:cxn ang="0">
                      <a:pos x="449" y="168"/>
                    </a:cxn>
                    <a:cxn ang="0">
                      <a:pos x="118" y="168"/>
                    </a:cxn>
                    <a:cxn ang="0">
                      <a:pos x="0" y="286"/>
                    </a:cxn>
                    <a:cxn ang="0">
                      <a:pos x="0" y="1657"/>
                    </a:cxn>
                    <a:cxn ang="0">
                      <a:pos x="118" y="1775"/>
                    </a:cxn>
                    <a:cxn ang="0">
                      <a:pos x="1115" y="1775"/>
                    </a:cxn>
                    <a:cxn ang="0">
                      <a:pos x="1233" y="1657"/>
                    </a:cxn>
                    <a:cxn ang="0">
                      <a:pos x="1233" y="1598"/>
                    </a:cxn>
                    <a:cxn ang="0">
                      <a:pos x="1056" y="1598"/>
                    </a:cxn>
                    <a:cxn ang="0">
                      <a:pos x="616" y="93"/>
                    </a:cxn>
                    <a:cxn ang="0">
                      <a:pos x="692" y="168"/>
                    </a:cxn>
                    <a:cxn ang="0">
                      <a:pos x="616" y="243"/>
                    </a:cxn>
                    <a:cxn ang="0">
                      <a:pos x="541" y="168"/>
                    </a:cxn>
                    <a:cxn ang="0">
                      <a:pos x="616" y="93"/>
                    </a:cxn>
                  </a:cxnLst>
                  <a:rect l="0" t="0" r="r" b="b"/>
                  <a:pathLst>
                    <a:path w="1233" h="1775">
                      <a:moveTo>
                        <a:pt x="1056" y="1598"/>
                      </a:moveTo>
                      <a:cubicBezTo>
                        <a:pt x="749" y="1598"/>
                        <a:pt x="749" y="1598"/>
                        <a:pt x="749" y="1598"/>
                      </a:cubicBezTo>
                      <a:cubicBezTo>
                        <a:pt x="177" y="1598"/>
                        <a:pt x="177" y="1598"/>
                        <a:pt x="177" y="1598"/>
                      </a:cubicBezTo>
                      <a:cubicBezTo>
                        <a:pt x="177" y="345"/>
                        <a:pt x="177" y="345"/>
                        <a:pt x="177" y="345"/>
                      </a:cubicBezTo>
                      <a:cubicBezTo>
                        <a:pt x="332" y="345"/>
                        <a:pt x="332" y="345"/>
                        <a:pt x="332" y="345"/>
                      </a:cubicBezTo>
                      <a:cubicBezTo>
                        <a:pt x="342" y="400"/>
                        <a:pt x="390" y="442"/>
                        <a:pt x="448" y="442"/>
                      </a:cubicBezTo>
                      <a:cubicBezTo>
                        <a:pt x="808" y="442"/>
                        <a:pt x="808" y="442"/>
                        <a:pt x="808" y="442"/>
                      </a:cubicBezTo>
                      <a:cubicBezTo>
                        <a:pt x="866" y="442"/>
                        <a:pt x="914" y="400"/>
                        <a:pt x="924" y="345"/>
                      </a:cubicBezTo>
                      <a:cubicBezTo>
                        <a:pt x="1056" y="345"/>
                        <a:pt x="1056" y="345"/>
                        <a:pt x="1056" y="345"/>
                      </a:cubicBezTo>
                      <a:cubicBezTo>
                        <a:pt x="1056" y="348"/>
                        <a:pt x="1056" y="348"/>
                        <a:pt x="1056" y="348"/>
                      </a:cubicBezTo>
                      <a:cubicBezTo>
                        <a:pt x="1056" y="481"/>
                        <a:pt x="1056" y="481"/>
                        <a:pt x="1056" y="481"/>
                      </a:cubicBezTo>
                      <a:cubicBezTo>
                        <a:pt x="1056" y="530"/>
                        <a:pt x="1095" y="569"/>
                        <a:pt x="1144" y="569"/>
                      </a:cubicBezTo>
                      <a:cubicBezTo>
                        <a:pt x="1193" y="569"/>
                        <a:pt x="1233" y="530"/>
                        <a:pt x="1233" y="481"/>
                      </a:cubicBezTo>
                      <a:cubicBezTo>
                        <a:pt x="1233" y="440"/>
                        <a:pt x="1233" y="440"/>
                        <a:pt x="1233" y="440"/>
                      </a:cubicBezTo>
                      <a:cubicBezTo>
                        <a:pt x="1233" y="348"/>
                        <a:pt x="1233" y="348"/>
                        <a:pt x="1233" y="348"/>
                      </a:cubicBezTo>
                      <a:cubicBezTo>
                        <a:pt x="1233" y="286"/>
                        <a:pt x="1233" y="286"/>
                        <a:pt x="1233" y="286"/>
                      </a:cubicBezTo>
                      <a:cubicBezTo>
                        <a:pt x="1233" y="221"/>
                        <a:pt x="1180" y="168"/>
                        <a:pt x="1115" y="168"/>
                      </a:cubicBezTo>
                      <a:cubicBezTo>
                        <a:pt x="784" y="168"/>
                        <a:pt x="784" y="168"/>
                        <a:pt x="784" y="168"/>
                      </a:cubicBezTo>
                      <a:cubicBezTo>
                        <a:pt x="784" y="75"/>
                        <a:pt x="709" y="0"/>
                        <a:pt x="616" y="0"/>
                      </a:cubicBezTo>
                      <a:cubicBezTo>
                        <a:pt x="524" y="0"/>
                        <a:pt x="449" y="75"/>
                        <a:pt x="449" y="168"/>
                      </a:cubicBezTo>
                      <a:cubicBezTo>
                        <a:pt x="118" y="168"/>
                        <a:pt x="118" y="168"/>
                        <a:pt x="118" y="168"/>
                      </a:cubicBezTo>
                      <a:cubicBezTo>
                        <a:pt x="53" y="168"/>
                        <a:pt x="0" y="221"/>
                        <a:pt x="0" y="286"/>
                      </a:cubicBezTo>
                      <a:cubicBezTo>
                        <a:pt x="0" y="1657"/>
                        <a:pt x="0" y="1657"/>
                        <a:pt x="0" y="1657"/>
                      </a:cubicBezTo>
                      <a:cubicBezTo>
                        <a:pt x="0" y="1722"/>
                        <a:pt x="53" y="1775"/>
                        <a:pt x="118" y="1775"/>
                      </a:cubicBezTo>
                      <a:cubicBezTo>
                        <a:pt x="1115" y="1775"/>
                        <a:pt x="1115" y="1775"/>
                        <a:pt x="1115" y="1775"/>
                      </a:cubicBezTo>
                      <a:cubicBezTo>
                        <a:pt x="1180" y="1775"/>
                        <a:pt x="1233" y="1722"/>
                        <a:pt x="1233" y="1657"/>
                      </a:cubicBezTo>
                      <a:cubicBezTo>
                        <a:pt x="1233" y="1598"/>
                        <a:pt x="1233" y="1598"/>
                        <a:pt x="1233" y="1598"/>
                      </a:cubicBezTo>
                      <a:lnTo>
                        <a:pt x="1056" y="1598"/>
                      </a:lnTo>
                      <a:close/>
                      <a:moveTo>
                        <a:pt x="616" y="93"/>
                      </a:moveTo>
                      <a:cubicBezTo>
                        <a:pt x="658" y="93"/>
                        <a:pt x="692" y="126"/>
                        <a:pt x="692" y="168"/>
                      </a:cubicBezTo>
                      <a:cubicBezTo>
                        <a:pt x="692" y="209"/>
                        <a:pt x="658" y="243"/>
                        <a:pt x="616" y="243"/>
                      </a:cubicBezTo>
                      <a:cubicBezTo>
                        <a:pt x="575" y="243"/>
                        <a:pt x="541" y="209"/>
                        <a:pt x="541" y="168"/>
                      </a:cubicBezTo>
                      <a:cubicBezTo>
                        <a:pt x="541" y="126"/>
                        <a:pt x="575" y="93"/>
                        <a:pt x="616" y="9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7" name="Freeform 29"/>
                <p:cNvSpPr>
                  <a:spLocks noEditPoints="1"/>
                </p:cNvSpPr>
                <p:nvPr/>
              </p:nvSpPr>
              <p:spPr>
                <a:xfrm>
                  <a:off x="9475788" y="3990976"/>
                  <a:ext cx="728663" cy="728663"/>
                </a:xfrm>
                <a:custGeom>
                  <a:avLst/>
                  <a:gdLst/>
                  <a:ahLst/>
                  <a:cxnLst>
                    <a:cxn ang="0">
                      <a:pos x="867" y="434"/>
                    </a:cxn>
                    <a:cxn ang="0">
                      <a:pos x="434" y="0"/>
                    </a:cxn>
                    <a:cxn ang="0">
                      <a:pos x="0" y="434"/>
                    </a:cxn>
                    <a:cxn ang="0">
                      <a:pos x="434" y="868"/>
                    </a:cxn>
                    <a:cxn ang="0">
                      <a:pos x="867" y="434"/>
                    </a:cxn>
                    <a:cxn ang="0">
                      <a:pos x="640" y="281"/>
                    </a:cxn>
                    <a:cxn ang="0">
                      <a:pos x="447" y="667"/>
                    </a:cxn>
                    <a:cxn ang="0">
                      <a:pos x="395" y="703"/>
                    </a:cxn>
                    <a:cxn ang="0">
                      <a:pos x="388" y="703"/>
                    </a:cxn>
                    <a:cxn ang="0">
                      <a:pos x="337" y="678"/>
                    </a:cxn>
                    <a:cxn ang="0">
                      <a:pos x="219" y="525"/>
                    </a:cxn>
                    <a:cxn ang="0">
                      <a:pos x="230" y="434"/>
                    </a:cxn>
                    <a:cxn ang="0">
                      <a:pos x="321" y="446"/>
                    </a:cxn>
                    <a:cxn ang="0">
                      <a:pos x="377" y="517"/>
                    </a:cxn>
                    <a:cxn ang="0">
                      <a:pos x="524" y="222"/>
                    </a:cxn>
                    <a:cxn ang="0">
                      <a:pos x="611" y="193"/>
                    </a:cxn>
                    <a:cxn ang="0">
                      <a:pos x="640" y="281"/>
                    </a:cxn>
                  </a:cxnLst>
                  <a:rect l="0" t="0" r="r" b="b"/>
                  <a:pathLst>
                    <a:path w="867" h="868">
                      <a:moveTo>
                        <a:pt x="867" y="434"/>
                      </a:moveTo>
                      <a:cubicBezTo>
                        <a:pt x="867" y="195"/>
                        <a:pt x="673" y="0"/>
                        <a:pt x="434" y="0"/>
                      </a:cubicBezTo>
                      <a:cubicBezTo>
                        <a:pt x="195" y="0"/>
                        <a:pt x="0" y="195"/>
                        <a:pt x="0" y="434"/>
                      </a:cubicBezTo>
                      <a:cubicBezTo>
                        <a:pt x="0" y="673"/>
                        <a:pt x="195" y="868"/>
                        <a:pt x="434" y="868"/>
                      </a:cubicBezTo>
                      <a:cubicBezTo>
                        <a:pt x="673" y="868"/>
                        <a:pt x="867" y="673"/>
                        <a:pt x="867" y="434"/>
                      </a:cubicBezTo>
                      <a:close/>
                      <a:moveTo>
                        <a:pt x="640" y="281"/>
                      </a:moveTo>
                      <a:cubicBezTo>
                        <a:pt x="447" y="667"/>
                        <a:pt x="447" y="667"/>
                        <a:pt x="447" y="667"/>
                      </a:cubicBezTo>
                      <a:cubicBezTo>
                        <a:pt x="437" y="687"/>
                        <a:pt x="417" y="701"/>
                        <a:pt x="395" y="703"/>
                      </a:cubicBezTo>
                      <a:cubicBezTo>
                        <a:pt x="393" y="703"/>
                        <a:pt x="390" y="703"/>
                        <a:pt x="388" y="703"/>
                      </a:cubicBezTo>
                      <a:cubicBezTo>
                        <a:pt x="368" y="703"/>
                        <a:pt x="349" y="694"/>
                        <a:pt x="337" y="678"/>
                      </a:cubicBezTo>
                      <a:cubicBezTo>
                        <a:pt x="219" y="525"/>
                        <a:pt x="219" y="525"/>
                        <a:pt x="219" y="525"/>
                      </a:cubicBezTo>
                      <a:cubicBezTo>
                        <a:pt x="197" y="497"/>
                        <a:pt x="202" y="456"/>
                        <a:pt x="230" y="434"/>
                      </a:cubicBezTo>
                      <a:cubicBezTo>
                        <a:pt x="258" y="412"/>
                        <a:pt x="299" y="417"/>
                        <a:pt x="321" y="446"/>
                      </a:cubicBezTo>
                      <a:cubicBezTo>
                        <a:pt x="377" y="517"/>
                        <a:pt x="377" y="517"/>
                        <a:pt x="377" y="517"/>
                      </a:cubicBezTo>
                      <a:cubicBezTo>
                        <a:pt x="524" y="222"/>
                        <a:pt x="524" y="222"/>
                        <a:pt x="524" y="222"/>
                      </a:cubicBezTo>
                      <a:cubicBezTo>
                        <a:pt x="540" y="190"/>
                        <a:pt x="579" y="177"/>
                        <a:pt x="611" y="193"/>
                      </a:cubicBezTo>
                      <a:cubicBezTo>
                        <a:pt x="643" y="210"/>
                        <a:pt x="656" y="249"/>
                        <a:pt x="640" y="2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8" name="Freeform 30"/>
                <p:cNvSpPr>
                  <a:spLocks noEditPoints="1"/>
                </p:cNvSpPr>
                <p:nvPr/>
              </p:nvSpPr>
              <p:spPr>
                <a:xfrm>
                  <a:off x="9158288" y="400208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9" name="Freeform 31"/>
                <p:cNvSpPr>
                  <a:spLocks noEditPoints="1"/>
                </p:cNvSpPr>
                <p:nvPr/>
              </p:nvSpPr>
              <p:spPr>
                <a:xfrm>
                  <a:off x="9158288" y="426243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20" name="Freeform 32"/>
                <p:cNvSpPr>
                  <a:spLocks noEditPoints="1"/>
                </p:cNvSpPr>
                <p:nvPr/>
              </p:nvSpPr>
              <p:spPr>
                <a:xfrm>
                  <a:off x="9158288" y="4522788"/>
                  <a:ext cx="177800" cy="179388"/>
                </a:xfrm>
                <a:custGeom>
                  <a:avLst/>
                  <a:gdLst/>
                  <a:ahLst/>
                  <a:cxnLst>
                    <a:cxn ang="0">
                      <a:pos x="0" y="113"/>
                    </a:cxn>
                    <a:cxn ang="0">
                      <a:pos x="112" y="113"/>
                    </a:cxn>
                    <a:cxn ang="0">
                      <a:pos x="112" y="0"/>
                    </a:cxn>
                    <a:cxn ang="0">
                      <a:pos x="0" y="0"/>
                    </a:cxn>
                    <a:cxn ang="0">
                      <a:pos x="0" y="113"/>
                    </a:cxn>
                    <a:cxn ang="0">
                      <a:pos x="31" y="31"/>
                    </a:cxn>
                    <a:cxn ang="0">
                      <a:pos x="81" y="31"/>
                    </a:cxn>
                    <a:cxn ang="0">
                      <a:pos x="81" y="82"/>
                    </a:cxn>
                    <a:cxn ang="0">
                      <a:pos x="31" y="82"/>
                    </a:cxn>
                    <a:cxn ang="0">
                      <a:pos x="31" y="31"/>
                    </a:cxn>
                  </a:cxnLst>
                  <a:rect l="0" t="0" r="r" b="b"/>
                  <a:pathLst>
                    <a:path w="112" h="113">
                      <a:moveTo>
                        <a:pt x="0" y="113"/>
                      </a:moveTo>
                      <a:lnTo>
                        <a:pt x="112" y="113"/>
                      </a:lnTo>
                      <a:lnTo>
                        <a:pt x="112" y="0"/>
                      </a:lnTo>
                      <a:lnTo>
                        <a:pt x="0" y="0"/>
                      </a:lnTo>
                      <a:lnTo>
                        <a:pt x="0" y="113"/>
                      </a:lnTo>
                      <a:close/>
                      <a:moveTo>
                        <a:pt x="31" y="31"/>
                      </a:moveTo>
                      <a:lnTo>
                        <a:pt x="81" y="31"/>
                      </a:lnTo>
                      <a:lnTo>
                        <a:pt x="81" y="82"/>
                      </a:lnTo>
                      <a:lnTo>
                        <a:pt x="31" y="82"/>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sp>
          <p:nvSpPr>
            <p:cNvPr id="224" name="Rectangle 223"/>
            <p:cNvSpPr/>
            <p:nvPr/>
          </p:nvSpPr>
          <p:spPr>
            <a:xfrm>
              <a:off x="1976193" y="1925930"/>
              <a:ext cx="8241642" cy="40488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900" dirty="0"/>
                <a:t>This US-based large professional services firm wanted to build and operate an Azure-based healthcare analytics platform to provide more innovative and scalable data analytics services for its clients. The data set was highly regulated and the firm leadership was very risk adverse.</a:t>
              </a:r>
              <a:endParaRPr lang="en-AU" sz="877" i="1" dirty="0">
                <a:solidFill>
                  <a:srgbClr val="000000"/>
                </a:solidFill>
                <a:cs typeface="Arial" panose="020B0604020202020204" pitchFamily="34" charset="0"/>
              </a:endParaRPr>
            </a:p>
          </p:txBody>
        </p:sp>
        <p:sp>
          <p:nvSpPr>
            <p:cNvPr id="225" name="Rectangle 224"/>
            <p:cNvSpPr/>
            <p:nvPr/>
          </p:nvSpPr>
          <p:spPr>
            <a:xfrm>
              <a:off x="2067336" y="2711518"/>
              <a:ext cx="2587555" cy="2494760"/>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lang="en-US" sz="877" dirty="0" smtClean="0">
                  <a:solidFill>
                    <a:srgbClr val="000000"/>
                  </a:solidFill>
                </a:rPr>
                <a:t>The data was subject to multiple control frameworks which needed to be maintained for compliance purposes.</a:t>
              </a:r>
            </a:p>
            <a:p>
              <a:pPr marL="164127" indent="-164127" fontAlgn="base">
                <a:spcAft>
                  <a:spcPts val="369"/>
                </a:spcAft>
                <a:buFontTx/>
                <a:buChar char="•"/>
              </a:pPr>
              <a:r>
                <a:rPr lang="en-US" sz="877" dirty="0" smtClean="0">
                  <a:solidFill>
                    <a:srgbClr val="000000"/>
                  </a:solidFill>
                </a:rPr>
                <a:t>Security was of increased concern due to the regulatory nature of data being stored.</a:t>
              </a:r>
              <a:endParaRPr lang="en-US" sz="877" dirty="0">
                <a:solidFill>
                  <a:srgbClr val="000000"/>
                </a:solidFill>
              </a:endParaRPr>
            </a:p>
          </p:txBody>
        </p:sp>
        <p:cxnSp>
          <p:nvCxnSpPr>
            <p:cNvPr id="226" name="Straight Connector 225"/>
            <p:cNvCxnSpPr/>
            <p:nvPr/>
          </p:nvCxnSpPr>
          <p:spPr>
            <a:xfrm flipH="1" flipV="1">
              <a:off x="1982931"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27" name="Flowchart: Manual Input 260"/>
            <p:cNvSpPr/>
            <p:nvPr/>
          </p:nvSpPr>
          <p:spPr>
            <a:xfrm rot="16200000" flipH="1">
              <a:off x="4275603"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grpSp>
          <p:nvGrpSpPr>
            <p:cNvPr id="228" name="Group 227"/>
            <p:cNvGrpSpPr/>
            <p:nvPr/>
          </p:nvGrpSpPr>
          <p:grpSpPr>
            <a:xfrm>
              <a:off x="4404192" y="2402892"/>
              <a:ext cx="185033" cy="218375"/>
              <a:chOff x="7571637" y="4932429"/>
              <a:chExt cx="750888" cy="886195"/>
            </a:xfrm>
            <a:solidFill>
              <a:schemeClr val="bg1"/>
            </a:solidFill>
          </p:grpSpPr>
          <p:grpSp>
            <p:nvGrpSpPr>
              <p:cNvPr id="229" name="Group 93"/>
              <p:cNvGrpSpPr/>
              <p:nvPr/>
            </p:nvGrpSpPr>
            <p:grpSpPr>
              <a:xfrm>
                <a:off x="7899585" y="5162079"/>
                <a:ext cx="422940" cy="656545"/>
                <a:chOff x="1825625" y="4329113"/>
                <a:chExt cx="712788" cy="1106488"/>
              </a:xfrm>
              <a:grpFill/>
            </p:grpSpPr>
            <p:sp>
              <p:nvSpPr>
                <p:cNvPr id="233" name="Freeform 36"/>
                <p:cNvSpPr>
                  <a:spLocks noEditPoints="1"/>
                </p:cNvSpPr>
                <p:nvPr/>
              </p:nvSpPr>
              <p:spPr>
                <a:xfrm>
                  <a:off x="1825625" y="4329113"/>
                  <a:ext cx="712788" cy="1106488"/>
                </a:xfrm>
                <a:custGeom>
                  <a:avLst/>
                  <a:gdLst/>
                  <a:ahLst/>
                  <a:cxnLst>
                    <a:cxn ang="0">
                      <a:pos x="95" y="0"/>
                    </a:cxn>
                    <a:cxn ang="0">
                      <a:pos x="1" y="104"/>
                    </a:cxn>
                    <a:cxn ang="0">
                      <a:pos x="44" y="230"/>
                    </a:cxn>
                    <a:cxn ang="0">
                      <a:pos x="72" y="238"/>
                    </a:cxn>
                    <a:cxn ang="0">
                      <a:pos x="45" y="246"/>
                    </a:cxn>
                    <a:cxn ang="0">
                      <a:pos x="49" y="253"/>
                    </a:cxn>
                    <a:cxn ang="0">
                      <a:pos x="45" y="261"/>
                    </a:cxn>
                    <a:cxn ang="0">
                      <a:pos x="49" y="268"/>
                    </a:cxn>
                    <a:cxn ang="0">
                      <a:pos x="66" y="286"/>
                    </a:cxn>
                    <a:cxn ang="0">
                      <a:pos x="111" y="295"/>
                    </a:cxn>
                    <a:cxn ang="0">
                      <a:pos x="145" y="268"/>
                    </a:cxn>
                    <a:cxn ang="0">
                      <a:pos x="141" y="261"/>
                    </a:cxn>
                    <a:cxn ang="0">
                      <a:pos x="145" y="253"/>
                    </a:cxn>
                    <a:cxn ang="0">
                      <a:pos x="141" y="246"/>
                    </a:cxn>
                    <a:cxn ang="0">
                      <a:pos x="145" y="238"/>
                    </a:cxn>
                    <a:cxn ang="0">
                      <a:pos x="120" y="230"/>
                    </a:cxn>
                    <a:cxn ang="0">
                      <a:pos x="152" y="188"/>
                    </a:cxn>
                    <a:cxn ang="0">
                      <a:pos x="190" y="95"/>
                    </a:cxn>
                    <a:cxn ang="0">
                      <a:pos x="96" y="166"/>
                    </a:cxn>
                    <a:cxn ang="0">
                      <a:pos x="94" y="214"/>
                    </a:cxn>
                    <a:cxn ang="0">
                      <a:pos x="94" y="238"/>
                    </a:cxn>
                    <a:cxn ang="0">
                      <a:pos x="98" y="230"/>
                    </a:cxn>
                    <a:cxn ang="0">
                      <a:pos x="94" y="238"/>
                    </a:cxn>
                    <a:cxn ang="0">
                      <a:pos x="172" y="110"/>
                    </a:cxn>
                    <a:cxn ang="0">
                      <a:pos x="139" y="178"/>
                    </a:cxn>
                    <a:cxn ang="0">
                      <a:pos x="120" y="214"/>
                    </a:cxn>
                    <a:cxn ang="0">
                      <a:pos x="121" y="166"/>
                    </a:cxn>
                    <a:cxn ang="0">
                      <a:pos x="121" y="166"/>
                    </a:cxn>
                    <a:cxn ang="0">
                      <a:pos x="126" y="93"/>
                    </a:cxn>
                    <a:cxn ang="0">
                      <a:pos x="108" y="83"/>
                    </a:cxn>
                    <a:cxn ang="0">
                      <a:pos x="114" y="89"/>
                    </a:cxn>
                    <a:cxn ang="0">
                      <a:pos x="110" y="99"/>
                    </a:cxn>
                    <a:cxn ang="0">
                      <a:pos x="98" y="91"/>
                    </a:cxn>
                    <a:cxn ang="0">
                      <a:pos x="98" y="83"/>
                    </a:cxn>
                    <a:cxn ang="0">
                      <a:pos x="90" y="90"/>
                    </a:cxn>
                    <a:cxn ang="0">
                      <a:pos x="89" y="122"/>
                    </a:cxn>
                    <a:cxn ang="0">
                      <a:pos x="83" y="93"/>
                    </a:cxn>
                    <a:cxn ang="0">
                      <a:pos x="81" y="83"/>
                    </a:cxn>
                    <a:cxn ang="0">
                      <a:pos x="73" y="84"/>
                    </a:cxn>
                    <a:cxn ang="0">
                      <a:pos x="58" y="165"/>
                    </a:cxn>
                    <a:cxn ang="0">
                      <a:pos x="68" y="166"/>
                    </a:cxn>
                    <a:cxn ang="0">
                      <a:pos x="70" y="166"/>
                    </a:cxn>
                    <a:cxn ang="0">
                      <a:pos x="61" y="214"/>
                    </a:cxn>
                    <a:cxn ang="0">
                      <a:pos x="17" y="110"/>
                    </a:cxn>
                    <a:cxn ang="0">
                      <a:pos x="17" y="99"/>
                    </a:cxn>
                    <a:cxn ang="0">
                      <a:pos x="95" y="16"/>
                    </a:cxn>
                    <a:cxn ang="0">
                      <a:pos x="173" y="99"/>
                    </a:cxn>
                  </a:cxnLst>
                  <a:rect l="0" t="0" r="r" b="b"/>
                  <a:pathLst>
                    <a:path w="190" h="295">
                      <a:moveTo>
                        <a:pt x="190" y="95"/>
                      </a:moveTo>
                      <a:cubicBezTo>
                        <a:pt x="190" y="43"/>
                        <a:pt x="147" y="0"/>
                        <a:pt x="95" y="0"/>
                      </a:cubicBezTo>
                      <a:cubicBezTo>
                        <a:pt x="42" y="0"/>
                        <a:pt x="0" y="43"/>
                        <a:pt x="0" y="95"/>
                      </a:cubicBezTo>
                      <a:cubicBezTo>
                        <a:pt x="0" y="98"/>
                        <a:pt x="0" y="101"/>
                        <a:pt x="1" y="104"/>
                      </a:cubicBezTo>
                      <a:cubicBezTo>
                        <a:pt x="0" y="105"/>
                        <a:pt x="2" y="142"/>
                        <a:pt x="38" y="188"/>
                      </a:cubicBezTo>
                      <a:cubicBezTo>
                        <a:pt x="48" y="202"/>
                        <a:pt x="44" y="230"/>
                        <a:pt x="44" y="230"/>
                      </a:cubicBezTo>
                      <a:cubicBezTo>
                        <a:pt x="72" y="230"/>
                        <a:pt x="72" y="230"/>
                        <a:pt x="72" y="230"/>
                      </a:cubicBezTo>
                      <a:cubicBezTo>
                        <a:pt x="72" y="238"/>
                        <a:pt x="72" y="238"/>
                        <a:pt x="72" y="238"/>
                      </a:cubicBezTo>
                      <a:cubicBezTo>
                        <a:pt x="45" y="238"/>
                        <a:pt x="45" y="238"/>
                        <a:pt x="45" y="238"/>
                      </a:cubicBezTo>
                      <a:cubicBezTo>
                        <a:pt x="45" y="246"/>
                        <a:pt x="45" y="246"/>
                        <a:pt x="45" y="246"/>
                      </a:cubicBezTo>
                      <a:cubicBezTo>
                        <a:pt x="49" y="246"/>
                        <a:pt x="49" y="246"/>
                        <a:pt x="49" y="246"/>
                      </a:cubicBezTo>
                      <a:cubicBezTo>
                        <a:pt x="49" y="253"/>
                        <a:pt x="49" y="253"/>
                        <a:pt x="49" y="253"/>
                      </a:cubicBezTo>
                      <a:cubicBezTo>
                        <a:pt x="45" y="253"/>
                        <a:pt x="45" y="253"/>
                        <a:pt x="45" y="253"/>
                      </a:cubicBezTo>
                      <a:cubicBezTo>
                        <a:pt x="45" y="261"/>
                        <a:pt x="45" y="261"/>
                        <a:pt x="45" y="261"/>
                      </a:cubicBezTo>
                      <a:cubicBezTo>
                        <a:pt x="49" y="261"/>
                        <a:pt x="49" y="261"/>
                        <a:pt x="49" y="261"/>
                      </a:cubicBezTo>
                      <a:cubicBezTo>
                        <a:pt x="49" y="268"/>
                        <a:pt x="49" y="268"/>
                        <a:pt x="49" y="268"/>
                      </a:cubicBezTo>
                      <a:cubicBezTo>
                        <a:pt x="45" y="268"/>
                        <a:pt x="45" y="268"/>
                        <a:pt x="45" y="268"/>
                      </a:cubicBezTo>
                      <a:cubicBezTo>
                        <a:pt x="46" y="278"/>
                        <a:pt x="55" y="286"/>
                        <a:pt x="66" y="286"/>
                      </a:cubicBezTo>
                      <a:cubicBezTo>
                        <a:pt x="68" y="291"/>
                        <a:pt x="73" y="295"/>
                        <a:pt x="79" y="295"/>
                      </a:cubicBezTo>
                      <a:cubicBezTo>
                        <a:pt x="111" y="295"/>
                        <a:pt x="111" y="295"/>
                        <a:pt x="111" y="295"/>
                      </a:cubicBezTo>
                      <a:cubicBezTo>
                        <a:pt x="116" y="295"/>
                        <a:pt x="121" y="291"/>
                        <a:pt x="123" y="286"/>
                      </a:cubicBezTo>
                      <a:cubicBezTo>
                        <a:pt x="135" y="286"/>
                        <a:pt x="144" y="278"/>
                        <a:pt x="145" y="268"/>
                      </a:cubicBezTo>
                      <a:cubicBezTo>
                        <a:pt x="141" y="268"/>
                        <a:pt x="141" y="268"/>
                        <a:pt x="141" y="268"/>
                      </a:cubicBezTo>
                      <a:cubicBezTo>
                        <a:pt x="141" y="261"/>
                        <a:pt x="141" y="261"/>
                        <a:pt x="141" y="261"/>
                      </a:cubicBezTo>
                      <a:cubicBezTo>
                        <a:pt x="145" y="261"/>
                        <a:pt x="145" y="261"/>
                        <a:pt x="145" y="261"/>
                      </a:cubicBezTo>
                      <a:cubicBezTo>
                        <a:pt x="145" y="253"/>
                        <a:pt x="145" y="253"/>
                        <a:pt x="145" y="253"/>
                      </a:cubicBezTo>
                      <a:cubicBezTo>
                        <a:pt x="141" y="253"/>
                        <a:pt x="141" y="253"/>
                        <a:pt x="141" y="253"/>
                      </a:cubicBezTo>
                      <a:cubicBezTo>
                        <a:pt x="141" y="246"/>
                        <a:pt x="141" y="246"/>
                        <a:pt x="141" y="246"/>
                      </a:cubicBezTo>
                      <a:cubicBezTo>
                        <a:pt x="145" y="246"/>
                        <a:pt x="145" y="246"/>
                        <a:pt x="145" y="246"/>
                      </a:cubicBezTo>
                      <a:cubicBezTo>
                        <a:pt x="145" y="238"/>
                        <a:pt x="145" y="238"/>
                        <a:pt x="145" y="238"/>
                      </a:cubicBezTo>
                      <a:cubicBezTo>
                        <a:pt x="119" y="238"/>
                        <a:pt x="119" y="238"/>
                        <a:pt x="119" y="238"/>
                      </a:cubicBezTo>
                      <a:cubicBezTo>
                        <a:pt x="119" y="235"/>
                        <a:pt x="120" y="233"/>
                        <a:pt x="120" y="230"/>
                      </a:cubicBezTo>
                      <a:cubicBezTo>
                        <a:pt x="146" y="230"/>
                        <a:pt x="146" y="230"/>
                        <a:pt x="146" y="230"/>
                      </a:cubicBezTo>
                      <a:cubicBezTo>
                        <a:pt x="146" y="230"/>
                        <a:pt x="141" y="202"/>
                        <a:pt x="152" y="188"/>
                      </a:cubicBezTo>
                      <a:cubicBezTo>
                        <a:pt x="188" y="142"/>
                        <a:pt x="190" y="105"/>
                        <a:pt x="189" y="104"/>
                      </a:cubicBezTo>
                      <a:cubicBezTo>
                        <a:pt x="189" y="101"/>
                        <a:pt x="190" y="98"/>
                        <a:pt x="190" y="95"/>
                      </a:cubicBezTo>
                      <a:moveTo>
                        <a:pt x="94" y="166"/>
                      </a:moveTo>
                      <a:cubicBezTo>
                        <a:pt x="96" y="166"/>
                        <a:pt x="96" y="166"/>
                        <a:pt x="96" y="166"/>
                      </a:cubicBezTo>
                      <a:cubicBezTo>
                        <a:pt x="97" y="214"/>
                        <a:pt x="97" y="214"/>
                        <a:pt x="97" y="214"/>
                      </a:cubicBezTo>
                      <a:cubicBezTo>
                        <a:pt x="94" y="214"/>
                        <a:pt x="94" y="214"/>
                        <a:pt x="94" y="214"/>
                      </a:cubicBezTo>
                      <a:cubicBezTo>
                        <a:pt x="94" y="195"/>
                        <a:pt x="94" y="176"/>
                        <a:pt x="94" y="166"/>
                      </a:cubicBezTo>
                      <a:moveTo>
                        <a:pt x="94" y="238"/>
                      </a:moveTo>
                      <a:cubicBezTo>
                        <a:pt x="94" y="235"/>
                        <a:pt x="94" y="233"/>
                        <a:pt x="94" y="230"/>
                      </a:cubicBezTo>
                      <a:cubicBezTo>
                        <a:pt x="98" y="230"/>
                        <a:pt x="98" y="230"/>
                        <a:pt x="98" y="230"/>
                      </a:cubicBezTo>
                      <a:cubicBezTo>
                        <a:pt x="98" y="238"/>
                        <a:pt x="98" y="238"/>
                        <a:pt x="98" y="238"/>
                      </a:cubicBezTo>
                      <a:lnTo>
                        <a:pt x="94" y="238"/>
                      </a:lnTo>
                      <a:close/>
                      <a:moveTo>
                        <a:pt x="173" y="99"/>
                      </a:moveTo>
                      <a:cubicBezTo>
                        <a:pt x="172" y="110"/>
                        <a:pt x="172" y="110"/>
                        <a:pt x="172" y="110"/>
                      </a:cubicBezTo>
                      <a:cubicBezTo>
                        <a:pt x="172" y="110"/>
                        <a:pt x="172" y="110"/>
                        <a:pt x="172" y="110"/>
                      </a:cubicBezTo>
                      <a:cubicBezTo>
                        <a:pt x="170" y="120"/>
                        <a:pt x="164" y="146"/>
                        <a:pt x="139" y="178"/>
                      </a:cubicBezTo>
                      <a:cubicBezTo>
                        <a:pt x="131" y="188"/>
                        <a:pt x="129" y="202"/>
                        <a:pt x="128" y="214"/>
                      </a:cubicBezTo>
                      <a:cubicBezTo>
                        <a:pt x="120" y="214"/>
                        <a:pt x="120" y="214"/>
                        <a:pt x="120" y="214"/>
                      </a:cubicBezTo>
                      <a:cubicBezTo>
                        <a:pt x="120" y="195"/>
                        <a:pt x="120" y="176"/>
                        <a:pt x="119" y="166"/>
                      </a:cubicBezTo>
                      <a:cubicBezTo>
                        <a:pt x="121" y="166"/>
                        <a:pt x="121" y="166"/>
                        <a:pt x="121" y="166"/>
                      </a:cubicBezTo>
                      <a:cubicBezTo>
                        <a:pt x="121" y="166"/>
                        <a:pt x="121" y="166"/>
                        <a:pt x="121" y="166"/>
                      </a:cubicBezTo>
                      <a:cubicBezTo>
                        <a:pt x="121" y="166"/>
                        <a:pt x="121" y="166"/>
                        <a:pt x="121" y="166"/>
                      </a:cubicBezTo>
                      <a:cubicBezTo>
                        <a:pt x="125" y="166"/>
                        <a:pt x="128" y="166"/>
                        <a:pt x="132" y="165"/>
                      </a:cubicBezTo>
                      <a:cubicBezTo>
                        <a:pt x="126" y="93"/>
                        <a:pt x="126" y="93"/>
                        <a:pt x="126" y="93"/>
                      </a:cubicBezTo>
                      <a:cubicBezTo>
                        <a:pt x="126" y="88"/>
                        <a:pt x="121" y="84"/>
                        <a:pt x="117" y="84"/>
                      </a:cubicBezTo>
                      <a:cubicBezTo>
                        <a:pt x="117" y="84"/>
                        <a:pt x="110" y="83"/>
                        <a:pt x="108" y="83"/>
                      </a:cubicBezTo>
                      <a:cubicBezTo>
                        <a:pt x="108" y="83"/>
                        <a:pt x="108" y="83"/>
                        <a:pt x="108" y="83"/>
                      </a:cubicBezTo>
                      <a:cubicBezTo>
                        <a:pt x="114" y="89"/>
                        <a:pt x="114" y="89"/>
                        <a:pt x="114" y="89"/>
                      </a:cubicBezTo>
                      <a:cubicBezTo>
                        <a:pt x="106" y="93"/>
                        <a:pt x="106" y="93"/>
                        <a:pt x="106" y="93"/>
                      </a:cubicBezTo>
                      <a:cubicBezTo>
                        <a:pt x="110" y="99"/>
                        <a:pt x="110" y="99"/>
                        <a:pt x="110" y="99"/>
                      </a:cubicBezTo>
                      <a:cubicBezTo>
                        <a:pt x="100" y="121"/>
                        <a:pt x="100" y="121"/>
                        <a:pt x="100" y="121"/>
                      </a:cubicBezTo>
                      <a:cubicBezTo>
                        <a:pt x="98" y="91"/>
                        <a:pt x="98" y="91"/>
                        <a:pt x="98" y="91"/>
                      </a:cubicBezTo>
                      <a:cubicBezTo>
                        <a:pt x="100" y="90"/>
                        <a:pt x="100" y="90"/>
                        <a:pt x="100" y="90"/>
                      </a:cubicBezTo>
                      <a:cubicBezTo>
                        <a:pt x="98" y="83"/>
                        <a:pt x="98" y="83"/>
                        <a:pt x="98" y="83"/>
                      </a:cubicBezTo>
                      <a:cubicBezTo>
                        <a:pt x="92" y="83"/>
                        <a:pt x="92" y="83"/>
                        <a:pt x="92" y="83"/>
                      </a:cubicBezTo>
                      <a:cubicBezTo>
                        <a:pt x="90" y="90"/>
                        <a:pt x="90" y="90"/>
                        <a:pt x="90" y="90"/>
                      </a:cubicBezTo>
                      <a:cubicBezTo>
                        <a:pt x="91" y="91"/>
                        <a:pt x="91" y="91"/>
                        <a:pt x="91" y="91"/>
                      </a:cubicBezTo>
                      <a:cubicBezTo>
                        <a:pt x="89" y="122"/>
                        <a:pt x="89" y="122"/>
                        <a:pt x="89" y="122"/>
                      </a:cubicBezTo>
                      <a:cubicBezTo>
                        <a:pt x="79" y="99"/>
                        <a:pt x="79" y="99"/>
                        <a:pt x="79" y="99"/>
                      </a:cubicBezTo>
                      <a:cubicBezTo>
                        <a:pt x="83" y="93"/>
                        <a:pt x="83" y="93"/>
                        <a:pt x="83" y="93"/>
                      </a:cubicBezTo>
                      <a:cubicBezTo>
                        <a:pt x="75" y="89"/>
                        <a:pt x="75" y="89"/>
                        <a:pt x="75" y="89"/>
                      </a:cubicBezTo>
                      <a:cubicBezTo>
                        <a:pt x="81" y="83"/>
                        <a:pt x="81" y="83"/>
                        <a:pt x="81" y="83"/>
                      </a:cubicBezTo>
                      <a:cubicBezTo>
                        <a:pt x="81" y="83"/>
                        <a:pt x="81" y="83"/>
                        <a:pt x="81" y="83"/>
                      </a:cubicBezTo>
                      <a:cubicBezTo>
                        <a:pt x="79" y="83"/>
                        <a:pt x="73" y="84"/>
                        <a:pt x="73" y="84"/>
                      </a:cubicBezTo>
                      <a:cubicBezTo>
                        <a:pt x="68" y="84"/>
                        <a:pt x="64" y="88"/>
                        <a:pt x="64" y="93"/>
                      </a:cubicBezTo>
                      <a:cubicBezTo>
                        <a:pt x="58" y="165"/>
                        <a:pt x="58" y="165"/>
                        <a:pt x="58" y="165"/>
                      </a:cubicBezTo>
                      <a:cubicBezTo>
                        <a:pt x="61" y="166"/>
                        <a:pt x="64" y="166"/>
                        <a:pt x="68" y="166"/>
                      </a:cubicBezTo>
                      <a:cubicBezTo>
                        <a:pt x="68" y="166"/>
                        <a:pt x="68" y="166"/>
                        <a:pt x="68" y="166"/>
                      </a:cubicBezTo>
                      <a:cubicBezTo>
                        <a:pt x="69" y="166"/>
                        <a:pt x="69" y="166"/>
                        <a:pt x="69" y="166"/>
                      </a:cubicBezTo>
                      <a:cubicBezTo>
                        <a:pt x="70" y="166"/>
                        <a:pt x="70" y="166"/>
                        <a:pt x="70" y="166"/>
                      </a:cubicBezTo>
                      <a:cubicBezTo>
                        <a:pt x="72" y="214"/>
                        <a:pt x="72" y="214"/>
                        <a:pt x="72" y="214"/>
                      </a:cubicBezTo>
                      <a:cubicBezTo>
                        <a:pt x="61" y="214"/>
                        <a:pt x="61" y="214"/>
                        <a:pt x="61" y="214"/>
                      </a:cubicBezTo>
                      <a:cubicBezTo>
                        <a:pt x="61" y="202"/>
                        <a:pt x="58" y="188"/>
                        <a:pt x="51" y="178"/>
                      </a:cubicBezTo>
                      <a:cubicBezTo>
                        <a:pt x="26" y="146"/>
                        <a:pt x="19" y="120"/>
                        <a:pt x="17" y="110"/>
                      </a:cubicBezTo>
                      <a:cubicBezTo>
                        <a:pt x="18" y="110"/>
                        <a:pt x="18" y="110"/>
                        <a:pt x="18" y="110"/>
                      </a:cubicBezTo>
                      <a:cubicBezTo>
                        <a:pt x="17" y="99"/>
                        <a:pt x="17" y="99"/>
                        <a:pt x="17" y="99"/>
                      </a:cubicBezTo>
                      <a:cubicBezTo>
                        <a:pt x="16" y="98"/>
                        <a:pt x="16" y="96"/>
                        <a:pt x="16" y="95"/>
                      </a:cubicBezTo>
                      <a:cubicBezTo>
                        <a:pt x="16" y="52"/>
                        <a:pt x="51" y="16"/>
                        <a:pt x="95" y="16"/>
                      </a:cubicBezTo>
                      <a:cubicBezTo>
                        <a:pt x="138" y="16"/>
                        <a:pt x="173" y="52"/>
                        <a:pt x="173" y="95"/>
                      </a:cubicBezTo>
                      <a:cubicBezTo>
                        <a:pt x="173" y="96"/>
                        <a:pt x="173" y="98"/>
                        <a:pt x="173" y="99"/>
                      </a:cubicBezTo>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34" name="Oval 37"/>
                <p:cNvSpPr>
                  <a:spLocks noChangeArrowheads="1"/>
                </p:cNvSpPr>
                <p:nvPr/>
              </p:nvSpPr>
              <p:spPr>
                <a:xfrm>
                  <a:off x="2122488" y="4483100"/>
                  <a:ext cx="115888" cy="142875"/>
                </a:xfrm>
                <a:prstGeom prst="ellipse">
                  <a:avLst/>
                </a:pr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nvGrpSpPr>
              <p:cNvPr id="230" name="Group 229"/>
              <p:cNvGrpSpPr/>
              <p:nvPr/>
            </p:nvGrpSpPr>
            <p:grpSpPr>
              <a:xfrm>
                <a:off x="7571637" y="4932429"/>
                <a:ext cx="346008" cy="324689"/>
                <a:chOff x="4051520" y="2253489"/>
                <a:chExt cx="450836" cy="423058"/>
              </a:xfrm>
              <a:grpFill/>
            </p:grpSpPr>
            <p:sp>
              <p:nvSpPr>
                <p:cNvPr id="231" name="Freeform 55"/>
                <p:cNvSpPr>
                  <a:spLocks noEditPoints="1"/>
                </p:cNvSpPr>
                <p:nvPr/>
              </p:nvSpPr>
              <p:spPr>
                <a:xfrm>
                  <a:off x="4051520" y="2253489"/>
                  <a:ext cx="344964" cy="333310"/>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sp>
              <p:nvSpPr>
                <p:cNvPr id="232" name="Freeform 56"/>
                <p:cNvSpPr>
                  <a:spLocks noEditPoints="1"/>
                </p:cNvSpPr>
                <p:nvPr/>
              </p:nvSpPr>
              <p:spPr>
                <a:xfrm>
                  <a:off x="4340020" y="2511340"/>
                  <a:ext cx="162336" cy="165207"/>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grpSp>
        </p:grpSp>
        <p:cxnSp>
          <p:nvCxnSpPr>
            <p:cNvPr id="235" name="Straight Connector 234"/>
            <p:cNvCxnSpPr/>
            <p:nvPr/>
          </p:nvCxnSpPr>
          <p:spPr>
            <a:xfrm flipH="1">
              <a:off x="1976193" y="2708425"/>
              <a:ext cx="15186" cy="2182893"/>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6" name="Rectangle 235"/>
            <p:cNvSpPr/>
            <p:nvPr/>
          </p:nvSpPr>
          <p:spPr>
            <a:xfrm>
              <a:off x="1976193"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Client Challenges</a:t>
              </a:r>
            </a:p>
          </p:txBody>
        </p:sp>
        <p:sp>
          <p:nvSpPr>
            <p:cNvPr id="237" name="Rectangle 236"/>
            <p:cNvSpPr/>
            <p:nvPr/>
          </p:nvSpPr>
          <p:spPr>
            <a:xfrm>
              <a:off x="4842355" y="2708424"/>
              <a:ext cx="2587555" cy="2791974"/>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sz="880" dirty="0" smtClean="0">
                  <a:solidFill>
                    <a:srgbClr val="000000"/>
                  </a:solidFill>
                </a:rPr>
                <a:t>​</a:t>
              </a:r>
              <a:r>
                <a:rPr lang="en-US" sz="880" dirty="0">
                  <a:solidFill>
                    <a:srgbClr val="000000"/>
                  </a:solidFill>
                </a:rPr>
                <a:t>Assessed </a:t>
              </a:r>
              <a:r>
                <a:rPr lang="en-US" sz="880" dirty="0">
                  <a:solidFill>
                    <a:srgbClr val="000000"/>
                  </a:solidFill>
                </a:rPr>
                <a:t>platform architecture and roll-out plans</a:t>
              </a:r>
            </a:p>
            <a:p>
              <a:pPr marL="164127" indent="-164127" fontAlgn="base">
                <a:spcAft>
                  <a:spcPts val="369"/>
                </a:spcAft>
                <a:buFontTx/>
                <a:buChar char="•"/>
              </a:pPr>
              <a:r>
                <a:rPr lang="en-US" sz="880" dirty="0">
                  <a:solidFill>
                    <a:srgbClr val="000000"/>
                  </a:solidFill>
                </a:rPr>
                <a:t>Analyzed data against internal </a:t>
              </a:r>
              <a:r>
                <a:rPr lang="en-US" sz="880" dirty="0" smtClean="0">
                  <a:solidFill>
                    <a:srgbClr val="000000"/>
                  </a:solidFill>
                </a:rPr>
                <a:t>standards and PCI </a:t>
              </a:r>
              <a:r>
                <a:rPr lang="en-US" sz="880" dirty="0">
                  <a:solidFill>
                    <a:srgbClr val="000000"/>
                  </a:solidFill>
                </a:rPr>
                <a:t>and HIPAA requirements and regulations</a:t>
              </a:r>
            </a:p>
            <a:p>
              <a:pPr marL="164127" indent="-164127" fontAlgn="base">
                <a:spcAft>
                  <a:spcPts val="369"/>
                </a:spcAft>
                <a:buFontTx/>
                <a:buChar char="•"/>
              </a:pPr>
              <a:r>
                <a:rPr lang="en-US" sz="880" dirty="0">
                  <a:solidFill>
                    <a:srgbClr val="000000"/>
                  </a:solidFill>
                </a:rPr>
                <a:t>Defined security architecture and controls to meet PCI, NIST 800.53, HIPAA, and data contract requirements</a:t>
              </a:r>
            </a:p>
            <a:p>
              <a:pPr marL="164127" indent="-164127" fontAlgn="base">
                <a:spcAft>
                  <a:spcPts val="369"/>
                </a:spcAft>
                <a:buFontTx/>
                <a:buChar char="•"/>
              </a:pPr>
              <a:r>
                <a:rPr lang="en-US" sz="880" dirty="0">
                  <a:solidFill>
                    <a:srgbClr val="000000"/>
                  </a:solidFill>
                </a:rPr>
                <a:t>Documented control implementation guidance and worked with engineering teams to implement in </a:t>
              </a:r>
              <a:r>
                <a:rPr lang="en-US" sz="880" dirty="0" err="1">
                  <a:solidFill>
                    <a:srgbClr val="000000"/>
                  </a:solidFill>
                </a:rPr>
                <a:t>PoC</a:t>
              </a:r>
              <a:r>
                <a:rPr lang="en-US" sz="880" dirty="0">
                  <a:solidFill>
                    <a:srgbClr val="000000"/>
                  </a:solidFill>
                </a:rPr>
                <a:t> environment</a:t>
              </a:r>
            </a:p>
            <a:p>
              <a:pPr marL="164127" indent="-164127" fontAlgn="base">
                <a:spcAft>
                  <a:spcPts val="369"/>
                </a:spcAft>
                <a:buFontTx/>
                <a:buChar char="•"/>
              </a:pPr>
              <a:r>
                <a:rPr lang="en-US" sz="880" dirty="0">
                  <a:solidFill>
                    <a:srgbClr val="000000"/>
                  </a:solidFill>
                </a:rPr>
                <a:t>Developed platform security, risk, and compliance validation procedures for production build</a:t>
              </a:r>
            </a:p>
            <a:p>
              <a:pPr marL="164127" indent="-164127" fontAlgn="base">
                <a:spcAft>
                  <a:spcPts val="369"/>
                </a:spcAft>
                <a:buFontTx/>
                <a:buChar char="•"/>
              </a:pPr>
              <a:r>
                <a:rPr lang="en-US" sz="880" dirty="0">
                  <a:solidFill>
                    <a:srgbClr val="000000"/>
                  </a:solidFill>
                </a:rPr>
                <a:t>Assisted with analysis and negotiation of 3rd party operations teams </a:t>
              </a:r>
              <a:endParaRPr lang="en-US" sz="880" dirty="0" smtClean="0">
                <a:solidFill>
                  <a:srgbClr val="000000"/>
                </a:solidFill>
              </a:endParaRPr>
            </a:p>
            <a:p>
              <a:pPr marL="164127" indent="-164127" fontAlgn="base">
                <a:spcAft>
                  <a:spcPts val="369"/>
                </a:spcAft>
                <a:buFontTx/>
                <a:buChar char="•"/>
              </a:pPr>
              <a:r>
                <a:rPr lang="en-US" sz="880" dirty="0" smtClean="0">
                  <a:solidFill>
                    <a:srgbClr val="000000"/>
                  </a:solidFill>
                </a:rPr>
                <a:t>Developed </a:t>
              </a:r>
              <a:r>
                <a:rPr lang="en-US" sz="880" dirty="0">
                  <a:solidFill>
                    <a:srgbClr val="000000"/>
                  </a:solidFill>
                </a:rPr>
                <a:t>platform assurance strategy and plan to obtain SOC 2 certification</a:t>
              </a:r>
            </a:p>
            <a:p>
              <a:pPr marL="164127" indent="-164127" fontAlgn="base">
                <a:spcAft>
                  <a:spcPts val="369"/>
                </a:spcAft>
                <a:buFontTx/>
                <a:buChar char="•"/>
              </a:pPr>
              <a:endParaRPr lang="en-US" sz="877" dirty="0">
                <a:solidFill>
                  <a:srgbClr val="000000"/>
                </a:solidFill>
              </a:endParaRPr>
            </a:p>
          </p:txBody>
        </p:sp>
        <p:cxnSp>
          <p:nvCxnSpPr>
            <p:cNvPr id="238" name="Straight Connector 237"/>
            <p:cNvCxnSpPr/>
            <p:nvPr/>
          </p:nvCxnSpPr>
          <p:spPr>
            <a:xfrm flipH="1" flipV="1">
              <a:off x="4757950"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39" name="Flowchart: Manual Input 260"/>
            <p:cNvSpPr/>
            <p:nvPr/>
          </p:nvSpPr>
          <p:spPr>
            <a:xfrm rot="16200000" flipH="1">
              <a:off x="7050622"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0" name="Straight Connector 239"/>
            <p:cNvCxnSpPr/>
            <p:nvPr/>
          </p:nvCxnSpPr>
          <p:spPr>
            <a:xfrm>
              <a:off x="4751212"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1" name="Rectangle 240"/>
            <p:cNvSpPr/>
            <p:nvPr/>
          </p:nvSpPr>
          <p:spPr>
            <a:xfrm>
              <a:off x="4751212"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Response</a:t>
              </a:r>
            </a:p>
          </p:txBody>
        </p:sp>
        <p:sp>
          <p:nvSpPr>
            <p:cNvPr id="242" name="Rectangle 241"/>
            <p:cNvSpPr/>
            <p:nvPr/>
          </p:nvSpPr>
          <p:spPr>
            <a:xfrm>
              <a:off x="7630831" y="2711518"/>
              <a:ext cx="2587555" cy="278804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lang="en-US" sz="880" dirty="0">
                  <a:solidFill>
                    <a:srgbClr val="000000"/>
                  </a:solidFill>
                </a:rPr>
                <a:t>MSFT </a:t>
              </a:r>
              <a:r>
                <a:rPr lang="en-US" sz="880" dirty="0">
                  <a:solidFill>
                    <a:srgbClr val="000000"/>
                  </a:solidFill>
                </a:rPr>
                <a:t>Azure cloud security architecture and controls strategy</a:t>
              </a:r>
            </a:p>
            <a:p>
              <a:pPr marL="164127" indent="-164127" fontAlgn="base">
                <a:spcAft>
                  <a:spcPts val="369"/>
                </a:spcAft>
                <a:buFontTx/>
                <a:buChar char="•"/>
              </a:pPr>
              <a:r>
                <a:rPr lang="en-US" sz="880" dirty="0">
                  <a:solidFill>
                    <a:srgbClr val="000000"/>
                  </a:solidFill>
                </a:rPr>
                <a:t>PCI, HIPAA and NIST 800.53 compliant pre-production environment for sensitive health care data analytics</a:t>
              </a:r>
            </a:p>
            <a:p>
              <a:pPr marL="164127" indent="-164127" fontAlgn="base">
                <a:spcAft>
                  <a:spcPts val="369"/>
                </a:spcAft>
                <a:buFontTx/>
                <a:buChar char="•"/>
              </a:pPr>
              <a:r>
                <a:rPr lang="en-US" sz="880" dirty="0">
                  <a:solidFill>
                    <a:srgbClr val="000000"/>
                  </a:solidFill>
                </a:rPr>
                <a:t>Documented configuration and run-guides containing security configuration specifications</a:t>
              </a:r>
            </a:p>
            <a:p>
              <a:pPr marL="164127" indent="-164127" defTabSz="844083" fontAlgn="base">
                <a:spcAft>
                  <a:spcPts val="369"/>
                </a:spcAft>
                <a:buFontTx/>
                <a:buChar char="•"/>
              </a:pPr>
              <a:endParaRPr sz="877" dirty="0">
                <a:solidFill>
                  <a:srgbClr val="000000"/>
                </a:solidFill>
              </a:endParaRPr>
            </a:p>
          </p:txBody>
        </p:sp>
        <p:cxnSp>
          <p:nvCxnSpPr>
            <p:cNvPr id="243" name="Straight Connector 242"/>
            <p:cNvCxnSpPr/>
            <p:nvPr/>
          </p:nvCxnSpPr>
          <p:spPr>
            <a:xfrm flipH="1" flipV="1">
              <a:off x="7546426"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44" name="Flowchart: Manual Input 260"/>
            <p:cNvSpPr/>
            <p:nvPr/>
          </p:nvSpPr>
          <p:spPr>
            <a:xfrm rot="16200000" flipH="1">
              <a:off x="9839098"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5" name="Straight Connector 244"/>
            <p:cNvCxnSpPr/>
            <p:nvPr/>
          </p:nvCxnSpPr>
          <p:spPr>
            <a:xfrm>
              <a:off x="7546426"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6" name="Rectangle 245"/>
            <p:cNvSpPr/>
            <p:nvPr/>
          </p:nvSpPr>
          <p:spPr>
            <a:xfrm>
              <a:off x="7539688"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Outcomes</a:t>
              </a:r>
            </a:p>
          </p:txBody>
        </p:sp>
        <p:sp>
          <p:nvSpPr>
            <p:cNvPr id="247" name="Oval Callout 246"/>
            <p:cNvSpPr/>
            <p:nvPr/>
          </p:nvSpPr>
          <p:spPr>
            <a:xfrm>
              <a:off x="7155843" y="2402892"/>
              <a:ext cx="228085" cy="213313"/>
            </a:xfrm>
            <a:prstGeom prst="wedgeEllipse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sp>
          <p:nvSpPr>
            <p:cNvPr id="248" name="Left Arrow 247"/>
            <p:cNvSpPr/>
            <p:nvPr/>
          </p:nvSpPr>
          <p:spPr>
            <a:xfrm>
              <a:off x="7209013" y="2457628"/>
              <a:ext cx="108511" cy="106194"/>
            </a:xfrm>
            <a:prstGeom prst="leftArrow">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grpSp>
          <p:nvGrpSpPr>
            <p:cNvPr id="249" name="Group 3"/>
            <p:cNvGrpSpPr/>
            <p:nvPr/>
          </p:nvGrpSpPr>
          <p:grpSpPr>
            <a:xfrm>
              <a:off x="9962087" y="2402890"/>
              <a:ext cx="210613" cy="222162"/>
              <a:chOff x="9842501" y="1196975"/>
              <a:chExt cx="1466850" cy="1458913"/>
            </a:xfrm>
            <a:solidFill>
              <a:schemeClr val="bg1"/>
            </a:solidFill>
          </p:grpSpPr>
          <p:sp>
            <p:nvSpPr>
              <p:cNvPr id="250" name="Freeform 7"/>
              <p:cNvSpPr/>
              <p:nvPr/>
            </p:nvSpPr>
            <p:spPr>
              <a:xfrm>
                <a:off x="9842501" y="1344613"/>
                <a:ext cx="1311275" cy="1311275"/>
              </a:xfrm>
              <a:custGeom>
                <a:avLst/>
                <a:gdLst/>
                <a:ahLst/>
                <a:cxnLst>
                  <a:cxn ang="0">
                    <a:pos x="1502" y="681"/>
                  </a:cxn>
                  <a:cxn ang="0">
                    <a:pos x="1363" y="820"/>
                  </a:cxn>
                  <a:cxn ang="0">
                    <a:pos x="1204" y="1204"/>
                  </a:cxn>
                  <a:cxn ang="0">
                    <a:pos x="820" y="1362"/>
                  </a:cxn>
                  <a:cxn ang="0">
                    <a:pos x="820" y="1362"/>
                  </a:cxn>
                  <a:cxn ang="0">
                    <a:pos x="437" y="1204"/>
                  </a:cxn>
                  <a:cxn ang="0">
                    <a:pos x="278" y="820"/>
                  </a:cxn>
                  <a:cxn ang="0">
                    <a:pos x="437" y="436"/>
                  </a:cxn>
                  <a:cxn ang="0">
                    <a:pos x="820" y="278"/>
                  </a:cxn>
                  <a:cxn ang="0">
                    <a:pos x="820" y="278"/>
                  </a:cxn>
                  <a:cxn ang="0">
                    <a:pos x="959" y="139"/>
                  </a:cxn>
                  <a:cxn ang="0">
                    <a:pos x="820" y="0"/>
                  </a:cxn>
                  <a:cxn ang="0">
                    <a:pos x="820" y="0"/>
                  </a:cxn>
                  <a:cxn ang="0">
                    <a:pos x="240" y="240"/>
                  </a:cxn>
                  <a:cxn ang="0">
                    <a:pos x="0" y="820"/>
                  </a:cxn>
                  <a:cxn ang="0">
                    <a:pos x="240" y="1400"/>
                  </a:cxn>
                  <a:cxn ang="0">
                    <a:pos x="820" y="1640"/>
                  </a:cxn>
                  <a:cxn ang="0">
                    <a:pos x="820" y="1640"/>
                  </a:cxn>
                  <a:cxn ang="0">
                    <a:pos x="820" y="1640"/>
                  </a:cxn>
                  <a:cxn ang="0">
                    <a:pos x="1400" y="1400"/>
                  </a:cxn>
                  <a:cxn ang="0">
                    <a:pos x="1640" y="820"/>
                  </a:cxn>
                  <a:cxn ang="0">
                    <a:pos x="1502" y="681"/>
                  </a:cxn>
                </a:cxnLst>
                <a:rect l="0" t="0" r="r" b="b"/>
                <a:pathLst>
                  <a:path w="1640" h="1640">
                    <a:moveTo>
                      <a:pt x="1502" y="681"/>
                    </a:moveTo>
                    <a:cubicBezTo>
                      <a:pt x="1425" y="681"/>
                      <a:pt x="1363" y="743"/>
                      <a:pt x="1363" y="820"/>
                    </a:cubicBezTo>
                    <a:cubicBezTo>
                      <a:pt x="1363" y="965"/>
                      <a:pt x="1306" y="1101"/>
                      <a:pt x="1204" y="1204"/>
                    </a:cubicBezTo>
                    <a:cubicBezTo>
                      <a:pt x="1102" y="1306"/>
                      <a:pt x="965" y="1362"/>
                      <a:pt x="820" y="1362"/>
                    </a:cubicBezTo>
                    <a:cubicBezTo>
                      <a:pt x="820" y="1362"/>
                      <a:pt x="820" y="1362"/>
                      <a:pt x="820" y="1362"/>
                    </a:cubicBezTo>
                    <a:cubicBezTo>
                      <a:pt x="676" y="1363"/>
                      <a:pt x="539" y="1306"/>
                      <a:pt x="437" y="1204"/>
                    </a:cubicBezTo>
                    <a:cubicBezTo>
                      <a:pt x="334" y="1101"/>
                      <a:pt x="278" y="965"/>
                      <a:pt x="278" y="820"/>
                    </a:cubicBezTo>
                    <a:cubicBezTo>
                      <a:pt x="278" y="675"/>
                      <a:pt x="334" y="539"/>
                      <a:pt x="437" y="436"/>
                    </a:cubicBezTo>
                    <a:cubicBezTo>
                      <a:pt x="539" y="334"/>
                      <a:pt x="675" y="278"/>
                      <a:pt x="820" y="278"/>
                    </a:cubicBezTo>
                    <a:cubicBezTo>
                      <a:pt x="820" y="278"/>
                      <a:pt x="820" y="278"/>
                      <a:pt x="820" y="278"/>
                    </a:cubicBezTo>
                    <a:cubicBezTo>
                      <a:pt x="897" y="278"/>
                      <a:pt x="959" y="215"/>
                      <a:pt x="959" y="139"/>
                    </a:cubicBezTo>
                    <a:cubicBezTo>
                      <a:pt x="959" y="62"/>
                      <a:pt x="897" y="0"/>
                      <a:pt x="820" y="0"/>
                    </a:cubicBezTo>
                    <a:cubicBezTo>
                      <a:pt x="820" y="0"/>
                      <a:pt x="820" y="0"/>
                      <a:pt x="820" y="0"/>
                    </a:cubicBezTo>
                    <a:cubicBezTo>
                      <a:pt x="601" y="0"/>
                      <a:pt x="395" y="85"/>
                      <a:pt x="240" y="240"/>
                    </a:cubicBezTo>
                    <a:cubicBezTo>
                      <a:pt x="86" y="395"/>
                      <a:pt x="0" y="601"/>
                      <a:pt x="0" y="820"/>
                    </a:cubicBezTo>
                    <a:cubicBezTo>
                      <a:pt x="0" y="1039"/>
                      <a:pt x="86" y="1245"/>
                      <a:pt x="240" y="1400"/>
                    </a:cubicBezTo>
                    <a:cubicBezTo>
                      <a:pt x="395" y="1555"/>
                      <a:pt x="601" y="1640"/>
                      <a:pt x="820" y="1640"/>
                    </a:cubicBezTo>
                    <a:cubicBezTo>
                      <a:pt x="820" y="1640"/>
                      <a:pt x="820" y="1640"/>
                      <a:pt x="820" y="1640"/>
                    </a:cubicBezTo>
                    <a:cubicBezTo>
                      <a:pt x="820" y="1640"/>
                      <a:pt x="820" y="1640"/>
                      <a:pt x="820" y="1640"/>
                    </a:cubicBezTo>
                    <a:cubicBezTo>
                      <a:pt x="1039" y="1640"/>
                      <a:pt x="1245" y="1555"/>
                      <a:pt x="1400" y="1400"/>
                    </a:cubicBezTo>
                    <a:cubicBezTo>
                      <a:pt x="1555" y="1245"/>
                      <a:pt x="1640" y="1039"/>
                      <a:pt x="1640" y="820"/>
                    </a:cubicBezTo>
                    <a:cubicBezTo>
                      <a:pt x="1640" y="743"/>
                      <a:pt x="1578" y="681"/>
                      <a:pt x="1502" y="6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1" name="Freeform 8"/>
              <p:cNvSpPr/>
              <p:nvPr/>
            </p:nvSpPr>
            <p:spPr>
              <a:xfrm>
                <a:off x="10702926" y="1438275"/>
                <a:ext cx="74613" cy="296863"/>
              </a:xfrm>
              <a:custGeom>
                <a:avLst/>
                <a:gdLst/>
                <a:ahLst/>
                <a:cxnLst>
                  <a:cxn ang="0">
                    <a:pos x="47" y="141"/>
                  </a:cxn>
                  <a:cxn ang="0">
                    <a:pos x="47" y="124"/>
                  </a:cxn>
                  <a:cxn ang="0">
                    <a:pos x="47" y="0"/>
                  </a:cxn>
                  <a:cxn ang="0">
                    <a:pos x="0" y="47"/>
                  </a:cxn>
                  <a:cxn ang="0">
                    <a:pos x="0" y="170"/>
                  </a:cxn>
                  <a:cxn ang="0">
                    <a:pos x="0" y="187"/>
                  </a:cxn>
                  <a:cxn ang="0">
                    <a:pos x="47" y="141"/>
                  </a:cxn>
                </a:cxnLst>
                <a:rect l="0" t="0" r="r" b="b"/>
                <a:pathLst>
                  <a:path w="47" h="187">
                    <a:moveTo>
                      <a:pt x="47" y="141"/>
                    </a:moveTo>
                    <a:lnTo>
                      <a:pt x="47" y="124"/>
                    </a:lnTo>
                    <a:lnTo>
                      <a:pt x="47" y="0"/>
                    </a:lnTo>
                    <a:lnTo>
                      <a:pt x="0" y="47"/>
                    </a:lnTo>
                    <a:lnTo>
                      <a:pt x="0" y="170"/>
                    </a:lnTo>
                    <a:lnTo>
                      <a:pt x="0" y="187"/>
                    </a:lnTo>
                    <a:lnTo>
                      <a:pt x="47" y="14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2" name="Freeform 9"/>
              <p:cNvSpPr/>
              <p:nvPr/>
            </p:nvSpPr>
            <p:spPr>
              <a:xfrm>
                <a:off x="10825163" y="1317625"/>
                <a:ext cx="73025" cy="296863"/>
              </a:xfrm>
              <a:custGeom>
                <a:avLst/>
                <a:gdLst/>
                <a:ahLst/>
                <a:cxnLst>
                  <a:cxn ang="0">
                    <a:pos x="46" y="140"/>
                  </a:cxn>
                  <a:cxn ang="0">
                    <a:pos x="46" y="124"/>
                  </a:cxn>
                  <a:cxn ang="0">
                    <a:pos x="46" y="0"/>
                  </a:cxn>
                  <a:cxn ang="0">
                    <a:pos x="0" y="46"/>
                  </a:cxn>
                  <a:cxn ang="0">
                    <a:pos x="0" y="170"/>
                  </a:cxn>
                  <a:cxn ang="0">
                    <a:pos x="0" y="187"/>
                  </a:cxn>
                  <a:cxn ang="0">
                    <a:pos x="46" y="140"/>
                  </a:cxn>
                </a:cxnLst>
                <a:rect l="0" t="0" r="r" b="b"/>
                <a:pathLst>
                  <a:path w="46" h="187">
                    <a:moveTo>
                      <a:pt x="46" y="140"/>
                    </a:moveTo>
                    <a:lnTo>
                      <a:pt x="46" y="124"/>
                    </a:lnTo>
                    <a:lnTo>
                      <a:pt x="46" y="0"/>
                    </a:lnTo>
                    <a:lnTo>
                      <a:pt x="0" y="46"/>
                    </a:lnTo>
                    <a:lnTo>
                      <a:pt x="0" y="170"/>
                    </a:lnTo>
                    <a:lnTo>
                      <a:pt x="0" y="187"/>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3" name="Freeform 10"/>
              <p:cNvSpPr/>
              <p:nvPr/>
            </p:nvSpPr>
            <p:spPr>
              <a:xfrm>
                <a:off x="10945813" y="1196975"/>
                <a:ext cx="73025" cy="295275"/>
              </a:xfrm>
              <a:custGeom>
                <a:avLst/>
                <a:gdLst/>
                <a:ahLst/>
                <a:cxnLst>
                  <a:cxn ang="0">
                    <a:pos x="46" y="140"/>
                  </a:cxn>
                  <a:cxn ang="0">
                    <a:pos x="46" y="0"/>
                  </a:cxn>
                  <a:cxn ang="0">
                    <a:pos x="0" y="46"/>
                  </a:cxn>
                  <a:cxn ang="0">
                    <a:pos x="0" y="170"/>
                  </a:cxn>
                  <a:cxn ang="0">
                    <a:pos x="0" y="186"/>
                  </a:cxn>
                  <a:cxn ang="0">
                    <a:pos x="46" y="140"/>
                  </a:cxn>
                </a:cxnLst>
                <a:rect l="0" t="0" r="r" b="b"/>
                <a:pathLst>
                  <a:path w="46" h="186">
                    <a:moveTo>
                      <a:pt x="46" y="140"/>
                    </a:moveTo>
                    <a:lnTo>
                      <a:pt x="46" y="0"/>
                    </a:lnTo>
                    <a:lnTo>
                      <a:pt x="0" y="46"/>
                    </a:lnTo>
                    <a:lnTo>
                      <a:pt x="0" y="170"/>
                    </a:lnTo>
                    <a:lnTo>
                      <a:pt x="0" y="186"/>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4" name="Freeform 11"/>
              <p:cNvSpPr>
                <a:spLocks noEditPoints="1"/>
              </p:cNvSpPr>
              <p:nvPr/>
            </p:nvSpPr>
            <p:spPr>
              <a:xfrm>
                <a:off x="10296526" y="1485900"/>
                <a:ext cx="1012825" cy="715963"/>
              </a:xfrm>
              <a:custGeom>
                <a:avLst/>
                <a:gdLst/>
                <a:ahLst/>
                <a:cxnLst>
                  <a:cxn ang="0">
                    <a:pos x="858" y="152"/>
                  </a:cxn>
                  <a:cxn ang="0">
                    <a:pos x="917" y="93"/>
                  </a:cxn>
                  <a:cxn ang="0">
                    <a:pos x="1034" y="93"/>
                  </a:cxn>
                  <a:cxn ang="0">
                    <a:pos x="1173" y="93"/>
                  </a:cxn>
                  <a:cxn ang="0">
                    <a:pos x="1265" y="0"/>
                  </a:cxn>
                  <a:cxn ang="0">
                    <a:pos x="1049" y="0"/>
                  </a:cxn>
                  <a:cxn ang="0">
                    <a:pos x="903" y="0"/>
                  </a:cxn>
                  <a:cxn ang="0">
                    <a:pos x="811" y="93"/>
                  </a:cxn>
                  <a:cxn ang="0">
                    <a:pos x="811" y="93"/>
                  </a:cxn>
                  <a:cxn ang="0">
                    <a:pos x="435" y="469"/>
                  </a:cxn>
                  <a:cxn ang="0">
                    <a:pos x="434" y="469"/>
                  </a:cxn>
                  <a:cxn ang="0">
                    <a:pos x="273" y="630"/>
                  </a:cxn>
                  <a:cxn ang="0">
                    <a:pos x="232" y="630"/>
                  </a:cxn>
                  <a:cxn ang="0">
                    <a:pos x="232" y="588"/>
                  </a:cxn>
                  <a:cxn ang="0">
                    <a:pos x="389" y="431"/>
                  </a:cxn>
                  <a:cxn ang="0">
                    <a:pos x="367" y="419"/>
                  </a:cxn>
                  <a:cxn ang="0">
                    <a:pos x="252" y="391"/>
                  </a:cxn>
                  <a:cxn ang="0">
                    <a:pos x="0" y="643"/>
                  </a:cxn>
                  <a:cxn ang="0">
                    <a:pos x="74" y="822"/>
                  </a:cxn>
                  <a:cxn ang="0">
                    <a:pos x="252" y="896"/>
                  </a:cxn>
                  <a:cxn ang="0">
                    <a:pos x="505" y="643"/>
                  </a:cxn>
                  <a:cxn ang="0">
                    <a:pos x="503" y="624"/>
                  </a:cxn>
                  <a:cxn ang="0">
                    <a:pos x="478" y="532"/>
                  </a:cxn>
                  <a:cxn ang="0">
                    <a:pos x="614" y="395"/>
                  </a:cxn>
                  <a:cxn ang="0">
                    <a:pos x="731" y="395"/>
                  </a:cxn>
                  <a:cxn ang="0">
                    <a:pos x="870" y="395"/>
                  </a:cxn>
                  <a:cxn ang="0">
                    <a:pos x="962" y="303"/>
                  </a:cxn>
                  <a:cxn ang="0">
                    <a:pos x="823" y="303"/>
                  </a:cxn>
                  <a:cxn ang="0">
                    <a:pos x="706" y="303"/>
                  </a:cxn>
                  <a:cxn ang="0">
                    <a:pos x="766" y="244"/>
                  </a:cxn>
                  <a:cxn ang="0">
                    <a:pos x="883" y="244"/>
                  </a:cxn>
                  <a:cxn ang="0">
                    <a:pos x="1022" y="244"/>
                  </a:cxn>
                  <a:cxn ang="0">
                    <a:pos x="1114" y="152"/>
                  </a:cxn>
                  <a:cxn ang="0">
                    <a:pos x="975" y="152"/>
                  </a:cxn>
                  <a:cxn ang="0">
                    <a:pos x="858" y="152"/>
                  </a:cxn>
                  <a:cxn ang="0">
                    <a:pos x="252" y="807"/>
                  </a:cxn>
                  <a:cxn ang="0">
                    <a:pos x="252" y="807"/>
                  </a:cxn>
                  <a:cxn ang="0">
                    <a:pos x="252" y="807"/>
                  </a:cxn>
                </a:cxnLst>
                <a:rect l="0" t="0" r="r" b="b"/>
                <a:pathLst>
                  <a:path w="1265" h="896">
                    <a:moveTo>
                      <a:pt x="858" y="152"/>
                    </a:moveTo>
                    <a:cubicBezTo>
                      <a:pt x="917" y="93"/>
                      <a:pt x="917" y="93"/>
                      <a:pt x="917" y="93"/>
                    </a:cubicBezTo>
                    <a:cubicBezTo>
                      <a:pt x="1034" y="93"/>
                      <a:pt x="1034" y="93"/>
                      <a:pt x="1034" y="93"/>
                    </a:cubicBezTo>
                    <a:cubicBezTo>
                      <a:pt x="1173" y="93"/>
                      <a:pt x="1173" y="93"/>
                      <a:pt x="1173" y="93"/>
                    </a:cubicBezTo>
                    <a:cubicBezTo>
                      <a:pt x="1265" y="0"/>
                      <a:pt x="1265" y="0"/>
                      <a:pt x="1265" y="0"/>
                    </a:cubicBezTo>
                    <a:cubicBezTo>
                      <a:pt x="1049" y="0"/>
                      <a:pt x="1049" y="0"/>
                      <a:pt x="1049" y="0"/>
                    </a:cubicBezTo>
                    <a:cubicBezTo>
                      <a:pt x="903" y="0"/>
                      <a:pt x="903" y="0"/>
                      <a:pt x="903" y="0"/>
                    </a:cubicBezTo>
                    <a:cubicBezTo>
                      <a:pt x="811" y="93"/>
                      <a:pt x="811" y="93"/>
                      <a:pt x="811" y="93"/>
                    </a:cubicBezTo>
                    <a:cubicBezTo>
                      <a:pt x="811" y="93"/>
                      <a:pt x="811" y="93"/>
                      <a:pt x="811" y="93"/>
                    </a:cubicBezTo>
                    <a:cubicBezTo>
                      <a:pt x="435" y="469"/>
                      <a:pt x="435" y="469"/>
                      <a:pt x="435" y="469"/>
                    </a:cubicBezTo>
                    <a:cubicBezTo>
                      <a:pt x="435" y="469"/>
                      <a:pt x="434" y="469"/>
                      <a:pt x="434" y="469"/>
                    </a:cubicBezTo>
                    <a:cubicBezTo>
                      <a:pt x="273" y="630"/>
                      <a:pt x="273" y="630"/>
                      <a:pt x="273" y="630"/>
                    </a:cubicBezTo>
                    <a:cubicBezTo>
                      <a:pt x="262" y="642"/>
                      <a:pt x="243" y="642"/>
                      <a:pt x="232" y="630"/>
                    </a:cubicBezTo>
                    <a:cubicBezTo>
                      <a:pt x="220" y="619"/>
                      <a:pt x="220" y="600"/>
                      <a:pt x="232" y="588"/>
                    </a:cubicBezTo>
                    <a:cubicBezTo>
                      <a:pt x="389" y="431"/>
                      <a:pt x="389" y="431"/>
                      <a:pt x="389" y="431"/>
                    </a:cubicBezTo>
                    <a:cubicBezTo>
                      <a:pt x="382" y="427"/>
                      <a:pt x="374" y="423"/>
                      <a:pt x="367" y="419"/>
                    </a:cubicBezTo>
                    <a:cubicBezTo>
                      <a:pt x="333" y="402"/>
                      <a:pt x="294" y="391"/>
                      <a:pt x="252" y="391"/>
                    </a:cubicBezTo>
                    <a:cubicBezTo>
                      <a:pt x="113" y="391"/>
                      <a:pt x="0" y="504"/>
                      <a:pt x="0" y="643"/>
                    </a:cubicBezTo>
                    <a:cubicBezTo>
                      <a:pt x="0" y="710"/>
                      <a:pt x="26" y="774"/>
                      <a:pt x="74" y="822"/>
                    </a:cubicBezTo>
                    <a:cubicBezTo>
                      <a:pt x="122" y="869"/>
                      <a:pt x="185" y="896"/>
                      <a:pt x="252" y="896"/>
                    </a:cubicBezTo>
                    <a:cubicBezTo>
                      <a:pt x="392" y="896"/>
                      <a:pt x="505" y="782"/>
                      <a:pt x="505" y="643"/>
                    </a:cubicBezTo>
                    <a:cubicBezTo>
                      <a:pt x="505" y="636"/>
                      <a:pt x="503" y="630"/>
                      <a:pt x="503" y="624"/>
                    </a:cubicBezTo>
                    <a:cubicBezTo>
                      <a:pt x="500" y="591"/>
                      <a:pt x="492" y="560"/>
                      <a:pt x="478" y="532"/>
                    </a:cubicBezTo>
                    <a:cubicBezTo>
                      <a:pt x="614" y="395"/>
                      <a:pt x="614" y="395"/>
                      <a:pt x="614" y="395"/>
                    </a:cubicBezTo>
                    <a:cubicBezTo>
                      <a:pt x="731" y="395"/>
                      <a:pt x="731" y="395"/>
                      <a:pt x="731" y="395"/>
                    </a:cubicBezTo>
                    <a:cubicBezTo>
                      <a:pt x="870" y="395"/>
                      <a:pt x="870" y="395"/>
                      <a:pt x="870" y="395"/>
                    </a:cubicBezTo>
                    <a:cubicBezTo>
                      <a:pt x="962" y="303"/>
                      <a:pt x="962" y="303"/>
                      <a:pt x="962" y="303"/>
                    </a:cubicBezTo>
                    <a:cubicBezTo>
                      <a:pt x="823" y="303"/>
                      <a:pt x="823" y="303"/>
                      <a:pt x="823" y="303"/>
                    </a:cubicBezTo>
                    <a:cubicBezTo>
                      <a:pt x="706" y="303"/>
                      <a:pt x="706" y="303"/>
                      <a:pt x="706" y="303"/>
                    </a:cubicBezTo>
                    <a:cubicBezTo>
                      <a:pt x="766" y="244"/>
                      <a:pt x="766" y="244"/>
                      <a:pt x="766" y="244"/>
                    </a:cubicBezTo>
                    <a:cubicBezTo>
                      <a:pt x="883" y="244"/>
                      <a:pt x="883" y="244"/>
                      <a:pt x="883" y="244"/>
                    </a:cubicBezTo>
                    <a:cubicBezTo>
                      <a:pt x="1022" y="244"/>
                      <a:pt x="1022" y="244"/>
                      <a:pt x="1022" y="244"/>
                    </a:cubicBezTo>
                    <a:cubicBezTo>
                      <a:pt x="1114" y="152"/>
                      <a:pt x="1114" y="152"/>
                      <a:pt x="1114" y="152"/>
                    </a:cubicBezTo>
                    <a:cubicBezTo>
                      <a:pt x="975" y="152"/>
                      <a:pt x="975" y="152"/>
                      <a:pt x="975" y="152"/>
                    </a:cubicBezTo>
                    <a:lnTo>
                      <a:pt x="858" y="152"/>
                    </a:lnTo>
                    <a:close/>
                    <a:moveTo>
                      <a:pt x="252" y="807"/>
                    </a:moveTo>
                    <a:cubicBezTo>
                      <a:pt x="252" y="807"/>
                      <a:pt x="252" y="807"/>
                      <a:pt x="252" y="807"/>
                    </a:cubicBezTo>
                    <a:cubicBezTo>
                      <a:pt x="252" y="807"/>
                      <a:pt x="252" y="807"/>
                      <a:pt x="252" y="80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55" name="Group 254"/>
            <p:cNvGrpSpPr/>
            <p:nvPr/>
          </p:nvGrpSpPr>
          <p:grpSpPr>
            <a:xfrm>
              <a:off x="1977293" y="5073830"/>
              <a:ext cx="8236368" cy="814520"/>
              <a:chOff x="491067" y="4916451"/>
              <a:chExt cx="8922732" cy="882397"/>
            </a:xfrm>
          </p:grpSpPr>
          <p:grpSp>
            <p:nvGrpSpPr>
              <p:cNvPr id="256" name="Group 255"/>
              <p:cNvGrpSpPr/>
              <p:nvPr/>
            </p:nvGrpSpPr>
            <p:grpSpPr>
              <a:xfrm>
                <a:off x="493231" y="4916451"/>
                <a:ext cx="8920568" cy="882397"/>
                <a:chOff x="493231" y="4916451"/>
                <a:chExt cx="8920568" cy="882397"/>
              </a:xfrm>
            </p:grpSpPr>
            <p:sp>
              <p:nvSpPr>
                <p:cNvPr id="272" name="Flowchart: Manual Input 260"/>
                <p:cNvSpPr/>
                <p:nvPr/>
              </p:nvSpPr>
              <p:spPr>
                <a:xfrm rot="5400000" flipH="1">
                  <a:off x="539187" y="4870495"/>
                  <a:ext cx="362316" cy="4542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sp>
              <p:nvSpPr>
                <p:cNvPr id="273" name="Rectangle 272"/>
                <p:cNvSpPr/>
                <p:nvPr/>
              </p:nvSpPr>
              <p:spPr>
                <a:xfrm>
                  <a:off x="953235" y="5008815"/>
                  <a:ext cx="1715265" cy="256519"/>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Why KPMG?</a:t>
                  </a:r>
                </a:p>
              </p:txBody>
            </p:sp>
            <p:sp>
              <p:nvSpPr>
                <p:cNvPr id="274" name="Rectangle 273"/>
                <p:cNvSpPr/>
                <p:nvPr/>
              </p:nvSpPr>
              <p:spPr>
                <a:xfrm>
                  <a:off x="504452" y="5334595"/>
                  <a:ext cx="8909347" cy="464253"/>
                </a:xfrm>
                <a:prstGeom prst="rect">
                  <a:avLst/>
                </a:prstGeom>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indent="2931" defTabSz="703402" fontAlgn="base">
                    <a:spcAft>
                      <a:spcPts val="369"/>
                    </a:spcAft>
                  </a:pPr>
                  <a:r>
                    <a:rPr sz="877" dirty="0">
                      <a:solidFill>
                        <a:srgbClr val="000000"/>
                      </a:solidFill>
                    </a:rPr>
                    <a:t>​</a:t>
                  </a:r>
                  <a:r>
                    <a:rPr lang="en-US" sz="877" dirty="0" smtClean="0">
                      <a:solidFill>
                        <a:srgbClr val="000000"/>
                      </a:solidFill>
                    </a:rPr>
                    <a:t>KPMG has demonstrated a strong </a:t>
                  </a:r>
                  <a:r>
                    <a:rPr lang="en-US" sz="900" dirty="0"/>
                    <a:t>in-depth understanding of the controls mapping between relevant industry standards, such as PCI and the Azure </a:t>
                  </a:r>
                  <a:r>
                    <a:rPr lang="en-US" sz="900" dirty="0" smtClean="0"/>
                    <a:t>AD / </a:t>
                  </a:r>
                  <a:r>
                    <a:rPr lang="en-US" sz="900" dirty="0"/>
                    <a:t>Azure MFA product </a:t>
                  </a:r>
                  <a:r>
                    <a:rPr lang="en-US" sz="900" dirty="0" smtClean="0"/>
                    <a:t>ecosystem. Using this foundation and our cloud expertise we were able to deliver a strategy focusing on compliance to support the client’s efforts in planning a </a:t>
                  </a:r>
                  <a:r>
                    <a:rPr lang="en-US" sz="900" dirty="0"/>
                    <a:t>an Azure-based healthcare analytics </a:t>
                  </a:r>
                  <a:r>
                    <a:rPr lang="en-US" sz="900" dirty="0" smtClean="0"/>
                    <a:t>platform.   </a:t>
                  </a:r>
                  <a:r>
                    <a:rPr lang="en-US" sz="877" dirty="0" smtClean="0">
                      <a:solidFill>
                        <a:srgbClr val="000000"/>
                      </a:solidFill>
                    </a:rPr>
                    <a:t> </a:t>
                  </a:r>
                  <a:endParaRPr sz="877" dirty="0">
                    <a:solidFill>
                      <a:srgbClr val="000000"/>
                    </a:solidFill>
                  </a:endParaRPr>
                </a:p>
              </p:txBody>
            </p:sp>
          </p:grpSp>
          <p:grpSp>
            <p:nvGrpSpPr>
              <p:cNvPr id="257" name="Group 256"/>
              <p:cNvGrpSpPr/>
              <p:nvPr/>
            </p:nvGrpSpPr>
            <p:grpSpPr>
              <a:xfrm>
                <a:off x="534506" y="4973595"/>
                <a:ext cx="254659" cy="273716"/>
                <a:chOff x="6194425" y="3394076"/>
                <a:chExt cx="677863" cy="646113"/>
              </a:xfrm>
              <a:solidFill>
                <a:schemeClr val="bg1"/>
              </a:solidFill>
            </p:grpSpPr>
            <p:sp>
              <p:nvSpPr>
                <p:cNvPr id="259" name="Oval 7"/>
                <p:cNvSpPr>
                  <a:spLocks noChangeArrowheads="1"/>
                </p:cNvSpPr>
                <p:nvPr/>
              </p:nvSpPr>
              <p:spPr>
                <a:xfrm>
                  <a:off x="6491288" y="3748088"/>
                  <a:ext cx="119063" cy="13652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0" name="Freeform 8"/>
                <p:cNvSpPr>
                  <a:spLocks noEditPoints="1"/>
                </p:cNvSpPr>
                <p:nvPr/>
              </p:nvSpPr>
              <p:spPr>
                <a:xfrm>
                  <a:off x="6427788" y="3892551"/>
                  <a:ext cx="250825" cy="147638"/>
                </a:xfrm>
                <a:custGeom>
                  <a:avLst/>
                  <a:gdLst>
                    <a:gd name="T0" fmla="*/ 106 w 107"/>
                    <a:gd name="T1" fmla="*/ 44 h 63"/>
                    <a:gd name="T2" fmla="*/ 104 w 107"/>
                    <a:gd name="T3" fmla="*/ 18 h 63"/>
                    <a:gd name="T4" fmla="*/ 89 w 107"/>
                    <a:gd name="T5" fmla="*/ 2 h 63"/>
                    <a:gd name="T6" fmla="*/ 76 w 107"/>
                    <a:gd name="T7" fmla="*/ 0 h 63"/>
                    <a:gd name="T8" fmla="*/ 76 w 107"/>
                    <a:gd name="T9" fmla="*/ 0 h 63"/>
                    <a:gd name="T10" fmla="*/ 74 w 107"/>
                    <a:gd name="T11" fmla="*/ 0 h 63"/>
                    <a:gd name="T12" fmla="*/ 74 w 107"/>
                    <a:gd name="T13" fmla="*/ 0 h 63"/>
                    <a:gd name="T14" fmla="*/ 85 w 107"/>
                    <a:gd name="T15" fmla="*/ 9 h 63"/>
                    <a:gd name="T16" fmla="*/ 72 w 107"/>
                    <a:gd name="T17" fmla="*/ 15 h 63"/>
                    <a:gd name="T18" fmla="*/ 78 w 107"/>
                    <a:gd name="T19" fmla="*/ 26 h 63"/>
                    <a:gd name="T20" fmla="*/ 62 w 107"/>
                    <a:gd name="T21" fmla="*/ 61 h 63"/>
                    <a:gd name="T22" fmla="*/ 61 w 107"/>
                    <a:gd name="T23" fmla="*/ 61 h 63"/>
                    <a:gd name="T24" fmla="*/ 59 w 107"/>
                    <a:gd name="T25" fmla="*/ 12 h 63"/>
                    <a:gd name="T26" fmla="*/ 61 w 107"/>
                    <a:gd name="T27" fmla="*/ 10 h 63"/>
                    <a:gd name="T28" fmla="*/ 58 w 107"/>
                    <a:gd name="T29" fmla="*/ 1 h 63"/>
                    <a:gd name="T30" fmla="*/ 48 w 107"/>
                    <a:gd name="T31" fmla="*/ 1 h 63"/>
                    <a:gd name="T32" fmla="*/ 44 w 107"/>
                    <a:gd name="T33" fmla="*/ 10 h 63"/>
                    <a:gd name="T34" fmla="*/ 47 w 107"/>
                    <a:gd name="T35" fmla="*/ 12 h 63"/>
                    <a:gd name="T36" fmla="*/ 44 w 107"/>
                    <a:gd name="T37" fmla="*/ 61 h 63"/>
                    <a:gd name="T38" fmla="*/ 44 w 107"/>
                    <a:gd name="T39" fmla="*/ 61 h 63"/>
                    <a:gd name="T40" fmla="*/ 44 w 107"/>
                    <a:gd name="T41" fmla="*/ 61 h 63"/>
                    <a:gd name="T42" fmla="*/ 28 w 107"/>
                    <a:gd name="T43" fmla="*/ 26 h 63"/>
                    <a:gd name="T44" fmla="*/ 34 w 107"/>
                    <a:gd name="T45" fmla="*/ 15 h 63"/>
                    <a:gd name="T46" fmla="*/ 20 w 107"/>
                    <a:gd name="T47" fmla="*/ 9 h 63"/>
                    <a:gd name="T48" fmla="*/ 31 w 107"/>
                    <a:gd name="T49" fmla="*/ 0 h 63"/>
                    <a:gd name="T50" fmla="*/ 31 w 107"/>
                    <a:gd name="T51" fmla="*/ 0 h 63"/>
                    <a:gd name="T52" fmla="*/ 29 w 107"/>
                    <a:gd name="T53" fmla="*/ 0 h 63"/>
                    <a:gd name="T54" fmla="*/ 29 w 107"/>
                    <a:gd name="T55" fmla="*/ 0 h 63"/>
                    <a:gd name="T56" fmla="*/ 17 w 107"/>
                    <a:gd name="T57" fmla="*/ 2 h 63"/>
                    <a:gd name="T58" fmla="*/ 17 w 107"/>
                    <a:gd name="T59" fmla="*/ 2 h 63"/>
                    <a:gd name="T60" fmla="*/ 2 w 107"/>
                    <a:gd name="T61" fmla="*/ 18 h 63"/>
                    <a:gd name="T62" fmla="*/ 0 w 107"/>
                    <a:gd name="T63" fmla="*/ 45 h 63"/>
                    <a:gd name="T64" fmla="*/ 0 w 107"/>
                    <a:gd name="T65" fmla="*/ 52 h 63"/>
                    <a:gd name="T66" fmla="*/ 53 w 107"/>
                    <a:gd name="T67" fmla="*/ 63 h 63"/>
                    <a:gd name="T68" fmla="*/ 107 w 107"/>
                    <a:gd name="T69" fmla="*/ 52 h 63"/>
                    <a:gd name="T70" fmla="*/ 106 w 107"/>
                    <a:gd name="T71" fmla="*/ 48 h 63"/>
                    <a:gd name="T72" fmla="*/ 106 w 107"/>
                    <a:gd name="T73" fmla="*/ 44 h 63"/>
                    <a:gd name="T74" fmla="*/ 50 w 107"/>
                    <a:gd name="T75" fmla="*/ 62 h 63"/>
                    <a:gd name="T76" fmla="*/ 52 w 107"/>
                    <a:gd name="T77" fmla="*/ 63 h 63"/>
                    <a:gd name="T78" fmla="*/ 52 w 107"/>
                    <a:gd name="T79" fmla="*/ 63 h 63"/>
                    <a:gd name="T80" fmla="*/ 50 w 107"/>
                    <a:gd name="T81"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63">
                      <a:moveTo>
                        <a:pt x="106" y="44"/>
                      </a:moveTo>
                      <a:cubicBezTo>
                        <a:pt x="104" y="18"/>
                        <a:pt x="104" y="18"/>
                        <a:pt x="104" y="18"/>
                      </a:cubicBezTo>
                      <a:cubicBezTo>
                        <a:pt x="104" y="9"/>
                        <a:pt x="97" y="3"/>
                        <a:pt x="89" y="2"/>
                      </a:cubicBezTo>
                      <a:cubicBezTo>
                        <a:pt x="89" y="2"/>
                        <a:pt x="81" y="1"/>
                        <a:pt x="76" y="0"/>
                      </a:cubicBezTo>
                      <a:cubicBezTo>
                        <a:pt x="76" y="0"/>
                        <a:pt x="76" y="0"/>
                        <a:pt x="76" y="0"/>
                      </a:cubicBezTo>
                      <a:cubicBezTo>
                        <a:pt x="75" y="0"/>
                        <a:pt x="75" y="0"/>
                        <a:pt x="74" y="0"/>
                      </a:cubicBezTo>
                      <a:cubicBezTo>
                        <a:pt x="74" y="0"/>
                        <a:pt x="74" y="0"/>
                        <a:pt x="74" y="0"/>
                      </a:cubicBezTo>
                      <a:cubicBezTo>
                        <a:pt x="85" y="9"/>
                        <a:pt x="85" y="9"/>
                        <a:pt x="85" y="9"/>
                      </a:cubicBezTo>
                      <a:cubicBezTo>
                        <a:pt x="72" y="15"/>
                        <a:pt x="72" y="15"/>
                        <a:pt x="72" y="15"/>
                      </a:cubicBezTo>
                      <a:cubicBezTo>
                        <a:pt x="78" y="26"/>
                        <a:pt x="78" y="26"/>
                        <a:pt x="78" y="26"/>
                      </a:cubicBezTo>
                      <a:cubicBezTo>
                        <a:pt x="62" y="61"/>
                        <a:pt x="62" y="61"/>
                        <a:pt x="62" y="61"/>
                      </a:cubicBezTo>
                      <a:cubicBezTo>
                        <a:pt x="61" y="61"/>
                        <a:pt x="61" y="61"/>
                        <a:pt x="61" y="61"/>
                      </a:cubicBezTo>
                      <a:cubicBezTo>
                        <a:pt x="59" y="12"/>
                        <a:pt x="59" y="12"/>
                        <a:pt x="59" y="12"/>
                      </a:cubicBezTo>
                      <a:cubicBezTo>
                        <a:pt x="61" y="10"/>
                        <a:pt x="61" y="10"/>
                        <a:pt x="61" y="10"/>
                      </a:cubicBezTo>
                      <a:cubicBezTo>
                        <a:pt x="58" y="1"/>
                        <a:pt x="58" y="1"/>
                        <a:pt x="58" y="1"/>
                      </a:cubicBezTo>
                      <a:cubicBezTo>
                        <a:pt x="48" y="1"/>
                        <a:pt x="48" y="1"/>
                        <a:pt x="48" y="1"/>
                      </a:cubicBezTo>
                      <a:cubicBezTo>
                        <a:pt x="44" y="10"/>
                        <a:pt x="44" y="10"/>
                        <a:pt x="44" y="10"/>
                      </a:cubicBezTo>
                      <a:cubicBezTo>
                        <a:pt x="47" y="12"/>
                        <a:pt x="47" y="12"/>
                        <a:pt x="47" y="12"/>
                      </a:cubicBezTo>
                      <a:cubicBezTo>
                        <a:pt x="44" y="61"/>
                        <a:pt x="44" y="61"/>
                        <a:pt x="44" y="61"/>
                      </a:cubicBezTo>
                      <a:cubicBezTo>
                        <a:pt x="44" y="61"/>
                        <a:pt x="44" y="61"/>
                        <a:pt x="44" y="61"/>
                      </a:cubicBezTo>
                      <a:cubicBezTo>
                        <a:pt x="44" y="61"/>
                        <a:pt x="44" y="61"/>
                        <a:pt x="44" y="61"/>
                      </a:cubicBezTo>
                      <a:cubicBezTo>
                        <a:pt x="28" y="26"/>
                        <a:pt x="28" y="26"/>
                        <a:pt x="28" y="26"/>
                      </a:cubicBezTo>
                      <a:cubicBezTo>
                        <a:pt x="34" y="15"/>
                        <a:pt x="34" y="15"/>
                        <a:pt x="34" y="15"/>
                      </a:cubicBezTo>
                      <a:cubicBezTo>
                        <a:pt x="20" y="9"/>
                        <a:pt x="20" y="9"/>
                        <a:pt x="20" y="9"/>
                      </a:cubicBezTo>
                      <a:cubicBezTo>
                        <a:pt x="31" y="0"/>
                        <a:pt x="31" y="0"/>
                        <a:pt x="31" y="0"/>
                      </a:cubicBezTo>
                      <a:cubicBezTo>
                        <a:pt x="31" y="0"/>
                        <a:pt x="31" y="0"/>
                        <a:pt x="31" y="0"/>
                      </a:cubicBezTo>
                      <a:cubicBezTo>
                        <a:pt x="31" y="0"/>
                        <a:pt x="30" y="0"/>
                        <a:pt x="29" y="0"/>
                      </a:cubicBezTo>
                      <a:cubicBezTo>
                        <a:pt x="29" y="0"/>
                        <a:pt x="29" y="0"/>
                        <a:pt x="29" y="0"/>
                      </a:cubicBezTo>
                      <a:cubicBezTo>
                        <a:pt x="25" y="1"/>
                        <a:pt x="18" y="2"/>
                        <a:pt x="17" y="2"/>
                      </a:cubicBezTo>
                      <a:cubicBezTo>
                        <a:pt x="17" y="2"/>
                        <a:pt x="17" y="2"/>
                        <a:pt x="17" y="2"/>
                      </a:cubicBezTo>
                      <a:cubicBezTo>
                        <a:pt x="10" y="3"/>
                        <a:pt x="3" y="9"/>
                        <a:pt x="2" y="18"/>
                      </a:cubicBezTo>
                      <a:cubicBezTo>
                        <a:pt x="0" y="45"/>
                        <a:pt x="0" y="45"/>
                        <a:pt x="0" y="45"/>
                      </a:cubicBezTo>
                      <a:cubicBezTo>
                        <a:pt x="0" y="52"/>
                        <a:pt x="0" y="52"/>
                        <a:pt x="0" y="52"/>
                      </a:cubicBezTo>
                      <a:cubicBezTo>
                        <a:pt x="16" y="59"/>
                        <a:pt x="34" y="63"/>
                        <a:pt x="53" y="63"/>
                      </a:cubicBezTo>
                      <a:cubicBezTo>
                        <a:pt x="72" y="63"/>
                        <a:pt x="90" y="59"/>
                        <a:pt x="107" y="52"/>
                      </a:cubicBezTo>
                      <a:cubicBezTo>
                        <a:pt x="106" y="48"/>
                        <a:pt x="106" y="48"/>
                        <a:pt x="106" y="48"/>
                      </a:cubicBezTo>
                      <a:lnTo>
                        <a:pt x="106" y="44"/>
                      </a:lnTo>
                      <a:close/>
                      <a:moveTo>
                        <a:pt x="50" y="62"/>
                      </a:moveTo>
                      <a:cubicBezTo>
                        <a:pt x="51" y="62"/>
                        <a:pt x="52" y="63"/>
                        <a:pt x="52" y="63"/>
                      </a:cubicBezTo>
                      <a:cubicBezTo>
                        <a:pt x="52" y="63"/>
                        <a:pt x="52" y="63"/>
                        <a:pt x="52" y="63"/>
                      </a:cubicBezTo>
                      <a:cubicBezTo>
                        <a:pt x="51" y="63"/>
                        <a:pt x="51" y="62"/>
                        <a:pt x="50" y="6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nvGrpSpPr>
                <p:cNvPr id="261" name="Group 260"/>
                <p:cNvGrpSpPr/>
                <p:nvPr/>
              </p:nvGrpSpPr>
              <p:grpSpPr>
                <a:xfrm>
                  <a:off x="6194425" y="3394076"/>
                  <a:ext cx="677863" cy="615950"/>
                  <a:chOff x="6194425" y="3394076"/>
                  <a:chExt cx="677863" cy="615950"/>
                </a:xfrm>
                <a:grpFill/>
              </p:grpSpPr>
              <p:sp>
                <p:nvSpPr>
                  <p:cNvPr id="262" name="Oval 5"/>
                  <p:cNvSpPr>
                    <a:spLocks noChangeArrowheads="1"/>
                  </p:cNvSpPr>
                  <p:nvPr/>
                </p:nvSpPr>
                <p:spPr>
                  <a:xfrm>
                    <a:off x="6667500" y="3792538"/>
                    <a:ext cx="73025" cy="920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3" name="Oval 6"/>
                  <p:cNvSpPr>
                    <a:spLocks noChangeArrowheads="1"/>
                  </p:cNvSpPr>
                  <p:nvPr/>
                </p:nvSpPr>
                <p:spPr>
                  <a:xfrm>
                    <a:off x="6364288" y="3767138"/>
                    <a:ext cx="96838" cy="1174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4" name="Freeform 9"/>
                  <p:cNvSpPr>
                    <a:spLocks noEditPoints="1"/>
                  </p:cNvSpPr>
                  <p:nvPr/>
                </p:nvSpPr>
                <p:spPr>
                  <a:xfrm>
                    <a:off x="6373813" y="3517901"/>
                    <a:ext cx="123825" cy="123825"/>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5" name="Freeform 10"/>
                  <p:cNvSpPr>
                    <a:spLocks noEditPoints="1"/>
                  </p:cNvSpPr>
                  <p:nvPr/>
                </p:nvSpPr>
                <p:spPr>
                  <a:xfrm>
                    <a:off x="6746875" y="3481388"/>
                    <a:ext cx="125413" cy="125413"/>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6" name="Freeform 11"/>
                  <p:cNvSpPr>
                    <a:spLocks noEditPoints="1"/>
                  </p:cNvSpPr>
                  <p:nvPr/>
                </p:nvSpPr>
                <p:spPr>
                  <a:xfrm>
                    <a:off x="6194425" y="3651251"/>
                    <a:ext cx="122238" cy="123825"/>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3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2" y="52"/>
                          <a:pt x="0" y="40"/>
                          <a:pt x="0" y="26"/>
                        </a:cubicBezTo>
                        <a:cubicBezTo>
                          <a:pt x="0" y="11"/>
                          <a:pt x="12" y="0"/>
                          <a:pt x="26" y="0"/>
                        </a:cubicBezTo>
                        <a:cubicBezTo>
                          <a:pt x="41" y="0"/>
                          <a:pt x="52" y="11"/>
                          <a:pt x="52" y="26"/>
                        </a:cubicBezTo>
                        <a:cubicBezTo>
                          <a:pt x="52"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7" name="Freeform 12"/>
                  <p:cNvSpPr/>
                  <p:nvPr/>
                </p:nvSpPr>
                <p:spPr>
                  <a:xfrm>
                    <a:off x="6296025" y="3621088"/>
                    <a:ext cx="341313" cy="115888"/>
                  </a:xfrm>
                  <a:custGeom>
                    <a:avLst/>
                    <a:gdLst>
                      <a:gd name="T0" fmla="*/ 145 w 145"/>
                      <a:gd name="T1" fmla="*/ 49 h 49"/>
                      <a:gd name="T2" fmla="*/ 142 w 145"/>
                      <a:gd name="T3" fmla="*/ 39 h 49"/>
                      <a:gd name="T4" fmla="*/ 143 w 145"/>
                      <a:gd name="T5" fmla="*/ 33 h 49"/>
                      <a:gd name="T6" fmla="*/ 64 w 145"/>
                      <a:gd name="T7" fmla="*/ 33 h 49"/>
                      <a:gd name="T8" fmla="*/ 67 w 145"/>
                      <a:gd name="T9" fmla="*/ 1 h 49"/>
                      <a:gd name="T10" fmla="*/ 60 w 145"/>
                      <a:gd name="T11" fmla="*/ 3 h 49"/>
                      <a:gd name="T12" fmla="*/ 51 w 145"/>
                      <a:gd name="T13" fmla="*/ 0 h 49"/>
                      <a:gd name="T14" fmla="*/ 48 w 145"/>
                      <a:gd name="T15" fmla="*/ 33 h 49"/>
                      <a:gd name="T16" fmla="*/ 2 w 145"/>
                      <a:gd name="T17" fmla="*/ 33 h 49"/>
                      <a:gd name="T18" fmla="*/ 3 w 145"/>
                      <a:gd name="T19" fmla="*/ 39 h 49"/>
                      <a:gd name="T20" fmla="*/ 0 w 145"/>
                      <a:gd name="T21" fmla="*/ 49 h 49"/>
                      <a:gd name="T22" fmla="*/ 145 w 145"/>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49">
                        <a:moveTo>
                          <a:pt x="145" y="49"/>
                        </a:moveTo>
                        <a:cubicBezTo>
                          <a:pt x="143" y="46"/>
                          <a:pt x="142" y="43"/>
                          <a:pt x="142" y="39"/>
                        </a:cubicBezTo>
                        <a:cubicBezTo>
                          <a:pt x="142" y="37"/>
                          <a:pt x="143" y="35"/>
                          <a:pt x="143" y="33"/>
                        </a:cubicBezTo>
                        <a:cubicBezTo>
                          <a:pt x="64" y="33"/>
                          <a:pt x="64" y="33"/>
                          <a:pt x="64" y="33"/>
                        </a:cubicBezTo>
                        <a:cubicBezTo>
                          <a:pt x="64" y="22"/>
                          <a:pt x="65" y="11"/>
                          <a:pt x="67" y="1"/>
                        </a:cubicBezTo>
                        <a:cubicBezTo>
                          <a:pt x="64" y="2"/>
                          <a:pt x="62" y="3"/>
                          <a:pt x="60" y="3"/>
                        </a:cubicBezTo>
                        <a:cubicBezTo>
                          <a:pt x="56" y="3"/>
                          <a:pt x="53" y="2"/>
                          <a:pt x="51" y="0"/>
                        </a:cubicBezTo>
                        <a:cubicBezTo>
                          <a:pt x="49" y="11"/>
                          <a:pt x="48" y="22"/>
                          <a:pt x="48" y="33"/>
                        </a:cubicBezTo>
                        <a:cubicBezTo>
                          <a:pt x="2" y="33"/>
                          <a:pt x="2" y="33"/>
                          <a:pt x="2" y="33"/>
                        </a:cubicBezTo>
                        <a:cubicBezTo>
                          <a:pt x="3" y="35"/>
                          <a:pt x="3" y="37"/>
                          <a:pt x="3" y="39"/>
                        </a:cubicBezTo>
                        <a:cubicBezTo>
                          <a:pt x="3" y="43"/>
                          <a:pt x="2" y="46"/>
                          <a:pt x="0" y="49"/>
                        </a:cubicBezTo>
                        <a:lnTo>
                          <a:pt x="145" y="4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8" name="Freeform 13"/>
                  <p:cNvSpPr/>
                  <p:nvPr/>
                </p:nvSpPr>
                <p:spPr>
                  <a:xfrm>
                    <a:off x="6237288" y="3394076"/>
                    <a:ext cx="552450" cy="276225"/>
                  </a:xfrm>
                  <a:custGeom>
                    <a:avLst/>
                    <a:gdLst>
                      <a:gd name="T0" fmla="*/ 8 w 235"/>
                      <a:gd name="T1" fmla="*/ 115 h 117"/>
                      <a:gd name="T2" fmla="*/ 16 w 235"/>
                      <a:gd name="T3" fmla="*/ 117 h 117"/>
                      <a:gd name="T4" fmla="*/ 31 w 235"/>
                      <a:gd name="T5" fmla="*/ 76 h 117"/>
                      <a:gd name="T6" fmla="*/ 65 w 235"/>
                      <a:gd name="T7" fmla="*/ 83 h 117"/>
                      <a:gd name="T8" fmla="*/ 65 w 235"/>
                      <a:gd name="T9" fmla="*/ 79 h 117"/>
                      <a:gd name="T10" fmla="*/ 68 w 235"/>
                      <a:gd name="T11" fmla="*/ 67 h 117"/>
                      <a:gd name="T12" fmla="*/ 40 w 235"/>
                      <a:gd name="T13" fmla="*/ 62 h 117"/>
                      <a:gd name="T14" fmla="*/ 104 w 235"/>
                      <a:gd name="T15" fmla="*/ 19 h 117"/>
                      <a:gd name="T16" fmla="*/ 84 w 235"/>
                      <a:gd name="T17" fmla="*/ 59 h 117"/>
                      <a:gd name="T18" fmla="*/ 85 w 235"/>
                      <a:gd name="T19" fmla="*/ 59 h 117"/>
                      <a:gd name="T20" fmla="*/ 99 w 235"/>
                      <a:gd name="T21" fmla="*/ 65 h 117"/>
                      <a:gd name="T22" fmla="*/ 134 w 235"/>
                      <a:gd name="T23" fmla="*/ 19 h 117"/>
                      <a:gd name="T24" fmla="*/ 171 w 235"/>
                      <a:gd name="T25" fmla="*/ 71 h 117"/>
                      <a:gd name="T26" fmla="*/ 103 w 235"/>
                      <a:gd name="T27" fmla="*/ 72 h 117"/>
                      <a:gd name="T28" fmla="*/ 105 w 235"/>
                      <a:gd name="T29" fmla="*/ 79 h 117"/>
                      <a:gd name="T30" fmla="*/ 102 w 235"/>
                      <a:gd name="T31" fmla="*/ 87 h 117"/>
                      <a:gd name="T32" fmla="*/ 134 w 235"/>
                      <a:gd name="T33" fmla="*/ 89 h 117"/>
                      <a:gd name="T34" fmla="*/ 175 w 235"/>
                      <a:gd name="T35" fmla="*/ 87 h 117"/>
                      <a:gd name="T36" fmla="*/ 179 w 235"/>
                      <a:gd name="T37" fmla="*/ 117 h 117"/>
                      <a:gd name="T38" fmla="*/ 187 w 235"/>
                      <a:gd name="T39" fmla="*/ 115 h 117"/>
                      <a:gd name="T40" fmla="*/ 195 w 235"/>
                      <a:gd name="T41" fmla="*/ 116 h 117"/>
                      <a:gd name="T42" fmla="*/ 191 w 235"/>
                      <a:gd name="T43" fmla="*/ 85 h 117"/>
                      <a:gd name="T44" fmla="*/ 229 w 235"/>
                      <a:gd name="T45" fmla="*/ 78 h 117"/>
                      <a:gd name="T46" fmla="*/ 224 w 235"/>
                      <a:gd name="T47" fmla="*/ 64 h 117"/>
                      <a:gd name="T48" fmla="*/ 224 w 235"/>
                      <a:gd name="T49" fmla="*/ 63 h 117"/>
                      <a:gd name="T50" fmla="*/ 187 w 235"/>
                      <a:gd name="T51" fmla="*/ 69 h 117"/>
                      <a:gd name="T52" fmla="*/ 164 w 235"/>
                      <a:gd name="T53" fmla="*/ 19 h 117"/>
                      <a:gd name="T54" fmla="*/ 225 w 235"/>
                      <a:gd name="T55" fmla="*/ 58 h 117"/>
                      <a:gd name="T56" fmla="*/ 235 w 235"/>
                      <a:gd name="T57" fmla="*/ 45 h 117"/>
                      <a:gd name="T58" fmla="*/ 134 w 235"/>
                      <a:gd name="T59" fmla="*/ 0 h 117"/>
                      <a:gd name="T60" fmla="*/ 0 w 235"/>
                      <a:gd name="T61" fmla="*/ 117 h 117"/>
                      <a:gd name="T62" fmla="*/ 8 w 235"/>
                      <a:gd name="T63"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117">
                        <a:moveTo>
                          <a:pt x="8" y="115"/>
                        </a:moveTo>
                        <a:cubicBezTo>
                          <a:pt x="11" y="115"/>
                          <a:pt x="14" y="116"/>
                          <a:pt x="16" y="117"/>
                        </a:cubicBezTo>
                        <a:cubicBezTo>
                          <a:pt x="19" y="102"/>
                          <a:pt x="24" y="88"/>
                          <a:pt x="31" y="76"/>
                        </a:cubicBezTo>
                        <a:cubicBezTo>
                          <a:pt x="42" y="79"/>
                          <a:pt x="54" y="81"/>
                          <a:pt x="65" y="83"/>
                        </a:cubicBezTo>
                        <a:cubicBezTo>
                          <a:pt x="65" y="82"/>
                          <a:pt x="65" y="80"/>
                          <a:pt x="65" y="79"/>
                        </a:cubicBezTo>
                        <a:cubicBezTo>
                          <a:pt x="65" y="74"/>
                          <a:pt x="66" y="70"/>
                          <a:pt x="68" y="67"/>
                        </a:cubicBezTo>
                        <a:cubicBezTo>
                          <a:pt x="59" y="66"/>
                          <a:pt x="50" y="64"/>
                          <a:pt x="40" y="62"/>
                        </a:cubicBezTo>
                        <a:cubicBezTo>
                          <a:pt x="56" y="41"/>
                          <a:pt x="79" y="26"/>
                          <a:pt x="104" y="19"/>
                        </a:cubicBezTo>
                        <a:cubicBezTo>
                          <a:pt x="96" y="29"/>
                          <a:pt x="89" y="42"/>
                          <a:pt x="84" y="59"/>
                        </a:cubicBezTo>
                        <a:cubicBezTo>
                          <a:pt x="84" y="59"/>
                          <a:pt x="84" y="59"/>
                          <a:pt x="85" y="59"/>
                        </a:cubicBezTo>
                        <a:cubicBezTo>
                          <a:pt x="90" y="59"/>
                          <a:pt x="95" y="61"/>
                          <a:pt x="99" y="65"/>
                        </a:cubicBezTo>
                        <a:cubicBezTo>
                          <a:pt x="108" y="36"/>
                          <a:pt x="121" y="19"/>
                          <a:pt x="134" y="19"/>
                        </a:cubicBezTo>
                        <a:cubicBezTo>
                          <a:pt x="148" y="19"/>
                          <a:pt x="163" y="39"/>
                          <a:pt x="171" y="71"/>
                        </a:cubicBezTo>
                        <a:cubicBezTo>
                          <a:pt x="149" y="73"/>
                          <a:pt x="126" y="73"/>
                          <a:pt x="103" y="72"/>
                        </a:cubicBezTo>
                        <a:cubicBezTo>
                          <a:pt x="104" y="74"/>
                          <a:pt x="105" y="76"/>
                          <a:pt x="105" y="79"/>
                        </a:cubicBezTo>
                        <a:cubicBezTo>
                          <a:pt x="105" y="82"/>
                          <a:pt x="104" y="85"/>
                          <a:pt x="102" y="87"/>
                        </a:cubicBezTo>
                        <a:cubicBezTo>
                          <a:pt x="113" y="88"/>
                          <a:pt x="124" y="89"/>
                          <a:pt x="134" y="89"/>
                        </a:cubicBezTo>
                        <a:cubicBezTo>
                          <a:pt x="148" y="89"/>
                          <a:pt x="161" y="88"/>
                          <a:pt x="175" y="87"/>
                        </a:cubicBezTo>
                        <a:cubicBezTo>
                          <a:pt x="177" y="96"/>
                          <a:pt x="178" y="106"/>
                          <a:pt x="179" y="117"/>
                        </a:cubicBezTo>
                        <a:cubicBezTo>
                          <a:pt x="181" y="116"/>
                          <a:pt x="184" y="115"/>
                          <a:pt x="187" y="115"/>
                        </a:cubicBezTo>
                        <a:cubicBezTo>
                          <a:pt x="190" y="115"/>
                          <a:pt x="192" y="116"/>
                          <a:pt x="195" y="116"/>
                        </a:cubicBezTo>
                        <a:cubicBezTo>
                          <a:pt x="194" y="105"/>
                          <a:pt x="193" y="95"/>
                          <a:pt x="191" y="85"/>
                        </a:cubicBezTo>
                        <a:cubicBezTo>
                          <a:pt x="204" y="83"/>
                          <a:pt x="217" y="81"/>
                          <a:pt x="229" y="78"/>
                        </a:cubicBezTo>
                        <a:cubicBezTo>
                          <a:pt x="226" y="74"/>
                          <a:pt x="224" y="69"/>
                          <a:pt x="224" y="64"/>
                        </a:cubicBezTo>
                        <a:cubicBezTo>
                          <a:pt x="224" y="63"/>
                          <a:pt x="224" y="63"/>
                          <a:pt x="224" y="63"/>
                        </a:cubicBezTo>
                        <a:cubicBezTo>
                          <a:pt x="212" y="65"/>
                          <a:pt x="199" y="68"/>
                          <a:pt x="187" y="69"/>
                        </a:cubicBezTo>
                        <a:cubicBezTo>
                          <a:pt x="182" y="48"/>
                          <a:pt x="174" y="31"/>
                          <a:pt x="164" y="19"/>
                        </a:cubicBezTo>
                        <a:cubicBezTo>
                          <a:pt x="188" y="25"/>
                          <a:pt x="209" y="39"/>
                          <a:pt x="225" y="58"/>
                        </a:cubicBezTo>
                        <a:cubicBezTo>
                          <a:pt x="226" y="52"/>
                          <a:pt x="230" y="48"/>
                          <a:pt x="235" y="45"/>
                        </a:cubicBezTo>
                        <a:cubicBezTo>
                          <a:pt x="210" y="17"/>
                          <a:pt x="174" y="0"/>
                          <a:pt x="134" y="0"/>
                        </a:cubicBezTo>
                        <a:cubicBezTo>
                          <a:pt x="66" y="0"/>
                          <a:pt x="9" y="51"/>
                          <a:pt x="0" y="117"/>
                        </a:cubicBezTo>
                        <a:cubicBezTo>
                          <a:pt x="2" y="116"/>
                          <a:pt x="5" y="115"/>
                          <a:pt x="8" y="115"/>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9" name="Freeform 14"/>
                  <p:cNvSpPr/>
                  <p:nvPr/>
                </p:nvSpPr>
                <p:spPr>
                  <a:xfrm>
                    <a:off x="6651625" y="3578226"/>
                    <a:ext cx="220663" cy="431800"/>
                  </a:xfrm>
                  <a:custGeom>
                    <a:avLst/>
                    <a:gdLst>
                      <a:gd name="T0" fmla="*/ 81 w 94"/>
                      <a:gd name="T1" fmla="*/ 0 h 183"/>
                      <a:gd name="T2" fmla="*/ 68 w 94"/>
                      <a:gd name="T3" fmla="*/ 5 h 183"/>
                      <a:gd name="T4" fmla="*/ 66 w 94"/>
                      <a:gd name="T5" fmla="*/ 5 h 183"/>
                      <a:gd name="T6" fmla="*/ 78 w 94"/>
                      <a:gd name="T7" fmla="*/ 51 h 183"/>
                      <a:gd name="T8" fmla="*/ 30 w 94"/>
                      <a:gd name="T9" fmla="*/ 51 h 183"/>
                      <a:gd name="T10" fmla="*/ 31 w 94"/>
                      <a:gd name="T11" fmla="*/ 57 h 183"/>
                      <a:gd name="T12" fmla="*/ 28 w 94"/>
                      <a:gd name="T13" fmla="*/ 67 h 183"/>
                      <a:gd name="T14" fmla="*/ 78 w 94"/>
                      <a:gd name="T15" fmla="*/ 67 h 183"/>
                      <a:gd name="T16" fmla="*/ 49 w 94"/>
                      <a:gd name="T17" fmla="*/ 138 h 183"/>
                      <a:gd name="T18" fmla="*/ 45 w 94"/>
                      <a:gd name="T19" fmla="*/ 136 h 183"/>
                      <a:gd name="T20" fmla="*/ 34 w 94"/>
                      <a:gd name="T21" fmla="*/ 135 h 183"/>
                      <a:gd name="T22" fmla="*/ 22 w 94"/>
                      <a:gd name="T23" fmla="*/ 134 h 183"/>
                      <a:gd name="T24" fmla="*/ 14 w 94"/>
                      <a:gd name="T25" fmla="*/ 134 h 183"/>
                      <a:gd name="T26" fmla="*/ 2 w 94"/>
                      <a:gd name="T27" fmla="*/ 135 h 183"/>
                      <a:gd name="T28" fmla="*/ 0 w 94"/>
                      <a:gd name="T29" fmla="*/ 135 h 183"/>
                      <a:gd name="T30" fmla="*/ 14 w 94"/>
                      <a:gd name="T31" fmla="*/ 151 h 183"/>
                      <a:gd name="T32" fmla="*/ 17 w 94"/>
                      <a:gd name="T33" fmla="*/ 183 h 183"/>
                      <a:gd name="T34" fmla="*/ 94 w 94"/>
                      <a:gd name="T35" fmla="*/ 59 h 183"/>
                      <a:gd name="T36" fmla="*/ 81 w 94"/>
                      <a:gd name="T3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83">
                        <a:moveTo>
                          <a:pt x="81" y="0"/>
                        </a:moveTo>
                        <a:cubicBezTo>
                          <a:pt x="77" y="3"/>
                          <a:pt x="73" y="5"/>
                          <a:pt x="68" y="5"/>
                        </a:cubicBezTo>
                        <a:cubicBezTo>
                          <a:pt x="67" y="5"/>
                          <a:pt x="66" y="5"/>
                          <a:pt x="66" y="5"/>
                        </a:cubicBezTo>
                        <a:cubicBezTo>
                          <a:pt x="72" y="19"/>
                          <a:pt x="77" y="35"/>
                          <a:pt x="78" y="51"/>
                        </a:cubicBezTo>
                        <a:cubicBezTo>
                          <a:pt x="30" y="51"/>
                          <a:pt x="30" y="51"/>
                          <a:pt x="30" y="51"/>
                        </a:cubicBezTo>
                        <a:cubicBezTo>
                          <a:pt x="31" y="53"/>
                          <a:pt x="31" y="55"/>
                          <a:pt x="31" y="57"/>
                        </a:cubicBezTo>
                        <a:cubicBezTo>
                          <a:pt x="31" y="61"/>
                          <a:pt x="30" y="64"/>
                          <a:pt x="28" y="67"/>
                        </a:cubicBezTo>
                        <a:cubicBezTo>
                          <a:pt x="78" y="67"/>
                          <a:pt x="78" y="67"/>
                          <a:pt x="78" y="67"/>
                        </a:cubicBezTo>
                        <a:cubicBezTo>
                          <a:pt x="76" y="94"/>
                          <a:pt x="66" y="118"/>
                          <a:pt x="49" y="138"/>
                        </a:cubicBezTo>
                        <a:cubicBezTo>
                          <a:pt x="48" y="137"/>
                          <a:pt x="46" y="136"/>
                          <a:pt x="45" y="136"/>
                        </a:cubicBezTo>
                        <a:cubicBezTo>
                          <a:pt x="45" y="136"/>
                          <a:pt x="37" y="135"/>
                          <a:pt x="34" y="135"/>
                        </a:cubicBezTo>
                        <a:cubicBezTo>
                          <a:pt x="22" y="134"/>
                          <a:pt x="22" y="134"/>
                          <a:pt x="22" y="134"/>
                        </a:cubicBezTo>
                        <a:cubicBezTo>
                          <a:pt x="14" y="134"/>
                          <a:pt x="14" y="134"/>
                          <a:pt x="14" y="134"/>
                        </a:cubicBezTo>
                        <a:cubicBezTo>
                          <a:pt x="2" y="135"/>
                          <a:pt x="2" y="135"/>
                          <a:pt x="2" y="135"/>
                        </a:cubicBezTo>
                        <a:cubicBezTo>
                          <a:pt x="1" y="135"/>
                          <a:pt x="0" y="135"/>
                          <a:pt x="0" y="135"/>
                        </a:cubicBezTo>
                        <a:cubicBezTo>
                          <a:pt x="7" y="137"/>
                          <a:pt x="14" y="142"/>
                          <a:pt x="14" y="151"/>
                        </a:cubicBezTo>
                        <a:cubicBezTo>
                          <a:pt x="17" y="183"/>
                          <a:pt x="17" y="183"/>
                          <a:pt x="17" y="183"/>
                        </a:cubicBezTo>
                        <a:cubicBezTo>
                          <a:pt x="62" y="161"/>
                          <a:pt x="94" y="114"/>
                          <a:pt x="94" y="59"/>
                        </a:cubicBezTo>
                        <a:cubicBezTo>
                          <a:pt x="94" y="38"/>
                          <a:pt x="89" y="18"/>
                          <a:pt x="81" y="0"/>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0" name="Freeform 15"/>
                  <p:cNvSpPr/>
                  <p:nvPr/>
                </p:nvSpPr>
                <p:spPr>
                  <a:xfrm>
                    <a:off x="6234113" y="3756026"/>
                    <a:ext cx="222250" cy="254000"/>
                  </a:xfrm>
                  <a:custGeom>
                    <a:avLst/>
                    <a:gdLst>
                      <a:gd name="T0" fmla="*/ 79 w 94"/>
                      <a:gd name="T1" fmla="*/ 59 h 108"/>
                      <a:gd name="T2" fmla="*/ 72 w 94"/>
                      <a:gd name="T3" fmla="*/ 59 h 108"/>
                      <a:gd name="T4" fmla="*/ 60 w 94"/>
                      <a:gd name="T5" fmla="*/ 60 h 108"/>
                      <a:gd name="T6" fmla="*/ 49 w 94"/>
                      <a:gd name="T7" fmla="*/ 61 h 108"/>
                      <a:gd name="T8" fmla="*/ 44 w 94"/>
                      <a:gd name="T9" fmla="*/ 63 h 108"/>
                      <a:gd name="T10" fmla="*/ 16 w 94"/>
                      <a:gd name="T11" fmla="*/ 0 h 108"/>
                      <a:gd name="T12" fmla="*/ 9 w 94"/>
                      <a:gd name="T13" fmla="*/ 2 h 108"/>
                      <a:gd name="T14" fmla="*/ 0 w 94"/>
                      <a:gd name="T15" fmla="*/ 0 h 108"/>
                      <a:gd name="T16" fmla="*/ 77 w 94"/>
                      <a:gd name="T17" fmla="*/ 108 h 108"/>
                      <a:gd name="T18" fmla="*/ 79 w 94"/>
                      <a:gd name="T19" fmla="*/ 76 h 108"/>
                      <a:gd name="T20" fmla="*/ 94 w 94"/>
                      <a:gd name="T21" fmla="*/ 60 h 108"/>
                      <a:gd name="T22" fmla="*/ 91 w 94"/>
                      <a:gd name="T23" fmla="*/ 60 h 108"/>
                      <a:gd name="T24" fmla="*/ 79 w 94"/>
                      <a:gd name="T25"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79" y="59"/>
                        </a:moveTo>
                        <a:cubicBezTo>
                          <a:pt x="72" y="59"/>
                          <a:pt x="72" y="59"/>
                          <a:pt x="72" y="59"/>
                        </a:cubicBezTo>
                        <a:cubicBezTo>
                          <a:pt x="60" y="60"/>
                          <a:pt x="60" y="60"/>
                          <a:pt x="60" y="60"/>
                        </a:cubicBezTo>
                        <a:cubicBezTo>
                          <a:pt x="57" y="60"/>
                          <a:pt x="49" y="61"/>
                          <a:pt x="49" y="61"/>
                        </a:cubicBezTo>
                        <a:cubicBezTo>
                          <a:pt x="47" y="61"/>
                          <a:pt x="45" y="62"/>
                          <a:pt x="44" y="63"/>
                        </a:cubicBezTo>
                        <a:cubicBezTo>
                          <a:pt x="29" y="45"/>
                          <a:pt x="20" y="24"/>
                          <a:pt x="16" y="0"/>
                        </a:cubicBezTo>
                        <a:cubicBezTo>
                          <a:pt x="14" y="1"/>
                          <a:pt x="12" y="2"/>
                          <a:pt x="9" y="2"/>
                        </a:cubicBezTo>
                        <a:cubicBezTo>
                          <a:pt x="6" y="2"/>
                          <a:pt x="3" y="1"/>
                          <a:pt x="0" y="0"/>
                        </a:cubicBezTo>
                        <a:cubicBezTo>
                          <a:pt x="6" y="47"/>
                          <a:pt x="35" y="88"/>
                          <a:pt x="77" y="108"/>
                        </a:cubicBezTo>
                        <a:cubicBezTo>
                          <a:pt x="79" y="76"/>
                          <a:pt x="79" y="76"/>
                          <a:pt x="79" y="76"/>
                        </a:cubicBezTo>
                        <a:cubicBezTo>
                          <a:pt x="80" y="67"/>
                          <a:pt x="86" y="62"/>
                          <a:pt x="94" y="60"/>
                        </a:cubicBezTo>
                        <a:cubicBezTo>
                          <a:pt x="93" y="60"/>
                          <a:pt x="92" y="60"/>
                          <a:pt x="91" y="60"/>
                        </a:cubicBezTo>
                        <a:lnTo>
                          <a:pt x="79" y="5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1" name="Freeform 16"/>
                  <p:cNvSpPr>
                    <a:spLocks noEditPoints="1"/>
                  </p:cNvSpPr>
                  <p:nvPr/>
                </p:nvSpPr>
                <p:spPr>
                  <a:xfrm>
                    <a:off x="6615113" y="3651251"/>
                    <a:ext cx="125413" cy="123825"/>
                  </a:xfrm>
                  <a:custGeom>
                    <a:avLst/>
                    <a:gdLst>
                      <a:gd name="T0" fmla="*/ 26 w 53"/>
                      <a:gd name="T1" fmla="*/ 52 h 52"/>
                      <a:gd name="T2" fmla="*/ 0 w 53"/>
                      <a:gd name="T3" fmla="*/ 26 h 52"/>
                      <a:gd name="T4" fmla="*/ 26 w 53"/>
                      <a:gd name="T5" fmla="*/ 0 h 52"/>
                      <a:gd name="T6" fmla="*/ 53 w 53"/>
                      <a:gd name="T7" fmla="*/ 26 h 52"/>
                      <a:gd name="T8" fmla="*/ 26 w 53"/>
                      <a:gd name="T9" fmla="*/ 52 h 52"/>
                      <a:gd name="T10" fmla="*/ 26 w 53"/>
                      <a:gd name="T11" fmla="*/ 12 h 52"/>
                      <a:gd name="T12" fmla="*/ 13 w 53"/>
                      <a:gd name="T13" fmla="*/ 26 h 52"/>
                      <a:gd name="T14" fmla="*/ 26 w 53"/>
                      <a:gd name="T15" fmla="*/ 40 h 52"/>
                      <a:gd name="T16" fmla="*/ 40 w 53"/>
                      <a:gd name="T17" fmla="*/ 26 h 52"/>
                      <a:gd name="T18" fmla="*/ 26 w 53"/>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6" y="52"/>
                        </a:moveTo>
                        <a:cubicBezTo>
                          <a:pt x="12" y="52"/>
                          <a:pt x="0" y="40"/>
                          <a:pt x="0" y="26"/>
                        </a:cubicBezTo>
                        <a:cubicBezTo>
                          <a:pt x="0" y="11"/>
                          <a:pt x="12" y="0"/>
                          <a:pt x="26" y="0"/>
                        </a:cubicBezTo>
                        <a:cubicBezTo>
                          <a:pt x="41" y="0"/>
                          <a:pt x="53" y="11"/>
                          <a:pt x="53" y="26"/>
                        </a:cubicBezTo>
                        <a:cubicBezTo>
                          <a:pt x="53"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cxnSp>
            <p:nvCxnSpPr>
              <p:cNvPr id="258" name="Straight Connector 257"/>
              <p:cNvCxnSpPr/>
              <p:nvPr/>
            </p:nvCxnSpPr>
            <p:spPr>
              <a:xfrm flipH="1" flipV="1">
                <a:off x="491067" y="5274385"/>
                <a:ext cx="8922732" cy="1172"/>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575195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42351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921300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400" y="431800"/>
            <a:ext cx="10195200" cy="533400"/>
          </a:xfrm>
        </p:spPr>
        <p:txBody>
          <a:bodyPr/>
          <a:lstStyle/>
          <a:p>
            <a:r>
              <a:rPr lang="en-US" dirty="0"/>
              <a:t>Capabilities</a:t>
            </a:r>
          </a:p>
        </p:txBody>
      </p:sp>
      <p:sp>
        <p:nvSpPr>
          <p:cNvPr id="3" name="Text Placeholder 2"/>
          <p:cNvSpPr>
            <a:spLocks noGrp="1"/>
          </p:cNvSpPr>
          <p:nvPr>
            <p:ph type="body" sz="quarter" idx="12"/>
          </p:nvPr>
        </p:nvSpPr>
        <p:spPr/>
        <p:txBody>
          <a:bodyPr/>
          <a:lstStyle/>
          <a:p>
            <a:r>
              <a:rPr lang="en-US" dirty="0"/>
              <a:t>Appendix</a:t>
            </a:r>
          </a:p>
        </p:txBody>
      </p:sp>
      <p:grpSp>
        <p:nvGrpSpPr>
          <p:cNvPr id="263" name="Group 262"/>
          <p:cNvGrpSpPr/>
          <p:nvPr/>
        </p:nvGrpSpPr>
        <p:grpSpPr>
          <a:xfrm>
            <a:off x="1776806" y="1334816"/>
            <a:ext cx="4648836" cy="4640315"/>
            <a:chOff x="1040206" y="1334816"/>
            <a:chExt cx="4648836" cy="4640315"/>
          </a:xfrm>
        </p:grpSpPr>
        <p:sp>
          <p:nvSpPr>
            <p:cNvPr id="209" name="TextBox 208"/>
            <p:cNvSpPr txBox="1"/>
            <p:nvPr/>
          </p:nvSpPr>
          <p:spPr>
            <a:xfrm>
              <a:off x="2850669" y="1334816"/>
              <a:ext cx="1027912" cy="184666"/>
            </a:xfrm>
            <a:prstGeom prst="rect">
              <a:avLst/>
            </a:prstGeom>
            <a:noFill/>
          </p:spPr>
          <p:txBody>
            <a:bodyPr wrap="square" lIns="0" tIns="0" rIns="0" bIns="0" rtlCol="0">
              <a:spAutoFit/>
            </a:bodyPr>
            <a:lstStyle/>
            <a:p>
              <a:pPr algn="ctr">
                <a:spcAft>
                  <a:spcPts val="600"/>
                </a:spcAft>
              </a:pPr>
              <a:r>
                <a:rPr lang="en-US" sz="1200" b="1" dirty="0">
                  <a:solidFill>
                    <a:srgbClr val="00338D"/>
                  </a:solidFill>
                </a:rPr>
                <a:t>Industries</a:t>
              </a:r>
            </a:p>
          </p:txBody>
        </p:sp>
        <p:grpSp>
          <p:nvGrpSpPr>
            <p:cNvPr id="24" name="Group 23"/>
            <p:cNvGrpSpPr/>
            <p:nvPr/>
          </p:nvGrpSpPr>
          <p:grpSpPr>
            <a:xfrm>
              <a:off x="1040206" y="1563037"/>
              <a:ext cx="4648836" cy="4412094"/>
              <a:chOff x="4194968" y="332286"/>
              <a:chExt cx="3802063" cy="3608444"/>
            </a:xfrm>
            <a:solidFill>
              <a:srgbClr val="00A3A1"/>
            </a:solidFill>
          </p:grpSpPr>
          <p:sp>
            <p:nvSpPr>
              <p:cNvPr id="167" name="Freeform 5"/>
              <p:cNvSpPr>
                <a:spLocks/>
              </p:cNvSpPr>
              <p:nvPr/>
            </p:nvSpPr>
            <p:spPr bwMode="auto">
              <a:xfrm>
                <a:off x="6096541" y="332286"/>
                <a:ext cx="1665768" cy="1749057"/>
              </a:xfrm>
              <a:custGeom>
                <a:avLst/>
                <a:gdLst>
                  <a:gd name="T0" fmla="*/ 0 w 6415"/>
                  <a:gd name="T1" fmla="*/ 6744 h 6744"/>
                  <a:gd name="T2" fmla="*/ 6415 w 6415"/>
                  <a:gd name="T3" fmla="*/ 4660 h 6744"/>
                  <a:gd name="T4" fmla="*/ 0 w 6415"/>
                  <a:gd name="T5" fmla="*/ 0 h 6744"/>
                  <a:gd name="T6" fmla="*/ 0 w 6415"/>
                  <a:gd name="T7" fmla="*/ 6744 h 6744"/>
                </a:gdLst>
                <a:ahLst/>
                <a:cxnLst>
                  <a:cxn ang="0">
                    <a:pos x="T0" y="T1"/>
                  </a:cxn>
                  <a:cxn ang="0">
                    <a:pos x="T2" y="T3"/>
                  </a:cxn>
                  <a:cxn ang="0">
                    <a:pos x="T4" y="T5"/>
                  </a:cxn>
                  <a:cxn ang="0">
                    <a:pos x="T6" y="T7"/>
                  </a:cxn>
                </a:cxnLst>
                <a:rect l="0" t="0" r="r" b="b"/>
                <a:pathLst>
                  <a:path w="6415" h="6744">
                    <a:moveTo>
                      <a:pt x="0" y="6744"/>
                    </a:moveTo>
                    <a:lnTo>
                      <a:pt x="6415" y="4660"/>
                    </a:lnTo>
                    <a:cubicBezTo>
                      <a:pt x="5512" y="1881"/>
                      <a:pt x="2922" y="0"/>
                      <a:pt x="0" y="0"/>
                    </a:cubicBezTo>
                    <a:lnTo>
                      <a:pt x="0" y="6744"/>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68" name="Freeform 6"/>
              <p:cNvSpPr>
                <a:spLocks/>
              </p:cNvSpPr>
              <p:nvPr/>
            </p:nvSpPr>
            <p:spPr bwMode="auto">
              <a:xfrm>
                <a:off x="6096541" y="1540509"/>
                <a:ext cx="1900490" cy="1955655"/>
              </a:xfrm>
              <a:custGeom>
                <a:avLst/>
                <a:gdLst>
                  <a:gd name="T0" fmla="*/ 0 w 7318"/>
                  <a:gd name="T1" fmla="*/ 2084 h 7541"/>
                  <a:gd name="T2" fmla="*/ 3965 w 7318"/>
                  <a:gd name="T3" fmla="*/ 7541 h 7541"/>
                  <a:gd name="T4" fmla="*/ 6415 w 7318"/>
                  <a:gd name="T5" fmla="*/ 0 h 7541"/>
                  <a:gd name="T6" fmla="*/ 0 w 7318"/>
                  <a:gd name="T7" fmla="*/ 2084 h 7541"/>
                </a:gdLst>
                <a:ahLst/>
                <a:cxnLst>
                  <a:cxn ang="0">
                    <a:pos x="T0" y="T1"/>
                  </a:cxn>
                  <a:cxn ang="0">
                    <a:pos x="T2" y="T3"/>
                  </a:cxn>
                  <a:cxn ang="0">
                    <a:pos x="T4" y="T5"/>
                  </a:cxn>
                  <a:cxn ang="0">
                    <a:pos x="T6" y="T7"/>
                  </a:cxn>
                </a:cxnLst>
                <a:rect l="0" t="0" r="r" b="b"/>
                <a:pathLst>
                  <a:path w="7318" h="7541">
                    <a:moveTo>
                      <a:pt x="0" y="2084"/>
                    </a:moveTo>
                    <a:lnTo>
                      <a:pt x="3965" y="7541"/>
                    </a:lnTo>
                    <a:cubicBezTo>
                      <a:pt x="6329" y="5823"/>
                      <a:pt x="7318" y="2779"/>
                      <a:pt x="6415" y="0"/>
                    </a:cubicBezTo>
                    <a:lnTo>
                      <a:pt x="0" y="2084"/>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69" name="Freeform 7"/>
              <p:cNvSpPr>
                <a:spLocks/>
              </p:cNvSpPr>
              <p:nvPr/>
            </p:nvSpPr>
            <p:spPr bwMode="auto">
              <a:xfrm>
                <a:off x="5066793" y="2081343"/>
                <a:ext cx="2059496" cy="1859387"/>
              </a:xfrm>
              <a:custGeom>
                <a:avLst/>
                <a:gdLst>
                  <a:gd name="T0" fmla="*/ 7928 w 15857"/>
                  <a:gd name="T1" fmla="*/ 0 h 14348"/>
                  <a:gd name="T2" fmla="*/ 0 w 15857"/>
                  <a:gd name="T3" fmla="*/ 10913 h 14348"/>
                  <a:gd name="T4" fmla="*/ 15857 w 15857"/>
                  <a:gd name="T5" fmla="*/ 10913 h 14348"/>
                  <a:gd name="T6" fmla="*/ 7928 w 15857"/>
                  <a:gd name="T7" fmla="*/ 0 h 14348"/>
                </a:gdLst>
                <a:ahLst/>
                <a:cxnLst>
                  <a:cxn ang="0">
                    <a:pos x="T0" y="T1"/>
                  </a:cxn>
                  <a:cxn ang="0">
                    <a:pos x="T2" y="T3"/>
                  </a:cxn>
                  <a:cxn ang="0">
                    <a:pos x="T4" y="T5"/>
                  </a:cxn>
                  <a:cxn ang="0">
                    <a:pos x="T6" y="T7"/>
                  </a:cxn>
                </a:cxnLst>
                <a:rect l="0" t="0" r="r" b="b"/>
                <a:pathLst>
                  <a:path w="15857" h="14348">
                    <a:moveTo>
                      <a:pt x="7928" y="0"/>
                    </a:moveTo>
                    <a:lnTo>
                      <a:pt x="0" y="10913"/>
                    </a:lnTo>
                    <a:cubicBezTo>
                      <a:pt x="4728" y="14348"/>
                      <a:pt x="11129" y="14348"/>
                      <a:pt x="15857" y="10913"/>
                    </a:cubicBezTo>
                    <a:lnTo>
                      <a:pt x="7928" y="0"/>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70" name="Freeform 8"/>
              <p:cNvSpPr>
                <a:spLocks/>
              </p:cNvSpPr>
              <p:nvPr/>
            </p:nvSpPr>
            <p:spPr bwMode="auto">
              <a:xfrm>
                <a:off x="4194968" y="1540509"/>
                <a:ext cx="1901571" cy="1955655"/>
              </a:xfrm>
              <a:custGeom>
                <a:avLst/>
                <a:gdLst>
                  <a:gd name="T0" fmla="*/ 14634 w 14634"/>
                  <a:gd name="T1" fmla="*/ 4168 h 15081"/>
                  <a:gd name="T2" fmla="*/ 1806 w 14634"/>
                  <a:gd name="T3" fmla="*/ 0 h 15081"/>
                  <a:gd name="T4" fmla="*/ 6706 w 14634"/>
                  <a:gd name="T5" fmla="*/ 15081 h 15081"/>
                  <a:gd name="T6" fmla="*/ 14634 w 14634"/>
                  <a:gd name="T7" fmla="*/ 4168 h 15081"/>
                </a:gdLst>
                <a:ahLst/>
                <a:cxnLst>
                  <a:cxn ang="0">
                    <a:pos x="T0" y="T1"/>
                  </a:cxn>
                  <a:cxn ang="0">
                    <a:pos x="T2" y="T3"/>
                  </a:cxn>
                  <a:cxn ang="0">
                    <a:pos x="T4" y="T5"/>
                  </a:cxn>
                  <a:cxn ang="0">
                    <a:pos x="T6" y="T7"/>
                  </a:cxn>
                </a:cxnLst>
                <a:rect l="0" t="0" r="r" b="b"/>
                <a:pathLst>
                  <a:path w="14634" h="15081">
                    <a:moveTo>
                      <a:pt x="14634" y="4168"/>
                    </a:moveTo>
                    <a:lnTo>
                      <a:pt x="1806" y="0"/>
                    </a:lnTo>
                    <a:cubicBezTo>
                      <a:pt x="0" y="5558"/>
                      <a:pt x="1978" y="11646"/>
                      <a:pt x="6706" y="15081"/>
                    </a:cubicBezTo>
                    <a:lnTo>
                      <a:pt x="14634" y="4168"/>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71" name="Freeform 9"/>
              <p:cNvSpPr>
                <a:spLocks/>
              </p:cNvSpPr>
              <p:nvPr/>
            </p:nvSpPr>
            <p:spPr bwMode="auto">
              <a:xfrm>
                <a:off x="4429691" y="332286"/>
                <a:ext cx="1666850" cy="1749057"/>
              </a:xfrm>
              <a:custGeom>
                <a:avLst/>
                <a:gdLst>
                  <a:gd name="T0" fmla="*/ 12828 w 12828"/>
                  <a:gd name="T1" fmla="*/ 13488 h 13488"/>
                  <a:gd name="T2" fmla="*/ 12828 w 12828"/>
                  <a:gd name="T3" fmla="*/ 0 h 13488"/>
                  <a:gd name="T4" fmla="*/ 0 w 12828"/>
                  <a:gd name="T5" fmla="*/ 9320 h 13488"/>
                  <a:gd name="T6" fmla="*/ 12828 w 12828"/>
                  <a:gd name="T7" fmla="*/ 13488 h 13488"/>
                </a:gdLst>
                <a:ahLst/>
                <a:cxnLst>
                  <a:cxn ang="0">
                    <a:pos x="T0" y="T1"/>
                  </a:cxn>
                  <a:cxn ang="0">
                    <a:pos x="T2" y="T3"/>
                  </a:cxn>
                  <a:cxn ang="0">
                    <a:pos x="T4" y="T5"/>
                  </a:cxn>
                  <a:cxn ang="0">
                    <a:pos x="T6" y="T7"/>
                  </a:cxn>
                </a:cxnLst>
                <a:rect l="0" t="0" r="r" b="b"/>
                <a:pathLst>
                  <a:path w="12828" h="13488">
                    <a:moveTo>
                      <a:pt x="12828" y="13488"/>
                    </a:moveTo>
                    <a:lnTo>
                      <a:pt x="12828" y="0"/>
                    </a:lnTo>
                    <a:cubicBezTo>
                      <a:pt x="6985" y="0"/>
                      <a:pt x="1806" y="3762"/>
                      <a:pt x="0" y="9320"/>
                    </a:cubicBezTo>
                    <a:lnTo>
                      <a:pt x="12828" y="13488"/>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grpSp>
          <p:nvGrpSpPr>
            <p:cNvPr id="31" name="Group 30"/>
            <p:cNvGrpSpPr/>
            <p:nvPr/>
          </p:nvGrpSpPr>
          <p:grpSpPr>
            <a:xfrm>
              <a:off x="1409926" y="1913929"/>
              <a:ext cx="3909395" cy="3710310"/>
              <a:chOff x="4194969" y="1730097"/>
              <a:chExt cx="3802062" cy="3608444"/>
            </a:xfrm>
          </p:grpSpPr>
          <p:sp>
            <p:nvSpPr>
              <p:cNvPr id="25" name="Freeform 5"/>
              <p:cNvSpPr>
                <a:spLocks/>
              </p:cNvSpPr>
              <p:nvPr/>
            </p:nvSpPr>
            <p:spPr bwMode="auto">
              <a:xfrm>
                <a:off x="6096541" y="1730097"/>
                <a:ext cx="1665768" cy="1749057"/>
              </a:xfrm>
              <a:custGeom>
                <a:avLst/>
                <a:gdLst>
                  <a:gd name="T0" fmla="*/ 0 w 6415"/>
                  <a:gd name="T1" fmla="*/ 6744 h 6744"/>
                  <a:gd name="T2" fmla="*/ 6415 w 6415"/>
                  <a:gd name="T3" fmla="*/ 4660 h 6744"/>
                  <a:gd name="T4" fmla="*/ 0 w 6415"/>
                  <a:gd name="T5" fmla="*/ 0 h 6744"/>
                  <a:gd name="T6" fmla="*/ 0 w 6415"/>
                  <a:gd name="T7" fmla="*/ 6744 h 6744"/>
                </a:gdLst>
                <a:ahLst/>
                <a:cxnLst>
                  <a:cxn ang="0">
                    <a:pos x="T0" y="T1"/>
                  </a:cxn>
                  <a:cxn ang="0">
                    <a:pos x="T2" y="T3"/>
                  </a:cxn>
                  <a:cxn ang="0">
                    <a:pos x="T4" y="T5"/>
                  </a:cxn>
                  <a:cxn ang="0">
                    <a:pos x="T6" y="T7"/>
                  </a:cxn>
                </a:cxnLst>
                <a:rect l="0" t="0" r="r" b="b"/>
                <a:pathLst>
                  <a:path w="6415" h="6744">
                    <a:moveTo>
                      <a:pt x="0" y="6744"/>
                    </a:moveTo>
                    <a:lnTo>
                      <a:pt x="6415" y="4660"/>
                    </a:lnTo>
                    <a:cubicBezTo>
                      <a:pt x="5512" y="1881"/>
                      <a:pt x="2922" y="0"/>
                      <a:pt x="0" y="0"/>
                    </a:cubicBezTo>
                    <a:lnTo>
                      <a:pt x="0" y="6744"/>
                    </a:lnTo>
                    <a:close/>
                  </a:path>
                </a:pathLst>
              </a:custGeom>
              <a:solidFill>
                <a:srgbClr val="005EB8"/>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6" name="Freeform 6"/>
              <p:cNvSpPr>
                <a:spLocks/>
              </p:cNvSpPr>
              <p:nvPr/>
            </p:nvSpPr>
            <p:spPr bwMode="auto">
              <a:xfrm>
                <a:off x="6096541" y="2938320"/>
                <a:ext cx="1900490" cy="1955655"/>
              </a:xfrm>
              <a:custGeom>
                <a:avLst/>
                <a:gdLst>
                  <a:gd name="T0" fmla="*/ 0 w 7318"/>
                  <a:gd name="T1" fmla="*/ 2084 h 7541"/>
                  <a:gd name="T2" fmla="*/ 3965 w 7318"/>
                  <a:gd name="T3" fmla="*/ 7541 h 7541"/>
                  <a:gd name="T4" fmla="*/ 6415 w 7318"/>
                  <a:gd name="T5" fmla="*/ 0 h 7541"/>
                  <a:gd name="T6" fmla="*/ 0 w 7318"/>
                  <a:gd name="T7" fmla="*/ 2084 h 7541"/>
                </a:gdLst>
                <a:ahLst/>
                <a:cxnLst>
                  <a:cxn ang="0">
                    <a:pos x="T0" y="T1"/>
                  </a:cxn>
                  <a:cxn ang="0">
                    <a:pos x="T2" y="T3"/>
                  </a:cxn>
                  <a:cxn ang="0">
                    <a:pos x="T4" y="T5"/>
                  </a:cxn>
                  <a:cxn ang="0">
                    <a:pos x="T6" y="T7"/>
                  </a:cxn>
                </a:cxnLst>
                <a:rect l="0" t="0" r="r" b="b"/>
                <a:pathLst>
                  <a:path w="7318" h="7541">
                    <a:moveTo>
                      <a:pt x="0" y="2084"/>
                    </a:moveTo>
                    <a:lnTo>
                      <a:pt x="3965" y="7541"/>
                    </a:lnTo>
                    <a:cubicBezTo>
                      <a:pt x="6329" y="5823"/>
                      <a:pt x="7318" y="2779"/>
                      <a:pt x="6415" y="0"/>
                    </a:cubicBezTo>
                    <a:lnTo>
                      <a:pt x="0" y="2084"/>
                    </a:lnTo>
                    <a:close/>
                  </a:path>
                </a:pathLst>
              </a:custGeom>
              <a:solidFill>
                <a:srgbClr val="0091DA"/>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7" name="Freeform 7"/>
              <p:cNvSpPr>
                <a:spLocks/>
              </p:cNvSpPr>
              <p:nvPr/>
            </p:nvSpPr>
            <p:spPr bwMode="auto">
              <a:xfrm>
                <a:off x="5066793" y="3479154"/>
                <a:ext cx="2059496" cy="1859387"/>
              </a:xfrm>
              <a:custGeom>
                <a:avLst/>
                <a:gdLst>
                  <a:gd name="T0" fmla="*/ 7928 w 15857"/>
                  <a:gd name="T1" fmla="*/ 0 h 14348"/>
                  <a:gd name="T2" fmla="*/ 0 w 15857"/>
                  <a:gd name="T3" fmla="*/ 10913 h 14348"/>
                  <a:gd name="T4" fmla="*/ 15857 w 15857"/>
                  <a:gd name="T5" fmla="*/ 10913 h 14348"/>
                  <a:gd name="T6" fmla="*/ 7928 w 15857"/>
                  <a:gd name="T7" fmla="*/ 0 h 14348"/>
                </a:gdLst>
                <a:ahLst/>
                <a:cxnLst>
                  <a:cxn ang="0">
                    <a:pos x="T0" y="T1"/>
                  </a:cxn>
                  <a:cxn ang="0">
                    <a:pos x="T2" y="T3"/>
                  </a:cxn>
                  <a:cxn ang="0">
                    <a:pos x="T4" y="T5"/>
                  </a:cxn>
                  <a:cxn ang="0">
                    <a:pos x="T6" y="T7"/>
                  </a:cxn>
                </a:cxnLst>
                <a:rect l="0" t="0" r="r" b="b"/>
                <a:pathLst>
                  <a:path w="15857" h="14348">
                    <a:moveTo>
                      <a:pt x="7928" y="0"/>
                    </a:moveTo>
                    <a:lnTo>
                      <a:pt x="0" y="10913"/>
                    </a:lnTo>
                    <a:cubicBezTo>
                      <a:pt x="4728" y="14348"/>
                      <a:pt x="11129" y="14348"/>
                      <a:pt x="15857" y="10913"/>
                    </a:cubicBezTo>
                    <a:lnTo>
                      <a:pt x="7928" y="0"/>
                    </a:lnTo>
                    <a:close/>
                  </a:path>
                </a:pathLst>
              </a:custGeom>
              <a:solidFill>
                <a:srgbClr val="483698"/>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 name="Freeform 8"/>
              <p:cNvSpPr>
                <a:spLocks/>
              </p:cNvSpPr>
              <p:nvPr/>
            </p:nvSpPr>
            <p:spPr bwMode="auto">
              <a:xfrm>
                <a:off x="4194969" y="2938320"/>
                <a:ext cx="1901572" cy="1955655"/>
              </a:xfrm>
              <a:custGeom>
                <a:avLst/>
                <a:gdLst>
                  <a:gd name="T0" fmla="*/ 14634 w 14634"/>
                  <a:gd name="T1" fmla="*/ 4168 h 15081"/>
                  <a:gd name="T2" fmla="*/ 1806 w 14634"/>
                  <a:gd name="T3" fmla="*/ 0 h 15081"/>
                  <a:gd name="T4" fmla="*/ 6706 w 14634"/>
                  <a:gd name="T5" fmla="*/ 15081 h 15081"/>
                  <a:gd name="T6" fmla="*/ 14634 w 14634"/>
                  <a:gd name="T7" fmla="*/ 4168 h 15081"/>
                </a:gdLst>
                <a:ahLst/>
                <a:cxnLst>
                  <a:cxn ang="0">
                    <a:pos x="T0" y="T1"/>
                  </a:cxn>
                  <a:cxn ang="0">
                    <a:pos x="T2" y="T3"/>
                  </a:cxn>
                  <a:cxn ang="0">
                    <a:pos x="T4" y="T5"/>
                  </a:cxn>
                  <a:cxn ang="0">
                    <a:pos x="T6" y="T7"/>
                  </a:cxn>
                </a:cxnLst>
                <a:rect l="0" t="0" r="r" b="b"/>
                <a:pathLst>
                  <a:path w="14634" h="15081">
                    <a:moveTo>
                      <a:pt x="14634" y="4168"/>
                    </a:moveTo>
                    <a:lnTo>
                      <a:pt x="1806" y="0"/>
                    </a:lnTo>
                    <a:cubicBezTo>
                      <a:pt x="0" y="5558"/>
                      <a:pt x="1978" y="11646"/>
                      <a:pt x="6706" y="15081"/>
                    </a:cubicBezTo>
                    <a:lnTo>
                      <a:pt x="14634" y="4168"/>
                    </a:lnTo>
                    <a:close/>
                  </a:path>
                </a:pathLst>
              </a:custGeom>
              <a:solidFill>
                <a:srgbClr val="470A68"/>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 name="Freeform 9"/>
              <p:cNvSpPr>
                <a:spLocks/>
              </p:cNvSpPr>
              <p:nvPr/>
            </p:nvSpPr>
            <p:spPr bwMode="auto">
              <a:xfrm>
                <a:off x="4429691" y="1730097"/>
                <a:ext cx="1666850" cy="1749057"/>
              </a:xfrm>
              <a:custGeom>
                <a:avLst/>
                <a:gdLst>
                  <a:gd name="T0" fmla="*/ 12828 w 12828"/>
                  <a:gd name="T1" fmla="*/ 13488 h 13488"/>
                  <a:gd name="T2" fmla="*/ 12828 w 12828"/>
                  <a:gd name="T3" fmla="*/ 0 h 13488"/>
                  <a:gd name="T4" fmla="*/ 0 w 12828"/>
                  <a:gd name="T5" fmla="*/ 9320 h 13488"/>
                  <a:gd name="T6" fmla="*/ 12828 w 12828"/>
                  <a:gd name="T7" fmla="*/ 13488 h 13488"/>
                </a:gdLst>
                <a:ahLst/>
                <a:cxnLst>
                  <a:cxn ang="0">
                    <a:pos x="T0" y="T1"/>
                  </a:cxn>
                  <a:cxn ang="0">
                    <a:pos x="T2" y="T3"/>
                  </a:cxn>
                  <a:cxn ang="0">
                    <a:pos x="T4" y="T5"/>
                  </a:cxn>
                  <a:cxn ang="0">
                    <a:pos x="T6" y="T7"/>
                  </a:cxn>
                </a:cxnLst>
                <a:rect l="0" t="0" r="r" b="b"/>
                <a:pathLst>
                  <a:path w="12828" h="13488">
                    <a:moveTo>
                      <a:pt x="12828" y="13488"/>
                    </a:moveTo>
                    <a:lnTo>
                      <a:pt x="12828" y="0"/>
                    </a:lnTo>
                    <a:cubicBezTo>
                      <a:pt x="6985" y="0"/>
                      <a:pt x="1806" y="3762"/>
                      <a:pt x="0" y="9320"/>
                    </a:cubicBezTo>
                    <a:lnTo>
                      <a:pt x="12828" y="13488"/>
                    </a:lnTo>
                    <a:close/>
                  </a:path>
                </a:pathLst>
              </a:custGeom>
              <a:solidFill>
                <a:srgbClr val="6D2077"/>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sp>
          <p:nvSpPr>
            <p:cNvPr id="85" name="Rectangle 84"/>
            <p:cNvSpPr/>
            <p:nvPr/>
          </p:nvSpPr>
          <p:spPr>
            <a:xfrm>
              <a:off x="3771145" y="2695940"/>
              <a:ext cx="1034027" cy="461665"/>
            </a:xfrm>
            <a:prstGeom prst="rect">
              <a:avLst/>
            </a:prstGeom>
          </p:spPr>
          <p:txBody>
            <a:bodyPr wrap="square" lIns="0" tIns="0" rIns="0" bIns="0">
              <a:spAutoFit/>
            </a:bodyPr>
            <a:lstStyle/>
            <a:p>
              <a:pPr algn="ctr" defTabSz="342900"/>
              <a:r>
                <a:rPr lang="en-US" sz="1000" b="1" dirty="0">
                  <a:solidFill>
                    <a:schemeClr val="bg1"/>
                  </a:solidFill>
                </a:rPr>
                <a:t>Application Security Architecture</a:t>
              </a:r>
            </a:p>
          </p:txBody>
        </p:sp>
        <p:sp>
          <p:nvSpPr>
            <p:cNvPr id="86" name="Rectangle 85"/>
            <p:cNvSpPr/>
            <p:nvPr/>
          </p:nvSpPr>
          <p:spPr>
            <a:xfrm>
              <a:off x="4208681" y="4361190"/>
              <a:ext cx="605451" cy="158232"/>
            </a:xfrm>
            <a:prstGeom prst="rect">
              <a:avLst/>
            </a:prstGeom>
          </p:spPr>
          <p:txBody>
            <a:bodyPr wrap="square" lIns="0" tIns="0" rIns="0" bIns="0">
              <a:spAutoFit/>
            </a:bodyPr>
            <a:lstStyle/>
            <a:p>
              <a:pPr algn="ctr" defTabSz="342900"/>
              <a:r>
                <a:rPr lang="en-US" sz="1000" b="1" dirty="0">
                  <a:solidFill>
                    <a:schemeClr val="bg1"/>
                  </a:solidFill>
                </a:rPr>
                <a:t>DevOps</a:t>
              </a:r>
            </a:p>
          </p:txBody>
        </p:sp>
        <p:sp>
          <p:nvSpPr>
            <p:cNvPr id="87" name="Rectangle 86"/>
            <p:cNvSpPr/>
            <p:nvPr/>
          </p:nvSpPr>
          <p:spPr>
            <a:xfrm>
              <a:off x="2837921" y="5254482"/>
              <a:ext cx="1053404" cy="149816"/>
            </a:xfrm>
            <a:prstGeom prst="rect">
              <a:avLst/>
            </a:prstGeom>
          </p:spPr>
          <p:txBody>
            <a:bodyPr wrap="square" lIns="0" tIns="0" rIns="0" bIns="0">
              <a:spAutoFit/>
            </a:bodyPr>
            <a:lstStyle/>
            <a:p>
              <a:pPr algn="ctr" defTabSz="342900"/>
              <a:r>
                <a:rPr lang="en-US" sz="1000" b="1" dirty="0">
                  <a:solidFill>
                    <a:schemeClr val="bg1"/>
                  </a:solidFill>
                </a:rPr>
                <a:t>Data Analytics</a:t>
              </a:r>
            </a:p>
          </p:txBody>
        </p:sp>
        <p:sp>
          <p:nvSpPr>
            <p:cNvPr id="88" name="Rectangle 87"/>
            <p:cNvSpPr/>
            <p:nvPr/>
          </p:nvSpPr>
          <p:spPr>
            <a:xfrm>
              <a:off x="1834098" y="4251888"/>
              <a:ext cx="933646" cy="158232"/>
            </a:xfrm>
            <a:prstGeom prst="rect">
              <a:avLst/>
            </a:prstGeom>
          </p:spPr>
          <p:txBody>
            <a:bodyPr wrap="square" lIns="0" tIns="0" rIns="0" bIns="0">
              <a:spAutoFit/>
            </a:bodyPr>
            <a:lstStyle/>
            <a:p>
              <a:pPr algn="ctr" defTabSz="342900"/>
              <a:r>
                <a:rPr lang="en-US" sz="1000" b="1" dirty="0">
                  <a:solidFill>
                    <a:schemeClr val="bg1"/>
                  </a:solidFill>
                </a:rPr>
                <a:t>Cybersecurity</a:t>
              </a:r>
            </a:p>
          </p:txBody>
        </p:sp>
        <p:sp>
          <p:nvSpPr>
            <p:cNvPr id="89" name="Rectangle 88"/>
            <p:cNvSpPr/>
            <p:nvPr/>
          </p:nvSpPr>
          <p:spPr>
            <a:xfrm>
              <a:off x="2060051" y="2873352"/>
              <a:ext cx="1074717" cy="316466"/>
            </a:xfrm>
            <a:prstGeom prst="rect">
              <a:avLst/>
            </a:prstGeom>
          </p:spPr>
          <p:txBody>
            <a:bodyPr wrap="square" lIns="0" tIns="0" rIns="0" bIns="0">
              <a:spAutoFit/>
            </a:bodyPr>
            <a:lstStyle/>
            <a:p>
              <a:pPr algn="ctr" defTabSz="342900"/>
              <a:r>
                <a:rPr lang="en-US" sz="1000" b="1" dirty="0">
                  <a:solidFill>
                    <a:schemeClr val="bg1"/>
                  </a:solidFill>
                </a:rPr>
                <a:t>Cloud Business Transformation</a:t>
              </a:r>
            </a:p>
          </p:txBody>
        </p:sp>
        <p:grpSp>
          <p:nvGrpSpPr>
            <p:cNvPr id="4" name="Group 3"/>
            <p:cNvGrpSpPr/>
            <p:nvPr/>
          </p:nvGrpSpPr>
          <p:grpSpPr>
            <a:xfrm>
              <a:off x="3566857" y="2159366"/>
              <a:ext cx="583434" cy="669047"/>
              <a:chOff x="2002514" y="3045855"/>
              <a:chExt cx="480027" cy="550466"/>
            </a:xfrm>
          </p:grpSpPr>
          <p:sp>
            <p:nvSpPr>
              <p:cNvPr id="152" name="Freeform 530"/>
              <p:cNvSpPr>
                <a:spLocks noEditPoints="1"/>
              </p:cNvSpPr>
              <p:nvPr/>
            </p:nvSpPr>
            <p:spPr bwMode="auto">
              <a:xfrm>
                <a:off x="2002514" y="3045855"/>
                <a:ext cx="480027" cy="550466"/>
              </a:xfrm>
              <a:custGeom>
                <a:avLst/>
                <a:gdLst>
                  <a:gd name="T0" fmla="*/ 323 w 368"/>
                  <a:gd name="T1" fmla="*/ 28 h 422"/>
                  <a:gd name="T2" fmla="*/ 294 w 368"/>
                  <a:gd name="T3" fmla="*/ 10 h 422"/>
                  <a:gd name="T4" fmla="*/ 261 w 368"/>
                  <a:gd name="T5" fmla="*/ 2 h 422"/>
                  <a:gd name="T6" fmla="*/ 226 w 368"/>
                  <a:gd name="T7" fmla="*/ 3 h 422"/>
                  <a:gd name="T8" fmla="*/ 193 w 368"/>
                  <a:gd name="T9" fmla="*/ 15 h 422"/>
                  <a:gd name="T10" fmla="*/ 165 w 368"/>
                  <a:gd name="T11" fmla="*/ 36 h 422"/>
                  <a:gd name="T12" fmla="*/ 152 w 368"/>
                  <a:gd name="T13" fmla="*/ 50 h 422"/>
                  <a:gd name="T14" fmla="*/ 135 w 368"/>
                  <a:gd name="T15" fmla="*/ 82 h 422"/>
                  <a:gd name="T16" fmla="*/ 130 w 368"/>
                  <a:gd name="T17" fmla="*/ 135 h 422"/>
                  <a:gd name="T18" fmla="*/ 127 w 368"/>
                  <a:gd name="T19" fmla="*/ 184 h 422"/>
                  <a:gd name="T20" fmla="*/ 132 w 368"/>
                  <a:gd name="T21" fmla="*/ 195 h 422"/>
                  <a:gd name="T22" fmla="*/ 4 w 368"/>
                  <a:gd name="T23" fmla="*/ 328 h 422"/>
                  <a:gd name="T24" fmla="*/ 0 w 368"/>
                  <a:gd name="T25" fmla="*/ 335 h 422"/>
                  <a:gd name="T26" fmla="*/ 3 w 368"/>
                  <a:gd name="T27" fmla="*/ 411 h 422"/>
                  <a:gd name="T28" fmla="*/ 17 w 368"/>
                  <a:gd name="T29" fmla="*/ 422 h 422"/>
                  <a:gd name="T30" fmla="*/ 57 w 368"/>
                  <a:gd name="T31" fmla="*/ 421 h 422"/>
                  <a:gd name="T32" fmla="*/ 63 w 368"/>
                  <a:gd name="T33" fmla="*/ 411 h 422"/>
                  <a:gd name="T34" fmla="*/ 63 w 368"/>
                  <a:gd name="T35" fmla="*/ 373 h 422"/>
                  <a:gd name="T36" fmla="*/ 65 w 368"/>
                  <a:gd name="T37" fmla="*/ 369 h 422"/>
                  <a:gd name="T38" fmla="*/ 82 w 368"/>
                  <a:gd name="T39" fmla="*/ 366 h 422"/>
                  <a:gd name="T40" fmla="*/ 85 w 368"/>
                  <a:gd name="T41" fmla="*/ 365 h 422"/>
                  <a:gd name="T42" fmla="*/ 88 w 368"/>
                  <a:gd name="T43" fmla="*/ 346 h 422"/>
                  <a:gd name="T44" fmla="*/ 89 w 368"/>
                  <a:gd name="T45" fmla="*/ 341 h 422"/>
                  <a:gd name="T46" fmla="*/ 110 w 368"/>
                  <a:gd name="T47" fmla="*/ 340 h 422"/>
                  <a:gd name="T48" fmla="*/ 114 w 368"/>
                  <a:gd name="T49" fmla="*/ 338 h 422"/>
                  <a:gd name="T50" fmla="*/ 116 w 368"/>
                  <a:gd name="T51" fmla="*/ 308 h 422"/>
                  <a:gd name="T52" fmla="*/ 119 w 368"/>
                  <a:gd name="T53" fmla="*/ 303 h 422"/>
                  <a:gd name="T54" fmla="*/ 153 w 368"/>
                  <a:gd name="T55" fmla="*/ 301 h 422"/>
                  <a:gd name="T56" fmla="*/ 158 w 368"/>
                  <a:gd name="T57" fmla="*/ 299 h 422"/>
                  <a:gd name="T58" fmla="*/ 160 w 368"/>
                  <a:gd name="T59" fmla="*/ 267 h 422"/>
                  <a:gd name="T60" fmla="*/ 165 w 368"/>
                  <a:gd name="T61" fmla="*/ 262 h 422"/>
                  <a:gd name="T62" fmla="*/ 190 w 368"/>
                  <a:gd name="T63" fmla="*/ 255 h 422"/>
                  <a:gd name="T64" fmla="*/ 204 w 368"/>
                  <a:gd name="T65" fmla="*/ 251 h 422"/>
                  <a:gd name="T66" fmla="*/ 226 w 368"/>
                  <a:gd name="T67" fmla="*/ 237 h 422"/>
                  <a:gd name="T68" fmla="*/ 269 w 368"/>
                  <a:gd name="T69" fmla="*/ 237 h 422"/>
                  <a:gd name="T70" fmla="*/ 309 w 368"/>
                  <a:gd name="T71" fmla="*/ 222 h 422"/>
                  <a:gd name="T72" fmla="*/ 333 w 368"/>
                  <a:gd name="T73" fmla="*/ 204 h 422"/>
                  <a:gd name="T74" fmla="*/ 354 w 368"/>
                  <a:gd name="T75" fmla="*/ 176 h 422"/>
                  <a:gd name="T76" fmla="*/ 366 w 368"/>
                  <a:gd name="T77" fmla="*/ 142 h 422"/>
                  <a:gd name="T78" fmla="*/ 367 w 368"/>
                  <a:gd name="T79" fmla="*/ 108 h 422"/>
                  <a:gd name="T80" fmla="*/ 359 w 368"/>
                  <a:gd name="T81" fmla="*/ 75 h 422"/>
                  <a:gd name="T82" fmla="*/ 341 w 368"/>
                  <a:gd name="T83" fmla="*/ 44 h 422"/>
                  <a:gd name="T84" fmla="*/ 303 w 368"/>
                  <a:gd name="T85" fmla="*/ 94 h 422"/>
                  <a:gd name="T86" fmla="*/ 296 w 368"/>
                  <a:gd name="T87" fmla="*/ 99 h 422"/>
                  <a:gd name="T88" fmla="*/ 284 w 368"/>
                  <a:gd name="T89" fmla="*/ 100 h 422"/>
                  <a:gd name="T90" fmla="*/ 274 w 368"/>
                  <a:gd name="T91" fmla="*/ 94 h 422"/>
                  <a:gd name="T92" fmla="*/ 269 w 368"/>
                  <a:gd name="T93" fmla="*/ 88 h 422"/>
                  <a:gd name="T94" fmla="*/ 268 w 368"/>
                  <a:gd name="T95" fmla="*/ 76 h 422"/>
                  <a:gd name="T96" fmla="*/ 274 w 368"/>
                  <a:gd name="T97" fmla="*/ 65 h 422"/>
                  <a:gd name="T98" fmla="*/ 281 w 368"/>
                  <a:gd name="T99" fmla="*/ 61 h 422"/>
                  <a:gd name="T100" fmla="*/ 293 w 368"/>
                  <a:gd name="T101" fmla="*/ 60 h 422"/>
                  <a:gd name="T102" fmla="*/ 303 w 368"/>
                  <a:gd name="T103" fmla="*/ 65 h 422"/>
                  <a:gd name="T104" fmla="*/ 308 w 368"/>
                  <a:gd name="T105" fmla="*/ 71 h 422"/>
                  <a:gd name="T106" fmla="*/ 309 w 368"/>
                  <a:gd name="T107" fmla="*/ 83 h 422"/>
                  <a:gd name="T108" fmla="*/ 303 w 368"/>
                  <a:gd name="T109" fmla="*/ 9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8" h="422">
                    <a:moveTo>
                      <a:pt x="333" y="36"/>
                    </a:moveTo>
                    <a:lnTo>
                      <a:pt x="333" y="36"/>
                    </a:lnTo>
                    <a:lnTo>
                      <a:pt x="323" y="28"/>
                    </a:lnTo>
                    <a:lnTo>
                      <a:pt x="314" y="20"/>
                    </a:lnTo>
                    <a:lnTo>
                      <a:pt x="304" y="15"/>
                    </a:lnTo>
                    <a:lnTo>
                      <a:pt x="294" y="10"/>
                    </a:lnTo>
                    <a:lnTo>
                      <a:pt x="283" y="5"/>
                    </a:lnTo>
                    <a:lnTo>
                      <a:pt x="271" y="3"/>
                    </a:lnTo>
                    <a:lnTo>
                      <a:pt x="261" y="2"/>
                    </a:lnTo>
                    <a:lnTo>
                      <a:pt x="249" y="0"/>
                    </a:lnTo>
                    <a:lnTo>
                      <a:pt x="237" y="2"/>
                    </a:lnTo>
                    <a:lnTo>
                      <a:pt x="226" y="3"/>
                    </a:lnTo>
                    <a:lnTo>
                      <a:pt x="214" y="5"/>
                    </a:lnTo>
                    <a:lnTo>
                      <a:pt x="204" y="10"/>
                    </a:lnTo>
                    <a:lnTo>
                      <a:pt x="193" y="15"/>
                    </a:lnTo>
                    <a:lnTo>
                      <a:pt x="184" y="20"/>
                    </a:lnTo>
                    <a:lnTo>
                      <a:pt x="173" y="28"/>
                    </a:lnTo>
                    <a:lnTo>
                      <a:pt x="165" y="36"/>
                    </a:lnTo>
                    <a:lnTo>
                      <a:pt x="165" y="36"/>
                    </a:lnTo>
                    <a:lnTo>
                      <a:pt x="158" y="43"/>
                    </a:lnTo>
                    <a:lnTo>
                      <a:pt x="152" y="50"/>
                    </a:lnTo>
                    <a:lnTo>
                      <a:pt x="147" y="57"/>
                    </a:lnTo>
                    <a:lnTo>
                      <a:pt x="142" y="65"/>
                    </a:lnTo>
                    <a:lnTo>
                      <a:pt x="135" y="82"/>
                    </a:lnTo>
                    <a:lnTo>
                      <a:pt x="132" y="100"/>
                    </a:lnTo>
                    <a:lnTo>
                      <a:pt x="129" y="118"/>
                    </a:lnTo>
                    <a:lnTo>
                      <a:pt x="130" y="135"/>
                    </a:lnTo>
                    <a:lnTo>
                      <a:pt x="134" y="153"/>
                    </a:lnTo>
                    <a:lnTo>
                      <a:pt x="141" y="170"/>
                    </a:lnTo>
                    <a:lnTo>
                      <a:pt x="127" y="184"/>
                    </a:lnTo>
                    <a:lnTo>
                      <a:pt x="127" y="184"/>
                    </a:lnTo>
                    <a:lnTo>
                      <a:pt x="130" y="189"/>
                    </a:lnTo>
                    <a:lnTo>
                      <a:pt x="132" y="195"/>
                    </a:lnTo>
                    <a:lnTo>
                      <a:pt x="130" y="199"/>
                    </a:lnTo>
                    <a:lnTo>
                      <a:pt x="127" y="205"/>
                    </a:lnTo>
                    <a:lnTo>
                      <a:pt x="4" y="328"/>
                    </a:lnTo>
                    <a:lnTo>
                      <a:pt x="4" y="328"/>
                    </a:lnTo>
                    <a:lnTo>
                      <a:pt x="1" y="332"/>
                    </a:lnTo>
                    <a:lnTo>
                      <a:pt x="0" y="335"/>
                    </a:lnTo>
                    <a:lnTo>
                      <a:pt x="0" y="405"/>
                    </a:lnTo>
                    <a:lnTo>
                      <a:pt x="0" y="405"/>
                    </a:lnTo>
                    <a:lnTo>
                      <a:pt x="3" y="411"/>
                    </a:lnTo>
                    <a:lnTo>
                      <a:pt x="5" y="417"/>
                    </a:lnTo>
                    <a:lnTo>
                      <a:pt x="11" y="421"/>
                    </a:lnTo>
                    <a:lnTo>
                      <a:pt x="17" y="422"/>
                    </a:lnTo>
                    <a:lnTo>
                      <a:pt x="52" y="422"/>
                    </a:lnTo>
                    <a:lnTo>
                      <a:pt x="52" y="422"/>
                    </a:lnTo>
                    <a:lnTo>
                      <a:pt x="57" y="421"/>
                    </a:lnTo>
                    <a:lnTo>
                      <a:pt x="61" y="418"/>
                    </a:lnTo>
                    <a:lnTo>
                      <a:pt x="63" y="416"/>
                    </a:lnTo>
                    <a:lnTo>
                      <a:pt x="63" y="411"/>
                    </a:lnTo>
                    <a:lnTo>
                      <a:pt x="63" y="411"/>
                    </a:lnTo>
                    <a:lnTo>
                      <a:pt x="63" y="410"/>
                    </a:lnTo>
                    <a:lnTo>
                      <a:pt x="63" y="373"/>
                    </a:lnTo>
                    <a:lnTo>
                      <a:pt x="63" y="373"/>
                    </a:lnTo>
                    <a:lnTo>
                      <a:pt x="64" y="371"/>
                    </a:lnTo>
                    <a:lnTo>
                      <a:pt x="65" y="369"/>
                    </a:lnTo>
                    <a:lnTo>
                      <a:pt x="68" y="366"/>
                    </a:lnTo>
                    <a:lnTo>
                      <a:pt x="71" y="366"/>
                    </a:lnTo>
                    <a:lnTo>
                      <a:pt x="82" y="366"/>
                    </a:lnTo>
                    <a:lnTo>
                      <a:pt x="82" y="366"/>
                    </a:lnTo>
                    <a:lnTo>
                      <a:pt x="84" y="366"/>
                    </a:lnTo>
                    <a:lnTo>
                      <a:pt x="85" y="365"/>
                    </a:lnTo>
                    <a:lnTo>
                      <a:pt x="87" y="363"/>
                    </a:lnTo>
                    <a:lnTo>
                      <a:pt x="88" y="360"/>
                    </a:lnTo>
                    <a:lnTo>
                      <a:pt x="88" y="346"/>
                    </a:lnTo>
                    <a:lnTo>
                      <a:pt x="88" y="346"/>
                    </a:lnTo>
                    <a:lnTo>
                      <a:pt x="88" y="344"/>
                    </a:lnTo>
                    <a:lnTo>
                      <a:pt x="89" y="341"/>
                    </a:lnTo>
                    <a:lnTo>
                      <a:pt x="91" y="340"/>
                    </a:lnTo>
                    <a:lnTo>
                      <a:pt x="94" y="340"/>
                    </a:lnTo>
                    <a:lnTo>
                      <a:pt x="110" y="340"/>
                    </a:lnTo>
                    <a:lnTo>
                      <a:pt x="110" y="340"/>
                    </a:lnTo>
                    <a:lnTo>
                      <a:pt x="113" y="339"/>
                    </a:lnTo>
                    <a:lnTo>
                      <a:pt x="114" y="338"/>
                    </a:lnTo>
                    <a:lnTo>
                      <a:pt x="115" y="337"/>
                    </a:lnTo>
                    <a:lnTo>
                      <a:pt x="116" y="334"/>
                    </a:lnTo>
                    <a:lnTo>
                      <a:pt x="116" y="308"/>
                    </a:lnTo>
                    <a:lnTo>
                      <a:pt x="116" y="308"/>
                    </a:lnTo>
                    <a:lnTo>
                      <a:pt x="116" y="306"/>
                    </a:lnTo>
                    <a:lnTo>
                      <a:pt x="119" y="303"/>
                    </a:lnTo>
                    <a:lnTo>
                      <a:pt x="121" y="301"/>
                    </a:lnTo>
                    <a:lnTo>
                      <a:pt x="123" y="301"/>
                    </a:lnTo>
                    <a:lnTo>
                      <a:pt x="153" y="301"/>
                    </a:lnTo>
                    <a:lnTo>
                      <a:pt x="153" y="301"/>
                    </a:lnTo>
                    <a:lnTo>
                      <a:pt x="155" y="300"/>
                    </a:lnTo>
                    <a:lnTo>
                      <a:pt x="158" y="299"/>
                    </a:lnTo>
                    <a:lnTo>
                      <a:pt x="159" y="296"/>
                    </a:lnTo>
                    <a:lnTo>
                      <a:pt x="160" y="294"/>
                    </a:lnTo>
                    <a:lnTo>
                      <a:pt x="160" y="267"/>
                    </a:lnTo>
                    <a:lnTo>
                      <a:pt x="160" y="267"/>
                    </a:lnTo>
                    <a:lnTo>
                      <a:pt x="161" y="263"/>
                    </a:lnTo>
                    <a:lnTo>
                      <a:pt x="165" y="262"/>
                    </a:lnTo>
                    <a:lnTo>
                      <a:pt x="183" y="262"/>
                    </a:lnTo>
                    <a:lnTo>
                      <a:pt x="190" y="255"/>
                    </a:lnTo>
                    <a:lnTo>
                      <a:pt x="190" y="255"/>
                    </a:lnTo>
                    <a:lnTo>
                      <a:pt x="194" y="251"/>
                    </a:lnTo>
                    <a:lnTo>
                      <a:pt x="199" y="250"/>
                    </a:lnTo>
                    <a:lnTo>
                      <a:pt x="204" y="251"/>
                    </a:lnTo>
                    <a:lnTo>
                      <a:pt x="210" y="254"/>
                    </a:lnTo>
                    <a:lnTo>
                      <a:pt x="226" y="237"/>
                    </a:lnTo>
                    <a:lnTo>
                      <a:pt x="226" y="237"/>
                    </a:lnTo>
                    <a:lnTo>
                      <a:pt x="241" y="238"/>
                    </a:lnTo>
                    <a:lnTo>
                      <a:pt x="255" y="238"/>
                    </a:lnTo>
                    <a:lnTo>
                      <a:pt x="269" y="237"/>
                    </a:lnTo>
                    <a:lnTo>
                      <a:pt x="283" y="234"/>
                    </a:lnTo>
                    <a:lnTo>
                      <a:pt x="296" y="229"/>
                    </a:lnTo>
                    <a:lnTo>
                      <a:pt x="309" y="222"/>
                    </a:lnTo>
                    <a:lnTo>
                      <a:pt x="321" y="213"/>
                    </a:lnTo>
                    <a:lnTo>
                      <a:pt x="333" y="204"/>
                    </a:lnTo>
                    <a:lnTo>
                      <a:pt x="333" y="204"/>
                    </a:lnTo>
                    <a:lnTo>
                      <a:pt x="341" y="195"/>
                    </a:lnTo>
                    <a:lnTo>
                      <a:pt x="348" y="185"/>
                    </a:lnTo>
                    <a:lnTo>
                      <a:pt x="354" y="176"/>
                    </a:lnTo>
                    <a:lnTo>
                      <a:pt x="359" y="165"/>
                    </a:lnTo>
                    <a:lnTo>
                      <a:pt x="363" y="153"/>
                    </a:lnTo>
                    <a:lnTo>
                      <a:pt x="366" y="142"/>
                    </a:lnTo>
                    <a:lnTo>
                      <a:pt x="367" y="131"/>
                    </a:lnTo>
                    <a:lnTo>
                      <a:pt x="368" y="120"/>
                    </a:lnTo>
                    <a:lnTo>
                      <a:pt x="367" y="108"/>
                    </a:lnTo>
                    <a:lnTo>
                      <a:pt x="366" y="97"/>
                    </a:lnTo>
                    <a:lnTo>
                      <a:pt x="363" y="86"/>
                    </a:lnTo>
                    <a:lnTo>
                      <a:pt x="359" y="75"/>
                    </a:lnTo>
                    <a:lnTo>
                      <a:pt x="354" y="64"/>
                    </a:lnTo>
                    <a:lnTo>
                      <a:pt x="348" y="54"/>
                    </a:lnTo>
                    <a:lnTo>
                      <a:pt x="341" y="44"/>
                    </a:lnTo>
                    <a:lnTo>
                      <a:pt x="333" y="36"/>
                    </a:lnTo>
                    <a:lnTo>
                      <a:pt x="333" y="36"/>
                    </a:lnTo>
                    <a:close/>
                    <a:moveTo>
                      <a:pt x="303" y="94"/>
                    </a:moveTo>
                    <a:lnTo>
                      <a:pt x="303" y="94"/>
                    </a:lnTo>
                    <a:lnTo>
                      <a:pt x="300" y="97"/>
                    </a:lnTo>
                    <a:lnTo>
                      <a:pt x="296" y="99"/>
                    </a:lnTo>
                    <a:lnTo>
                      <a:pt x="293" y="100"/>
                    </a:lnTo>
                    <a:lnTo>
                      <a:pt x="289" y="101"/>
                    </a:lnTo>
                    <a:lnTo>
                      <a:pt x="284" y="100"/>
                    </a:lnTo>
                    <a:lnTo>
                      <a:pt x="281" y="99"/>
                    </a:lnTo>
                    <a:lnTo>
                      <a:pt x="277" y="97"/>
                    </a:lnTo>
                    <a:lnTo>
                      <a:pt x="274" y="94"/>
                    </a:lnTo>
                    <a:lnTo>
                      <a:pt x="274" y="94"/>
                    </a:lnTo>
                    <a:lnTo>
                      <a:pt x="271" y="92"/>
                    </a:lnTo>
                    <a:lnTo>
                      <a:pt x="269" y="88"/>
                    </a:lnTo>
                    <a:lnTo>
                      <a:pt x="268" y="83"/>
                    </a:lnTo>
                    <a:lnTo>
                      <a:pt x="268" y="80"/>
                    </a:lnTo>
                    <a:lnTo>
                      <a:pt x="268" y="76"/>
                    </a:lnTo>
                    <a:lnTo>
                      <a:pt x="269" y="71"/>
                    </a:lnTo>
                    <a:lnTo>
                      <a:pt x="271" y="68"/>
                    </a:lnTo>
                    <a:lnTo>
                      <a:pt x="274" y="65"/>
                    </a:lnTo>
                    <a:lnTo>
                      <a:pt x="274" y="65"/>
                    </a:lnTo>
                    <a:lnTo>
                      <a:pt x="277" y="62"/>
                    </a:lnTo>
                    <a:lnTo>
                      <a:pt x="281" y="61"/>
                    </a:lnTo>
                    <a:lnTo>
                      <a:pt x="284" y="60"/>
                    </a:lnTo>
                    <a:lnTo>
                      <a:pt x="289" y="58"/>
                    </a:lnTo>
                    <a:lnTo>
                      <a:pt x="293" y="60"/>
                    </a:lnTo>
                    <a:lnTo>
                      <a:pt x="296" y="61"/>
                    </a:lnTo>
                    <a:lnTo>
                      <a:pt x="300" y="62"/>
                    </a:lnTo>
                    <a:lnTo>
                      <a:pt x="303" y="65"/>
                    </a:lnTo>
                    <a:lnTo>
                      <a:pt x="303" y="65"/>
                    </a:lnTo>
                    <a:lnTo>
                      <a:pt x="306" y="68"/>
                    </a:lnTo>
                    <a:lnTo>
                      <a:pt x="308" y="71"/>
                    </a:lnTo>
                    <a:lnTo>
                      <a:pt x="309" y="76"/>
                    </a:lnTo>
                    <a:lnTo>
                      <a:pt x="309" y="80"/>
                    </a:lnTo>
                    <a:lnTo>
                      <a:pt x="309" y="83"/>
                    </a:lnTo>
                    <a:lnTo>
                      <a:pt x="308" y="88"/>
                    </a:lnTo>
                    <a:lnTo>
                      <a:pt x="306" y="92"/>
                    </a:lnTo>
                    <a:lnTo>
                      <a:pt x="303" y="94"/>
                    </a:lnTo>
                    <a:lnTo>
                      <a:pt x="303" y="94"/>
                    </a:lnTo>
                    <a:close/>
                  </a:path>
                </a:pathLst>
              </a:custGeom>
              <a:solidFill>
                <a:srgbClr val="EDB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153" name="Freeform 531"/>
              <p:cNvSpPr>
                <a:spLocks/>
              </p:cNvSpPr>
              <p:nvPr/>
            </p:nvSpPr>
            <p:spPr bwMode="auto">
              <a:xfrm>
                <a:off x="2002514" y="3328915"/>
                <a:ext cx="198272" cy="211316"/>
              </a:xfrm>
              <a:custGeom>
                <a:avLst/>
                <a:gdLst>
                  <a:gd name="T0" fmla="*/ 138 w 152"/>
                  <a:gd name="T1" fmla="*/ 2 h 162"/>
                  <a:gd name="T2" fmla="*/ 0 w 152"/>
                  <a:gd name="T3" fmla="*/ 140 h 162"/>
                  <a:gd name="T4" fmla="*/ 0 w 152"/>
                  <a:gd name="T5" fmla="*/ 162 h 162"/>
                  <a:gd name="T6" fmla="*/ 149 w 152"/>
                  <a:gd name="T7" fmla="*/ 13 h 162"/>
                  <a:gd name="T8" fmla="*/ 149 w 152"/>
                  <a:gd name="T9" fmla="*/ 13 h 162"/>
                  <a:gd name="T10" fmla="*/ 151 w 152"/>
                  <a:gd name="T11" fmla="*/ 11 h 162"/>
                  <a:gd name="T12" fmla="*/ 152 w 152"/>
                  <a:gd name="T13" fmla="*/ 8 h 162"/>
                  <a:gd name="T14" fmla="*/ 151 w 152"/>
                  <a:gd name="T15" fmla="*/ 5 h 162"/>
                  <a:gd name="T16" fmla="*/ 149 w 152"/>
                  <a:gd name="T17" fmla="*/ 2 h 162"/>
                  <a:gd name="T18" fmla="*/ 149 w 152"/>
                  <a:gd name="T19" fmla="*/ 2 h 162"/>
                  <a:gd name="T20" fmla="*/ 147 w 152"/>
                  <a:gd name="T21" fmla="*/ 1 h 162"/>
                  <a:gd name="T22" fmla="*/ 143 w 152"/>
                  <a:gd name="T23" fmla="*/ 0 h 162"/>
                  <a:gd name="T24" fmla="*/ 141 w 152"/>
                  <a:gd name="T25" fmla="*/ 1 h 162"/>
                  <a:gd name="T26" fmla="*/ 138 w 152"/>
                  <a:gd name="T27" fmla="*/ 2 h 162"/>
                  <a:gd name="T28" fmla="*/ 138 w 152"/>
                  <a:gd name="T29" fmla="*/ 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2">
                    <a:moveTo>
                      <a:pt x="138" y="2"/>
                    </a:moveTo>
                    <a:lnTo>
                      <a:pt x="0" y="140"/>
                    </a:lnTo>
                    <a:lnTo>
                      <a:pt x="0" y="162"/>
                    </a:lnTo>
                    <a:lnTo>
                      <a:pt x="149" y="13"/>
                    </a:lnTo>
                    <a:lnTo>
                      <a:pt x="149" y="13"/>
                    </a:lnTo>
                    <a:lnTo>
                      <a:pt x="151" y="11"/>
                    </a:lnTo>
                    <a:lnTo>
                      <a:pt x="152" y="8"/>
                    </a:lnTo>
                    <a:lnTo>
                      <a:pt x="151" y="5"/>
                    </a:lnTo>
                    <a:lnTo>
                      <a:pt x="149" y="2"/>
                    </a:lnTo>
                    <a:lnTo>
                      <a:pt x="149" y="2"/>
                    </a:lnTo>
                    <a:lnTo>
                      <a:pt x="147" y="1"/>
                    </a:lnTo>
                    <a:lnTo>
                      <a:pt x="143" y="0"/>
                    </a:lnTo>
                    <a:lnTo>
                      <a:pt x="141" y="1"/>
                    </a:lnTo>
                    <a:lnTo>
                      <a:pt x="138" y="2"/>
                    </a:lnTo>
                    <a:lnTo>
                      <a:pt x="138" y="2"/>
                    </a:lnTo>
                    <a:close/>
                  </a:path>
                </a:pathLst>
              </a:custGeom>
              <a:solidFill>
                <a:srgbClr val="D48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154" name="Freeform 532"/>
              <p:cNvSpPr>
                <a:spLocks/>
              </p:cNvSpPr>
              <p:nvPr/>
            </p:nvSpPr>
            <p:spPr bwMode="auto">
              <a:xfrm>
                <a:off x="2224266" y="3150209"/>
                <a:ext cx="153922" cy="153922"/>
              </a:xfrm>
              <a:custGeom>
                <a:avLst/>
                <a:gdLst>
                  <a:gd name="T0" fmla="*/ 4 w 118"/>
                  <a:gd name="T1" fmla="*/ 8 h 118"/>
                  <a:gd name="T2" fmla="*/ 4 w 118"/>
                  <a:gd name="T3" fmla="*/ 8 h 118"/>
                  <a:gd name="T4" fmla="*/ 1 w 118"/>
                  <a:gd name="T5" fmla="*/ 13 h 118"/>
                  <a:gd name="T6" fmla="*/ 0 w 118"/>
                  <a:gd name="T7" fmla="*/ 20 h 118"/>
                  <a:gd name="T8" fmla="*/ 1 w 118"/>
                  <a:gd name="T9" fmla="*/ 26 h 118"/>
                  <a:gd name="T10" fmla="*/ 4 w 118"/>
                  <a:gd name="T11" fmla="*/ 32 h 118"/>
                  <a:gd name="T12" fmla="*/ 87 w 118"/>
                  <a:gd name="T13" fmla="*/ 113 h 118"/>
                  <a:gd name="T14" fmla="*/ 87 w 118"/>
                  <a:gd name="T15" fmla="*/ 113 h 118"/>
                  <a:gd name="T16" fmla="*/ 93 w 118"/>
                  <a:gd name="T17" fmla="*/ 117 h 118"/>
                  <a:gd name="T18" fmla="*/ 99 w 118"/>
                  <a:gd name="T19" fmla="*/ 118 h 118"/>
                  <a:gd name="T20" fmla="*/ 105 w 118"/>
                  <a:gd name="T21" fmla="*/ 117 h 118"/>
                  <a:gd name="T22" fmla="*/ 111 w 118"/>
                  <a:gd name="T23" fmla="*/ 113 h 118"/>
                  <a:gd name="T24" fmla="*/ 113 w 118"/>
                  <a:gd name="T25" fmla="*/ 111 h 118"/>
                  <a:gd name="T26" fmla="*/ 113 w 118"/>
                  <a:gd name="T27" fmla="*/ 111 h 118"/>
                  <a:gd name="T28" fmla="*/ 117 w 118"/>
                  <a:gd name="T29" fmla="*/ 106 h 118"/>
                  <a:gd name="T30" fmla="*/ 118 w 118"/>
                  <a:gd name="T31" fmla="*/ 99 h 118"/>
                  <a:gd name="T32" fmla="*/ 117 w 118"/>
                  <a:gd name="T33" fmla="*/ 93 h 118"/>
                  <a:gd name="T34" fmla="*/ 113 w 118"/>
                  <a:gd name="T35" fmla="*/ 87 h 118"/>
                  <a:gd name="T36" fmla="*/ 30 w 118"/>
                  <a:gd name="T37" fmla="*/ 6 h 118"/>
                  <a:gd name="T38" fmla="*/ 30 w 118"/>
                  <a:gd name="T39" fmla="*/ 6 h 118"/>
                  <a:gd name="T40" fmla="*/ 26 w 118"/>
                  <a:gd name="T41" fmla="*/ 1 h 118"/>
                  <a:gd name="T42" fmla="*/ 18 w 118"/>
                  <a:gd name="T43" fmla="*/ 0 h 118"/>
                  <a:gd name="T44" fmla="*/ 13 w 118"/>
                  <a:gd name="T45" fmla="*/ 1 h 118"/>
                  <a:gd name="T46" fmla="*/ 8 w 118"/>
                  <a:gd name="T47" fmla="*/ 6 h 118"/>
                  <a:gd name="T48" fmla="*/ 4 w 118"/>
                  <a:gd name="T49"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18">
                    <a:moveTo>
                      <a:pt x="4" y="8"/>
                    </a:moveTo>
                    <a:lnTo>
                      <a:pt x="4" y="8"/>
                    </a:lnTo>
                    <a:lnTo>
                      <a:pt x="1" y="13"/>
                    </a:lnTo>
                    <a:lnTo>
                      <a:pt x="0" y="20"/>
                    </a:lnTo>
                    <a:lnTo>
                      <a:pt x="1" y="26"/>
                    </a:lnTo>
                    <a:lnTo>
                      <a:pt x="4" y="32"/>
                    </a:lnTo>
                    <a:lnTo>
                      <a:pt x="87" y="113"/>
                    </a:lnTo>
                    <a:lnTo>
                      <a:pt x="87" y="113"/>
                    </a:lnTo>
                    <a:lnTo>
                      <a:pt x="93" y="117"/>
                    </a:lnTo>
                    <a:lnTo>
                      <a:pt x="99" y="118"/>
                    </a:lnTo>
                    <a:lnTo>
                      <a:pt x="105" y="117"/>
                    </a:lnTo>
                    <a:lnTo>
                      <a:pt x="111" y="113"/>
                    </a:lnTo>
                    <a:lnTo>
                      <a:pt x="113" y="111"/>
                    </a:lnTo>
                    <a:lnTo>
                      <a:pt x="113" y="111"/>
                    </a:lnTo>
                    <a:lnTo>
                      <a:pt x="117" y="106"/>
                    </a:lnTo>
                    <a:lnTo>
                      <a:pt x="118" y="99"/>
                    </a:lnTo>
                    <a:lnTo>
                      <a:pt x="117" y="93"/>
                    </a:lnTo>
                    <a:lnTo>
                      <a:pt x="113" y="87"/>
                    </a:lnTo>
                    <a:lnTo>
                      <a:pt x="30" y="6"/>
                    </a:lnTo>
                    <a:lnTo>
                      <a:pt x="30" y="6"/>
                    </a:lnTo>
                    <a:lnTo>
                      <a:pt x="26" y="1"/>
                    </a:lnTo>
                    <a:lnTo>
                      <a:pt x="18" y="0"/>
                    </a:lnTo>
                    <a:lnTo>
                      <a:pt x="13" y="1"/>
                    </a:lnTo>
                    <a:lnTo>
                      <a:pt x="8" y="6"/>
                    </a:lnTo>
                    <a:lnTo>
                      <a:pt x="4" y="8"/>
                    </a:lnTo>
                    <a:close/>
                  </a:path>
                </a:pathLst>
              </a:custGeom>
              <a:solidFill>
                <a:srgbClr val="D48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grpSp>
        <p:grpSp>
          <p:nvGrpSpPr>
            <p:cNvPr id="8" name="Group 7"/>
            <p:cNvGrpSpPr/>
            <p:nvPr/>
          </p:nvGrpSpPr>
          <p:grpSpPr>
            <a:xfrm>
              <a:off x="3006326" y="4437160"/>
              <a:ext cx="716594" cy="716590"/>
              <a:chOff x="5817596" y="3046514"/>
              <a:chExt cx="589585" cy="589585"/>
            </a:xfrm>
          </p:grpSpPr>
          <p:sp>
            <p:nvSpPr>
              <p:cNvPr id="212" name="Freeform 6"/>
              <p:cNvSpPr>
                <a:spLocks/>
              </p:cNvSpPr>
              <p:nvPr/>
            </p:nvSpPr>
            <p:spPr bwMode="auto">
              <a:xfrm>
                <a:off x="5915859" y="3238949"/>
                <a:ext cx="391692" cy="203352"/>
              </a:xfrm>
              <a:custGeom>
                <a:avLst/>
                <a:gdLst>
                  <a:gd name="T0" fmla="*/ 144 w 287"/>
                  <a:gd name="T1" fmla="*/ 0 h 149"/>
                  <a:gd name="T2" fmla="*/ 144 w 287"/>
                  <a:gd name="T3" fmla="*/ 0 h 149"/>
                  <a:gd name="T4" fmla="*/ 133 w 287"/>
                  <a:gd name="T5" fmla="*/ 0 h 149"/>
                  <a:gd name="T6" fmla="*/ 122 w 287"/>
                  <a:gd name="T7" fmla="*/ 1 h 149"/>
                  <a:gd name="T8" fmla="*/ 111 w 287"/>
                  <a:gd name="T9" fmla="*/ 3 h 149"/>
                  <a:gd name="T10" fmla="*/ 101 w 287"/>
                  <a:gd name="T11" fmla="*/ 6 h 149"/>
                  <a:gd name="T12" fmla="*/ 80 w 287"/>
                  <a:gd name="T13" fmla="*/ 12 h 149"/>
                  <a:gd name="T14" fmla="*/ 62 w 287"/>
                  <a:gd name="T15" fmla="*/ 21 h 149"/>
                  <a:gd name="T16" fmla="*/ 43 w 287"/>
                  <a:gd name="T17" fmla="*/ 32 h 149"/>
                  <a:gd name="T18" fmla="*/ 27 w 287"/>
                  <a:gd name="T19" fmla="*/ 45 h 149"/>
                  <a:gd name="T20" fmla="*/ 13 w 287"/>
                  <a:gd name="T21" fmla="*/ 59 h 149"/>
                  <a:gd name="T22" fmla="*/ 0 w 287"/>
                  <a:gd name="T23" fmla="*/ 75 h 149"/>
                  <a:gd name="T24" fmla="*/ 0 w 287"/>
                  <a:gd name="T25" fmla="*/ 75 h 149"/>
                  <a:gd name="T26" fmla="*/ 13 w 287"/>
                  <a:gd name="T27" fmla="*/ 91 h 149"/>
                  <a:gd name="T28" fmla="*/ 27 w 287"/>
                  <a:gd name="T29" fmla="*/ 105 h 149"/>
                  <a:gd name="T30" fmla="*/ 43 w 287"/>
                  <a:gd name="T31" fmla="*/ 118 h 149"/>
                  <a:gd name="T32" fmla="*/ 62 w 287"/>
                  <a:gd name="T33" fmla="*/ 129 h 149"/>
                  <a:gd name="T34" fmla="*/ 80 w 287"/>
                  <a:gd name="T35" fmla="*/ 137 h 149"/>
                  <a:gd name="T36" fmla="*/ 101 w 287"/>
                  <a:gd name="T37" fmla="*/ 144 h 149"/>
                  <a:gd name="T38" fmla="*/ 111 w 287"/>
                  <a:gd name="T39" fmla="*/ 146 h 149"/>
                  <a:gd name="T40" fmla="*/ 122 w 287"/>
                  <a:gd name="T41" fmla="*/ 148 h 149"/>
                  <a:gd name="T42" fmla="*/ 133 w 287"/>
                  <a:gd name="T43" fmla="*/ 149 h 149"/>
                  <a:gd name="T44" fmla="*/ 144 w 287"/>
                  <a:gd name="T45" fmla="*/ 149 h 149"/>
                  <a:gd name="T46" fmla="*/ 144 w 287"/>
                  <a:gd name="T47" fmla="*/ 149 h 149"/>
                  <a:gd name="T48" fmla="*/ 155 w 287"/>
                  <a:gd name="T49" fmla="*/ 149 h 149"/>
                  <a:gd name="T50" fmla="*/ 165 w 287"/>
                  <a:gd name="T51" fmla="*/ 148 h 149"/>
                  <a:gd name="T52" fmla="*/ 176 w 287"/>
                  <a:gd name="T53" fmla="*/ 146 h 149"/>
                  <a:gd name="T54" fmla="*/ 187 w 287"/>
                  <a:gd name="T55" fmla="*/ 144 h 149"/>
                  <a:gd name="T56" fmla="*/ 207 w 287"/>
                  <a:gd name="T57" fmla="*/ 137 h 149"/>
                  <a:gd name="T58" fmla="*/ 226 w 287"/>
                  <a:gd name="T59" fmla="*/ 129 h 149"/>
                  <a:gd name="T60" fmla="*/ 244 w 287"/>
                  <a:gd name="T61" fmla="*/ 118 h 149"/>
                  <a:gd name="T62" fmla="*/ 260 w 287"/>
                  <a:gd name="T63" fmla="*/ 105 h 149"/>
                  <a:gd name="T64" fmla="*/ 274 w 287"/>
                  <a:gd name="T65" fmla="*/ 91 h 149"/>
                  <a:gd name="T66" fmla="*/ 287 w 287"/>
                  <a:gd name="T67" fmla="*/ 75 h 149"/>
                  <a:gd name="T68" fmla="*/ 287 w 287"/>
                  <a:gd name="T69" fmla="*/ 75 h 149"/>
                  <a:gd name="T70" fmla="*/ 274 w 287"/>
                  <a:gd name="T71" fmla="*/ 59 h 149"/>
                  <a:gd name="T72" fmla="*/ 260 w 287"/>
                  <a:gd name="T73" fmla="*/ 45 h 149"/>
                  <a:gd name="T74" fmla="*/ 244 w 287"/>
                  <a:gd name="T75" fmla="*/ 32 h 149"/>
                  <a:gd name="T76" fmla="*/ 226 w 287"/>
                  <a:gd name="T77" fmla="*/ 21 h 149"/>
                  <a:gd name="T78" fmla="*/ 207 w 287"/>
                  <a:gd name="T79" fmla="*/ 12 h 149"/>
                  <a:gd name="T80" fmla="*/ 187 w 287"/>
                  <a:gd name="T81" fmla="*/ 6 h 149"/>
                  <a:gd name="T82" fmla="*/ 176 w 287"/>
                  <a:gd name="T83" fmla="*/ 3 h 149"/>
                  <a:gd name="T84" fmla="*/ 165 w 287"/>
                  <a:gd name="T85" fmla="*/ 1 h 149"/>
                  <a:gd name="T86" fmla="*/ 155 w 287"/>
                  <a:gd name="T87" fmla="*/ 0 h 149"/>
                  <a:gd name="T88" fmla="*/ 144 w 287"/>
                  <a:gd name="T89" fmla="*/ 0 h 149"/>
                  <a:gd name="T90" fmla="*/ 144 w 287"/>
                  <a:gd name="T9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7" h="149">
                    <a:moveTo>
                      <a:pt x="144" y="0"/>
                    </a:moveTo>
                    <a:lnTo>
                      <a:pt x="144" y="0"/>
                    </a:lnTo>
                    <a:lnTo>
                      <a:pt x="133" y="0"/>
                    </a:lnTo>
                    <a:lnTo>
                      <a:pt x="122" y="1"/>
                    </a:lnTo>
                    <a:lnTo>
                      <a:pt x="111" y="3"/>
                    </a:lnTo>
                    <a:lnTo>
                      <a:pt x="101" y="6"/>
                    </a:lnTo>
                    <a:lnTo>
                      <a:pt x="80" y="12"/>
                    </a:lnTo>
                    <a:lnTo>
                      <a:pt x="62" y="21"/>
                    </a:lnTo>
                    <a:lnTo>
                      <a:pt x="43" y="32"/>
                    </a:lnTo>
                    <a:lnTo>
                      <a:pt x="27" y="45"/>
                    </a:lnTo>
                    <a:lnTo>
                      <a:pt x="13" y="59"/>
                    </a:lnTo>
                    <a:lnTo>
                      <a:pt x="0" y="75"/>
                    </a:lnTo>
                    <a:lnTo>
                      <a:pt x="0" y="75"/>
                    </a:lnTo>
                    <a:lnTo>
                      <a:pt x="13" y="91"/>
                    </a:lnTo>
                    <a:lnTo>
                      <a:pt x="27" y="105"/>
                    </a:lnTo>
                    <a:lnTo>
                      <a:pt x="43" y="118"/>
                    </a:lnTo>
                    <a:lnTo>
                      <a:pt x="62" y="129"/>
                    </a:lnTo>
                    <a:lnTo>
                      <a:pt x="80" y="137"/>
                    </a:lnTo>
                    <a:lnTo>
                      <a:pt x="101" y="144"/>
                    </a:lnTo>
                    <a:lnTo>
                      <a:pt x="111" y="146"/>
                    </a:lnTo>
                    <a:lnTo>
                      <a:pt x="122" y="148"/>
                    </a:lnTo>
                    <a:lnTo>
                      <a:pt x="133" y="149"/>
                    </a:lnTo>
                    <a:lnTo>
                      <a:pt x="144" y="149"/>
                    </a:lnTo>
                    <a:lnTo>
                      <a:pt x="144" y="149"/>
                    </a:lnTo>
                    <a:lnTo>
                      <a:pt x="155" y="149"/>
                    </a:lnTo>
                    <a:lnTo>
                      <a:pt x="165" y="148"/>
                    </a:lnTo>
                    <a:lnTo>
                      <a:pt x="176" y="146"/>
                    </a:lnTo>
                    <a:lnTo>
                      <a:pt x="187" y="144"/>
                    </a:lnTo>
                    <a:lnTo>
                      <a:pt x="207" y="137"/>
                    </a:lnTo>
                    <a:lnTo>
                      <a:pt x="226" y="129"/>
                    </a:lnTo>
                    <a:lnTo>
                      <a:pt x="244" y="118"/>
                    </a:lnTo>
                    <a:lnTo>
                      <a:pt x="260" y="105"/>
                    </a:lnTo>
                    <a:lnTo>
                      <a:pt x="274" y="91"/>
                    </a:lnTo>
                    <a:lnTo>
                      <a:pt x="287" y="75"/>
                    </a:lnTo>
                    <a:lnTo>
                      <a:pt x="287" y="75"/>
                    </a:lnTo>
                    <a:lnTo>
                      <a:pt x="274" y="59"/>
                    </a:lnTo>
                    <a:lnTo>
                      <a:pt x="260" y="45"/>
                    </a:lnTo>
                    <a:lnTo>
                      <a:pt x="244" y="32"/>
                    </a:lnTo>
                    <a:lnTo>
                      <a:pt x="226" y="21"/>
                    </a:lnTo>
                    <a:lnTo>
                      <a:pt x="207" y="12"/>
                    </a:lnTo>
                    <a:lnTo>
                      <a:pt x="187" y="6"/>
                    </a:lnTo>
                    <a:lnTo>
                      <a:pt x="176" y="3"/>
                    </a:lnTo>
                    <a:lnTo>
                      <a:pt x="165" y="1"/>
                    </a:lnTo>
                    <a:lnTo>
                      <a:pt x="155" y="0"/>
                    </a:lnTo>
                    <a:lnTo>
                      <a:pt x="144" y="0"/>
                    </a:lnTo>
                    <a:lnTo>
                      <a:pt x="1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3" name="Freeform 7"/>
              <p:cNvSpPr>
                <a:spLocks/>
              </p:cNvSpPr>
              <p:nvPr/>
            </p:nvSpPr>
            <p:spPr bwMode="auto">
              <a:xfrm>
                <a:off x="6010028" y="3238949"/>
                <a:ext cx="203352" cy="203352"/>
              </a:xfrm>
              <a:custGeom>
                <a:avLst/>
                <a:gdLst>
                  <a:gd name="T0" fmla="*/ 149 w 149"/>
                  <a:gd name="T1" fmla="*/ 75 h 149"/>
                  <a:gd name="T2" fmla="*/ 148 w 149"/>
                  <a:gd name="T3" fmla="*/ 90 h 149"/>
                  <a:gd name="T4" fmla="*/ 144 w 149"/>
                  <a:gd name="T5" fmla="*/ 104 h 149"/>
                  <a:gd name="T6" fmla="*/ 136 w 149"/>
                  <a:gd name="T7" fmla="*/ 117 h 149"/>
                  <a:gd name="T8" fmla="*/ 128 w 149"/>
                  <a:gd name="T9" fmla="*/ 128 h 149"/>
                  <a:gd name="T10" fmla="*/ 117 w 149"/>
                  <a:gd name="T11" fmla="*/ 136 h 149"/>
                  <a:gd name="T12" fmla="*/ 104 w 149"/>
                  <a:gd name="T13" fmla="*/ 144 h 149"/>
                  <a:gd name="T14" fmla="*/ 90 w 149"/>
                  <a:gd name="T15" fmla="*/ 148 h 149"/>
                  <a:gd name="T16" fmla="*/ 75 w 149"/>
                  <a:gd name="T17" fmla="*/ 149 h 149"/>
                  <a:gd name="T18" fmla="*/ 67 w 149"/>
                  <a:gd name="T19" fmla="*/ 149 h 149"/>
                  <a:gd name="T20" fmla="*/ 52 w 149"/>
                  <a:gd name="T21" fmla="*/ 146 h 149"/>
                  <a:gd name="T22" fmla="*/ 39 w 149"/>
                  <a:gd name="T23" fmla="*/ 141 h 149"/>
                  <a:gd name="T24" fmla="*/ 27 w 149"/>
                  <a:gd name="T25" fmla="*/ 132 h 149"/>
                  <a:gd name="T26" fmla="*/ 18 w 149"/>
                  <a:gd name="T27" fmla="*/ 122 h 149"/>
                  <a:gd name="T28" fmla="*/ 9 w 149"/>
                  <a:gd name="T29" fmla="*/ 110 h 149"/>
                  <a:gd name="T30" fmla="*/ 3 w 149"/>
                  <a:gd name="T31" fmla="*/ 97 h 149"/>
                  <a:gd name="T32" fmla="*/ 0 w 149"/>
                  <a:gd name="T33" fmla="*/ 82 h 149"/>
                  <a:gd name="T34" fmla="*/ 0 w 149"/>
                  <a:gd name="T35" fmla="*/ 75 h 149"/>
                  <a:gd name="T36" fmla="*/ 1 w 149"/>
                  <a:gd name="T37" fmla="*/ 60 h 149"/>
                  <a:gd name="T38" fmla="*/ 6 w 149"/>
                  <a:gd name="T39" fmla="*/ 46 h 149"/>
                  <a:gd name="T40" fmla="*/ 13 w 149"/>
                  <a:gd name="T41" fmla="*/ 33 h 149"/>
                  <a:gd name="T42" fmla="*/ 22 w 149"/>
                  <a:gd name="T43" fmla="*/ 22 h 149"/>
                  <a:gd name="T44" fmla="*/ 33 w 149"/>
                  <a:gd name="T45" fmla="*/ 13 h 149"/>
                  <a:gd name="T46" fmla="*/ 46 w 149"/>
                  <a:gd name="T47" fmla="*/ 6 h 149"/>
                  <a:gd name="T48" fmla="*/ 60 w 149"/>
                  <a:gd name="T49" fmla="*/ 1 h 149"/>
                  <a:gd name="T50" fmla="*/ 75 w 149"/>
                  <a:gd name="T51" fmla="*/ 0 h 149"/>
                  <a:gd name="T52" fmla="*/ 82 w 149"/>
                  <a:gd name="T53" fmla="*/ 0 h 149"/>
                  <a:gd name="T54" fmla="*/ 97 w 149"/>
                  <a:gd name="T55" fmla="*/ 3 h 149"/>
                  <a:gd name="T56" fmla="*/ 110 w 149"/>
                  <a:gd name="T57" fmla="*/ 9 h 149"/>
                  <a:gd name="T58" fmla="*/ 122 w 149"/>
                  <a:gd name="T59" fmla="*/ 18 h 149"/>
                  <a:gd name="T60" fmla="*/ 132 w 149"/>
                  <a:gd name="T61" fmla="*/ 27 h 149"/>
                  <a:gd name="T62" fmla="*/ 141 w 149"/>
                  <a:gd name="T63" fmla="*/ 39 h 149"/>
                  <a:gd name="T64" fmla="*/ 146 w 149"/>
                  <a:gd name="T65" fmla="*/ 52 h 149"/>
                  <a:gd name="T66" fmla="*/ 149 w 149"/>
                  <a:gd name="T67" fmla="*/ 67 h 149"/>
                  <a:gd name="T68" fmla="*/ 149 w 149"/>
                  <a:gd name="T6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 h="149">
                    <a:moveTo>
                      <a:pt x="149" y="75"/>
                    </a:moveTo>
                    <a:lnTo>
                      <a:pt x="149" y="75"/>
                    </a:lnTo>
                    <a:lnTo>
                      <a:pt x="149" y="82"/>
                    </a:lnTo>
                    <a:lnTo>
                      <a:pt x="148" y="90"/>
                    </a:lnTo>
                    <a:lnTo>
                      <a:pt x="146" y="97"/>
                    </a:lnTo>
                    <a:lnTo>
                      <a:pt x="144" y="104"/>
                    </a:lnTo>
                    <a:lnTo>
                      <a:pt x="141" y="110"/>
                    </a:lnTo>
                    <a:lnTo>
                      <a:pt x="136" y="117"/>
                    </a:lnTo>
                    <a:lnTo>
                      <a:pt x="132" y="122"/>
                    </a:lnTo>
                    <a:lnTo>
                      <a:pt x="128" y="128"/>
                    </a:lnTo>
                    <a:lnTo>
                      <a:pt x="122" y="132"/>
                    </a:lnTo>
                    <a:lnTo>
                      <a:pt x="117" y="136"/>
                    </a:lnTo>
                    <a:lnTo>
                      <a:pt x="110" y="141"/>
                    </a:lnTo>
                    <a:lnTo>
                      <a:pt x="104" y="144"/>
                    </a:lnTo>
                    <a:lnTo>
                      <a:pt x="97" y="146"/>
                    </a:lnTo>
                    <a:lnTo>
                      <a:pt x="90" y="148"/>
                    </a:lnTo>
                    <a:lnTo>
                      <a:pt x="82" y="149"/>
                    </a:lnTo>
                    <a:lnTo>
                      <a:pt x="75" y="149"/>
                    </a:lnTo>
                    <a:lnTo>
                      <a:pt x="75" y="149"/>
                    </a:lnTo>
                    <a:lnTo>
                      <a:pt x="67" y="149"/>
                    </a:lnTo>
                    <a:lnTo>
                      <a:pt x="60" y="148"/>
                    </a:lnTo>
                    <a:lnTo>
                      <a:pt x="52" y="146"/>
                    </a:lnTo>
                    <a:lnTo>
                      <a:pt x="46" y="144"/>
                    </a:lnTo>
                    <a:lnTo>
                      <a:pt x="39" y="141"/>
                    </a:lnTo>
                    <a:lnTo>
                      <a:pt x="33" y="136"/>
                    </a:lnTo>
                    <a:lnTo>
                      <a:pt x="27" y="132"/>
                    </a:lnTo>
                    <a:lnTo>
                      <a:pt x="22" y="128"/>
                    </a:lnTo>
                    <a:lnTo>
                      <a:pt x="18" y="122"/>
                    </a:lnTo>
                    <a:lnTo>
                      <a:pt x="13" y="117"/>
                    </a:lnTo>
                    <a:lnTo>
                      <a:pt x="9" y="110"/>
                    </a:lnTo>
                    <a:lnTo>
                      <a:pt x="6" y="104"/>
                    </a:lnTo>
                    <a:lnTo>
                      <a:pt x="3" y="97"/>
                    </a:lnTo>
                    <a:lnTo>
                      <a:pt x="1" y="90"/>
                    </a:lnTo>
                    <a:lnTo>
                      <a:pt x="0" y="82"/>
                    </a:lnTo>
                    <a:lnTo>
                      <a:pt x="0" y="75"/>
                    </a:lnTo>
                    <a:lnTo>
                      <a:pt x="0" y="75"/>
                    </a:lnTo>
                    <a:lnTo>
                      <a:pt x="0" y="67"/>
                    </a:lnTo>
                    <a:lnTo>
                      <a:pt x="1" y="60"/>
                    </a:lnTo>
                    <a:lnTo>
                      <a:pt x="3" y="52"/>
                    </a:lnTo>
                    <a:lnTo>
                      <a:pt x="6" y="46"/>
                    </a:lnTo>
                    <a:lnTo>
                      <a:pt x="9" y="39"/>
                    </a:lnTo>
                    <a:lnTo>
                      <a:pt x="13" y="33"/>
                    </a:lnTo>
                    <a:lnTo>
                      <a:pt x="18" y="27"/>
                    </a:lnTo>
                    <a:lnTo>
                      <a:pt x="22" y="22"/>
                    </a:lnTo>
                    <a:lnTo>
                      <a:pt x="27" y="18"/>
                    </a:lnTo>
                    <a:lnTo>
                      <a:pt x="33" y="13"/>
                    </a:lnTo>
                    <a:lnTo>
                      <a:pt x="39" y="9"/>
                    </a:lnTo>
                    <a:lnTo>
                      <a:pt x="46" y="6"/>
                    </a:lnTo>
                    <a:lnTo>
                      <a:pt x="52" y="3"/>
                    </a:lnTo>
                    <a:lnTo>
                      <a:pt x="60" y="1"/>
                    </a:lnTo>
                    <a:lnTo>
                      <a:pt x="67" y="0"/>
                    </a:lnTo>
                    <a:lnTo>
                      <a:pt x="75" y="0"/>
                    </a:lnTo>
                    <a:lnTo>
                      <a:pt x="75" y="0"/>
                    </a:lnTo>
                    <a:lnTo>
                      <a:pt x="82" y="0"/>
                    </a:lnTo>
                    <a:lnTo>
                      <a:pt x="90" y="1"/>
                    </a:lnTo>
                    <a:lnTo>
                      <a:pt x="97" y="3"/>
                    </a:lnTo>
                    <a:lnTo>
                      <a:pt x="104" y="6"/>
                    </a:lnTo>
                    <a:lnTo>
                      <a:pt x="110" y="9"/>
                    </a:lnTo>
                    <a:lnTo>
                      <a:pt x="117" y="13"/>
                    </a:lnTo>
                    <a:lnTo>
                      <a:pt x="122" y="18"/>
                    </a:lnTo>
                    <a:lnTo>
                      <a:pt x="128" y="22"/>
                    </a:lnTo>
                    <a:lnTo>
                      <a:pt x="132" y="27"/>
                    </a:lnTo>
                    <a:lnTo>
                      <a:pt x="136" y="33"/>
                    </a:lnTo>
                    <a:lnTo>
                      <a:pt x="141" y="39"/>
                    </a:lnTo>
                    <a:lnTo>
                      <a:pt x="144" y="46"/>
                    </a:lnTo>
                    <a:lnTo>
                      <a:pt x="146" y="52"/>
                    </a:lnTo>
                    <a:lnTo>
                      <a:pt x="148" y="60"/>
                    </a:lnTo>
                    <a:lnTo>
                      <a:pt x="149" y="67"/>
                    </a:lnTo>
                    <a:lnTo>
                      <a:pt x="149" y="75"/>
                    </a:lnTo>
                    <a:lnTo>
                      <a:pt x="149" y="75"/>
                    </a:lnTo>
                    <a:close/>
                  </a:path>
                </a:pathLst>
              </a:custGeom>
              <a:solidFill>
                <a:srgbClr val="16C6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4" name="Freeform 8"/>
              <p:cNvSpPr>
                <a:spLocks/>
              </p:cNvSpPr>
              <p:nvPr/>
            </p:nvSpPr>
            <p:spPr bwMode="auto">
              <a:xfrm>
                <a:off x="6063255" y="3292176"/>
                <a:ext cx="96900" cy="96900"/>
              </a:xfrm>
              <a:custGeom>
                <a:avLst/>
                <a:gdLst>
                  <a:gd name="T0" fmla="*/ 71 w 71"/>
                  <a:gd name="T1" fmla="*/ 36 h 71"/>
                  <a:gd name="T2" fmla="*/ 71 w 71"/>
                  <a:gd name="T3" fmla="*/ 36 h 71"/>
                  <a:gd name="T4" fmla="*/ 70 w 71"/>
                  <a:gd name="T5" fmla="*/ 43 h 71"/>
                  <a:gd name="T6" fmla="*/ 68 w 71"/>
                  <a:gd name="T7" fmla="*/ 50 h 71"/>
                  <a:gd name="T8" fmla="*/ 65 w 71"/>
                  <a:gd name="T9" fmla="*/ 55 h 71"/>
                  <a:gd name="T10" fmla="*/ 61 w 71"/>
                  <a:gd name="T11" fmla="*/ 61 h 71"/>
                  <a:gd name="T12" fmla="*/ 55 w 71"/>
                  <a:gd name="T13" fmla="*/ 65 h 71"/>
                  <a:gd name="T14" fmla="*/ 50 w 71"/>
                  <a:gd name="T15" fmla="*/ 68 h 71"/>
                  <a:gd name="T16" fmla="*/ 43 w 71"/>
                  <a:gd name="T17" fmla="*/ 70 h 71"/>
                  <a:gd name="T18" fmla="*/ 36 w 71"/>
                  <a:gd name="T19" fmla="*/ 71 h 71"/>
                  <a:gd name="T20" fmla="*/ 36 w 71"/>
                  <a:gd name="T21" fmla="*/ 71 h 71"/>
                  <a:gd name="T22" fmla="*/ 28 w 71"/>
                  <a:gd name="T23" fmla="*/ 70 h 71"/>
                  <a:gd name="T24" fmla="*/ 22 w 71"/>
                  <a:gd name="T25" fmla="*/ 68 h 71"/>
                  <a:gd name="T26" fmla="*/ 16 w 71"/>
                  <a:gd name="T27" fmla="*/ 65 h 71"/>
                  <a:gd name="T28" fmla="*/ 11 w 71"/>
                  <a:gd name="T29" fmla="*/ 61 h 71"/>
                  <a:gd name="T30" fmla="*/ 7 w 71"/>
                  <a:gd name="T31" fmla="*/ 55 h 71"/>
                  <a:gd name="T32" fmla="*/ 3 w 71"/>
                  <a:gd name="T33" fmla="*/ 50 h 71"/>
                  <a:gd name="T34" fmla="*/ 1 w 71"/>
                  <a:gd name="T35" fmla="*/ 43 h 71"/>
                  <a:gd name="T36" fmla="*/ 0 w 71"/>
                  <a:gd name="T37" fmla="*/ 36 h 71"/>
                  <a:gd name="T38" fmla="*/ 0 w 71"/>
                  <a:gd name="T39" fmla="*/ 36 h 71"/>
                  <a:gd name="T40" fmla="*/ 1 w 71"/>
                  <a:gd name="T41" fmla="*/ 28 h 71"/>
                  <a:gd name="T42" fmla="*/ 3 w 71"/>
                  <a:gd name="T43" fmla="*/ 22 h 71"/>
                  <a:gd name="T44" fmla="*/ 7 w 71"/>
                  <a:gd name="T45" fmla="*/ 16 h 71"/>
                  <a:gd name="T46" fmla="*/ 11 w 71"/>
                  <a:gd name="T47" fmla="*/ 11 h 71"/>
                  <a:gd name="T48" fmla="*/ 16 w 71"/>
                  <a:gd name="T49" fmla="*/ 7 h 71"/>
                  <a:gd name="T50" fmla="*/ 22 w 71"/>
                  <a:gd name="T51" fmla="*/ 3 h 71"/>
                  <a:gd name="T52" fmla="*/ 28 w 71"/>
                  <a:gd name="T53" fmla="*/ 1 h 71"/>
                  <a:gd name="T54" fmla="*/ 36 w 71"/>
                  <a:gd name="T55" fmla="*/ 0 h 71"/>
                  <a:gd name="T56" fmla="*/ 36 w 71"/>
                  <a:gd name="T57" fmla="*/ 0 h 71"/>
                  <a:gd name="T58" fmla="*/ 43 w 71"/>
                  <a:gd name="T59" fmla="*/ 1 h 71"/>
                  <a:gd name="T60" fmla="*/ 50 w 71"/>
                  <a:gd name="T61" fmla="*/ 3 h 71"/>
                  <a:gd name="T62" fmla="*/ 55 w 71"/>
                  <a:gd name="T63" fmla="*/ 7 h 71"/>
                  <a:gd name="T64" fmla="*/ 61 w 71"/>
                  <a:gd name="T65" fmla="*/ 11 h 71"/>
                  <a:gd name="T66" fmla="*/ 65 w 71"/>
                  <a:gd name="T67" fmla="*/ 16 h 71"/>
                  <a:gd name="T68" fmla="*/ 68 w 71"/>
                  <a:gd name="T69" fmla="*/ 22 h 71"/>
                  <a:gd name="T70" fmla="*/ 70 w 71"/>
                  <a:gd name="T71" fmla="*/ 28 h 71"/>
                  <a:gd name="T72" fmla="*/ 71 w 71"/>
                  <a:gd name="T73" fmla="*/ 36 h 71"/>
                  <a:gd name="T74" fmla="*/ 71 w 71"/>
                  <a:gd name="T75"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1">
                    <a:moveTo>
                      <a:pt x="71" y="36"/>
                    </a:moveTo>
                    <a:lnTo>
                      <a:pt x="71" y="36"/>
                    </a:lnTo>
                    <a:lnTo>
                      <a:pt x="70" y="43"/>
                    </a:lnTo>
                    <a:lnTo>
                      <a:pt x="68" y="50"/>
                    </a:lnTo>
                    <a:lnTo>
                      <a:pt x="65" y="55"/>
                    </a:lnTo>
                    <a:lnTo>
                      <a:pt x="61" y="61"/>
                    </a:lnTo>
                    <a:lnTo>
                      <a:pt x="55" y="65"/>
                    </a:lnTo>
                    <a:lnTo>
                      <a:pt x="50" y="68"/>
                    </a:lnTo>
                    <a:lnTo>
                      <a:pt x="43" y="70"/>
                    </a:lnTo>
                    <a:lnTo>
                      <a:pt x="36" y="71"/>
                    </a:lnTo>
                    <a:lnTo>
                      <a:pt x="36" y="71"/>
                    </a:lnTo>
                    <a:lnTo>
                      <a:pt x="28" y="70"/>
                    </a:lnTo>
                    <a:lnTo>
                      <a:pt x="22" y="68"/>
                    </a:lnTo>
                    <a:lnTo>
                      <a:pt x="16" y="65"/>
                    </a:lnTo>
                    <a:lnTo>
                      <a:pt x="11" y="61"/>
                    </a:lnTo>
                    <a:lnTo>
                      <a:pt x="7" y="55"/>
                    </a:lnTo>
                    <a:lnTo>
                      <a:pt x="3" y="50"/>
                    </a:lnTo>
                    <a:lnTo>
                      <a:pt x="1" y="43"/>
                    </a:lnTo>
                    <a:lnTo>
                      <a:pt x="0" y="36"/>
                    </a:lnTo>
                    <a:lnTo>
                      <a:pt x="0" y="36"/>
                    </a:lnTo>
                    <a:lnTo>
                      <a:pt x="1" y="28"/>
                    </a:lnTo>
                    <a:lnTo>
                      <a:pt x="3" y="22"/>
                    </a:lnTo>
                    <a:lnTo>
                      <a:pt x="7" y="16"/>
                    </a:lnTo>
                    <a:lnTo>
                      <a:pt x="11" y="11"/>
                    </a:lnTo>
                    <a:lnTo>
                      <a:pt x="16" y="7"/>
                    </a:lnTo>
                    <a:lnTo>
                      <a:pt x="22" y="3"/>
                    </a:lnTo>
                    <a:lnTo>
                      <a:pt x="28" y="1"/>
                    </a:lnTo>
                    <a:lnTo>
                      <a:pt x="36" y="0"/>
                    </a:lnTo>
                    <a:lnTo>
                      <a:pt x="36" y="0"/>
                    </a:lnTo>
                    <a:lnTo>
                      <a:pt x="43" y="1"/>
                    </a:lnTo>
                    <a:lnTo>
                      <a:pt x="50" y="3"/>
                    </a:lnTo>
                    <a:lnTo>
                      <a:pt x="55" y="7"/>
                    </a:lnTo>
                    <a:lnTo>
                      <a:pt x="61" y="11"/>
                    </a:lnTo>
                    <a:lnTo>
                      <a:pt x="65" y="16"/>
                    </a:lnTo>
                    <a:lnTo>
                      <a:pt x="68" y="22"/>
                    </a:lnTo>
                    <a:lnTo>
                      <a:pt x="70" y="28"/>
                    </a:lnTo>
                    <a:lnTo>
                      <a:pt x="71" y="36"/>
                    </a:lnTo>
                    <a:lnTo>
                      <a:pt x="71" y="36"/>
                    </a:lnTo>
                    <a:close/>
                  </a:path>
                </a:pathLst>
              </a:custGeom>
              <a:solidFill>
                <a:srgbClr val="242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5" name="Freeform 9"/>
              <p:cNvSpPr>
                <a:spLocks/>
              </p:cNvSpPr>
              <p:nvPr/>
            </p:nvSpPr>
            <p:spPr bwMode="auto">
              <a:xfrm>
                <a:off x="6055066" y="3283987"/>
                <a:ext cx="46402" cy="46403"/>
              </a:xfrm>
              <a:custGeom>
                <a:avLst/>
                <a:gdLst>
                  <a:gd name="T0" fmla="*/ 34 w 34"/>
                  <a:gd name="T1" fmla="*/ 17 h 34"/>
                  <a:gd name="T2" fmla="*/ 34 w 34"/>
                  <a:gd name="T3" fmla="*/ 17 h 34"/>
                  <a:gd name="T4" fmla="*/ 34 w 34"/>
                  <a:gd name="T5" fmla="*/ 20 h 34"/>
                  <a:gd name="T6" fmla="*/ 33 w 34"/>
                  <a:gd name="T7" fmla="*/ 23 h 34"/>
                  <a:gd name="T8" fmla="*/ 31 w 34"/>
                  <a:gd name="T9" fmla="*/ 27 h 34"/>
                  <a:gd name="T10" fmla="*/ 29 w 34"/>
                  <a:gd name="T11" fmla="*/ 29 h 34"/>
                  <a:gd name="T12" fmla="*/ 27 w 34"/>
                  <a:gd name="T13" fmla="*/ 31 h 34"/>
                  <a:gd name="T14" fmla="*/ 23 w 34"/>
                  <a:gd name="T15" fmla="*/ 33 h 34"/>
                  <a:gd name="T16" fmla="*/ 20 w 34"/>
                  <a:gd name="T17" fmla="*/ 34 h 34"/>
                  <a:gd name="T18" fmla="*/ 17 w 34"/>
                  <a:gd name="T19" fmla="*/ 34 h 34"/>
                  <a:gd name="T20" fmla="*/ 17 w 34"/>
                  <a:gd name="T21" fmla="*/ 34 h 34"/>
                  <a:gd name="T22" fmla="*/ 14 w 34"/>
                  <a:gd name="T23" fmla="*/ 34 h 34"/>
                  <a:gd name="T24" fmla="*/ 10 w 34"/>
                  <a:gd name="T25" fmla="*/ 33 h 34"/>
                  <a:gd name="T26" fmla="*/ 7 w 34"/>
                  <a:gd name="T27" fmla="*/ 31 h 34"/>
                  <a:gd name="T28" fmla="*/ 4 w 34"/>
                  <a:gd name="T29" fmla="*/ 29 h 34"/>
                  <a:gd name="T30" fmla="*/ 2 w 34"/>
                  <a:gd name="T31" fmla="*/ 27 h 34"/>
                  <a:gd name="T32" fmla="*/ 1 w 34"/>
                  <a:gd name="T33" fmla="*/ 23 h 34"/>
                  <a:gd name="T34" fmla="*/ 0 w 34"/>
                  <a:gd name="T35" fmla="*/ 20 h 34"/>
                  <a:gd name="T36" fmla="*/ 0 w 34"/>
                  <a:gd name="T37" fmla="*/ 17 h 34"/>
                  <a:gd name="T38" fmla="*/ 0 w 34"/>
                  <a:gd name="T39" fmla="*/ 17 h 34"/>
                  <a:gd name="T40" fmla="*/ 0 w 34"/>
                  <a:gd name="T41" fmla="*/ 14 h 34"/>
                  <a:gd name="T42" fmla="*/ 1 w 34"/>
                  <a:gd name="T43" fmla="*/ 10 h 34"/>
                  <a:gd name="T44" fmla="*/ 2 w 34"/>
                  <a:gd name="T45" fmla="*/ 7 h 34"/>
                  <a:gd name="T46" fmla="*/ 4 w 34"/>
                  <a:gd name="T47" fmla="*/ 4 h 34"/>
                  <a:gd name="T48" fmla="*/ 7 w 34"/>
                  <a:gd name="T49" fmla="*/ 2 h 34"/>
                  <a:gd name="T50" fmla="*/ 10 w 34"/>
                  <a:gd name="T51" fmla="*/ 1 h 34"/>
                  <a:gd name="T52" fmla="*/ 14 w 34"/>
                  <a:gd name="T53" fmla="*/ 0 h 34"/>
                  <a:gd name="T54" fmla="*/ 17 w 34"/>
                  <a:gd name="T55" fmla="*/ 0 h 34"/>
                  <a:gd name="T56" fmla="*/ 17 w 34"/>
                  <a:gd name="T57" fmla="*/ 0 h 34"/>
                  <a:gd name="T58" fmla="*/ 20 w 34"/>
                  <a:gd name="T59" fmla="*/ 0 h 34"/>
                  <a:gd name="T60" fmla="*/ 23 w 34"/>
                  <a:gd name="T61" fmla="*/ 1 h 34"/>
                  <a:gd name="T62" fmla="*/ 27 w 34"/>
                  <a:gd name="T63" fmla="*/ 2 h 34"/>
                  <a:gd name="T64" fmla="*/ 29 w 34"/>
                  <a:gd name="T65" fmla="*/ 4 h 34"/>
                  <a:gd name="T66" fmla="*/ 31 w 34"/>
                  <a:gd name="T67" fmla="*/ 7 h 34"/>
                  <a:gd name="T68" fmla="*/ 33 w 34"/>
                  <a:gd name="T69" fmla="*/ 10 h 34"/>
                  <a:gd name="T70" fmla="*/ 34 w 34"/>
                  <a:gd name="T71" fmla="*/ 14 h 34"/>
                  <a:gd name="T72" fmla="*/ 34 w 34"/>
                  <a:gd name="T73" fmla="*/ 17 h 34"/>
                  <a:gd name="T74" fmla="*/ 34 w 34"/>
                  <a:gd name="T75"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34">
                    <a:moveTo>
                      <a:pt x="34" y="17"/>
                    </a:moveTo>
                    <a:lnTo>
                      <a:pt x="34" y="17"/>
                    </a:lnTo>
                    <a:lnTo>
                      <a:pt x="34" y="20"/>
                    </a:lnTo>
                    <a:lnTo>
                      <a:pt x="33" y="23"/>
                    </a:lnTo>
                    <a:lnTo>
                      <a:pt x="31" y="27"/>
                    </a:lnTo>
                    <a:lnTo>
                      <a:pt x="29" y="29"/>
                    </a:lnTo>
                    <a:lnTo>
                      <a:pt x="27" y="31"/>
                    </a:lnTo>
                    <a:lnTo>
                      <a:pt x="23" y="33"/>
                    </a:lnTo>
                    <a:lnTo>
                      <a:pt x="20" y="34"/>
                    </a:lnTo>
                    <a:lnTo>
                      <a:pt x="17" y="34"/>
                    </a:lnTo>
                    <a:lnTo>
                      <a:pt x="17" y="34"/>
                    </a:lnTo>
                    <a:lnTo>
                      <a:pt x="14" y="34"/>
                    </a:lnTo>
                    <a:lnTo>
                      <a:pt x="10" y="33"/>
                    </a:lnTo>
                    <a:lnTo>
                      <a:pt x="7" y="31"/>
                    </a:lnTo>
                    <a:lnTo>
                      <a:pt x="4" y="29"/>
                    </a:lnTo>
                    <a:lnTo>
                      <a:pt x="2" y="27"/>
                    </a:lnTo>
                    <a:lnTo>
                      <a:pt x="1" y="23"/>
                    </a:lnTo>
                    <a:lnTo>
                      <a:pt x="0" y="20"/>
                    </a:lnTo>
                    <a:lnTo>
                      <a:pt x="0" y="17"/>
                    </a:lnTo>
                    <a:lnTo>
                      <a:pt x="0" y="17"/>
                    </a:lnTo>
                    <a:lnTo>
                      <a:pt x="0" y="14"/>
                    </a:lnTo>
                    <a:lnTo>
                      <a:pt x="1" y="10"/>
                    </a:lnTo>
                    <a:lnTo>
                      <a:pt x="2" y="7"/>
                    </a:lnTo>
                    <a:lnTo>
                      <a:pt x="4" y="4"/>
                    </a:lnTo>
                    <a:lnTo>
                      <a:pt x="7" y="2"/>
                    </a:lnTo>
                    <a:lnTo>
                      <a:pt x="10" y="1"/>
                    </a:lnTo>
                    <a:lnTo>
                      <a:pt x="14" y="0"/>
                    </a:lnTo>
                    <a:lnTo>
                      <a:pt x="17" y="0"/>
                    </a:lnTo>
                    <a:lnTo>
                      <a:pt x="17" y="0"/>
                    </a:lnTo>
                    <a:lnTo>
                      <a:pt x="20" y="0"/>
                    </a:lnTo>
                    <a:lnTo>
                      <a:pt x="23" y="1"/>
                    </a:lnTo>
                    <a:lnTo>
                      <a:pt x="27" y="2"/>
                    </a:lnTo>
                    <a:lnTo>
                      <a:pt x="29" y="4"/>
                    </a:lnTo>
                    <a:lnTo>
                      <a:pt x="31" y="7"/>
                    </a:lnTo>
                    <a:lnTo>
                      <a:pt x="33" y="10"/>
                    </a:lnTo>
                    <a:lnTo>
                      <a:pt x="34" y="14"/>
                    </a:lnTo>
                    <a:lnTo>
                      <a:pt x="34" y="17"/>
                    </a:lnTo>
                    <a:lnTo>
                      <a:pt x="34"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6" name="Freeform 10"/>
              <p:cNvSpPr>
                <a:spLocks/>
              </p:cNvSpPr>
              <p:nvPr/>
            </p:nvSpPr>
            <p:spPr bwMode="auto">
              <a:xfrm>
                <a:off x="5817596" y="3068352"/>
                <a:ext cx="502238" cy="567747"/>
              </a:xfrm>
              <a:custGeom>
                <a:avLst/>
                <a:gdLst>
                  <a:gd name="T0" fmla="*/ 216 w 368"/>
                  <a:gd name="T1" fmla="*/ 365 h 416"/>
                  <a:gd name="T2" fmla="*/ 182 w 368"/>
                  <a:gd name="T3" fmla="*/ 362 h 416"/>
                  <a:gd name="T4" fmla="*/ 151 w 368"/>
                  <a:gd name="T5" fmla="*/ 352 h 416"/>
                  <a:gd name="T6" fmla="*/ 123 w 368"/>
                  <a:gd name="T7" fmla="*/ 337 h 416"/>
                  <a:gd name="T8" fmla="*/ 99 w 368"/>
                  <a:gd name="T9" fmla="*/ 316 h 416"/>
                  <a:gd name="T10" fmla="*/ 79 w 368"/>
                  <a:gd name="T11" fmla="*/ 293 h 416"/>
                  <a:gd name="T12" fmla="*/ 64 w 368"/>
                  <a:gd name="T13" fmla="*/ 265 h 416"/>
                  <a:gd name="T14" fmla="*/ 54 w 368"/>
                  <a:gd name="T15" fmla="*/ 233 h 416"/>
                  <a:gd name="T16" fmla="*/ 51 w 368"/>
                  <a:gd name="T17" fmla="*/ 200 h 416"/>
                  <a:gd name="T18" fmla="*/ 51 w 368"/>
                  <a:gd name="T19" fmla="*/ 187 h 416"/>
                  <a:gd name="T20" fmla="*/ 55 w 368"/>
                  <a:gd name="T21" fmla="*/ 162 h 416"/>
                  <a:gd name="T22" fmla="*/ 61 w 368"/>
                  <a:gd name="T23" fmla="*/ 138 h 416"/>
                  <a:gd name="T24" fmla="*/ 72 w 368"/>
                  <a:gd name="T25" fmla="*/ 117 h 416"/>
                  <a:gd name="T26" fmla="*/ 86 w 368"/>
                  <a:gd name="T27" fmla="*/ 97 h 416"/>
                  <a:gd name="T28" fmla="*/ 102 w 368"/>
                  <a:gd name="T29" fmla="*/ 80 h 416"/>
                  <a:gd name="T30" fmla="*/ 121 w 368"/>
                  <a:gd name="T31" fmla="*/ 64 h 416"/>
                  <a:gd name="T32" fmla="*/ 141 w 368"/>
                  <a:gd name="T33" fmla="*/ 52 h 416"/>
                  <a:gd name="T34" fmla="*/ 133 w 368"/>
                  <a:gd name="T35" fmla="*/ 0 h 416"/>
                  <a:gd name="T36" fmla="*/ 119 w 368"/>
                  <a:gd name="T37" fmla="*/ 6 h 416"/>
                  <a:gd name="T38" fmla="*/ 92 w 368"/>
                  <a:gd name="T39" fmla="*/ 23 h 416"/>
                  <a:gd name="T40" fmla="*/ 68 w 368"/>
                  <a:gd name="T41" fmla="*/ 43 h 416"/>
                  <a:gd name="T42" fmla="*/ 46 w 368"/>
                  <a:gd name="T43" fmla="*/ 66 h 416"/>
                  <a:gd name="T44" fmla="*/ 29 w 368"/>
                  <a:gd name="T45" fmla="*/ 92 h 416"/>
                  <a:gd name="T46" fmla="*/ 15 w 368"/>
                  <a:gd name="T47" fmla="*/ 120 h 416"/>
                  <a:gd name="T48" fmla="*/ 5 w 368"/>
                  <a:gd name="T49" fmla="*/ 151 h 416"/>
                  <a:gd name="T50" fmla="*/ 1 w 368"/>
                  <a:gd name="T51" fmla="*/ 184 h 416"/>
                  <a:gd name="T52" fmla="*/ 0 w 368"/>
                  <a:gd name="T53" fmla="*/ 200 h 416"/>
                  <a:gd name="T54" fmla="*/ 4 w 368"/>
                  <a:gd name="T55" fmla="*/ 243 h 416"/>
                  <a:gd name="T56" fmla="*/ 17 w 368"/>
                  <a:gd name="T57" fmla="*/ 284 h 416"/>
                  <a:gd name="T58" fmla="*/ 37 w 368"/>
                  <a:gd name="T59" fmla="*/ 321 h 416"/>
                  <a:gd name="T60" fmla="*/ 64 w 368"/>
                  <a:gd name="T61" fmla="*/ 352 h 416"/>
                  <a:gd name="T62" fmla="*/ 95 w 368"/>
                  <a:gd name="T63" fmla="*/ 379 h 416"/>
                  <a:gd name="T64" fmla="*/ 132 w 368"/>
                  <a:gd name="T65" fmla="*/ 398 h 416"/>
                  <a:gd name="T66" fmla="*/ 173 w 368"/>
                  <a:gd name="T67" fmla="*/ 411 h 416"/>
                  <a:gd name="T68" fmla="*/ 216 w 368"/>
                  <a:gd name="T69" fmla="*/ 416 h 416"/>
                  <a:gd name="T70" fmla="*/ 237 w 368"/>
                  <a:gd name="T71" fmla="*/ 415 h 416"/>
                  <a:gd name="T72" fmla="*/ 279 w 368"/>
                  <a:gd name="T73" fmla="*/ 406 h 416"/>
                  <a:gd name="T74" fmla="*/ 318 w 368"/>
                  <a:gd name="T75" fmla="*/ 390 h 416"/>
                  <a:gd name="T76" fmla="*/ 353 w 368"/>
                  <a:gd name="T77" fmla="*/ 366 h 416"/>
                  <a:gd name="T78" fmla="*/ 332 w 368"/>
                  <a:gd name="T79" fmla="*/ 316 h 416"/>
                  <a:gd name="T80" fmla="*/ 322 w 368"/>
                  <a:gd name="T81" fmla="*/ 327 h 416"/>
                  <a:gd name="T82" fmla="*/ 295 w 368"/>
                  <a:gd name="T83" fmla="*/ 346 h 416"/>
                  <a:gd name="T84" fmla="*/ 265 w 368"/>
                  <a:gd name="T85" fmla="*/ 357 h 416"/>
                  <a:gd name="T86" fmla="*/ 233 w 368"/>
                  <a:gd name="T87" fmla="*/ 365 h 416"/>
                  <a:gd name="T88" fmla="*/ 216 w 368"/>
                  <a:gd name="T89" fmla="*/ 365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416">
                    <a:moveTo>
                      <a:pt x="216" y="365"/>
                    </a:moveTo>
                    <a:lnTo>
                      <a:pt x="216" y="365"/>
                    </a:lnTo>
                    <a:lnTo>
                      <a:pt x="198" y="365"/>
                    </a:lnTo>
                    <a:lnTo>
                      <a:pt x="182" y="362"/>
                    </a:lnTo>
                    <a:lnTo>
                      <a:pt x="166" y="357"/>
                    </a:lnTo>
                    <a:lnTo>
                      <a:pt x="151" y="352"/>
                    </a:lnTo>
                    <a:lnTo>
                      <a:pt x="137" y="346"/>
                    </a:lnTo>
                    <a:lnTo>
                      <a:pt x="123" y="337"/>
                    </a:lnTo>
                    <a:lnTo>
                      <a:pt x="110" y="327"/>
                    </a:lnTo>
                    <a:lnTo>
                      <a:pt x="99" y="316"/>
                    </a:lnTo>
                    <a:lnTo>
                      <a:pt x="88" y="306"/>
                    </a:lnTo>
                    <a:lnTo>
                      <a:pt x="79" y="293"/>
                    </a:lnTo>
                    <a:lnTo>
                      <a:pt x="70" y="279"/>
                    </a:lnTo>
                    <a:lnTo>
                      <a:pt x="64" y="265"/>
                    </a:lnTo>
                    <a:lnTo>
                      <a:pt x="58" y="249"/>
                    </a:lnTo>
                    <a:lnTo>
                      <a:pt x="54" y="233"/>
                    </a:lnTo>
                    <a:lnTo>
                      <a:pt x="51" y="217"/>
                    </a:lnTo>
                    <a:lnTo>
                      <a:pt x="51" y="200"/>
                    </a:lnTo>
                    <a:lnTo>
                      <a:pt x="51" y="200"/>
                    </a:lnTo>
                    <a:lnTo>
                      <a:pt x="51" y="187"/>
                    </a:lnTo>
                    <a:lnTo>
                      <a:pt x="52" y="175"/>
                    </a:lnTo>
                    <a:lnTo>
                      <a:pt x="55" y="162"/>
                    </a:lnTo>
                    <a:lnTo>
                      <a:pt x="58" y="150"/>
                    </a:lnTo>
                    <a:lnTo>
                      <a:pt x="61" y="138"/>
                    </a:lnTo>
                    <a:lnTo>
                      <a:pt x="67" y="127"/>
                    </a:lnTo>
                    <a:lnTo>
                      <a:pt x="72" y="117"/>
                    </a:lnTo>
                    <a:lnTo>
                      <a:pt x="79" y="107"/>
                    </a:lnTo>
                    <a:lnTo>
                      <a:pt x="86" y="97"/>
                    </a:lnTo>
                    <a:lnTo>
                      <a:pt x="94" y="87"/>
                    </a:lnTo>
                    <a:lnTo>
                      <a:pt x="102" y="80"/>
                    </a:lnTo>
                    <a:lnTo>
                      <a:pt x="111" y="71"/>
                    </a:lnTo>
                    <a:lnTo>
                      <a:pt x="121" y="64"/>
                    </a:lnTo>
                    <a:lnTo>
                      <a:pt x="130" y="57"/>
                    </a:lnTo>
                    <a:lnTo>
                      <a:pt x="141" y="52"/>
                    </a:lnTo>
                    <a:lnTo>
                      <a:pt x="152" y="46"/>
                    </a:lnTo>
                    <a:lnTo>
                      <a:pt x="133" y="0"/>
                    </a:lnTo>
                    <a:lnTo>
                      <a:pt x="133" y="0"/>
                    </a:lnTo>
                    <a:lnTo>
                      <a:pt x="119" y="6"/>
                    </a:lnTo>
                    <a:lnTo>
                      <a:pt x="105" y="14"/>
                    </a:lnTo>
                    <a:lnTo>
                      <a:pt x="92" y="23"/>
                    </a:lnTo>
                    <a:lnTo>
                      <a:pt x="80" y="32"/>
                    </a:lnTo>
                    <a:lnTo>
                      <a:pt x="68" y="43"/>
                    </a:lnTo>
                    <a:lnTo>
                      <a:pt x="57" y="54"/>
                    </a:lnTo>
                    <a:lnTo>
                      <a:pt x="46" y="66"/>
                    </a:lnTo>
                    <a:lnTo>
                      <a:pt x="38" y="79"/>
                    </a:lnTo>
                    <a:lnTo>
                      <a:pt x="29" y="92"/>
                    </a:lnTo>
                    <a:lnTo>
                      <a:pt x="21" y="106"/>
                    </a:lnTo>
                    <a:lnTo>
                      <a:pt x="15" y="120"/>
                    </a:lnTo>
                    <a:lnTo>
                      <a:pt x="10" y="135"/>
                    </a:lnTo>
                    <a:lnTo>
                      <a:pt x="5" y="151"/>
                    </a:lnTo>
                    <a:lnTo>
                      <a:pt x="2" y="166"/>
                    </a:lnTo>
                    <a:lnTo>
                      <a:pt x="1" y="184"/>
                    </a:lnTo>
                    <a:lnTo>
                      <a:pt x="0" y="200"/>
                    </a:lnTo>
                    <a:lnTo>
                      <a:pt x="0" y="200"/>
                    </a:lnTo>
                    <a:lnTo>
                      <a:pt x="1" y="221"/>
                    </a:lnTo>
                    <a:lnTo>
                      <a:pt x="4" y="243"/>
                    </a:lnTo>
                    <a:lnTo>
                      <a:pt x="10" y="263"/>
                    </a:lnTo>
                    <a:lnTo>
                      <a:pt x="17" y="284"/>
                    </a:lnTo>
                    <a:lnTo>
                      <a:pt x="26" y="302"/>
                    </a:lnTo>
                    <a:lnTo>
                      <a:pt x="37" y="321"/>
                    </a:lnTo>
                    <a:lnTo>
                      <a:pt x="49" y="337"/>
                    </a:lnTo>
                    <a:lnTo>
                      <a:pt x="64" y="352"/>
                    </a:lnTo>
                    <a:lnTo>
                      <a:pt x="79" y="366"/>
                    </a:lnTo>
                    <a:lnTo>
                      <a:pt x="95" y="379"/>
                    </a:lnTo>
                    <a:lnTo>
                      <a:pt x="113" y="390"/>
                    </a:lnTo>
                    <a:lnTo>
                      <a:pt x="132" y="398"/>
                    </a:lnTo>
                    <a:lnTo>
                      <a:pt x="152" y="406"/>
                    </a:lnTo>
                    <a:lnTo>
                      <a:pt x="173" y="411"/>
                    </a:lnTo>
                    <a:lnTo>
                      <a:pt x="194" y="415"/>
                    </a:lnTo>
                    <a:lnTo>
                      <a:pt x="216" y="416"/>
                    </a:lnTo>
                    <a:lnTo>
                      <a:pt x="216" y="416"/>
                    </a:lnTo>
                    <a:lnTo>
                      <a:pt x="237" y="415"/>
                    </a:lnTo>
                    <a:lnTo>
                      <a:pt x="259" y="411"/>
                    </a:lnTo>
                    <a:lnTo>
                      <a:pt x="279" y="406"/>
                    </a:lnTo>
                    <a:lnTo>
                      <a:pt x="300" y="398"/>
                    </a:lnTo>
                    <a:lnTo>
                      <a:pt x="318" y="390"/>
                    </a:lnTo>
                    <a:lnTo>
                      <a:pt x="337" y="379"/>
                    </a:lnTo>
                    <a:lnTo>
                      <a:pt x="353" y="366"/>
                    </a:lnTo>
                    <a:lnTo>
                      <a:pt x="368" y="352"/>
                    </a:lnTo>
                    <a:lnTo>
                      <a:pt x="332" y="316"/>
                    </a:lnTo>
                    <a:lnTo>
                      <a:pt x="332" y="316"/>
                    </a:lnTo>
                    <a:lnTo>
                      <a:pt x="322" y="327"/>
                    </a:lnTo>
                    <a:lnTo>
                      <a:pt x="309" y="337"/>
                    </a:lnTo>
                    <a:lnTo>
                      <a:pt x="295" y="346"/>
                    </a:lnTo>
                    <a:lnTo>
                      <a:pt x="281" y="352"/>
                    </a:lnTo>
                    <a:lnTo>
                      <a:pt x="265" y="357"/>
                    </a:lnTo>
                    <a:lnTo>
                      <a:pt x="249" y="362"/>
                    </a:lnTo>
                    <a:lnTo>
                      <a:pt x="233" y="365"/>
                    </a:lnTo>
                    <a:lnTo>
                      <a:pt x="216" y="365"/>
                    </a:lnTo>
                    <a:lnTo>
                      <a:pt x="216" y="365"/>
                    </a:lnTo>
                    <a:close/>
                  </a:path>
                </a:pathLst>
              </a:custGeom>
              <a:solidFill>
                <a:srgbClr val="F15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7" name="Freeform 11"/>
              <p:cNvSpPr>
                <a:spLocks/>
              </p:cNvSpPr>
              <p:nvPr/>
            </p:nvSpPr>
            <p:spPr bwMode="auto">
              <a:xfrm>
                <a:off x="6270704" y="3341304"/>
                <a:ext cx="136477" cy="207446"/>
              </a:xfrm>
              <a:custGeom>
                <a:avLst/>
                <a:gdLst>
                  <a:gd name="T0" fmla="*/ 49 w 100"/>
                  <a:gd name="T1" fmla="*/ 0 h 152"/>
                  <a:gd name="T2" fmla="*/ 49 w 100"/>
                  <a:gd name="T3" fmla="*/ 0 h 152"/>
                  <a:gd name="T4" fmla="*/ 49 w 100"/>
                  <a:gd name="T5" fmla="*/ 17 h 152"/>
                  <a:gd name="T6" fmla="*/ 46 w 100"/>
                  <a:gd name="T7" fmla="*/ 33 h 152"/>
                  <a:gd name="T8" fmla="*/ 41 w 100"/>
                  <a:gd name="T9" fmla="*/ 49 h 152"/>
                  <a:gd name="T10" fmla="*/ 36 w 100"/>
                  <a:gd name="T11" fmla="*/ 65 h 152"/>
                  <a:gd name="T12" fmla="*/ 30 w 100"/>
                  <a:gd name="T13" fmla="*/ 79 h 152"/>
                  <a:gd name="T14" fmla="*/ 21 w 100"/>
                  <a:gd name="T15" fmla="*/ 93 h 152"/>
                  <a:gd name="T16" fmla="*/ 11 w 100"/>
                  <a:gd name="T17" fmla="*/ 106 h 152"/>
                  <a:gd name="T18" fmla="*/ 0 w 100"/>
                  <a:gd name="T19" fmla="*/ 116 h 152"/>
                  <a:gd name="T20" fmla="*/ 36 w 100"/>
                  <a:gd name="T21" fmla="*/ 152 h 152"/>
                  <a:gd name="T22" fmla="*/ 36 w 100"/>
                  <a:gd name="T23" fmla="*/ 152 h 152"/>
                  <a:gd name="T24" fmla="*/ 50 w 100"/>
                  <a:gd name="T25" fmla="*/ 137 h 152"/>
                  <a:gd name="T26" fmla="*/ 63 w 100"/>
                  <a:gd name="T27" fmla="*/ 121 h 152"/>
                  <a:gd name="T28" fmla="*/ 74 w 100"/>
                  <a:gd name="T29" fmla="*/ 102 h 152"/>
                  <a:gd name="T30" fmla="*/ 82 w 100"/>
                  <a:gd name="T31" fmla="*/ 84 h 152"/>
                  <a:gd name="T32" fmla="*/ 90 w 100"/>
                  <a:gd name="T33" fmla="*/ 63 h 152"/>
                  <a:gd name="T34" fmla="*/ 95 w 100"/>
                  <a:gd name="T35" fmla="*/ 43 h 152"/>
                  <a:gd name="T36" fmla="*/ 99 w 100"/>
                  <a:gd name="T37" fmla="*/ 21 h 152"/>
                  <a:gd name="T38" fmla="*/ 100 w 100"/>
                  <a:gd name="T39" fmla="*/ 0 h 152"/>
                  <a:gd name="T40" fmla="*/ 49 w 100"/>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52">
                    <a:moveTo>
                      <a:pt x="49" y="0"/>
                    </a:moveTo>
                    <a:lnTo>
                      <a:pt x="49" y="0"/>
                    </a:lnTo>
                    <a:lnTo>
                      <a:pt x="49" y="17"/>
                    </a:lnTo>
                    <a:lnTo>
                      <a:pt x="46" y="33"/>
                    </a:lnTo>
                    <a:lnTo>
                      <a:pt x="41" y="49"/>
                    </a:lnTo>
                    <a:lnTo>
                      <a:pt x="36" y="65"/>
                    </a:lnTo>
                    <a:lnTo>
                      <a:pt x="30" y="79"/>
                    </a:lnTo>
                    <a:lnTo>
                      <a:pt x="21" y="93"/>
                    </a:lnTo>
                    <a:lnTo>
                      <a:pt x="11" y="106"/>
                    </a:lnTo>
                    <a:lnTo>
                      <a:pt x="0" y="116"/>
                    </a:lnTo>
                    <a:lnTo>
                      <a:pt x="36" y="152"/>
                    </a:lnTo>
                    <a:lnTo>
                      <a:pt x="36" y="152"/>
                    </a:lnTo>
                    <a:lnTo>
                      <a:pt x="50" y="137"/>
                    </a:lnTo>
                    <a:lnTo>
                      <a:pt x="63" y="121"/>
                    </a:lnTo>
                    <a:lnTo>
                      <a:pt x="74" y="102"/>
                    </a:lnTo>
                    <a:lnTo>
                      <a:pt x="82" y="84"/>
                    </a:lnTo>
                    <a:lnTo>
                      <a:pt x="90" y="63"/>
                    </a:lnTo>
                    <a:lnTo>
                      <a:pt x="95" y="43"/>
                    </a:lnTo>
                    <a:lnTo>
                      <a:pt x="99" y="21"/>
                    </a:lnTo>
                    <a:lnTo>
                      <a:pt x="100" y="0"/>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8" name="Freeform 12"/>
              <p:cNvSpPr>
                <a:spLocks/>
              </p:cNvSpPr>
              <p:nvPr/>
            </p:nvSpPr>
            <p:spPr bwMode="auto">
              <a:xfrm>
                <a:off x="6112389" y="3046514"/>
                <a:ext cx="294792" cy="294791"/>
              </a:xfrm>
              <a:custGeom>
                <a:avLst/>
                <a:gdLst>
                  <a:gd name="T0" fmla="*/ 0 w 216"/>
                  <a:gd name="T1" fmla="*/ 51 h 216"/>
                  <a:gd name="T2" fmla="*/ 0 w 216"/>
                  <a:gd name="T3" fmla="*/ 51 h 216"/>
                  <a:gd name="T4" fmla="*/ 17 w 216"/>
                  <a:gd name="T5" fmla="*/ 51 h 216"/>
                  <a:gd name="T6" fmla="*/ 33 w 216"/>
                  <a:gd name="T7" fmla="*/ 54 h 216"/>
                  <a:gd name="T8" fmla="*/ 49 w 216"/>
                  <a:gd name="T9" fmla="*/ 58 h 216"/>
                  <a:gd name="T10" fmla="*/ 65 w 216"/>
                  <a:gd name="T11" fmla="*/ 64 h 216"/>
                  <a:gd name="T12" fmla="*/ 79 w 216"/>
                  <a:gd name="T13" fmla="*/ 70 h 216"/>
                  <a:gd name="T14" fmla="*/ 93 w 216"/>
                  <a:gd name="T15" fmla="*/ 79 h 216"/>
                  <a:gd name="T16" fmla="*/ 106 w 216"/>
                  <a:gd name="T17" fmla="*/ 88 h 216"/>
                  <a:gd name="T18" fmla="*/ 116 w 216"/>
                  <a:gd name="T19" fmla="*/ 99 h 216"/>
                  <a:gd name="T20" fmla="*/ 127 w 216"/>
                  <a:gd name="T21" fmla="*/ 110 h 216"/>
                  <a:gd name="T22" fmla="*/ 137 w 216"/>
                  <a:gd name="T23" fmla="*/ 123 h 216"/>
                  <a:gd name="T24" fmla="*/ 146 w 216"/>
                  <a:gd name="T25" fmla="*/ 137 h 216"/>
                  <a:gd name="T26" fmla="*/ 152 w 216"/>
                  <a:gd name="T27" fmla="*/ 151 h 216"/>
                  <a:gd name="T28" fmla="*/ 157 w 216"/>
                  <a:gd name="T29" fmla="*/ 166 h 216"/>
                  <a:gd name="T30" fmla="*/ 162 w 216"/>
                  <a:gd name="T31" fmla="*/ 182 h 216"/>
                  <a:gd name="T32" fmla="*/ 165 w 216"/>
                  <a:gd name="T33" fmla="*/ 198 h 216"/>
                  <a:gd name="T34" fmla="*/ 165 w 216"/>
                  <a:gd name="T35" fmla="*/ 216 h 216"/>
                  <a:gd name="T36" fmla="*/ 165 w 216"/>
                  <a:gd name="T37" fmla="*/ 216 h 216"/>
                  <a:gd name="T38" fmla="*/ 216 w 216"/>
                  <a:gd name="T39" fmla="*/ 216 h 216"/>
                  <a:gd name="T40" fmla="*/ 216 w 216"/>
                  <a:gd name="T41" fmla="*/ 216 h 216"/>
                  <a:gd name="T42" fmla="*/ 215 w 216"/>
                  <a:gd name="T43" fmla="*/ 194 h 216"/>
                  <a:gd name="T44" fmla="*/ 211 w 216"/>
                  <a:gd name="T45" fmla="*/ 173 h 216"/>
                  <a:gd name="T46" fmla="*/ 206 w 216"/>
                  <a:gd name="T47" fmla="*/ 152 h 216"/>
                  <a:gd name="T48" fmla="*/ 198 w 216"/>
                  <a:gd name="T49" fmla="*/ 132 h 216"/>
                  <a:gd name="T50" fmla="*/ 190 w 216"/>
                  <a:gd name="T51" fmla="*/ 113 h 216"/>
                  <a:gd name="T52" fmla="*/ 179 w 216"/>
                  <a:gd name="T53" fmla="*/ 95 h 216"/>
                  <a:gd name="T54" fmla="*/ 166 w 216"/>
                  <a:gd name="T55" fmla="*/ 79 h 216"/>
                  <a:gd name="T56" fmla="*/ 152 w 216"/>
                  <a:gd name="T57" fmla="*/ 64 h 216"/>
                  <a:gd name="T58" fmla="*/ 137 w 216"/>
                  <a:gd name="T59" fmla="*/ 49 h 216"/>
                  <a:gd name="T60" fmla="*/ 121 w 216"/>
                  <a:gd name="T61" fmla="*/ 37 h 216"/>
                  <a:gd name="T62" fmla="*/ 102 w 216"/>
                  <a:gd name="T63" fmla="*/ 26 h 216"/>
                  <a:gd name="T64" fmla="*/ 84 w 216"/>
                  <a:gd name="T65" fmla="*/ 17 h 216"/>
                  <a:gd name="T66" fmla="*/ 63 w 216"/>
                  <a:gd name="T67" fmla="*/ 10 h 216"/>
                  <a:gd name="T68" fmla="*/ 43 w 216"/>
                  <a:gd name="T69" fmla="*/ 4 h 216"/>
                  <a:gd name="T70" fmla="*/ 21 w 216"/>
                  <a:gd name="T71" fmla="*/ 1 h 216"/>
                  <a:gd name="T72" fmla="*/ 0 w 216"/>
                  <a:gd name="T73" fmla="*/ 0 h 216"/>
                  <a:gd name="T74" fmla="*/ 0 w 216"/>
                  <a:gd name="T75" fmla="*/ 51 h 216"/>
                  <a:gd name="T76" fmla="*/ 0 w 216"/>
                  <a:gd name="T77" fmla="*/ 5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16">
                    <a:moveTo>
                      <a:pt x="0" y="51"/>
                    </a:moveTo>
                    <a:lnTo>
                      <a:pt x="0" y="51"/>
                    </a:lnTo>
                    <a:lnTo>
                      <a:pt x="17" y="51"/>
                    </a:lnTo>
                    <a:lnTo>
                      <a:pt x="33" y="54"/>
                    </a:lnTo>
                    <a:lnTo>
                      <a:pt x="49" y="58"/>
                    </a:lnTo>
                    <a:lnTo>
                      <a:pt x="65" y="64"/>
                    </a:lnTo>
                    <a:lnTo>
                      <a:pt x="79" y="70"/>
                    </a:lnTo>
                    <a:lnTo>
                      <a:pt x="93" y="79"/>
                    </a:lnTo>
                    <a:lnTo>
                      <a:pt x="106" y="88"/>
                    </a:lnTo>
                    <a:lnTo>
                      <a:pt x="116" y="99"/>
                    </a:lnTo>
                    <a:lnTo>
                      <a:pt x="127" y="110"/>
                    </a:lnTo>
                    <a:lnTo>
                      <a:pt x="137" y="123"/>
                    </a:lnTo>
                    <a:lnTo>
                      <a:pt x="146" y="137"/>
                    </a:lnTo>
                    <a:lnTo>
                      <a:pt x="152" y="151"/>
                    </a:lnTo>
                    <a:lnTo>
                      <a:pt x="157" y="166"/>
                    </a:lnTo>
                    <a:lnTo>
                      <a:pt x="162" y="182"/>
                    </a:lnTo>
                    <a:lnTo>
                      <a:pt x="165" y="198"/>
                    </a:lnTo>
                    <a:lnTo>
                      <a:pt x="165" y="216"/>
                    </a:lnTo>
                    <a:lnTo>
                      <a:pt x="165" y="216"/>
                    </a:lnTo>
                    <a:lnTo>
                      <a:pt x="216" y="216"/>
                    </a:lnTo>
                    <a:lnTo>
                      <a:pt x="216" y="216"/>
                    </a:lnTo>
                    <a:lnTo>
                      <a:pt x="215" y="194"/>
                    </a:lnTo>
                    <a:lnTo>
                      <a:pt x="211" y="173"/>
                    </a:lnTo>
                    <a:lnTo>
                      <a:pt x="206" y="152"/>
                    </a:lnTo>
                    <a:lnTo>
                      <a:pt x="198" y="132"/>
                    </a:lnTo>
                    <a:lnTo>
                      <a:pt x="190" y="113"/>
                    </a:lnTo>
                    <a:lnTo>
                      <a:pt x="179" y="95"/>
                    </a:lnTo>
                    <a:lnTo>
                      <a:pt x="166" y="79"/>
                    </a:lnTo>
                    <a:lnTo>
                      <a:pt x="152" y="64"/>
                    </a:lnTo>
                    <a:lnTo>
                      <a:pt x="137" y="49"/>
                    </a:lnTo>
                    <a:lnTo>
                      <a:pt x="121" y="37"/>
                    </a:lnTo>
                    <a:lnTo>
                      <a:pt x="102" y="26"/>
                    </a:lnTo>
                    <a:lnTo>
                      <a:pt x="84" y="17"/>
                    </a:lnTo>
                    <a:lnTo>
                      <a:pt x="63" y="10"/>
                    </a:lnTo>
                    <a:lnTo>
                      <a:pt x="43" y="4"/>
                    </a:lnTo>
                    <a:lnTo>
                      <a:pt x="21" y="1"/>
                    </a:lnTo>
                    <a:lnTo>
                      <a:pt x="0" y="0"/>
                    </a:lnTo>
                    <a:lnTo>
                      <a:pt x="0" y="51"/>
                    </a:lnTo>
                    <a:lnTo>
                      <a:pt x="0" y="51"/>
                    </a:lnTo>
                    <a:close/>
                  </a:path>
                </a:pathLst>
              </a:custGeom>
              <a:solidFill>
                <a:srgbClr val="16C6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9" name="Freeform 13"/>
              <p:cNvSpPr>
                <a:spLocks/>
              </p:cNvSpPr>
              <p:nvPr/>
            </p:nvSpPr>
            <p:spPr bwMode="auto">
              <a:xfrm>
                <a:off x="5999106" y="3046520"/>
                <a:ext cx="113277" cy="84616"/>
              </a:xfrm>
              <a:custGeom>
                <a:avLst/>
                <a:gdLst>
                  <a:gd name="T0" fmla="*/ 83 w 83"/>
                  <a:gd name="T1" fmla="*/ 51 h 62"/>
                  <a:gd name="T2" fmla="*/ 83 w 83"/>
                  <a:gd name="T3" fmla="*/ 0 h 62"/>
                  <a:gd name="T4" fmla="*/ 83 w 83"/>
                  <a:gd name="T5" fmla="*/ 0 h 62"/>
                  <a:gd name="T6" fmla="*/ 61 w 83"/>
                  <a:gd name="T7" fmla="*/ 1 h 62"/>
                  <a:gd name="T8" fmla="*/ 40 w 83"/>
                  <a:gd name="T9" fmla="*/ 4 h 62"/>
                  <a:gd name="T10" fmla="*/ 20 w 83"/>
                  <a:gd name="T11" fmla="*/ 10 h 62"/>
                  <a:gd name="T12" fmla="*/ 0 w 83"/>
                  <a:gd name="T13" fmla="*/ 16 h 62"/>
                  <a:gd name="T14" fmla="*/ 19 w 83"/>
                  <a:gd name="T15" fmla="*/ 62 h 62"/>
                  <a:gd name="T16" fmla="*/ 19 w 83"/>
                  <a:gd name="T17" fmla="*/ 62 h 62"/>
                  <a:gd name="T18" fmla="*/ 34 w 83"/>
                  <a:gd name="T19" fmla="*/ 57 h 62"/>
                  <a:gd name="T20" fmla="*/ 50 w 83"/>
                  <a:gd name="T21" fmla="*/ 54 h 62"/>
                  <a:gd name="T22" fmla="*/ 67 w 83"/>
                  <a:gd name="T23" fmla="*/ 51 h 62"/>
                  <a:gd name="T24" fmla="*/ 83 w 83"/>
                  <a:gd name="T25" fmla="*/ 51 h 62"/>
                  <a:gd name="T26" fmla="*/ 83 w 83"/>
                  <a:gd name="T27" fmla="*/ 5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2">
                    <a:moveTo>
                      <a:pt x="83" y="51"/>
                    </a:moveTo>
                    <a:lnTo>
                      <a:pt x="83" y="0"/>
                    </a:lnTo>
                    <a:lnTo>
                      <a:pt x="83" y="0"/>
                    </a:lnTo>
                    <a:lnTo>
                      <a:pt x="61" y="1"/>
                    </a:lnTo>
                    <a:lnTo>
                      <a:pt x="40" y="4"/>
                    </a:lnTo>
                    <a:lnTo>
                      <a:pt x="20" y="10"/>
                    </a:lnTo>
                    <a:lnTo>
                      <a:pt x="0" y="16"/>
                    </a:lnTo>
                    <a:lnTo>
                      <a:pt x="19" y="62"/>
                    </a:lnTo>
                    <a:lnTo>
                      <a:pt x="19" y="62"/>
                    </a:lnTo>
                    <a:lnTo>
                      <a:pt x="34" y="57"/>
                    </a:lnTo>
                    <a:lnTo>
                      <a:pt x="50" y="54"/>
                    </a:lnTo>
                    <a:lnTo>
                      <a:pt x="67" y="51"/>
                    </a:lnTo>
                    <a:lnTo>
                      <a:pt x="83" y="51"/>
                    </a:lnTo>
                    <a:lnTo>
                      <a:pt x="83" y="51"/>
                    </a:lnTo>
                    <a:close/>
                  </a:path>
                </a:pathLst>
              </a:custGeom>
              <a:solidFill>
                <a:srgbClr val="242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grpSp>
        <p:grpSp>
          <p:nvGrpSpPr>
            <p:cNvPr id="7" name="Group 6"/>
            <p:cNvGrpSpPr/>
            <p:nvPr/>
          </p:nvGrpSpPr>
          <p:grpSpPr>
            <a:xfrm>
              <a:off x="4189105" y="3672223"/>
              <a:ext cx="644601" cy="576132"/>
              <a:chOff x="4016729" y="3133350"/>
              <a:chExt cx="530352" cy="474020"/>
            </a:xfrm>
          </p:grpSpPr>
          <p:sp>
            <p:nvSpPr>
              <p:cNvPr id="281" name="Freeform 6"/>
              <p:cNvSpPr>
                <a:spLocks/>
              </p:cNvSpPr>
              <p:nvPr/>
            </p:nvSpPr>
            <p:spPr bwMode="auto">
              <a:xfrm>
                <a:off x="4016729" y="3133350"/>
                <a:ext cx="530352" cy="388391"/>
              </a:xfrm>
              <a:custGeom>
                <a:avLst/>
                <a:gdLst>
                  <a:gd name="T0" fmla="*/ 256 w 256"/>
                  <a:gd name="T1" fmla="*/ 175 h 187"/>
                  <a:gd name="T2" fmla="*/ 244 w 256"/>
                  <a:gd name="T3" fmla="*/ 187 h 187"/>
                  <a:gd name="T4" fmla="*/ 12 w 256"/>
                  <a:gd name="T5" fmla="*/ 187 h 187"/>
                  <a:gd name="T6" fmla="*/ 0 w 256"/>
                  <a:gd name="T7" fmla="*/ 175 h 187"/>
                  <a:gd name="T8" fmla="*/ 0 w 256"/>
                  <a:gd name="T9" fmla="*/ 12 h 187"/>
                  <a:gd name="T10" fmla="*/ 12 w 256"/>
                  <a:gd name="T11" fmla="*/ 0 h 187"/>
                  <a:gd name="T12" fmla="*/ 244 w 256"/>
                  <a:gd name="T13" fmla="*/ 0 h 187"/>
                  <a:gd name="T14" fmla="*/ 256 w 256"/>
                  <a:gd name="T15" fmla="*/ 12 h 187"/>
                  <a:gd name="T16" fmla="*/ 256 w 256"/>
                  <a:gd name="T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187">
                    <a:moveTo>
                      <a:pt x="256" y="175"/>
                    </a:moveTo>
                    <a:cubicBezTo>
                      <a:pt x="256" y="181"/>
                      <a:pt x="251" y="187"/>
                      <a:pt x="244" y="187"/>
                    </a:cubicBezTo>
                    <a:cubicBezTo>
                      <a:pt x="12" y="187"/>
                      <a:pt x="12" y="187"/>
                      <a:pt x="12" y="187"/>
                    </a:cubicBezTo>
                    <a:cubicBezTo>
                      <a:pt x="5" y="187"/>
                      <a:pt x="0" y="181"/>
                      <a:pt x="0" y="175"/>
                    </a:cubicBezTo>
                    <a:cubicBezTo>
                      <a:pt x="0" y="12"/>
                      <a:pt x="0" y="12"/>
                      <a:pt x="0" y="12"/>
                    </a:cubicBezTo>
                    <a:cubicBezTo>
                      <a:pt x="0" y="6"/>
                      <a:pt x="5" y="0"/>
                      <a:pt x="12" y="0"/>
                    </a:cubicBezTo>
                    <a:cubicBezTo>
                      <a:pt x="244" y="0"/>
                      <a:pt x="244" y="0"/>
                      <a:pt x="244" y="0"/>
                    </a:cubicBezTo>
                    <a:cubicBezTo>
                      <a:pt x="251" y="0"/>
                      <a:pt x="256" y="6"/>
                      <a:pt x="256" y="12"/>
                    </a:cubicBezTo>
                    <a:lnTo>
                      <a:pt x="256" y="175"/>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2" name="Rectangle 7"/>
              <p:cNvSpPr>
                <a:spLocks noChangeArrowheads="1"/>
              </p:cNvSpPr>
              <p:nvPr/>
            </p:nvSpPr>
            <p:spPr bwMode="auto">
              <a:xfrm>
                <a:off x="4210277" y="3521740"/>
                <a:ext cx="144780" cy="61164"/>
              </a:xfrm>
              <a:prstGeom prst="rect">
                <a:avLst/>
              </a:prstGeom>
              <a:solidFill>
                <a:srgbClr val="E2E4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3" name="Freeform 8"/>
              <p:cNvSpPr>
                <a:spLocks/>
              </p:cNvSpPr>
              <p:nvPr/>
            </p:nvSpPr>
            <p:spPr bwMode="auto">
              <a:xfrm>
                <a:off x="4161509" y="3582904"/>
                <a:ext cx="240792" cy="24466"/>
              </a:xfrm>
              <a:custGeom>
                <a:avLst/>
                <a:gdLst>
                  <a:gd name="T0" fmla="*/ 116 w 116"/>
                  <a:gd name="T1" fmla="*/ 6 h 12"/>
                  <a:gd name="T2" fmla="*/ 110 w 116"/>
                  <a:gd name="T3" fmla="*/ 12 h 12"/>
                  <a:gd name="T4" fmla="*/ 6 w 116"/>
                  <a:gd name="T5" fmla="*/ 12 h 12"/>
                  <a:gd name="T6" fmla="*/ 0 w 116"/>
                  <a:gd name="T7" fmla="*/ 6 h 12"/>
                  <a:gd name="T8" fmla="*/ 6 w 116"/>
                  <a:gd name="T9" fmla="*/ 0 h 12"/>
                  <a:gd name="T10" fmla="*/ 110 w 116"/>
                  <a:gd name="T11" fmla="*/ 0 h 12"/>
                  <a:gd name="T12" fmla="*/ 116 w 116"/>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16" h="12">
                    <a:moveTo>
                      <a:pt x="116" y="6"/>
                    </a:moveTo>
                    <a:cubicBezTo>
                      <a:pt x="116" y="9"/>
                      <a:pt x="114" y="12"/>
                      <a:pt x="110" y="12"/>
                    </a:cubicBezTo>
                    <a:cubicBezTo>
                      <a:pt x="6" y="12"/>
                      <a:pt x="6" y="12"/>
                      <a:pt x="6" y="12"/>
                    </a:cubicBezTo>
                    <a:cubicBezTo>
                      <a:pt x="2" y="12"/>
                      <a:pt x="0" y="9"/>
                      <a:pt x="0" y="6"/>
                    </a:cubicBezTo>
                    <a:cubicBezTo>
                      <a:pt x="0" y="3"/>
                      <a:pt x="2" y="0"/>
                      <a:pt x="6" y="0"/>
                    </a:cubicBezTo>
                    <a:cubicBezTo>
                      <a:pt x="110" y="0"/>
                      <a:pt x="110" y="0"/>
                      <a:pt x="110" y="0"/>
                    </a:cubicBezTo>
                    <a:cubicBezTo>
                      <a:pt x="114" y="0"/>
                      <a:pt x="116" y="3"/>
                      <a:pt x="116" y="6"/>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4" name="Freeform 9"/>
              <p:cNvSpPr>
                <a:spLocks/>
              </p:cNvSpPr>
              <p:nvPr/>
            </p:nvSpPr>
            <p:spPr bwMode="auto">
              <a:xfrm>
                <a:off x="4016729" y="3423878"/>
                <a:ext cx="530352" cy="97862"/>
              </a:xfrm>
              <a:custGeom>
                <a:avLst/>
                <a:gdLst>
                  <a:gd name="T0" fmla="*/ 256 w 256"/>
                  <a:gd name="T1" fmla="*/ 35 h 47"/>
                  <a:gd name="T2" fmla="*/ 256 w 256"/>
                  <a:gd name="T3" fmla="*/ 0 h 47"/>
                  <a:gd name="T4" fmla="*/ 0 w 256"/>
                  <a:gd name="T5" fmla="*/ 0 h 47"/>
                  <a:gd name="T6" fmla="*/ 0 w 256"/>
                  <a:gd name="T7" fmla="*/ 35 h 47"/>
                  <a:gd name="T8" fmla="*/ 12 w 256"/>
                  <a:gd name="T9" fmla="*/ 47 h 47"/>
                  <a:gd name="T10" fmla="*/ 244 w 256"/>
                  <a:gd name="T11" fmla="*/ 47 h 47"/>
                  <a:gd name="T12" fmla="*/ 256 w 256"/>
                  <a:gd name="T13" fmla="*/ 35 h 47"/>
                </a:gdLst>
                <a:ahLst/>
                <a:cxnLst>
                  <a:cxn ang="0">
                    <a:pos x="T0" y="T1"/>
                  </a:cxn>
                  <a:cxn ang="0">
                    <a:pos x="T2" y="T3"/>
                  </a:cxn>
                  <a:cxn ang="0">
                    <a:pos x="T4" y="T5"/>
                  </a:cxn>
                  <a:cxn ang="0">
                    <a:pos x="T6" y="T7"/>
                  </a:cxn>
                  <a:cxn ang="0">
                    <a:pos x="T8" y="T9"/>
                  </a:cxn>
                  <a:cxn ang="0">
                    <a:pos x="T10" y="T11"/>
                  </a:cxn>
                  <a:cxn ang="0">
                    <a:pos x="T12" y="T13"/>
                  </a:cxn>
                </a:cxnLst>
                <a:rect l="0" t="0" r="r" b="b"/>
                <a:pathLst>
                  <a:path w="256" h="47">
                    <a:moveTo>
                      <a:pt x="256" y="35"/>
                    </a:moveTo>
                    <a:cubicBezTo>
                      <a:pt x="256" y="0"/>
                      <a:pt x="256" y="0"/>
                      <a:pt x="256" y="0"/>
                    </a:cubicBezTo>
                    <a:cubicBezTo>
                      <a:pt x="0" y="0"/>
                      <a:pt x="0" y="0"/>
                      <a:pt x="0" y="0"/>
                    </a:cubicBezTo>
                    <a:cubicBezTo>
                      <a:pt x="0" y="35"/>
                      <a:pt x="0" y="35"/>
                      <a:pt x="0" y="35"/>
                    </a:cubicBezTo>
                    <a:cubicBezTo>
                      <a:pt x="0" y="41"/>
                      <a:pt x="5" y="47"/>
                      <a:pt x="12" y="47"/>
                    </a:cubicBezTo>
                    <a:cubicBezTo>
                      <a:pt x="244" y="47"/>
                      <a:pt x="244" y="47"/>
                      <a:pt x="244" y="47"/>
                    </a:cubicBezTo>
                    <a:cubicBezTo>
                      <a:pt x="251" y="47"/>
                      <a:pt x="256" y="41"/>
                      <a:pt x="25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5" name="Freeform 10"/>
              <p:cNvSpPr>
                <a:spLocks noEditPoints="1"/>
              </p:cNvSpPr>
              <p:nvPr/>
            </p:nvSpPr>
            <p:spPr bwMode="auto">
              <a:xfrm>
                <a:off x="4249901" y="3440698"/>
                <a:ext cx="65532" cy="6728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6" name="Freeform 11"/>
              <p:cNvSpPr>
                <a:spLocks/>
              </p:cNvSpPr>
              <p:nvPr/>
            </p:nvSpPr>
            <p:spPr bwMode="auto">
              <a:xfrm>
                <a:off x="4016729" y="3133350"/>
                <a:ext cx="454152" cy="290528"/>
              </a:xfrm>
              <a:custGeom>
                <a:avLst/>
                <a:gdLst>
                  <a:gd name="T0" fmla="*/ 0 w 219"/>
                  <a:gd name="T1" fmla="*/ 12 h 140"/>
                  <a:gd name="T2" fmla="*/ 0 w 219"/>
                  <a:gd name="T3" fmla="*/ 140 h 140"/>
                  <a:gd name="T4" fmla="*/ 79 w 219"/>
                  <a:gd name="T5" fmla="*/ 140 h 140"/>
                  <a:gd name="T6" fmla="*/ 219 w 219"/>
                  <a:gd name="T7" fmla="*/ 0 h 140"/>
                  <a:gd name="T8" fmla="*/ 12 w 219"/>
                  <a:gd name="T9" fmla="*/ 0 h 140"/>
                  <a:gd name="T10" fmla="*/ 0 w 219"/>
                  <a:gd name="T11" fmla="*/ 12 h 140"/>
                </a:gdLst>
                <a:ahLst/>
                <a:cxnLst>
                  <a:cxn ang="0">
                    <a:pos x="T0" y="T1"/>
                  </a:cxn>
                  <a:cxn ang="0">
                    <a:pos x="T2" y="T3"/>
                  </a:cxn>
                  <a:cxn ang="0">
                    <a:pos x="T4" y="T5"/>
                  </a:cxn>
                  <a:cxn ang="0">
                    <a:pos x="T6" y="T7"/>
                  </a:cxn>
                  <a:cxn ang="0">
                    <a:pos x="T8" y="T9"/>
                  </a:cxn>
                  <a:cxn ang="0">
                    <a:pos x="T10" y="T11"/>
                  </a:cxn>
                </a:cxnLst>
                <a:rect l="0" t="0" r="r" b="b"/>
                <a:pathLst>
                  <a:path w="219" h="140">
                    <a:moveTo>
                      <a:pt x="0" y="12"/>
                    </a:moveTo>
                    <a:cubicBezTo>
                      <a:pt x="0" y="140"/>
                      <a:pt x="0" y="140"/>
                      <a:pt x="0" y="140"/>
                    </a:cubicBezTo>
                    <a:cubicBezTo>
                      <a:pt x="79" y="140"/>
                      <a:pt x="79" y="140"/>
                      <a:pt x="79" y="140"/>
                    </a:cubicBezTo>
                    <a:cubicBezTo>
                      <a:pt x="219" y="0"/>
                      <a:pt x="219" y="0"/>
                      <a:pt x="219" y="0"/>
                    </a:cubicBezTo>
                    <a:cubicBezTo>
                      <a:pt x="12" y="0"/>
                      <a:pt x="12" y="0"/>
                      <a:pt x="12" y="0"/>
                    </a:cubicBezTo>
                    <a:cubicBezTo>
                      <a:pt x="5" y="0"/>
                      <a:pt x="0" y="5"/>
                      <a:pt x="0" y="12"/>
                    </a:cubicBez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7" name="Freeform 12"/>
              <p:cNvSpPr>
                <a:spLocks noEditPoints="1"/>
              </p:cNvSpPr>
              <p:nvPr/>
            </p:nvSpPr>
            <p:spPr bwMode="auto">
              <a:xfrm>
                <a:off x="4079213" y="3180752"/>
                <a:ext cx="16764" cy="29053"/>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1 h 14"/>
                  <a:gd name="T14" fmla="*/ 1 w 8"/>
                  <a:gd name="T15" fmla="*/ 7 h 14"/>
                  <a:gd name="T16" fmla="*/ 4 w 8"/>
                  <a:gd name="T17" fmla="*/ 12 h 14"/>
                  <a:gd name="T18" fmla="*/ 7 w 8"/>
                  <a:gd name="T19" fmla="*/ 7 h 14"/>
                  <a:gd name="T20" fmla="*/ 4 w 8"/>
                  <a:gd name="T21" fmla="*/ 6 h 14"/>
                  <a:gd name="T22" fmla="*/ 5 w 8"/>
                  <a:gd name="T23" fmla="*/ 7 h 14"/>
                  <a:gd name="T24" fmla="*/ 4 w 8"/>
                  <a:gd name="T25" fmla="*/ 8 h 14"/>
                  <a:gd name="T26" fmla="*/ 3 w 8"/>
                  <a:gd name="T27" fmla="*/ 7 h 14"/>
                  <a:gd name="T28" fmla="*/ 4 w 8"/>
                  <a:gd name="T2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3"/>
                      <a:pt x="1" y="0"/>
                      <a:pt x="4" y="0"/>
                    </a:cubicBezTo>
                    <a:cubicBezTo>
                      <a:pt x="7" y="0"/>
                      <a:pt x="8" y="3"/>
                      <a:pt x="8" y="7"/>
                    </a:cubicBezTo>
                    <a:cubicBezTo>
                      <a:pt x="8" y="11"/>
                      <a:pt x="7" y="14"/>
                      <a:pt x="4" y="14"/>
                    </a:cubicBezTo>
                    <a:cubicBezTo>
                      <a:pt x="1" y="14"/>
                      <a:pt x="0" y="11"/>
                      <a:pt x="0" y="7"/>
                    </a:cubicBezTo>
                    <a:close/>
                    <a:moveTo>
                      <a:pt x="7" y="7"/>
                    </a:moveTo>
                    <a:cubicBezTo>
                      <a:pt x="7" y="3"/>
                      <a:pt x="6" y="1"/>
                      <a:pt x="4" y="1"/>
                    </a:cubicBezTo>
                    <a:cubicBezTo>
                      <a:pt x="2" y="1"/>
                      <a:pt x="1" y="3"/>
                      <a:pt x="1" y="7"/>
                    </a:cubicBezTo>
                    <a:cubicBezTo>
                      <a:pt x="1" y="11"/>
                      <a:pt x="2" y="12"/>
                      <a:pt x="4" y="12"/>
                    </a:cubicBezTo>
                    <a:cubicBezTo>
                      <a:pt x="6" y="12"/>
                      <a:pt x="7" y="11"/>
                      <a:pt x="7" y="7"/>
                    </a:cubicBezTo>
                    <a:close/>
                    <a:moveTo>
                      <a:pt x="4" y="6"/>
                    </a:moveTo>
                    <a:cubicBezTo>
                      <a:pt x="5" y="6"/>
                      <a:pt x="5" y="6"/>
                      <a:pt x="5" y="7"/>
                    </a:cubicBezTo>
                    <a:cubicBezTo>
                      <a:pt x="5" y="8"/>
                      <a:pt x="5" y="8"/>
                      <a:pt x="4" y="8"/>
                    </a:cubicBezTo>
                    <a:cubicBezTo>
                      <a:pt x="3" y="8"/>
                      <a:pt x="3" y="8"/>
                      <a:pt x="3" y="7"/>
                    </a:cubicBezTo>
                    <a:cubicBezTo>
                      <a:pt x="3" y="6"/>
                      <a:pt x="3" y="6"/>
                      <a:pt x="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8" name="Freeform 13"/>
              <p:cNvSpPr>
                <a:spLocks/>
              </p:cNvSpPr>
              <p:nvPr/>
            </p:nvSpPr>
            <p:spPr bwMode="auto">
              <a:xfrm>
                <a:off x="4103597" y="3180752"/>
                <a:ext cx="16764" cy="29053"/>
              </a:xfrm>
              <a:custGeom>
                <a:avLst/>
                <a:gdLst>
                  <a:gd name="T0" fmla="*/ 6 w 11"/>
                  <a:gd name="T1" fmla="*/ 3 h 19"/>
                  <a:gd name="T2" fmla="*/ 0 w 11"/>
                  <a:gd name="T3" fmla="*/ 6 h 19"/>
                  <a:gd name="T4" fmla="*/ 0 w 11"/>
                  <a:gd name="T5" fmla="*/ 4 h 19"/>
                  <a:gd name="T6" fmla="*/ 6 w 11"/>
                  <a:gd name="T7" fmla="*/ 0 h 19"/>
                  <a:gd name="T8" fmla="*/ 7 w 11"/>
                  <a:gd name="T9" fmla="*/ 0 h 19"/>
                  <a:gd name="T10" fmla="*/ 7 w 11"/>
                  <a:gd name="T11" fmla="*/ 17 h 19"/>
                  <a:gd name="T12" fmla="*/ 11 w 11"/>
                  <a:gd name="T13" fmla="*/ 17 h 19"/>
                  <a:gd name="T14" fmla="*/ 11 w 11"/>
                  <a:gd name="T15" fmla="*/ 19 h 19"/>
                  <a:gd name="T16" fmla="*/ 0 w 11"/>
                  <a:gd name="T17" fmla="*/ 19 h 19"/>
                  <a:gd name="T18" fmla="*/ 0 w 11"/>
                  <a:gd name="T19" fmla="*/ 17 h 19"/>
                  <a:gd name="T20" fmla="*/ 6 w 11"/>
                  <a:gd name="T21" fmla="*/ 17 h 19"/>
                  <a:gd name="T22" fmla="*/ 6 w 11"/>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9">
                    <a:moveTo>
                      <a:pt x="6" y="3"/>
                    </a:moveTo>
                    <a:lnTo>
                      <a:pt x="0" y="6"/>
                    </a:lnTo>
                    <a:lnTo>
                      <a:pt x="0" y="4"/>
                    </a:lnTo>
                    <a:lnTo>
                      <a:pt x="6" y="0"/>
                    </a:lnTo>
                    <a:lnTo>
                      <a:pt x="7" y="0"/>
                    </a:lnTo>
                    <a:lnTo>
                      <a:pt x="7" y="17"/>
                    </a:lnTo>
                    <a:lnTo>
                      <a:pt x="11" y="17"/>
                    </a:lnTo>
                    <a:lnTo>
                      <a:pt x="11" y="19"/>
                    </a:lnTo>
                    <a:lnTo>
                      <a:pt x="0" y="19"/>
                    </a:lnTo>
                    <a:lnTo>
                      <a:pt x="0" y="17"/>
                    </a:lnTo>
                    <a:lnTo>
                      <a:pt x="6" y="17"/>
                    </a:lnTo>
                    <a:lnTo>
                      <a:pt x="6"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9" name="Freeform 14"/>
              <p:cNvSpPr>
                <a:spLocks/>
              </p:cNvSpPr>
              <p:nvPr/>
            </p:nvSpPr>
            <p:spPr bwMode="auto">
              <a:xfrm>
                <a:off x="4152365" y="3185339"/>
                <a:ext cx="16764" cy="22936"/>
              </a:xfrm>
              <a:custGeom>
                <a:avLst/>
                <a:gdLst>
                  <a:gd name="T0" fmla="*/ 9 w 11"/>
                  <a:gd name="T1" fmla="*/ 0 h 15"/>
                  <a:gd name="T2" fmla="*/ 11 w 11"/>
                  <a:gd name="T3" fmla="*/ 1 h 15"/>
                  <a:gd name="T4" fmla="*/ 1 w 11"/>
                  <a:gd name="T5" fmla="*/ 8 h 15"/>
                  <a:gd name="T6" fmla="*/ 11 w 11"/>
                  <a:gd name="T7" fmla="*/ 14 h 15"/>
                  <a:gd name="T8" fmla="*/ 9 w 11"/>
                  <a:gd name="T9" fmla="*/ 15 h 15"/>
                  <a:gd name="T10" fmla="*/ 0 w 11"/>
                  <a:gd name="T11" fmla="*/ 8 h 15"/>
                  <a:gd name="T12" fmla="*/ 0 w 11"/>
                  <a:gd name="T13" fmla="*/ 7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1"/>
                    </a:lnTo>
                    <a:lnTo>
                      <a:pt x="1" y="8"/>
                    </a:lnTo>
                    <a:lnTo>
                      <a:pt x="11" y="14"/>
                    </a:lnTo>
                    <a:lnTo>
                      <a:pt x="9" y="15"/>
                    </a:lnTo>
                    <a:lnTo>
                      <a:pt x="0" y="8"/>
                    </a:lnTo>
                    <a:lnTo>
                      <a:pt x="0" y="7"/>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0" name="Freeform 15"/>
              <p:cNvSpPr>
                <a:spLocks/>
              </p:cNvSpPr>
              <p:nvPr/>
            </p:nvSpPr>
            <p:spPr bwMode="auto">
              <a:xfrm>
                <a:off x="4175225" y="3180752"/>
                <a:ext cx="18288" cy="29053"/>
              </a:xfrm>
              <a:custGeom>
                <a:avLst/>
                <a:gdLst>
                  <a:gd name="T0" fmla="*/ 9 w 12"/>
                  <a:gd name="T1" fmla="*/ 19 h 19"/>
                  <a:gd name="T2" fmla="*/ 9 w 12"/>
                  <a:gd name="T3" fmla="*/ 10 h 19"/>
                  <a:gd name="T4" fmla="*/ 2 w 12"/>
                  <a:gd name="T5" fmla="*/ 10 h 19"/>
                  <a:gd name="T6" fmla="*/ 2 w 12"/>
                  <a:gd name="T7" fmla="*/ 19 h 19"/>
                  <a:gd name="T8" fmla="*/ 0 w 12"/>
                  <a:gd name="T9" fmla="*/ 19 h 19"/>
                  <a:gd name="T10" fmla="*/ 0 w 12"/>
                  <a:gd name="T11" fmla="*/ 0 h 19"/>
                  <a:gd name="T12" fmla="*/ 2 w 12"/>
                  <a:gd name="T13" fmla="*/ 0 h 19"/>
                  <a:gd name="T14" fmla="*/ 2 w 12"/>
                  <a:gd name="T15" fmla="*/ 8 h 19"/>
                  <a:gd name="T16" fmla="*/ 9 w 12"/>
                  <a:gd name="T17" fmla="*/ 8 h 19"/>
                  <a:gd name="T18" fmla="*/ 9 w 12"/>
                  <a:gd name="T19" fmla="*/ 0 h 19"/>
                  <a:gd name="T20" fmla="*/ 12 w 12"/>
                  <a:gd name="T21" fmla="*/ 0 h 19"/>
                  <a:gd name="T22" fmla="*/ 12 w 12"/>
                  <a:gd name="T23" fmla="*/ 19 h 19"/>
                  <a:gd name="T24" fmla="*/ 9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9" y="19"/>
                    </a:moveTo>
                    <a:lnTo>
                      <a:pt x="9" y="10"/>
                    </a:lnTo>
                    <a:lnTo>
                      <a:pt x="2" y="10"/>
                    </a:lnTo>
                    <a:lnTo>
                      <a:pt x="2" y="19"/>
                    </a:lnTo>
                    <a:lnTo>
                      <a:pt x="0" y="19"/>
                    </a:lnTo>
                    <a:lnTo>
                      <a:pt x="0" y="0"/>
                    </a:lnTo>
                    <a:lnTo>
                      <a:pt x="2" y="0"/>
                    </a:lnTo>
                    <a:lnTo>
                      <a:pt x="2" y="8"/>
                    </a:lnTo>
                    <a:lnTo>
                      <a:pt x="9" y="8"/>
                    </a:lnTo>
                    <a:lnTo>
                      <a:pt x="9" y="0"/>
                    </a:lnTo>
                    <a:lnTo>
                      <a:pt x="12" y="0"/>
                    </a:lnTo>
                    <a:lnTo>
                      <a:pt x="12" y="19"/>
                    </a:lnTo>
                    <a:lnTo>
                      <a:pt x="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1" name="Freeform 16"/>
              <p:cNvSpPr>
                <a:spLocks/>
              </p:cNvSpPr>
              <p:nvPr/>
            </p:nvSpPr>
            <p:spPr bwMode="auto">
              <a:xfrm>
                <a:off x="4198085" y="3180752"/>
                <a:ext cx="19812" cy="29053"/>
              </a:xfrm>
              <a:custGeom>
                <a:avLst/>
                <a:gdLst>
                  <a:gd name="T0" fmla="*/ 8 w 13"/>
                  <a:gd name="T1" fmla="*/ 3 h 19"/>
                  <a:gd name="T2" fmla="*/ 8 w 13"/>
                  <a:gd name="T3" fmla="*/ 19 h 19"/>
                  <a:gd name="T4" fmla="*/ 5 w 13"/>
                  <a:gd name="T5" fmla="*/ 19 h 19"/>
                  <a:gd name="T6" fmla="*/ 5 w 13"/>
                  <a:gd name="T7" fmla="*/ 3 h 19"/>
                  <a:gd name="T8" fmla="*/ 0 w 13"/>
                  <a:gd name="T9" fmla="*/ 3 h 19"/>
                  <a:gd name="T10" fmla="*/ 0 w 13"/>
                  <a:gd name="T11" fmla="*/ 0 h 19"/>
                  <a:gd name="T12" fmla="*/ 13 w 13"/>
                  <a:gd name="T13" fmla="*/ 0 h 19"/>
                  <a:gd name="T14" fmla="*/ 13 w 13"/>
                  <a:gd name="T15" fmla="*/ 3 h 19"/>
                  <a:gd name="T16" fmla="*/ 8 w 13"/>
                  <a:gd name="T1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9">
                    <a:moveTo>
                      <a:pt x="8" y="3"/>
                    </a:moveTo>
                    <a:lnTo>
                      <a:pt x="8" y="19"/>
                    </a:lnTo>
                    <a:lnTo>
                      <a:pt x="5" y="19"/>
                    </a:lnTo>
                    <a:lnTo>
                      <a:pt x="5" y="3"/>
                    </a:lnTo>
                    <a:lnTo>
                      <a:pt x="0" y="3"/>
                    </a:lnTo>
                    <a:lnTo>
                      <a:pt x="0" y="0"/>
                    </a:lnTo>
                    <a:lnTo>
                      <a:pt x="13" y="0"/>
                    </a:lnTo>
                    <a:lnTo>
                      <a:pt x="13" y="3"/>
                    </a:lnTo>
                    <a:lnTo>
                      <a:pt x="8"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2" name="Freeform 17"/>
              <p:cNvSpPr>
                <a:spLocks/>
              </p:cNvSpPr>
              <p:nvPr/>
            </p:nvSpPr>
            <p:spPr bwMode="auto">
              <a:xfrm>
                <a:off x="4222469" y="3180752"/>
                <a:ext cx="21336" cy="29053"/>
              </a:xfrm>
              <a:custGeom>
                <a:avLst/>
                <a:gdLst>
                  <a:gd name="T0" fmla="*/ 8 w 10"/>
                  <a:gd name="T1" fmla="*/ 14 h 14"/>
                  <a:gd name="T2" fmla="*/ 8 w 10"/>
                  <a:gd name="T3" fmla="*/ 7 h 14"/>
                  <a:gd name="T4" fmla="*/ 8 w 10"/>
                  <a:gd name="T5" fmla="*/ 2 h 14"/>
                  <a:gd name="T6" fmla="*/ 8 w 10"/>
                  <a:gd name="T7" fmla="*/ 2 h 14"/>
                  <a:gd name="T8" fmla="*/ 6 w 10"/>
                  <a:gd name="T9" fmla="*/ 11 h 14"/>
                  <a:gd name="T10" fmla="*/ 4 w 10"/>
                  <a:gd name="T11" fmla="*/ 11 h 14"/>
                  <a:gd name="T12" fmla="*/ 2 w 10"/>
                  <a:gd name="T13" fmla="*/ 2 h 14"/>
                  <a:gd name="T14" fmla="*/ 2 w 10"/>
                  <a:gd name="T15" fmla="*/ 2 h 14"/>
                  <a:gd name="T16" fmla="*/ 2 w 10"/>
                  <a:gd name="T17" fmla="*/ 7 h 14"/>
                  <a:gd name="T18" fmla="*/ 1 w 10"/>
                  <a:gd name="T19" fmla="*/ 14 h 14"/>
                  <a:gd name="T20" fmla="*/ 0 w 10"/>
                  <a:gd name="T21" fmla="*/ 14 h 14"/>
                  <a:gd name="T22" fmla="*/ 0 w 10"/>
                  <a:gd name="T23" fmla="*/ 0 h 14"/>
                  <a:gd name="T24" fmla="*/ 3 w 10"/>
                  <a:gd name="T25" fmla="*/ 0 h 14"/>
                  <a:gd name="T26" fmla="*/ 5 w 10"/>
                  <a:gd name="T27" fmla="*/ 9 h 14"/>
                  <a:gd name="T28" fmla="*/ 5 w 10"/>
                  <a:gd name="T29" fmla="*/ 9 h 14"/>
                  <a:gd name="T30" fmla="*/ 7 w 10"/>
                  <a:gd name="T31" fmla="*/ 0 h 14"/>
                  <a:gd name="T32" fmla="*/ 9 w 10"/>
                  <a:gd name="T33" fmla="*/ 0 h 14"/>
                  <a:gd name="T34" fmla="*/ 10 w 10"/>
                  <a:gd name="T35" fmla="*/ 14 h 14"/>
                  <a:gd name="T36" fmla="*/ 8 w 10"/>
                  <a:gd name="T3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4">
                    <a:moveTo>
                      <a:pt x="8" y="14"/>
                    </a:moveTo>
                    <a:cubicBezTo>
                      <a:pt x="8" y="7"/>
                      <a:pt x="8" y="7"/>
                      <a:pt x="8" y="7"/>
                    </a:cubicBezTo>
                    <a:cubicBezTo>
                      <a:pt x="8" y="5"/>
                      <a:pt x="8" y="3"/>
                      <a:pt x="8" y="2"/>
                    </a:cubicBezTo>
                    <a:cubicBezTo>
                      <a:pt x="8" y="2"/>
                      <a:pt x="8" y="2"/>
                      <a:pt x="8" y="2"/>
                    </a:cubicBezTo>
                    <a:cubicBezTo>
                      <a:pt x="6" y="11"/>
                      <a:pt x="6" y="11"/>
                      <a:pt x="6" y="11"/>
                    </a:cubicBezTo>
                    <a:cubicBezTo>
                      <a:pt x="4" y="11"/>
                      <a:pt x="4" y="11"/>
                      <a:pt x="4" y="11"/>
                    </a:cubicBezTo>
                    <a:cubicBezTo>
                      <a:pt x="2" y="2"/>
                      <a:pt x="2" y="2"/>
                      <a:pt x="2" y="2"/>
                    </a:cubicBezTo>
                    <a:cubicBezTo>
                      <a:pt x="2" y="2"/>
                      <a:pt x="2" y="2"/>
                      <a:pt x="2" y="2"/>
                    </a:cubicBezTo>
                    <a:cubicBezTo>
                      <a:pt x="2" y="3"/>
                      <a:pt x="2" y="5"/>
                      <a:pt x="2" y="7"/>
                    </a:cubicBezTo>
                    <a:cubicBezTo>
                      <a:pt x="1" y="14"/>
                      <a:pt x="1" y="14"/>
                      <a:pt x="1" y="14"/>
                    </a:cubicBezTo>
                    <a:cubicBezTo>
                      <a:pt x="0" y="14"/>
                      <a:pt x="0" y="14"/>
                      <a:pt x="0" y="14"/>
                    </a:cubicBezTo>
                    <a:cubicBezTo>
                      <a:pt x="0" y="0"/>
                      <a:pt x="0" y="0"/>
                      <a:pt x="0" y="0"/>
                    </a:cubicBezTo>
                    <a:cubicBezTo>
                      <a:pt x="3" y="0"/>
                      <a:pt x="3" y="0"/>
                      <a:pt x="3" y="0"/>
                    </a:cubicBezTo>
                    <a:cubicBezTo>
                      <a:pt x="5" y="9"/>
                      <a:pt x="5" y="9"/>
                      <a:pt x="5" y="9"/>
                    </a:cubicBezTo>
                    <a:cubicBezTo>
                      <a:pt x="5" y="9"/>
                      <a:pt x="5" y="9"/>
                      <a:pt x="5" y="9"/>
                    </a:cubicBezTo>
                    <a:cubicBezTo>
                      <a:pt x="7" y="0"/>
                      <a:pt x="7" y="0"/>
                      <a:pt x="7" y="0"/>
                    </a:cubicBezTo>
                    <a:cubicBezTo>
                      <a:pt x="9" y="0"/>
                      <a:pt x="9" y="0"/>
                      <a:pt x="9" y="0"/>
                    </a:cubicBezTo>
                    <a:cubicBezTo>
                      <a:pt x="10" y="14"/>
                      <a:pt x="10" y="14"/>
                      <a:pt x="10" y="14"/>
                    </a:cubicBezTo>
                    <a:lnTo>
                      <a:pt x="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3" name="Freeform 18"/>
              <p:cNvSpPr>
                <a:spLocks/>
              </p:cNvSpPr>
              <p:nvPr/>
            </p:nvSpPr>
            <p:spPr bwMode="auto">
              <a:xfrm>
                <a:off x="4249901" y="3180752"/>
                <a:ext cx="15240" cy="29053"/>
              </a:xfrm>
              <a:custGeom>
                <a:avLst/>
                <a:gdLst>
                  <a:gd name="T0" fmla="*/ 0 w 10"/>
                  <a:gd name="T1" fmla="*/ 19 h 19"/>
                  <a:gd name="T2" fmla="*/ 0 w 10"/>
                  <a:gd name="T3" fmla="*/ 0 h 19"/>
                  <a:gd name="T4" fmla="*/ 2 w 10"/>
                  <a:gd name="T5" fmla="*/ 0 h 19"/>
                  <a:gd name="T6" fmla="*/ 2 w 10"/>
                  <a:gd name="T7" fmla="*/ 17 h 19"/>
                  <a:gd name="T8" fmla="*/ 10 w 10"/>
                  <a:gd name="T9" fmla="*/ 17 h 19"/>
                  <a:gd name="T10" fmla="*/ 10 w 10"/>
                  <a:gd name="T11" fmla="*/ 19 h 19"/>
                  <a:gd name="T12" fmla="*/ 0 w 10"/>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0" h="19">
                    <a:moveTo>
                      <a:pt x="0" y="19"/>
                    </a:moveTo>
                    <a:lnTo>
                      <a:pt x="0" y="0"/>
                    </a:lnTo>
                    <a:lnTo>
                      <a:pt x="2" y="0"/>
                    </a:lnTo>
                    <a:lnTo>
                      <a:pt x="2" y="17"/>
                    </a:lnTo>
                    <a:lnTo>
                      <a:pt x="10" y="17"/>
                    </a:lnTo>
                    <a:lnTo>
                      <a:pt x="1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4" name="Freeform 19"/>
              <p:cNvSpPr>
                <a:spLocks/>
              </p:cNvSpPr>
              <p:nvPr/>
            </p:nvSpPr>
            <p:spPr bwMode="auto">
              <a:xfrm>
                <a:off x="4272761" y="3185339"/>
                <a:ext cx="15240" cy="22936"/>
              </a:xfrm>
              <a:custGeom>
                <a:avLst/>
                <a:gdLst>
                  <a:gd name="T0" fmla="*/ 10 w 10"/>
                  <a:gd name="T1" fmla="*/ 7 h 15"/>
                  <a:gd name="T2" fmla="*/ 10 w 10"/>
                  <a:gd name="T3" fmla="*/ 8 h 15"/>
                  <a:gd name="T4" fmla="*/ 1 w 10"/>
                  <a:gd name="T5" fmla="*/ 15 h 15"/>
                  <a:gd name="T6" fmla="*/ 0 w 10"/>
                  <a:gd name="T7" fmla="*/ 14 h 15"/>
                  <a:gd name="T8" fmla="*/ 9 w 10"/>
                  <a:gd name="T9" fmla="*/ 8 h 15"/>
                  <a:gd name="T10" fmla="*/ 0 w 10"/>
                  <a:gd name="T11" fmla="*/ 1 h 15"/>
                  <a:gd name="T12" fmla="*/ 1 w 10"/>
                  <a:gd name="T13" fmla="*/ 0 h 15"/>
                  <a:gd name="T14" fmla="*/ 10 w 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5">
                    <a:moveTo>
                      <a:pt x="10" y="7"/>
                    </a:moveTo>
                    <a:lnTo>
                      <a:pt x="10" y="8"/>
                    </a:lnTo>
                    <a:lnTo>
                      <a:pt x="1" y="15"/>
                    </a:lnTo>
                    <a:lnTo>
                      <a:pt x="0" y="14"/>
                    </a:lnTo>
                    <a:lnTo>
                      <a:pt x="9" y="8"/>
                    </a:lnTo>
                    <a:lnTo>
                      <a:pt x="0" y="1"/>
                    </a:lnTo>
                    <a:lnTo>
                      <a:pt x="1" y="0"/>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5" name="Freeform 20"/>
              <p:cNvSpPr>
                <a:spLocks noEditPoints="1"/>
              </p:cNvSpPr>
              <p:nvPr/>
            </p:nvSpPr>
            <p:spPr bwMode="auto">
              <a:xfrm>
                <a:off x="4079213" y="3229683"/>
                <a:ext cx="16764" cy="29053"/>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2 h 14"/>
                  <a:gd name="T14" fmla="*/ 1 w 8"/>
                  <a:gd name="T15" fmla="*/ 7 h 14"/>
                  <a:gd name="T16" fmla="*/ 4 w 8"/>
                  <a:gd name="T17" fmla="*/ 13 h 14"/>
                  <a:gd name="T18" fmla="*/ 7 w 8"/>
                  <a:gd name="T19" fmla="*/ 7 h 14"/>
                  <a:gd name="T20" fmla="*/ 4 w 8"/>
                  <a:gd name="T21" fmla="*/ 6 h 14"/>
                  <a:gd name="T22" fmla="*/ 5 w 8"/>
                  <a:gd name="T23" fmla="*/ 7 h 14"/>
                  <a:gd name="T24" fmla="*/ 4 w 8"/>
                  <a:gd name="T25" fmla="*/ 8 h 14"/>
                  <a:gd name="T26" fmla="*/ 3 w 8"/>
                  <a:gd name="T27" fmla="*/ 7 h 14"/>
                  <a:gd name="T28" fmla="*/ 4 w 8"/>
                  <a:gd name="T2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3"/>
                      <a:pt x="1" y="0"/>
                      <a:pt x="4" y="0"/>
                    </a:cubicBezTo>
                    <a:cubicBezTo>
                      <a:pt x="7" y="0"/>
                      <a:pt x="8" y="3"/>
                      <a:pt x="8" y="7"/>
                    </a:cubicBezTo>
                    <a:cubicBezTo>
                      <a:pt x="8" y="12"/>
                      <a:pt x="7" y="14"/>
                      <a:pt x="4" y="14"/>
                    </a:cubicBezTo>
                    <a:cubicBezTo>
                      <a:pt x="1" y="14"/>
                      <a:pt x="0" y="12"/>
                      <a:pt x="0" y="7"/>
                    </a:cubicBezTo>
                    <a:close/>
                    <a:moveTo>
                      <a:pt x="7" y="7"/>
                    </a:moveTo>
                    <a:cubicBezTo>
                      <a:pt x="7" y="3"/>
                      <a:pt x="6" y="2"/>
                      <a:pt x="4" y="2"/>
                    </a:cubicBezTo>
                    <a:cubicBezTo>
                      <a:pt x="2" y="2"/>
                      <a:pt x="1" y="3"/>
                      <a:pt x="1" y="7"/>
                    </a:cubicBezTo>
                    <a:cubicBezTo>
                      <a:pt x="1" y="11"/>
                      <a:pt x="2" y="13"/>
                      <a:pt x="4" y="13"/>
                    </a:cubicBezTo>
                    <a:cubicBezTo>
                      <a:pt x="6" y="13"/>
                      <a:pt x="7" y="11"/>
                      <a:pt x="7" y="7"/>
                    </a:cubicBezTo>
                    <a:close/>
                    <a:moveTo>
                      <a:pt x="4" y="6"/>
                    </a:moveTo>
                    <a:cubicBezTo>
                      <a:pt x="5" y="6"/>
                      <a:pt x="5" y="6"/>
                      <a:pt x="5" y="7"/>
                    </a:cubicBezTo>
                    <a:cubicBezTo>
                      <a:pt x="5" y="8"/>
                      <a:pt x="5" y="8"/>
                      <a:pt x="4" y="8"/>
                    </a:cubicBezTo>
                    <a:cubicBezTo>
                      <a:pt x="3" y="8"/>
                      <a:pt x="3" y="8"/>
                      <a:pt x="3" y="7"/>
                    </a:cubicBezTo>
                    <a:cubicBezTo>
                      <a:pt x="3" y="6"/>
                      <a:pt x="3" y="6"/>
                      <a:pt x="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6" name="Freeform 21"/>
              <p:cNvSpPr>
                <a:spLocks/>
              </p:cNvSpPr>
              <p:nvPr/>
            </p:nvSpPr>
            <p:spPr bwMode="auto">
              <a:xfrm>
                <a:off x="4102073" y="3229683"/>
                <a:ext cx="18288" cy="29053"/>
              </a:xfrm>
              <a:custGeom>
                <a:avLst/>
                <a:gdLst>
                  <a:gd name="T0" fmla="*/ 3 w 9"/>
                  <a:gd name="T1" fmla="*/ 12 h 14"/>
                  <a:gd name="T2" fmla="*/ 9 w 9"/>
                  <a:gd name="T3" fmla="*/ 12 h 14"/>
                  <a:gd name="T4" fmla="*/ 8 w 9"/>
                  <a:gd name="T5" fmla="*/ 14 h 14"/>
                  <a:gd name="T6" fmla="*/ 0 w 9"/>
                  <a:gd name="T7" fmla="*/ 14 h 14"/>
                  <a:gd name="T8" fmla="*/ 0 w 9"/>
                  <a:gd name="T9" fmla="*/ 12 h 14"/>
                  <a:gd name="T10" fmla="*/ 7 w 9"/>
                  <a:gd name="T11" fmla="*/ 4 h 14"/>
                  <a:gd name="T12" fmla="*/ 4 w 9"/>
                  <a:gd name="T13" fmla="*/ 2 h 14"/>
                  <a:gd name="T14" fmla="*/ 2 w 9"/>
                  <a:gd name="T15" fmla="*/ 3 h 14"/>
                  <a:gd name="T16" fmla="*/ 0 w 9"/>
                  <a:gd name="T17" fmla="*/ 2 h 14"/>
                  <a:gd name="T18" fmla="*/ 4 w 9"/>
                  <a:gd name="T19" fmla="*/ 0 h 14"/>
                  <a:gd name="T20" fmla="*/ 8 w 9"/>
                  <a:gd name="T21" fmla="*/ 4 h 14"/>
                  <a:gd name="T22" fmla="*/ 3 w 9"/>
                  <a:gd name="T2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4">
                    <a:moveTo>
                      <a:pt x="3" y="12"/>
                    </a:moveTo>
                    <a:cubicBezTo>
                      <a:pt x="9" y="12"/>
                      <a:pt x="9" y="12"/>
                      <a:pt x="9" y="12"/>
                    </a:cubicBezTo>
                    <a:cubicBezTo>
                      <a:pt x="8" y="14"/>
                      <a:pt x="8" y="14"/>
                      <a:pt x="8" y="14"/>
                    </a:cubicBezTo>
                    <a:cubicBezTo>
                      <a:pt x="0" y="14"/>
                      <a:pt x="0" y="14"/>
                      <a:pt x="0" y="14"/>
                    </a:cubicBezTo>
                    <a:cubicBezTo>
                      <a:pt x="0" y="12"/>
                      <a:pt x="0" y="12"/>
                      <a:pt x="0" y="12"/>
                    </a:cubicBezTo>
                    <a:cubicBezTo>
                      <a:pt x="5" y="8"/>
                      <a:pt x="7" y="6"/>
                      <a:pt x="7" y="4"/>
                    </a:cubicBezTo>
                    <a:cubicBezTo>
                      <a:pt x="7" y="3"/>
                      <a:pt x="6" y="2"/>
                      <a:pt x="4" y="2"/>
                    </a:cubicBezTo>
                    <a:cubicBezTo>
                      <a:pt x="3" y="2"/>
                      <a:pt x="2" y="2"/>
                      <a:pt x="2" y="3"/>
                    </a:cubicBezTo>
                    <a:cubicBezTo>
                      <a:pt x="0" y="2"/>
                      <a:pt x="0" y="2"/>
                      <a:pt x="0" y="2"/>
                    </a:cubicBezTo>
                    <a:cubicBezTo>
                      <a:pt x="1" y="1"/>
                      <a:pt x="3" y="0"/>
                      <a:pt x="4" y="0"/>
                    </a:cubicBezTo>
                    <a:cubicBezTo>
                      <a:pt x="7" y="0"/>
                      <a:pt x="8" y="2"/>
                      <a:pt x="8" y="4"/>
                    </a:cubicBezTo>
                    <a:cubicBezTo>
                      <a:pt x="8" y="6"/>
                      <a:pt x="7" y="9"/>
                      <a:pt x="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7" name="Freeform 22"/>
              <p:cNvSpPr>
                <a:spLocks/>
              </p:cNvSpPr>
              <p:nvPr/>
            </p:nvSpPr>
            <p:spPr bwMode="auto">
              <a:xfrm>
                <a:off x="4152365" y="3232741"/>
                <a:ext cx="16764" cy="22936"/>
              </a:xfrm>
              <a:custGeom>
                <a:avLst/>
                <a:gdLst>
                  <a:gd name="T0" fmla="*/ 9 w 11"/>
                  <a:gd name="T1" fmla="*/ 0 h 15"/>
                  <a:gd name="T2" fmla="*/ 11 w 11"/>
                  <a:gd name="T3" fmla="*/ 3 h 15"/>
                  <a:gd name="T4" fmla="*/ 1 w 11"/>
                  <a:gd name="T5" fmla="*/ 8 h 15"/>
                  <a:gd name="T6" fmla="*/ 11 w 11"/>
                  <a:gd name="T7" fmla="*/ 14 h 15"/>
                  <a:gd name="T8" fmla="*/ 9 w 11"/>
                  <a:gd name="T9" fmla="*/ 15 h 15"/>
                  <a:gd name="T10" fmla="*/ 0 w 11"/>
                  <a:gd name="T11" fmla="*/ 10 h 15"/>
                  <a:gd name="T12" fmla="*/ 0 w 11"/>
                  <a:gd name="T13" fmla="*/ 7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3"/>
                    </a:lnTo>
                    <a:lnTo>
                      <a:pt x="1" y="8"/>
                    </a:lnTo>
                    <a:lnTo>
                      <a:pt x="11" y="14"/>
                    </a:lnTo>
                    <a:lnTo>
                      <a:pt x="9" y="15"/>
                    </a:lnTo>
                    <a:lnTo>
                      <a:pt x="0" y="10"/>
                    </a:lnTo>
                    <a:lnTo>
                      <a:pt x="0" y="7"/>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8" name="Freeform 23"/>
              <p:cNvSpPr>
                <a:spLocks noEditPoints="1"/>
              </p:cNvSpPr>
              <p:nvPr/>
            </p:nvSpPr>
            <p:spPr bwMode="auto">
              <a:xfrm>
                <a:off x="4176749" y="3231212"/>
                <a:ext cx="16764" cy="27524"/>
              </a:xfrm>
              <a:custGeom>
                <a:avLst/>
                <a:gdLst>
                  <a:gd name="T0" fmla="*/ 3 w 8"/>
                  <a:gd name="T1" fmla="*/ 13 h 13"/>
                  <a:gd name="T2" fmla="*/ 0 w 8"/>
                  <a:gd name="T3" fmla="*/ 13 h 13"/>
                  <a:gd name="T4" fmla="*/ 0 w 8"/>
                  <a:gd name="T5" fmla="*/ 0 h 13"/>
                  <a:gd name="T6" fmla="*/ 3 w 8"/>
                  <a:gd name="T7" fmla="*/ 0 h 13"/>
                  <a:gd name="T8" fmla="*/ 8 w 8"/>
                  <a:gd name="T9" fmla="*/ 3 h 13"/>
                  <a:gd name="T10" fmla="*/ 5 w 8"/>
                  <a:gd name="T11" fmla="*/ 6 h 13"/>
                  <a:gd name="T12" fmla="*/ 5 w 8"/>
                  <a:gd name="T13" fmla="*/ 6 h 13"/>
                  <a:gd name="T14" fmla="*/ 8 w 8"/>
                  <a:gd name="T15" fmla="*/ 9 h 13"/>
                  <a:gd name="T16" fmla="*/ 3 w 8"/>
                  <a:gd name="T17" fmla="*/ 13 h 13"/>
                  <a:gd name="T18" fmla="*/ 3 w 8"/>
                  <a:gd name="T19" fmla="*/ 1 h 13"/>
                  <a:gd name="T20" fmla="*/ 1 w 8"/>
                  <a:gd name="T21" fmla="*/ 1 h 13"/>
                  <a:gd name="T22" fmla="*/ 1 w 8"/>
                  <a:gd name="T23" fmla="*/ 5 h 13"/>
                  <a:gd name="T24" fmla="*/ 3 w 8"/>
                  <a:gd name="T25" fmla="*/ 5 h 13"/>
                  <a:gd name="T26" fmla="*/ 6 w 8"/>
                  <a:gd name="T27" fmla="*/ 3 h 13"/>
                  <a:gd name="T28" fmla="*/ 3 w 8"/>
                  <a:gd name="T29" fmla="*/ 1 h 13"/>
                  <a:gd name="T30" fmla="*/ 4 w 8"/>
                  <a:gd name="T31" fmla="*/ 7 h 13"/>
                  <a:gd name="T32" fmla="*/ 1 w 8"/>
                  <a:gd name="T33" fmla="*/ 7 h 13"/>
                  <a:gd name="T34" fmla="*/ 1 w 8"/>
                  <a:gd name="T35" fmla="*/ 11 h 13"/>
                  <a:gd name="T36" fmla="*/ 3 w 8"/>
                  <a:gd name="T37" fmla="*/ 11 h 13"/>
                  <a:gd name="T38" fmla="*/ 6 w 8"/>
                  <a:gd name="T39" fmla="*/ 9 h 13"/>
                  <a:gd name="T40" fmla="*/ 4 w 8"/>
                  <a:gd name="T4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3">
                    <a:moveTo>
                      <a:pt x="3" y="13"/>
                    </a:moveTo>
                    <a:cubicBezTo>
                      <a:pt x="0" y="13"/>
                      <a:pt x="0" y="13"/>
                      <a:pt x="0" y="13"/>
                    </a:cubicBezTo>
                    <a:cubicBezTo>
                      <a:pt x="0" y="0"/>
                      <a:pt x="0" y="0"/>
                      <a:pt x="0" y="0"/>
                    </a:cubicBezTo>
                    <a:cubicBezTo>
                      <a:pt x="3" y="0"/>
                      <a:pt x="3" y="0"/>
                      <a:pt x="3" y="0"/>
                    </a:cubicBezTo>
                    <a:cubicBezTo>
                      <a:pt x="5" y="0"/>
                      <a:pt x="8" y="0"/>
                      <a:pt x="8" y="3"/>
                    </a:cubicBezTo>
                    <a:cubicBezTo>
                      <a:pt x="8" y="5"/>
                      <a:pt x="6" y="5"/>
                      <a:pt x="5" y="6"/>
                    </a:cubicBezTo>
                    <a:cubicBezTo>
                      <a:pt x="5" y="6"/>
                      <a:pt x="5" y="6"/>
                      <a:pt x="5" y="6"/>
                    </a:cubicBezTo>
                    <a:cubicBezTo>
                      <a:pt x="7" y="6"/>
                      <a:pt x="8" y="7"/>
                      <a:pt x="8" y="9"/>
                    </a:cubicBezTo>
                    <a:cubicBezTo>
                      <a:pt x="8" y="12"/>
                      <a:pt x="6" y="13"/>
                      <a:pt x="3" y="13"/>
                    </a:cubicBezTo>
                    <a:close/>
                    <a:moveTo>
                      <a:pt x="3" y="1"/>
                    </a:moveTo>
                    <a:cubicBezTo>
                      <a:pt x="1" y="1"/>
                      <a:pt x="1" y="1"/>
                      <a:pt x="1" y="1"/>
                    </a:cubicBezTo>
                    <a:cubicBezTo>
                      <a:pt x="1" y="5"/>
                      <a:pt x="1" y="5"/>
                      <a:pt x="1" y="5"/>
                    </a:cubicBezTo>
                    <a:cubicBezTo>
                      <a:pt x="3" y="5"/>
                      <a:pt x="3" y="5"/>
                      <a:pt x="3" y="5"/>
                    </a:cubicBezTo>
                    <a:cubicBezTo>
                      <a:pt x="5" y="5"/>
                      <a:pt x="6" y="5"/>
                      <a:pt x="6" y="3"/>
                    </a:cubicBezTo>
                    <a:cubicBezTo>
                      <a:pt x="6" y="2"/>
                      <a:pt x="5" y="1"/>
                      <a:pt x="3" y="1"/>
                    </a:cubicBezTo>
                    <a:close/>
                    <a:moveTo>
                      <a:pt x="4" y="7"/>
                    </a:moveTo>
                    <a:cubicBezTo>
                      <a:pt x="1" y="7"/>
                      <a:pt x="1" y="7"/>
                      <a:pt x="1" y="7"/>
                    </a:cubicBezTo>
                    <a:cubicBezTo>
                      <a:pt x="1" y="11"/>
                      <a:pt x="1" y="11"/>
                      <a:pt x="1" y="11"/>
                    </a:cubicBezTo>
                    <a:cubicBezTo>
                      <a:pt x="3" y="11"/>
                      <a:pt x="3" y="11"/>
                      <a:pt x="3" y="11"/>
                    </a:cubicBezTo>
                    <a:cubicBezTo>
                      <a:pt x="5" y="11"/>
                      <a:pt x="6" y="11"/>
                      <a:pt x="6" y="9"/>
                    </a:cubicBezTo>
                    <a:cubicBezTo>
                      <a:pt x="6" y="7"/>
                      <a:pt x="5" y="7"/>
                      <a:pt x="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9" name="Freeform 24"/>
              <p:cNvSpPr>
                <a:spLocks noEditPoints="1"/>
              </p:cNvSpPr>
              <p:nvPr/>
            </p:nvSpPr>
            <p:spPr bwMode="auto">
              <a:xfrm>
                <a:off x="4198085" y="3229683"/>
                <a:ext cx="19812" cy="29053"/>
              </a:xfrm>
              <a:custGeom>
                <a:avLst/>
                <a:gdLst>
                  <a:gd name="T0" fmla="*/ 5 w 10"/>
                  <a:gd name="T1" fmla="*/ 14 h 14"/>
                  <a:gd name="T2" fmla="*/ 0 w 10"/>
                  <a:gd name="T3" fmla="*/ 7 h 14"/>
                  <a:gd name="T4" fmla="*/ 5 w 10"/>
                  <a:gd name="T5" fmla="*/ 0 h 14"/>
                  <a:gd name="T6" fmla="*/ 10 w 10"/>
                  <a:gd name="T7" fmla="*/ 7 h 14"/>
                  <a:gd name="T8" fmla="*/ 5 w 10"/>
                  <a:gd name="T9" fmla="*/ 14 h 14"/>
                  <a:gd name="T10" fmla="*/ 5 w 10"/>
                  <a:gd name="T11" fmla="*/ 2 h 14"/>
                  <a:gd name="T12" fmla="*/ 2 w 10"/>
                  <a:gd name="T13" fmla="*/ 7 h 14"/>
                  <a:gd name="T14" fmla="*/ 5 w 10"/>
                  <a:gd name="T15" fmla="*/ 13 h 14"/>
                  <a:gd name="T16" fmla="*/ 8 w 10"/>
                  <a:gd name="T17" fmla="*/ 7 h 14"/>
                  <a:gd name="T18" fmla="*/ 5 w 10"/>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2" y="14"/>
                      <a:pt x="0" y="11"/>
                      <a:pt x="0" y="7"/>
                    </a:cubicBezTo>
                    <a:cubicBezTo>
                      <a:pt x="0" y="3"/>
                      <a:pt x="2" y="0"/>
                      <a:pt x="5" y="0"/>
                    </a:cubicBezTo>
                    <a:cubicBezTo>
                      <a:pt x="8" y="0"/>
                      <a:pt x="10" y="3"/>
                      <a:pt x="10" y="7"/>
                    </a:cubicBezTo>
                    <a:cubicBezTo>
                      <a:pt x="10" y="11"/>
                      <a:pt x="8" y="14"/>
                      <a:pt x="5" y="14"/>
                    </a:cubicBezTo>
                    <a:close/>
                    <a:moveTo>
                      <a:pt x="5" y="2"/>
                    </a:moveTo>
                    <a:cubicBezTo>
                      <a:pt x="3" y="2"/>
                      <a:pt x="2" y="4"/>
                      <a:pt x="2" y="7"/>
                    </a:cubicBezTo>
                    <a:cubicBezTo>
                      <a:pt x="2" y="11"/>
                      <a:pt x="3" y="13"/>
                      <a:pt x="5" y="13"/>
                    </a:cubicBezTo>
                    <a:cubicBezTo>
                      <a:pt x="7" y="13"/>
                      <a:pt x="8" y="11"/>
                      <a:pt x="8" y="7"/>
                    </a:cubicBezTo>
                    <a:cubicBezTo>
                      <a:pt x="8" y="4"/>
                      <a:pt x="7"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0" name="Freeform 25"/>
              <p:cNvSpPr>
                <a:spLocks noEditPoints="1"/>
              </p:cNvSpPr>
              <p:nvPr/>
            </p:nvSpPr>
            <p:spPr bwMode="auto">
              <a:xfrm>
                <a:off x="4223993" y="3231212"/>
                <a:ext cx="19812" cy="27524"/>
              </a:xfrm>
              <a:custGeom>
                <a:avLst/>
                <a:gdLst>
                  <a:gd name="T0" fmla="*/ 3 w 9"/>
                  <a:gd name="T1" fmla="*/ 13 h 13"/>
                  <a:gd name="T2" fmla="*/ 0 w 9"/>
                  <a:gd name="T3" fmla="*/ 13 h 13"/>
                  <a:gd name="T4" fmla="*/ 0 w 9"/>
                  <a:gd name="T5" fmla="*/ 0 h 13"/>
                  <a:gd name="T6" fmla="*/ 2 w 9"/>
                  <a:gd name="T7" fmla="*/ 0 h 13"/>
                  <a:gd name="T8" fmla="*/ 9 w 9"/>
                  <a:gd name="T9" fmla="*/ 6 h 13"/>
                  <a:gd name="T10" fmla="*/ 3 w 9"/>
                  <a:gd name="T11" fmla="*/ 13 h 13"/>
                  <a:gd name="T12" fmla="*/ 3 w 9"/>
                  <a:gd name="T13" fmla="*/ 1 h 13"/>
                  <a:gd name="T14" fmla="*/ 1 w 9"/>
                  <a:gd name="T15" fmla="*/ 1 h 13"/>
                  <a:gd name="T16" fmla="*/ 1 w 9"/>
                  <a:gd name="T17" fmla="*/ 11 h 13"/>
                  <a:gd name="T18" fmla="*/ 3 w 9"/>
                  <a:gd name="T19" fmla="*/ 11 h 13"/>
                  <a:gd name="T20" fmla="*/ 7 w 9"/>
                  <a:gd name="T21" fmla="*/ 6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2" y="0"/>
                      <a:pt x="2" y="0"/>
                      <a:pt x="2" y="0"/>
                    </a:cubicBezTo>
                    <a:cubicBezTo>
                      <a:pt x="6" y="0"/>
                      <a:pt x="9" y="1"/>
                      <a:pt x="9" y="6"/>
                    </a:cubicBezTo>
                    <a:cubicBezTo>
                      <a:pt x="9" y="12"/>
                      <a:pt x="5" y="13"/>
                      <a:pt x="3" y="13"/>
                    </a:cubicBezTo>
                    <a:close/>
                    <a:moveTo>
                      <a:pt x="3" y="1"/>
                    </a:moveTo>
                    <a:cubicBezTo>
                      <a:pt x="1" y="1"/>
                      <a:pt x="1" y="1"/>
                      <a:pt x="1" y="1"/>
                    </a:cubicBezTo>
                    <a:cubicBezTo>
                      <a:pt x="1" y="11"/>
                      <a:pt x="1" y="11"/>
                      <a:pt x="1" y="11"/>
                    </a:cubicBezTo>
                    <a:cubicBezTo>
                      <a:pt x="3" y="11"/>
                      <a:pt x="3" y="11"/>
                      <a:pt x="3" y="11"/>
                    </a:cubicBezTo>
                    <a:cubicBezTo>
                      <a:pt x="5" y="11"/>
                      <a:pt x="7" y="10"/>
                      <a:pt x="7" y="6"/>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1" name="Freeform 26"/>
              <p:cNvSpPr>
                <a:spLocks/>
              </p:cNvSpPr>
              <p:nvPr/>
            </p:nvSpPr>
            <p:spPr bwMode="auto">
              <a:xfrm>
                <a:off x="4245329" y="3231212"/>
                <a:ext cx="22860" cy="27524"/>
              </a:xfrm>
              <a:custGeom>
                <a:avLst/>
                <a:gdLst>
                  <a:gd name="T0" fmla="*/ 8 w 15"/>
                  <a:gd name="T1" fmla="*/ 11 h 18"/>
                  <a:gd name="T2" fmla="*/ 8 w 15"/>
                  <a:gd name="T3" fmla="*/ 18 h 18"/>
                  <a:gd name="T4" fmla="*/ 5 w 15"/>
                  <a:gd name="T5" fmla="*/ 18 h 18"/>
                  <a:gd name="T6" fmla="*/ 5 w 15"/>
                  <a:gd name="T7" fmla="*/ 11 h 18"/>
                  <a:gd name="T8" fmla="*/ 0 w 15"/>
                  <a:gd name="T9" fmla="*/ 0 h 18"/>
                  <a:gd name="T10" fmla="*/ 3 w 15"/>
                  <a:gd name="T11" fmla="*/ 0 h 18"/>
                  <a:gd name="T12" fmla="*/ 7 w 15"/>
                  <a:gd name="T13" fmla="*/ 8 h 18"/>
                  <a:gd name="T14" fmla="*/ 7 w 15"/>
                  <a:gd name="T15" fmla="*/ 8 h 18"/>
                  <a:gd name="T16" fmla="*/ 12 w 15"/>
                  <a:gd name="T17" fmla="*/ 0 h 18"/>
                  <a:gd name="T18" fmla="*/ 15 w 15"/>
                  <a:gd name="T19" fmla="*/ 0 h 18"/>
                  <a:gd name="T20" fmla="*/ 8 w 1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8" y="11"/>
                    </a:moveTo>
                    <a:lnTo>
                      <a:pt x="8" y="18"/>
                    </a:lnTo>
                    <a:lnTo>
                      <a:pt x="5" y="18"/>
                    </a:lnTo>
                    <a:lnTo>
                      <a:pt x="5" y="11"/>
                    </a:lnTo>
                    <a:lnTo>
                      <a:pt x="0" y="0"/>
                    </a:lnTo>
                    <a:lnTo>
                      <a:pt x="3" y="0"/>
                    </a:lnTo>
                    <a:lnTo>
                      <a:pt x="7" y="8"/>
                    </a:lnTo>
                    <a:lnTo>
                      <a:pt x="7" y="8"/>
                    </a:lnTo>
                    <a:lnTo>
                      <a:pt x="12" y="0"/>
                    </a:lnTo>
                    <a:lnTo>
                      <a:pt x="15" y="0"/>
                    </a:ln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2" name="Freeform 27"/>
              <p:cNvSpPr>
                <a:spLocks/>
              </p:cNvSpPr>
              <p:nvPr/>
            </p:nvSpPr>
            <p:spPr bwMode="auto">
              <a:xfrm>
                <a:off x="4272761" y="3232741"/>
                <a:ext cx="15240" cy="22936"/>
              </a:xfrm>
              <a:custGeom>
                <a:avLst/>
                <a:gdLst>
                  <a:gd name="T0" fmla="*/ 10 w 10"/>
                  <a:gd name="T1" fmla="*/ 7 h 15"/>
                  <a:gd name="T2" fmla="*/ 10 w 10"/>
                  <a:gd name="T3" fmla="*/ 10 h 15"/>
                  <a:gd name="T4" fmla="*/ 1 w 10"/>
                  <a:gd name="T5" fmla="*/ 15 h 15"/>
                  <a:gd name="T6" fmla="*/ 0 w 10"/>
                  <a:gd name="T7" fmla="*/ 14 h 15"/>
                  <a:gd name="T8" fmla="*/ 9 w 10"/>
                  <a:gd name="T9" fmla="*/ 8 h 15"/>
                  <a:gd name="T10" fmla="*/ 0 w 10"/>
                  <a:gd name="T11" fmla="*/ 3 h 15"/>
                  <a:gd name="T12" fmla="*/ 1 w 10"/>
                  <a:gd name="T13" fmla="*/ 0 h 15"/>
                  <a:gd name="T14" fmla="*/ 10 w 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5">
                    <a:moveTo>
                      <a:pt x="10" y="7"/>
                    </a:moveTo>
                    <a:lnTo>
                      <a:pt x="10" y="10"/>
                    </a:lnTo>
                    <a:lnTo>
                      <a:pt x="1" y="15"/>
                    </a:lnTo>
                    <a:lnTo>
                      <a:pt x="0" y="14"/>
                    </a:lnTo>
                    <a:lnTo>
                      <a:pt x="9" y="8"/>
                    </a:lnTo>
                    <a:lnTo>
                      <a:pt x="0" y="3"/>
                    </a:lnTo>
                    <a:lnTo>
                      <a:pt x="1" y="0"/>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3" name="Freeform 28"/>
              <p:cNvSpPr>
                <a:spLocks noEditPoints="1"/>
              </p:cNvSpPr>
              <p:nvPr/>
            </p:nvSpPr>
            <p:spPr bwMode="auto">
              <a:xfrm>
                <a:off x="4079213" y="3278614"/>
                <a:ext cx="16764" cy="27524"/>
              </a:xfrm>
              <a:custGeom>
                <a:avLst/>
                <a:gdLst>
                  <a:gd name="T0" fmla="*/ 0 w 8"/>
                  <a:gd name="T1" fmla="*/ 6 h 13"/>
                  <a:gd name="T2" fmla="*/ 4 w 8"/>
                  <a:gd name="T3" fmla="*/ 0 h 13"/>
                  <a:gd name="T4" fmla="*/ 8 w 8"/>
                  <a:gd name="T5" fmla="*/ 6 h 13"/>
                  <a:gd name="T6" fmla="*/ 4 w 8"/>
                  <a:gd name="T7" fmla="*/ 13 h 13"/>
                  <a:gd name="T8" fmla="*/ 0 w 8"/>
                  <a:gd name="T9" fmla="*/ 6 h 13"/>
                  <a:gd name="T10" fmla="*/ 7 w 8"/>
                  <a:gd name="T11" fmla="*/ 6 h 13"/>
                  <a:gd name="T12" fmla="*/ 4 w 8"/>
                  <a:gd name="T13" fmla="*/ 1 h 13"/>
                  <a:gd name="T14" fmla="*/ 1 w 8"/>
                  <a:gd name="T15" fmla="*/ 6 h 13"/>
                  <a:gd name="T16" fmla="*/ 4 w 8"/>
                  <a:gd name="T17" fmla="*/ 12 h 13"/>
                  <a:gd name="T18" fmla="*/ 7 w 8"/>
                  <a:gd name="T19" fmla="*/ 6 h 13"/>
                  <a:gd name="T20" fmla="*/ 4 w 8"/>
                  <a:gd name="T21" fmla="*/ 5 h 13"/>
                  <a:gd name="T22" fmla="*/ 5 w 8"/>
                  <a:gd name="T23" fmla="*/ 6 h 13"/>
                  <a:gd name="T24" fmla="*/ 4 w 8"/>
                  <a:gd name="T25" fmla="*/ 8 h 13"/>
                  <a:gd name="T26" fmla="*/ 3 w 8"/>
                  <a:gd name="T27" fmla="*/ 6 h 13"/>
                  <a:gd name="T28" fmla="*/ 4 w 8"/>
                  <a:gd name="T2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3">
                    <a:moveTo>
                      <a:pt x="0" y="6"/>
                    </a:moveTo>
                    <a:cubicBezTo>
                      <a:pt x="0" y="2"/>
                      <a:pt x="1" y="0"/>
                      <a:pt x="4" y="0"/>
                    </a:cubicBezTo>
                    <a:cubicBezTo>
                      <a:pt x="7" y="0"/>
                      <a:pt x="8" y="2"/>
                      <a:pt x="8" y="6"/>
                    </a:cubicBezTo>
                    <a:cubicBezTo>
                      <a:pt x="8" y="11"/>
                      <a:pt x="7" y="13"/>
                      <a:pt x="4" y="13"/>
                    </a:cubicBezTo>
                    <a:cubicBezTo>
                      <a:pt x="1" y="13"/>
                      <a:pt x="0" y="11"/>
                      <a:pt x="0" y="6"/>
                    </a:cubicBezTo>
                    <a:close/>
                    <a:moveTo>
                      <a:pt x="7" y="6"/>
                    </a:moveTo>
                    <a:cubicBezTo>
                      <a:pt x="7" y="3"/>
                      <a:pt x="6" y="1"/>
                      <a:pt x="4" y="1"/>
                    </a:cubicBezTo>
                    <a:cubicBezTo>
                      <a:pt x="2" y="1"/>
                      <a:pt x="1" y="3"/>
                      <a:pt x="1" y="6"/>
                    </a:cubicBezTo>
                    <a:cubicBezTo>
                      <a:pt x="1" y="10"/>
                      <a:pt x="2" y="12"/>
                      <a:pt x="4" y="12"/>
                    </a:cubicBezTo>
                    <a:cubicBezTo>
                      <a:pt x="6" y="12"/>
                      <a:pt x="7" y="10"/>
                      <a:pt x="7" y="6"/>
                    </a:cubicBezTo>
                    <a:close/>
                    <a:moveTo>
                      <a:pt x="4" y="5"/>
                    </a:moveTo>
                    <a:cubicBezTo>
                      <a:pt x="5" y="5"/>
                      <a:pt x="5" y="6"/>
                      <a:pt x="5" y="6"/>
                    </a:cubicBezTo>
                    <a:cubicBezTo>
                      <a:pt x="5" y="7"/>
                      <a:pt x="5" y="8"/>
                      <a:pt x="4" y="8"/>
                    </a:cubicBezTo>
                    <a:cubicBezTo>
                      <a:pt x="3" y="8"/>
                      <a:pt x="3" y="7"/>
                      <a:pt x="3" y="6"/>
                    </a:cubicBezTo>
                    <a:cubicBezTo>
                      <a:pt x="3" y="6"/>
                      <a:pt x="3"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4" name="Freeform 29"/>
              <p:cNvSpPr>
                <a:spLocks/>
              </p:cNvSpPr>
              <p:nvPr/>
            </p:nvSpPr>
            <p:spPr bwMode="auto">
              <a:xfrm>
                <a:off x="4102073" y="3278614"/>
                <a:ext cx="18288" cy="27524"/>
              </a:xfrm>
              <a:custGeom>
                <a:avLst/>
                <a:gdLst>
                  <a:gd name="T0" fmla="*/ 4 w 9"/>
                  <a:gd name="T1" fmla="*/ 13 h 13"/>
                  <a:gd name="T2" fmla="*/ 0 w 9"/>
                  <a:gd name="T3" fmla="*/ 12 h 13"/>
                  <a:gd name="T4" fmla="*/ 1 w 9"/>
                  <a:gd name="T5" fmla="*/ 11 h 13"/>
                  <a:gd name="T6" fmla="*/ 4 w 9"/>
                  <a:gd name="T7" fmla="*/ 12 h 13"/>
                  <a:gd name="T8" fmla="*/ 7 w 9"/>
                  <a:gd name="T9" fmla="*/ 9 h 13"/>
                  <a:gd name="T10" fmla="*/ 4 w 9"/>
                  <a:gd name="T11" fmla="*/ 7 h 13"/>
                  <a:gd name="T12" fmla="*/ 3 w 9"/>
                  <a:gd name="T13" fmla="*/ 7 h 13"/>
                  <a:gd name="T14" fmla="*/ 3 w 9"/>
                  <a:gd name="T15" fmla="*/ 5 h 13"/>
                  <a:gd name="T16" fmla="*/ 4 w 9"/>
                  <a:gd name="T17" fmla="*/ 5 h 13"/>
                  <a:gd name="T18" fmla="*/ 7 w 9"/>
                  <a:gd name="T19" fmla="*/ 3 h 13"/>
                  <a:gd name="T20" fmla="*/ 4 w 9"/>
                  <a:gd name="T21" fmla="*/ 1 h 13"/>
                  <a:gd name="T22" fmla="*/ 1 w 9"/>
                  <a:gd name="T23" fmla="*/ 2 h 13"/>
                  <a:gd name="T24" fmla="*/ 0 w 9"/>
                  <a:gd name="T25" fmla="*/ 1 h 13"/>
                  <a:gd name="T26" fmla="*/ 4 w 9"/>
                  <a:gd name="T27" fmla="*/ 0 h 13"/>
                  <a:gd name="T28" fmla="*/ 8 w 9"/>
                  <a:gd name="T29" fmla="*/ 3 h 13"/>
                  <a:gd name="T30" fmla="*/ 6 w 9"/>
                  <a:gd name="T31" fmla="*/ 6 h 13"/>
                  <a:gd name="T32" fmla="*/ 6 w 9"/>
                  <a:gd name="T33" fmla="*/ 6 h 13"/>
                  <a:gd name="T34" fmla="*/ 9 w 9"/>
                  <a:gd name="T35" fmla="*/ 9 h 13"/>
                  <a:gd name="T36" fmla="*/ 4 w 9"/>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3">
                    <a:moveTo>
                      <a:pt x="4" y="13"/>
                    </a:moveTo>
                    <a:cubicBezTo>
                      <a:pt x="3" y="13"/>
                      <a:pt x="1" y="13"/>
                      <a:pt x="0" y="12"/>
                    </a:cubicBezTo>
                    <a:cubicBezTo>
                      <a:pt x="1" y="11"/>
                      <a:pt x="1" y="11"/>
                      <a:pt x="1" y="11"/>
                    </a:cubicBezTo>
                    <a:cubicBezTo>
                      <a:pt x="2" y="11"/>
                      <a:pt x="3" y="12"/>
                      <a:pt x="4" y="12"/>
                    </a:cubicBezTo>
                    <a:cubicBezTo>
                      <a:pt x="6" y="12"/>
                      <a:pt x="7" y="11"/>
                      <a:pt x="7" y="9"/>
                    </a:cubicBezTo>
                    <a:cubicBezTo>
                      <a:pt x="7" y="7"/>
                      <a:pt x="6" y="7"/>
                      <a:pt x="4" y="7"/>
                    </a:cubicBezTo>
                    <a:cubicBezTo>
                      <a:pt x="3" y="7"/>
                      <a:pt x="3" y="7"/>
                      <a:pt x="3" y="7"/>
                    </a:cubicBezTo>
                    <a:cubicBezTo>
                      <a:pt x="3" y="5"/>
                      <a:pt x="3" y="5"/>
                      <a:pt x="3" y="5"/>
                    </a:cubicBezTo>
                    <a:cubicBezTo>
                      <a:pt x="4" y="5"/>
                      <a:pt x="4" y="5"/>
                      <a:pt x="4" y="5"/>
                    </a:cubicBezTo>
                    <a:cubicBezTo>
                      <a:pt x="5" y="5"/>
                      <a:pt x="7" y="5"/>
                      <a:pt x="7" y="3"/>
                    </a:cubicBezTo>
                    <a:cubicBezTo>
                      <a:pt x="7" y="2"/>
                      <a:pt x="6" y="1"/>
                      <a:pt x="4" y="1"/>
                    </a:cubicBezTo>
                    <a:cubicBezTo>
                      <a:pt x="3" y="1"/>
                      <a:pt x="2" y="1"/>
                      <a:pt x="1" y="2"/>
                    </a:cubicBezTo>
                    <a:cubicBezTo>
                      <a:pt x="0" y="1"/>
                      <a:pt x="0" y="1"/>
                      <a:pt x="0" y="1"/>
                    </a:cubicBezTo>
                    <a:cubicBezTo>
                      <a:pt x="2" y="0"/>
                      <a:pt x="3" y="0"/>
                      <a:pt x="4" y="0"/>
                    </a:cubicBezTo>
                    <a:cubicBezTo>
                      <a:pt x="7" y="0"/>
                      <a:pt x="8" y="1"/>
                      <a:pt x="8" y="3"/>
                    </a:cubicBezTo>
                    <a:cubicBezTo>
                      <a:pt x="8" y="5"/>
                      <a:pt x="7" y="6"/>
                      <a:pt x="6" y="6"/>
                    </a:cubicBezTo>
                    <a:cubicBezTo>
                      <a:pt x="6" y="6"/>
                      <a:pt x="6" y="6"/>
                      <a:pt x="6" y="6"/>
                    </a:cubicBezTo>
                    <a:cubicBezTo>
                      <a:pt x="7" y="6"/>
                      <a:pt x="9" y="7"/>
                      <a:pt x="9" y="9"/>
                    </a:cubicBezTo>
                    <a:cubicBezTo>
                      <a:pt x="9" y="12"/>
                      <a:pt x="7" y="13"/>
                      <a:pt x="4"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5" name="Freeform 30"/>
              <p:cNvSpPr>
                <a:spLocks/>
              </p:cNvSpPr>
              <p:nvPr/>
            </p:nvSpPr>
            <p:spPr bwMode="auto">
              <a:xfrm>
                <a:off x="4152365" y="3283201"/>
                <a:ext cx="16764" cy="22936"/>
              </a:xfrm>
              <a:custGeom>
                <a:avLst/>
                <a:gdLst>
                  <a:gd name="T0" fmla="*/ 9 w 11"/>
                  <a:gd name="T1" fmla="*/ 0 h 15"/>
                  <a:gd name="T2" fmla="*/ 11 w 11"/>
                  <a:gd name="T3" fmla="*/ 1 h 15"/>
                  <a:gd name="T4" fmla="*/ 1 w 11"/>
                  <a:gd name="T5" fmla="*/ 7 h 15"/>
                  <a:gd name="T6" fmla="*/ 11 w 11"/>
                  <a:gd name="T7" fmla="*/ 12 h 15"/>
                  <a:gd name="T8" fmla="*/ 9 w 11"/>
                  <a:gd name="T9" fmla="*/ 15 h 15"/>
                  <a:gd name="T10" fmla="*/ 0 w 11"/>
                  <a:gd name="T11" fmla="*/ 8 h 15"/>
                  <a:gd name="T12" fmla="*/ 0 w 11"/>
                  <a:gd name="T13" fmla="*/ 5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1"/>
                    </a:lnTo>
                    <a:lnTo>
                      <a:pt x="1" y="7"/>
                    </a:lnTo>
                    <a:lnTo>
                      <a:pt x="11" y="12"/>
                    </a:lnTo>
                    <a:lnTo>
                      <a:pt x="9" y="15"/>
                    </a:lnTo>
                    <a:lnTo>
                      <a:pt x="0" y="8"/>
                    </a:lnTo>
                    <a:lnTo>
                      <a:pt x="0" y="5"/>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6" name="Freeform 31"/>
              <p:cNvSpPr>
                <a:spLocks/>
              </p:cNvSpPr>
              <p:nvPr/>
            </p:nvSpPr>
            <p:spPr bwMode="auto">
              <a:xfrm>
                <a:off x="4175225" y="3278614"/>
                <a:ext cx="18288" cy="27524"/>
              </a:xfrm>
              <a:custGeom>
                <a:avLst/>
                <a:gdLst>
                  <a:gd name="T0" fmla="*/ 9 w 12"/>
                  <a:gd name="T1" fmla="*/ 18 h 18"/>
                  <a:gd name="T2" fmla="*/ 9 w 12"/>
                  <a:gd name="T3" fmla="*/ 10 h 18"/>
                  <a:gd name="T4" fmla="*/ 2 w 12"/>
                  <a:gd name="T5" fmla="*/ 10 h 18"/>
                  <a:gd name="T6" fmla="*/ 2 w 12"/>
                  <a:gd name="T7" fmla="*/ 18 h 18"/>
                  <a:gd name="T8" fmla="*/ 0 w 12"/>
                  <a:gd name="T9" fmla="*/ 18 h 18"/>
                  <a:gd name="T10" fmla="*/ 0 w 12"/>
                  <a:gd name="T11" fmla="*/ 0 h 18"/>
                  <a:gd name="T12" fmla="*/ 2 w 12"/>
                  <a:gd name="T13" fmla="*/ 0 h 18"/>
                  <a:gd name="T14" fmla="*/ 2 w 12"/>
                  <a:gd name="T15" fmla="*/ 7 h 18"/>
                  <a:gd name="T16" fmla="*/ 9 w 12"/>
                  <a:gd name="T17" fmla="*/ 7 h 18"/>
                  <a:gd name="T18" fmla="*/ 9 w 12"/>
                  <a:gd name="T19" fmla="*/ 0 h 18"/>
                  <a:gd name="T20" fmla="*/ 12 w 12"/>
                  <a:gd name="T21" fmla="*/ 0 h 18"/>
                  <a:gd name="T22" fmla="*/ 12 w 12"/>
                  <a:gd name="T23" fmla="*/ 18 h 18"/>
                  <a:gd name="T24" fmla="*/ 9 w 12"/>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8">
                    <a:moveTo>
                      <a:pt x="9" y="18"/>
                    </a:moveTo>
                    <a:lnTo>
                      <a:pt x="9" y="10"/>
                    </a:lnTo>
                    <a:lnTo>
                      <a:pt x="2" y="10"/>
                    </a:lnTo>
                    <a:lnTo>
                      <a:pt x="2" y="18"/>
                    </a:lnTo>
                    <a:lnTo>
                      <a:pt x="0" y="18"/>
                    </a:lnTo>
                    <a:lnTo>
                      <a:pt x="0" y="0"/>
                    </a:lnTo>
                    <a:lnTo>
                      <a:pt x="2" y="0"/>
                    </a:lnTo>
                    <a:lnTo>
                      <a:pt x="2" y="7"/>
                    </a:lnTo>
                    <a:lnTo>
                      <a:pt x="9" y="7"/>
                    </a:lnTo>
                    <a:lnTo>
                      <a:pt x="9" y="0"/>
                    </a:lnTo>
                    <a:lnTo>
                      <a:pt x="12" y="0"/>
                    </a:lnTo>
                    <a:lnTo>
                      <a:pt x="12" y="18"/>
                    </a:lnTo>
                    <a:lnTo>
                      <a:pt x="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7" name="Freeform 32"/>
              <p:cNvSpPr>
                <a:spLocks/>
              </p:cNvSpPr>
              <p:nvPr/>
            </p:nvSpPr>
            <p:spPr bwMode="auto">
              <a:xfrm>
                <a:off x="4201133" y="3278614"/>
                <a:ext cx="15240" cy="27524"/>
              </a:xfrm>
              <a:custGeom>
                <a:avLst/>
                <a:gdLst>
                  <a:gd name="T0" fmla="*/ 2 w 10"/>
                  <a:gd name="T1" fmla="*/ 2 h 18"/>
                  <a:gd name="T2" fmla="*/ 2 w 10"/>
                  <a:gd name="T3" fmla="*/ 8 h 18"/>
                  <a:gd name="T4" fmla="*/ 8 w 10"/>
                  <a:gd name="T5" fmla="*/ 8 h 18"/>
                  <a:gd name="T6" fmla="*/ 8 w 10"/>
                  <a:gd name="T7" fmla="*/ 10 h 18"/>
                  <a:gd name="T8" fmla="*/ 2 w 10"/>
                  <a:gd name="T9" fmla="*/ 10 h 18"/>
                  <a:gd name="T10" fmla="*/ 2 w 10"/>
                  <a:gd name="T11" fmla="*/ 17 h 18"/>
                  <a:gd name="T12" fmla="*/ 10 w 10"/>
                  <a:gd name="T13" fmla="*/ 17 h 18"/>
                  <a:gd name="T14" fmla="*/ 10 w 10"/>
                  <a:gd name="T15" fmla="*/ 18 h 18"/>
                  <a:gd name="T16" fmla="*/ 0 w 10"/>
                  <a:gd name="T17" fmla="*/ 18 h 18"/>
                  <a:gd name="T18" fmla="*/ 0 w 10"/>
                  <a:gd name="T19" fmla="*/ 0 h 18"/>
                  <a:gd name="T20" fmla="*/ 10 w 10"/>
                  <a:gd name="T21" fmla="*/ 0 h 18"/>
                  <a:gd name="T22" fmla="*/ 10 w 10"/>
                  <a:gd name="T23" fmla="*/ 2 h 18"/>
                  <a:gd name="T24" fmla="*/ 2 w 10"/>
                  <a:gd name="T2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8">
                    <a:moveTo>
                      <a:pt x="2" y="2"/>
                    </a:moveTo>
                    <a:lnTo>
                      <a:pt x="2" y="8"/>
                    </a:lnTo>
                    <a:lnTo>
                      <a:pt x="8" y="8"/>
                    </a:lnTo>
                    <a:lnTo>
                      <a:pt x="8" y="10"/>
                    </a:lnTo>
                    <a:lnTo>
                      <a:pt x="2" y="10"/>
                    </a:lnTo>
                    <a:lnTo>
                      <a:pt x="2" y="17"/>
                    </a:lnTo>
                    <a:lnTo>
                      <a:pt x="10" y="17"/>
                    </a:lnTo>
                    <a:lnTo>
                      <a:pt x="10" y="18"/>
                    </a:lnTo>
                    <a:lnTo>
                      <a:pt x="0" y="18"/>
                    </a:lnTo>
                    <a:lnTo>
                      <a:pt x="0" y="0"/>
                    </a:lnTo>
                    <a:lnTo>
                      <a:pt x="10" y="0"/>
                    </a:lnTo>
                    <a:lnTo>
                      <a:pt x="1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8" name="Freeform 33"/>
              <p:cNvSpPr>
                <a:spLocks noEditPoints="1"/>
              </p:cNvSpPr>
              <p:nvPr/>
            </p:nvSpPr>
            <p:spPr bwMode="auto">
              <a:xfrm>
                <a:off x="4220945" y="3278614"/>
                <a:ext cx="22860" cy="27524"/>
              </a:xfrm>
              <a:custGeom>
                <a:avLst/>
                <a:gdLst>
                  <a:gd name="T0" fmla="*/ 10 w 15"/>
                  <a:gd name="T1" fmla="*/ 14 h 18"/>
                  <a:gd name="T2" fmla="*/ 4 w 15"/>
                  <a:gd name="T3" fmla="*/ 14 h 18"/>
                  <a:gd name="T4" fmla="*/ 2 w 15"/>
                  <a:gd name="T5" fmla="*/ 18 h 18"/>
                  <a:gd name="T6" fmla="*/ 0 w 15"/>
                  <a:gd name="T7" fmla="*/ 18 h 18"/>
                  <a:gd name="T8" fmla="*/ 6 w 15"/>
                  <a:gd name="T9" fmla="*/ 0 h 18"/>
                  <a:gd name="T10" fmla="*/ 9 w 15"/>
                  <a:gd name="T11" fmla="*/ 0 h 18"/>
                  <a:gd name="T12" fmla="*/ 15 w 15"/>
                  <a:gd name="T13" fmla="*/ 18 h 18"/>
                  <a:gd name="T14" fmla="*/ 12 w 15"/>
                  <a:gd name="T15" fmla="*/ 18 h 18"/>
                  <a:gd name="T16" fmla="*/ 10 w 15"/>
                  <a:gd name="T17" fmla="*/ 14 h 18"/>
                  <a:gd name="T18" fmla="*/ 5 w 15"/>
                  <a:gd name="T19" fmla="*/ 11 h 18"/>
                  <a:gd name="T20" fmla="*/ 10 w 15"/>
                  <a:gd name="T21" fmla="*/ 11 h 18"/>
                  <a:gd name="T22" fmla="*/ 8 w 15"/>
                  <a:gd name="T23" fmla="*/ 2 h 18"/>
                  <a:gd name="T24" fmla="*/ 8 w 15"/>
                  <a:gd name="T25" fmla="*/ 2 h 18"/>
                  <a:gd name="T26" fmla="*/ 5 w 15"/>
                  <a:gd name="T2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8">
                    <a:moveTo>
                      <a:pt x="10" y="14"/>
                    </a:moveTo>
                    <a:lnTo>
                      <a:pt x="4" y="14"/>
                    </a:lnTo>
                    <a:lnTo>
                      <a:pt x="2" y="18"/>
                    </a:lnTo>
                    <a:lnTo>
                      <a:pt x="0" y="18"/>
                    </a:lnTo>
                    <a:lnTo>
                      <a:pt x="6" y="0"/>
                    </a:lnTo>
                    <a:lnTo>
                      <a:pt x="9" y="0"/>
                    </a:lnTo>
                    <a:lnTo>
                      <a:pt x="15" y="18"/>
                    </a:lnTo>
                    <a:lnTo>
                      <a:pt x="12" y="18"/>
                    </a:lnTo>
                    <a:lnTo>
                      <a:pt x="10" y="14"/>
                    </a:lnTo>
                    <a:close/>
                    <a:moveTo>
                      <a:pt x="5" y="11"/>
                    </a:moveTo>
                    <a:lnTo>
                      <a:pt x="10" y="11"/>
                    </a:lnTo>
                    <a:lnTo>
                      <a:pt x="8" y="2"/>
                    </a:lnTo>
                    <a:lnTo>
                      <a:pt x="8" y="2"/>
                    </a:lnTo>
                    <a:lnTo>
                      <a:pt x="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9" name="Freeform 34"/>
              <p:cNvSpPr>
                <a:spLocks noEditPoints="1"/>
              </p:cNvSpPr>
              <p:nvPr/>
            </p:nvSpPr>
            <p:spPr bwMode="auto">
              <a:xfrm>
                <a:off x="4246853" y="3278614"/>
                <a:ext cx="18288" cy="27524"/>
              </a:xfrm>
              <a:custGeom>
                <a:avLst/>
                <a:gdLst>
                  <a:gd name="T0" fmla="*/ 3 w 9"/>
                  <a:gd name="T1" fmla="*/ 13 h 13"/>
                  <a:gd name="T2" fmla="*/ 0 w 9"/>
                  <a:gd name="T3" fmla="*/ 13 h 13"/>
                  <a:gd name="T4" fmla="*/ 0 w 9"/>
                  <a:gd name="T5" fmla="*/ 0 h 13"/>
                  <a:gd name="T6" fmla="*/ 3 w 9"/>
                  <a:gd name="T7" fmla="*/ 0 h 13"/>
                  <a:gd name="T8" fmla="*/ 9 w 9"/>
                  <a:gd name="T9" fmla="*/ 6 h 13"/>
                  <a:gd name="T10" fmla="*/ 3 w 9"/>
                  <a:gd name="T11" fmla="*/ 13 h 13"/>
                  <a:gd name="T12" fmla="*/ 3 w 9"/>
                  <a:gd name="T13" fmla="*/ 1 h 13"/>
                  <a:gd name="T14" fmla="*/ 2 w 9"/>
                  <a:gd name="T15" fmla="*/ 1 h 13"/>
                  <a:gd name="T16" fmla="*/ 2 w 9"/>
                  <a:gd name="T17" fmla="*/ 12 h 13"/>
                  <a:gd name="T18" fmla="*/ 3 w 9"/>
                  <a:gd name="T19" fmla="*/ 12 h 13"/>
                  <a:gd name="T20" fmla="*/ 7 w 9"/>
                  <a:gd name="T21" fmla="*/ 6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3" y="0"/>
                      <a:pt x="3" y="0"/>
                      <a:pt x="3" y="0"/>
                    </a:cubicBezTo>
                    <a:cubicBezTo>
                      <a:pt x="6" y="0"/>
                      <a:pt x="9" y="1"/>
                      <a:pt x="9" y="6"/>
                    </a:cubicBezTo>
                    <a:cubicBezTo>
                      <a:pt x="9" y="12"/>
                      <a:pt x="6" y="13"/>
                      <a:pt x="3" y="13"/>
                    </a:cubicBezTo>
                    <a:close/>
                    <a:moveTo>
                      <a:pt x="3" y="1"/>
                    </a:moveTo>
                    <a:cubicBezTo>
                      <a:pt x="2" y="1"/>
                      <a:pt x="2" y="1"/>
                      <a:pt x="2" y="1"/>
                    </a:cubicBezTo>
                    <a:cubicBezTo>
                      <a:pt x="2" y="12"/>
                      <a:pt x="2" y="12"/>
                      <a:pt x="2" y="12"/>
                    </a:cubicBezTo>
                    <a:cubicBezTo>
                      <a:pt x="3" y="12"/>
                      <a:pt x="3" y="12"/>
                      <a:pt x="3" y="12"/>
                    </a:cubicBezTo>
                    <a:cubicBezTo>
                      <a:pt x="5" y="12"/>
                      <a:pt x="7" y="11"/>
                      <a:pt x="7" y="6"/>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0" name="Freeform 35"/>
              <p:cNvSpPr>
                <a:spLocks/>
              </p:cNvSpPr>
              <p:nvPr/>
            </p:nvSpPr>
            <p:spPr bwMode="auto">
              <a:xfrm>
                <a:off x="4272761" y="3278614"/>
                <a:ext cx="15240" cy="27524"/>
              </a:xfrm>
              <a:custGeom>
                <a:avLst/>
                <a:gdLst>
                  <a:gd name="T0" fmla="*/ 2 w 10"/>
                  <a:gd name="T1" fmla="*/ 2 h 18"/>
                  <a:gd name="T2" fmla="*/ 2 w 10"/>
                  <a:gd name="T3" fmla="*/ 8 h 18"/>
                  <a:gd name="T4" fmla="*/ 9 w 10"/>
                  <a:gd name="T5" fmla="*/ 8 h 18"/>
                  <a:gd name="T6" fmla="*/ 9 w 10"/>
                  <a:gd name="T7" fmla="*/ 10 h 18"/>
                  <a:gd name="T8" fmla="*/ 2 w 10"/>
                  <a:gd name="T9" fmla="*/ 10 h 18"/>
                  <a:gd name="T10" fmla="*/ 2 w 10"/>
                  <a:gd name="T11" fmla="*/ 17 h 18"/>
                  <a:gd name="T12" fmla="*/ 10 w 10"/>
                  <a:gd name="T13" fmla="*/ 17 h 18"/>
                  <a:gd name="T14" fmla="*/ 10 w 10"/>
                  <a:gd name="T15" fmla="*/ 18 h 18"/>
                  <a:gd name="T16" fmla="*/ 0 w 10"/>
                  <a:gd name="T17" fmla="*/ 18 h 18"/>
                  <a:gd name="T18" fmla="*/ 0 w 10"/>
                  <a:gd name="T19" fmla="*/ 0 h 18"/>
                  <a:gd name="T20" fmla="*/ 10 w 10"/>
                  <a:gd name="T21" fmla="*/ 0 h 18"/>
                  <a:gd name="T22" fmla="*/ 10 w 10"/>
                  <a:gd name="T23" fmla="*/ 2 h 18"/>
                  <a:gd name="T24" fmla="*/ 2 w 10"/>
                  <a:gd name="T2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8">
                    <a:moveTo>
                      <a:pt x="2" y="2"/>
                    </a:moveTo>
                    <a:lnTo>
                      <a:pt x="2" y="8"/>
                    </a:lnTo>
                    <a:lnTo>
                      <a:pt x="9" y="8"/>
                    </a:lnTo>
                    <a:lnTo>
                      <a:pt x="9" y="10"/>
                    </a:lnTo>
                    <a:lnTo>
                      <a:pt x="2" y="10"/>
                    </a:lnTo>
                    <a:lnTo>
                      <a:pt x="2" y="17"/>
                    </a:lnTo>
                    <a:lnTo>
                      <a:pt x="10" y="17"/>
                    </a:lnTo>
                    <a:lnTo>
                      <a:pt x="10" y="18"/>
                    </a:lnTo>
                    <a:lnTo>
                      <a:pt x="0" y="18"/>
                    </a:lnTo>
                    <a:lnTo>
                      <a:pt x="0" y="0"/>
                    </a:lnTo>
                    <a:lnTo>
                      <a:pt x="10" y="0"/>
                    </a:lnTo>
                    <a:lnTo>
                      <a:pt x="1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1" name="Freeform 36"/>
              <p:cNvSpPr>
                <a:spLocks noEditPoints="1"/>
              </p:cNvSpPr>
              <p:nvPr/>
            </p:nvSpPr>
            <p:spPr bwMode="auto">
              <a:xfrm>
                <a:off x="4297145" y="3278614"/>
                <a:ext cx="18288" cy="27524"/>
              </a:xfrm>
              <a:custGeom>
                <a:avLst/>
                <a:gdLst>
                  <a:gd name="T0" fmla="*/ 5 w 9"/>
                  <a:gd name="T1" fmla="*/ 7 h 13"/>
                  <a:gd name="T2" fmla="*/ 9 w 9"/>
                  <a:gd name="T3" fmla="*/ 13 h 13"/>
                  <a:gd name="T4" fmla="*/ 7 w 9"/>
                  <a:gd name="T5" fmla="*/ 13 h 13"/>
                  <a:gd name="T6" fmla="*/ 3 w 9"/>
                  <a:gd name="T7" fmla="*/ 7 h 13"/>
                  <a:gd name="T8" fmla="*/ 2 w 9"/>
                  <a:gd name="T9" fmla="*/ 7 h 13"/>
                  <a:gd name="T10" fmla="*/ 2 w 9"/>
                  <a:gd name="T11" fmla="*/ 13 h 13"/>
                  <a:gd name="T12" fmla="*/ 0 w 9"/>
                  <a:gd name="T13" fmla="*/ 13 h 13"/>
                  <a:gd name="T14" fmla="*/ 0 w 9"/>
                  <a:gd name="T15" fmla="*/ 0 h 13"/>
                  <a:gd name="T16" fmla="*/ 3 w 9"/>
                  <a:gd name="T17" fmla="*/ 0 h 13"/>
                  <a:gd name="T18" fmla="*/ 8 w 9"/>
                  <a:gd name="T19" fmla="*/ 4 h 13"/>
                  <a:gd name="T20" fmla="*/ 5 w 9"/>
                  <a:gd name="T21" fmla="*/ 7 h 13"/>
                  <a:gd name="T22" fmla="*/ 3 w 9"/>
                  <a:gd name="T23" fmla="*/ 1 h 13"/>
                  <a:gd name="T24" fmla="*/ 2 w 9"/>
                  <a:gd name="T25" fmla="*/ 1 h 13"/>
                  <a:gd name="T26" fmla="*/ 2 w 9"/>
                  <a:gd name="T27" fmla="*/ 6 h 13"/>
                  <a:gd name="T28" fmla="*/ 3 w 9"/>
                  <a:gd name="T29" fmla="*/ 6 h 13"/>
                  <a:gd name="T30" fmla="*/ 6 w 9"/>
                  <a:gd name="T31" fmla="*/ 4 h 13"/>
                  <a:gd name="T32" fmla="*/ 3 w 9"/>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5" y="7"/>
                    </a:moveTo>
                    <a:cubicBezTo>
                      <a:pt x="9" y="13"/>
                      <a:pt x="9" y="13"/>
                      <a:pt x="9" y="13"/>
                    </a:cubicBezTo>
                    <a:cubicBezTo>
                      <a:pt x="7" y="13"/>
                      <a:pt x="7" y="13"/>
                      <a:pt x="7" y="13"/>
                    </a:cubicBezTo>
                    <a:cubicBezTo>
                      <a:pt x="3" y="7"/>
                      <a:pt x="3" y="7"/>
                      <a:pt x="3" y="7"/>
                    </a:cubicBezTo>
                    <a:cubicBezTo>
                      <a:pt x="2" y="7"/>
                      <a:pt x="2" y="7"/>
                      <a:pt x="2" y="7"/>
                    </a:cubicBezTo>
                    <a:cubicBezTo>
                      <a:pt x="2" y="13"/>
                      <a:pt x="2" y="13"/>
                      <a:pt x="2" y="13"/>
                    </a:cubicBezTo>
                    <a:cubicBezTo>
                      <a:pt x="0" y="13"/>
                      <a:pt x="0" y="13"/>
                      <a:pt x="0" y="13"/>
                    </a:cubicBezTo>
                    <a:cubicBezTo>
                      <a:pt x="0" y="0"/>
                      <a:pt x="0" y="0"/>
                      <a:pt x="0" y="0"/>
                    </a:cubicBezTo>
                    <a:cubicBezTo>
                      <a:pt x="3" y="0"/>
                      <a:pt x="3" y="0"/>
                      <a:pt x="3" y="0"/>
                    </a:cubicBezTo>
                    <a:cubicBezTo>
                      <a:pt x="7" y="0"/>
                      <a:pt x="8" y="1"/>
                      <a:pt x="8" y="4"/>
                    </a:cubicBezTo>
                    <a:cubicBezTo>
                      <a:pt x="8" y="6"/>
                      <a:pt x="7" y="7"/>
                      <a:pt x="5" y="7"/>
                    </a:cubicBezTo>
                    <a:close/>
                    <a:moveTo>
                      <a:pt x="3" y="1"/>
                    </a:moveTo>
                    <a:cubicBezTo>
                      <a:pt x="2" y="1"/>
                      <a:pt x="2" y="1"/>
                      <a:pt x="2" y="1"/>
                    </a:cubicBezTo>
                    <a:cubicBezTo>
                      <a:pt x="2" y="6"/>
                      <a:pt x="2" y="6"/>
                      <a:pt x="2" y="6"/>
                    </a:cubicBezTo>
                    <a:cubicBezTo>
                      <a:pt x="3" y="6"/>
                      <a:pt x="3" y="6"/>
                      <a:pt x="3" y="6"/>
                    </a:cubicBezTo>
                    <a:cubicBezTo>
                      <a:pt x="5" y="6"/>
                      <a:pt x="6" y="5"/>
                      <a:pt x="6" y="4"/>
                    </a:cubicBezTo>
                    <a:cubicBezTo>
                      <a:pt x="6"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2" name="Freeform 37"/>
              <p:cNvSpPr>
                <a:spLocks/>
              </p:cNvSpPr>
              <p:nvPr/>
            </p:nvSpPr>
            <p:spPr bwMode="auto">
              <a:xfrm>
                <a:off x="4320005" y="3283201"/>
                <a:ext cx="16764" cy="22936"/>
              </a:xfrm>
              <a:custGeom>
                <a:avLst/>
                <a:gdLst>
                  <a:gd name="T0" fmla="*/ 11 w 11"/>
                  <a:gd name="T1" fmla="*/ 5 h 15"/>
                  <a:gd name="T2" fmla="*/ 11 w 11"/>
                  <a:gd name="T3" fmla="*/ 8 h 15"/>
                  <a:gd name="T4" fmla="*/ 1 w 11"/>
                  <a:gd name="T5" fmla="*/ 15 h 15"/>
                  <a:gd name="T6" fmla="*/ 0 w 11"/>
                  <a:gd name="T7" fmla="*/ 12 h 15"/>
                  <a:gd name="T8" fmla="*/ 9 w 11"/>
                  <a:gd name="T9" fmla="*/ 7 h 15"/>
                  <a:gd name="T10" fmla="*/ 0 w 11"/>
                  <a:gd name="T11" fmla="*/ 1 h 15"/>
                  <a:gd name="T12" fmla="*/ 1 w 11"/>
                  <a:gd name="T13" fmla="*/ 0 h 15"/>
                  <a:gd name="T14" fmla="*/ 11 w 11"/>
                  <a:gd name="T15" fmla="*/ 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11" y="5"/>
                    </a:moveTo>
                    <a:lnTo>
                      <a:pt x="11" y="8"/>
                    </a:lnTo>
                    <a:lnTo>
                      <a:pt x="1" y="15"/>
                    </a:lnTo>
                    <a:lnTo>
                      <a:pt x="0" y="12"/>
                    </a:lnTo>
                    <a:lnTo>
                      <a:pt x="9" y="7"/>
                    </a:lnTo>
                    <a:lnTo>
                      <a:pt x="0" y="1"/>
                    </a:lnTo>
                    <a:lnTo>
                      <a:pt x="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3" name="Freeform 38"/>
              <p:cNvSpPr>
                <a:spLocks noEditPoints="1"/>
              </p:cNvSpPr>
              <p:nvPr/>
            </p:nvSpPr>
            <p:spPr bwMode="auto">
              <a:xfrm>
                <a:off x="4079213" y="3327545"/>
                <a:ext cx="16764" cy="29053"/>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1 h 14"/>
                  <a:gd name="T14" fmla="*/ 1 w 8"/>
                  <a:gd name="T15" fmla="*/ 7 h 14"/>
                  <a:gd name="T16" fmla="*/ 4 w 8"/>
                  <a:gd name="T17" fmla="*/ 12 h 14"/>
                  <a:gd name="T18" fmla="*/ 7 w 8"/>
                  <a:gd name="T19" fmla="*/ 7 h 14"/>
                  <a:gd name="T20" fmla="*/ 4 w 8"/>
                  <a:gd name="T21" fmla="*/ 5 h 14"/>
                  <a:gd name="T22" fmla="*/ 5 w 8"/>
                  <a:gd name="T23" fmla="*/ 7 h 14"/>
                  <a:gd name="T24" fmla="*/ 4 w 8"/>
                  <a:gd name="T25" fmla="*/ 8 h 14"/>
                  <a:gd name="T26" fmla="*/ 3 w 8"/>
                  <a:gd name="T27" fmla="*/ 7 h 14"/>
                  <a:gd name="T28" fmla="*/ 4 w 8"/>
                  <a:gd name="T2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2"/>
                      <a:pt x="1" y="0"/>
                      <a:pt x="4" y="0"/>
                    </a:cubicBezTo>
                    <a:cubicBezTo>
                      <a:pt x="7" y="0"/>
                      <a:pt x="8" y="2"/>
                      <a:pt x="8" y="7"/>
                    </a:cubicBezTo>
                    <a:cubicBezTo>
                      <a:pt x="8" y="11"/>
                      <a:pt x="7" y="14"/>
                      <a:pt x="4" y="14"/>
                    </a:cubicBezTo>
                    <a:cubicBezTo>
                      <a:pt x="1" y="14"/>
                      <a:pt x="0" y="11"/>
                      <a:pt x="0" y="7"/>
                    </a:cubicBezTo>
                    <a:close/>
                    <a:moveTo>
                      <a:pt x="7" y="7"/>
                    </a:moveTo>
                    <a:cubicBezTo>
                      <a:pt x="7" y="3"/>
                      <a:pt x="6" y="1"/>
                      <a:pt x="4" y="1"/>
                    </a:cubicBezTo>
                    <a:cubicBezTo>
                      <a:pt x="2" y="1"/>
                      <a:pt x="1" y="3"/>
                      <a:pt x="1" y="7"/>
                    </a:cubicBezTo>
                    <a:cubicBezTo>
                      <a:pt x="1" y="11"/>
                      <a:pt x="2" y="12"/>
                      <a:pt x="4" y="12"/>
                    </a:cubicBezTo>
                    <a:cubicBezTo>
                      <a:pt x="6" y="12"/>
                      <a:pt x="7" y="11"/>
                      <a:pt x="7" y="7"/>
                    </a:cubicBezTo>
                    <a:close/>
                    <a:moveTo>
                      <a:pt x="4" y="5"/>
                    </a:moveTo>
                    <a:cubicBezTo>
                      <a:pt x="5" y="5"/>
                      <a:pt x="5" y="6"/>
                      <a:pt x="5" y="7"/>
                    </a:cubicBezTo>
                    <a:cubicBezTo>
                      <a:pt x="5" y="7"/>
                      <a:pt x="5" y="8"/>
                      <a:pt x="4" y="8"/>
                    </a:cubicBezTo>
                    <a:cubicBezTo>
                      <a:pt x="3" y="8"/>
                      <a:pt x="3" y="7"/>
                      <a:pt x="3" y="7"/>
                    </a:cubicBezTo>
                    <a:cubicBezTo>
                      <a:pt x="3" y="6"/>
                      <a:pt x="3"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4" name="Freeform 39"/>
              <p:cNvSpPr>
                <a:spLocks/>
              </p:cNvSpPr>
              <p:nvPr/>
            </p:nvSpPr>
            <p:spPr bwMode="auto">
              <a:xfrm>
                <a:off x="4102073" y="3327545"/>
                <a:ext cx="18288" cy="25995"/>
              </a:xfrm>
              <a:custGeom>
                <a:avLst/>
                <a:gdLst>
                  <a:gd name="T0" fmla="*/ 10 w 12"/>
                  <a:gd name="T1" fmla="*/ 13 h 17"/>
                  <a:gd name="T2" fmla="*/ 10 w 12"/>
                  <a:gd name="T3" fmla="*/ 17 h 17"/>
                  <a:gd name="T4" fmla="*/ 8 w 12"/>
                  <a:gd name="T5" fmla="*/ 17 h 17"/>
                  <a:gd name="T6" fmla="*/ 8 w 12"/>
                  <a:gd name="T7" fmla="*/ 13 h 17"/>
                  <a:gd name="T8" fmla="*/ 0 w 12"/>
                  <a:gd name="T9" fmla="*/ 13 h 17"/>
                  <a:gd name="T10" fmla="*/ 0 w 12"/>
                  <a:gd name="T11" fmla="*/ 12 h 17"/>
                  <a:gd name="T12" fmla="*/ 5 w 12"/>
                  <a:gd name="T13" fmla="*/ 0 h 17"/>
                  <a:gd name="T14" fmla="*/ 8 w 12"/>
                  <a:gd name="T15" fmla="*/ 0 h 17"/>
                  <a:gd name="T16" fmla="*/ 3 w 12"/>
                  <a:gd name="T17" fmla="*/ 12 h 17"/>
                  <a:gd name="T18" fmla="*/ 8 w 12"/>
                  <a:gd name="T19" fmla="*/ 12 h 17"/>
                  <a:gd name="T20" fmla="*/ 8 w 12"/>
                  <a:gd name="T21" fmla="*/ 6 h 17"/>
                  <a:gd name="T22" fmla="*/ 10 w 12"/>
                  <a:gd name="T23" fmla="*/ 6 h 17"/>
                  <a:gd name="T24" fmla="*/ 10 w 12"/>
                  <a:gd name="T25" fmla="*/ 12 h 17"/>
                  <a:gd name="T26" fmla="*/ 12 w 12"/>
                  <a:gd name="T27" fmla="*/ 12 h 17"/>
                  <a:gd name="T28" fmla="*/ 12 w 12"/>
                  <a:gd name="T29" fmla="*/ 13 h 17"/>
                  <a:gd name="T30" fmla="*/ 10 w 12"/>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7">
                    <a:moveTo>
                      <a:pt x="10" y="13"/>
                    </a:moveTo>
                    <a:lnTo>
                      <a:pt x="10" y="17"/>
                    </a:lnTo>
                    <a:lnTo>
                      <a:pt x="8" y="17"/>
                    </a:lnTo>
                    <a:lnTo>
                      <a:pt x="8" y="13"/>
                    </a:lnTo>
                    <a:lnTo>
                      <a:pt x="0" y="13"/>
                    </a:lnTo>
                    <a:lnTo>
                      <a:pt x="0" y="12"/>
                    </a:lnTo>
                    <a:lnTo>
                      <a:pt x="5" y="0"/>
                    </a:lnTo>
                    <a:lnTo>
                      <a:pt x="8" y="0"/>
                    </a:lnTo>
                    <a:lnTo>
                      <a:pt x="3" y="12"/>
                    </a:lnTo>
                    <a:lnTo>
                      <a:pt x="8" y="12"/>
                    </a:lnTo>
                    <a:lnTo>
                      <a:pt x="8" y="6"/>
                    </a:lnTo>
                    <a:lnTo>
                      <a:pt x="10" y="6"/>
                    </a:lnTo>
                    <a:lnTo>
                      <a:pt x="10" y="12"/>
                    </a:lnTo>
                    <a:lnTo>
                      <a:pt x="12" y="12"/>
                    </a:lnTo>
                    <a:lnTo>
                      <a:pt x="12" y="13"/>
                    </a:lnTo>
                    <a:lnTo>
                      <a:pt x="1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5" name="Freeform 40"/>
              <p:cNvSpPr>
                <a:spLocks/>
              </p:cNvSpPr>
              <p:nvPr/>
            </p:nvSpPr>
            <p:spPr bwMode="auto">
              <a:xfrm>
                <a:off x="4152365" y="3330603"/>
                <a:ext cx="16764" cy="22936"/>
              </a:xfrm>
              <a:custGeom>
                <a:avLst/>
                <a:gdLst>
                  <a:gd name="T0" fmla="*/ 9 w 11"/>
                  <a:gd name="T1" fmla="*/ 0 h 15"/>
                  <a:gd name="T2" fmla="*/ 11 w 11"/>
                  <a:gd name="T3" fmla="*/ 2 h 15"/>
                  <a:gd name="T4" fmla="*/ 1 w 11"/>
                  <a:gd name="T5" fmla="*/ 7 h 15"/>
                  <a:gd name="T6" fmla="*/ 11 w 11"/>
                  <a:gd name="T7" fmla="*/ 12 h 15"/>
                  <a:gd name="T8" fmla="*/ 9 w 11"/>
                  <a:gd name="T9" fmla="*/ 15 h 15"/>
                  <a:gd name="T10" fmla="*/ 0 w 11"/>
                  <a:gd name="T11" fmla="*/ 8 h 15"/>
                  <a:gd name="T12" fmla="*/ 0 w 11"/>
                  <a:gd name="T13" fmla="*/ 6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2"/>
                    </a:lnTo>
                    <a:lnTo>
                      <a:pt x="1" y="7"/>
                    </a:lnTo>
                    <a:lnTo>
                      <a:pt x="11" y="12"/>
                    </a:lnTo>
                    <a:lnTo>
                      <a:pt x="9" y="15"/>
                    </a:lnTo>
                    <a:lnTo>
                      <a:pt x="0" y="8"/>
                    </a:lnTo>
                    <a:lnTo>
                      <a:pt x="0"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6" name="Freeform 41"/>
              <p:cNvSpPr>
                <a:spLocks/>
              </p:cNvSpPr>
              <p:nvPr/>
            </p:nvSpPr>
            <p:spPr bwMode="auto">
              <a:xfrm>
                <a:off x="4175225" y="3322958"/>
                <a:ext cx="18288" cy="35169"/>
              </a:xfrm>
              <a:custGeom>
                <a:avLst/>
                <a:gdLst>
                  <a:gd name="T0" fmla="*/ 1 w 12"/>
                  <a:gd name="T1" fmla="*/ 23 h 23"/>
                  <a:gd name="T2" fmla="*/ 0 w 12"/>
                  <a:gd name="T3" fmla="*/ 23 h 23"/>
                  <a:gd name="T4" fmla="*/ 10 w 12"/>
                  <a:gd name="T5" fmla="*/ 0 h 23"/>
                  <a:gd name="T6" fmla="*/ 12 w 12"/>
                  <a:gd name="T7" fmla="*/ 0 h 23"/>
                  <a:gd name="T8" fmla="*/ 1 w 12"/>
                  <a:gd name="T9" fmla="*/ 23 h 23"/>
                </a:gdLst>
                <a:ahLst/>
                <a:cxnLst>
                  <a:cxn ang="0">
                    <a:pos x="T0" y="T1"/>
                  </a:cxn>
                  <a:cxn ang="0">
                    <a:pos x="T2" y="T3"/>
                  </a:cxn>
                  <a:cxn ang="0">
                    <a:pos x="T4" y="T5"/>
                  </a:cxn>
                  <a:cxn ang="0">
                    <a:pos x="T6" y="T7"/>
                  </a:cxn>
                  <a:cxn ang="0">
                    <a:pos x="T8" y="T9"/>
                  </a:cxn>
                </a:cxnLst>
                <a:rect l="0" t="0" r="r" b="b"/>
                <a:pathLst>
                  <a:path w="12" h="23">
                    <a:moveTo>
                      <a:pt x="1" y="23"/>
                    </a:moveTo>
                    <a:lnTo>
                      <a:pt x="0" y="23"/>
                    </a:lnTo>
                    <a:lnTo>
                      <a:pt x="10" y="0"/>
                    </a:lnTo>
                    <a:lnTo>
                      <a:pt x="12" y="0"/>
                    </a:lnTo>
                    <a:lnTo>
                      <a:pt x="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7" name="Freeform 42"/>
              <p:cNvSpPr>
                <a:spLocks/>
              </p:cNvSpPr>
              <p:nvPr/>
            </p:nvSpPr>
            <p:spPr bwMode="auto">
              <a:xfrm>
                <a:off x="4199609" y="3327545"/>
                <a:ext cx="16764" cy="25995"/>
              </a:xfrm>
              <a:custGeom>
                <a:avLst/>
                <a:gdLst>
                  <a:gd name="T0" fmla="*/ 9 w 11"/>
                  <a:gd name="T1" fmla="*/ 17 h 17"/>
                  <a:gd name="T2" fmla="*/ 9 w 11"/>
                  <a:gd name="T3" fmla="*/ 9 h 17"/>
                  <a:gd name="T4" fmla="*/ 3 w 11"/>
                  <a:gd name="T5" fmla="*/ 9 h 17"/>
                  <a:gd name="T6" fmla="*/ 3 w 11"/>
                  <a:gd name="T7" fmla="*/ 17 h 17"/>
                  <a:gd name="T8" fmla="*/ 0 w 11"/>
                  <a:gd name="T9" fmla="*/ 17 h 17"/>
                  <a:gd name="T10" fmla="*/ 0 w 11"/>
                  <a:gd name="T11" fmla="*/ 0 h 17"/>
                  <a:gd name="T12" fmla="*/ 3 w 11"/>
                  <a:gd name="T13" fmla="*/ 0 h 17"/>
                  <a:gd name="T14" fmla="*/ 3 w 11"/>
                  <a:gd name="T15" fmla="*/ 8 h 17"/>
                  <a:gd name="T16" fmla="*/ 9 w 11"/>
                  <a:gd name="T17" fmla="*/ 8 h 17"/>
                  <a:gd name="T18" fmla="*/ 9 w 11"/>
                  <a:gd name="T19" fmla="*/ 0 h 17"/>
                  <a:gd name="T20" fmla="*/ 11 w 11"/>
                  <a:gd name="T21" fmla="*/ 0 h 17"/>
                  <a:gd name="T22" fmla="*/ 11 w 11"/>
                  <a:gd name="T23" fmla="*/ 17 h 17"/>
                  <a:gd name="T24" fmla="*/ 9 w 11"/>
                  <a:gd name="T2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9" y="17"/>
                    </a:moveTo>
                    <a:lnTo>
                      <a:pt x="9" y="9"/>
                    </a:lnTo>
                    <a:lnTo>
                      <a:pt x="3" y="9"/>
                    </a:lnTo>
                    <a:lnTo>
                      <a:pt x="3" y="17"/>
                    </a:lnTo>
                    <a:lnTo>
                      <a:pt x="0" y="17"/>
                    </a:lnTo>
                    <a:lnTo>
                      <a:pt x="0" y="0"/>
                    </a:lnTo>
                    <a:lnTo>
                      <a:pt x="3" y="0"/>
                    </a:lnTo>
                    <a:lnTo>
                      <a:pt x="3" y="8"/>
                    </a:lnTo>
                    <a:lnTo>
                      <a:pt x="9" y="8"/>
                    </a:lnTo>
                    <a:lnTo>
                      <a:pt x="9" y="0"/>
                    </a:lnTo>
                    <a:lnTo>
                      <a:pt x="11" y="0"/>
                    </a:lnTo>
                    <a:lnTo>
                      <a:pt x="11" y="17"/>
                    </a:lnTo>
                    <a:lnTo>
                      <a:pt x="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8" name="Freeform 43"/>
              <p:cNvSpPr>
                <a:spLocks/>
              </p:cNvSpPr>
              <p:nvPr/>
            </p:nvSpPr>
            <p:spPr bwMode="auto">
              <a:xfrm>
                <a:off x="4223993" y="3327545"/>
                <a:ext cx="16764" cy="25995"/>
              </a:xfrm>
              <a:custGeom>
                <a:avLst/>
                <a:gdLst>
                  <a:gd name="T0" fmla="*/ 3 w 11"/>
                  <a:gd name="T1" fmla="*/ 1 h 17"/>
                  <a:gd name="T2" fmla="*/ 3 w 11"/>
                  <a:gd name="T3" fmla="*/ 8 h 17"/>
                  <a:gd name="T4" fmla="*/ 10 w 11"/>
                  <a:gd name="T5" fmla="*/ 8 h 17"/>
                  <a:gd name="T6" fmla="*/ 10 w 11"/>
                  <a:gd name="T7" fmla="*/ 9 h 17"/>
                  <a:gd name="T8" fmla="*/ 3 w 11"/>
                  <a:gd name="T9" fmla="*/ 9 h 17"/>
                  <a:gd name="T10" fmla="*/ 3 w 11"/>
                  <a:gd name="T11" fmla="*/ 16 h 17"/>
                  <a:gd name="T12" fmla="*/ 11 w 11"/>
                  <a:gd name="T13" fmla="*/ 16 h 17"/>
                  <a:gd name="T14" fmla="*/ 11 w 11"/>
                  <a:gd name="T15" fmla="*/ 17 h 17"/>
                  <a:gd name="T16" fmla="*/ 0 w 11"/>
                  <a:gd name="T17" fmla="*/ 17 h 17"/>
                  <a:gd name="T18" fmla="*/ 0 w 11"/>
                  <a:gd name="T19" fmla="*/ 0 h 17"/>
                  <a:gd name="T20" fmla="*/ 11 w 11"/>
                  <a:gd name="T21" fmla="*/ 0 h 17"/>
                  <a:gd name="T22" fmla="*/ 11 w 11"/>
                  <a:gd name="T23" fmla="*/ 1 h 17"/>
                  <a:gd name="T24" fmla="*/ 3 w 11"/>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3" y="1"/>
                    </a:moveTo>
                    <a:lnTo>
                      <a:pt x="3" y="8"/>
                    </a:lnTo>
                    <a:lnTo>
                      <a:pt x="10" y="8"/>
                    </a:lnTo>
                    <a:lnTo>
                      <a:pt x="10" y="9"/>
                    </a:lnTo>
                    <a:lnTo>
                      <a:pt x="3" y="9"/>
                    </a:lnTo>
                    <a:lnTo>
                      <a:pt x="3" y="16"/>
                    </a:lnTo>
                    <a:lnTo>
                      <a:pt x="11" y="16"/>
                    </a:lnTo>
                    <a:lnTo>
                      <a:pt x="11" y="17"/>
                    </a:lnTo>
                    <a:lnTo>
                      <a:pt x="0" y="17"/>
                    </a:lnTo>
                    <a:lnTo>
                      <a:pt x="0" y="0"/>
                    </a:lnTo>
                    <a:lnTo>
                      <a:pt x="11" y="0"/>
                    </a:lnTo>
                    <a:lnTo>
                      <a:pt x="11" y="1"/>
                    </a:ln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9" name="Freeform 44"/>
              <p:cNvSpPr>
                <a:spLocks noEditPoints="1"/>
              </p:cNvSpPr>
              <p:nvPr/>
            </p:nvSpPr>
            <p:spPr bwMode="auto">
              <a:xfrm>
                <a:off x="4245329" y="3327545"/>
                <a:ext cx="22860" cy="25995"/>
              </a:xfrm>
              <a:custGeom>
                <a:avLst/>
                <a:gdLst>
                  <a:gd name="T0" fmla="*/ 11 w 15"/>
                  <a:gd name="T1" fmla="*/ 13 h 17"/>
                  <a:gd name="T2" fmla="*/ 4 w 15"/>
                  <a:gd name="T3" fmla="*/ 13 h 17"/>
                  <a:gd name="T4" fmla="*/ 3 w 15"/>
                  <a:gd name="T5" fmla="*/ 17 h 17"/>
                  <a:gd name="T6" fmla="*/ 0 w 15"/>
                  <a:gd name="T7" fmla="*/ 17 h 17"/>
                  <a:gd name="T8" fmla="*/ 5 w 15"/>
                  <a:gd name="T9" fmla="*/ 0 h 17"/>
                  <a:gd name="T10" fmla="*/ 9 w 15"/>
                  <a:gd name="T11" fmla="*/ 0 h 17"/>
                  <a:gd name="T12" fmla="*/ 15 w 15"/>
                  <a:gd name="T13" fmla="*/ 17 h 17"/>
                  <a:gd name="T14" fmla="*/ 12 w 15"/>
                  <a:gd name="T15" fmla="*/ 17 h 17"/>
                  <a:gd name="T16" fmla="*/ 11 w 15"/>
                  <a:gd name="T17" fmla="*/ 13 h 17"/>
                  <a:gd name="T18" fmla="*/ 4 w 15"/>
                  <a:gd name="T19" fmla="*/ 12 h 17"/>
                  <a:gd name="T20" fmla="*/ 9 w 15"/>
                  <a:gd name="T21" fmla="*/ 12 h 17"/>
                  <a:gd name="T22" fmla="*/ 7 w 15"/>
                  <a:gd name="T23" fmla="*/ 2 h 17"/>
                  <a:gd name="T24" fmla="*/ 7 w 15"/>
                  <a:gd name="T25" fmla="*/ 2 h 17"/>
                  <a:gd name="T26" fmla="*/ 4 w 15"/>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7">
                    <a:moveTo>
                      <a:pt x="11" y="13"/>
                    </a:moveTo>
                    <a:lnTo>
                      <a:pt x="4" y="13"/>
                    </a:lnTo>
                    <a:lnTo>
                      <a:pt x="3" y="17"/>
                    </a:lnTo>
                    <a:lnTo>
                      <a:pt x="0" y="17"/>
                    </a:lnTo>
                    <a:lnTo>
                      <a:pt x="5" y="0"/>
                    </a:lnTo>
                    <a:lnTo>
                      <a:pt x="9" y="0"/>
                    </a:lnTo>
                    <a:lnTo>
                      <a:pt x="15" y="17"/>
                    </a:lnTo>
                    <a:lnTo>
                      <a:pt x="12" y="17"/>
                    </a:lnTo>
                    <a:lnTo>
                      <a:pt x="11" y="13"/>
                    </a:lnTo>
                    <a:close/>
                    <a:moveTo>
                      <a:pt x="4" y="12"/>
                    </a:moveTo>
                    <a:lnTo>
                      <a:pt x="9" y="12"/>
                    </a:lnTo>
                    <a:lnTo>
                      <a:pt x="7" y="2"/>
                    </a:lnTo>
                    <a:lnTo>
                      <a:pt x="7" y="2"/>
                    </a:lnTo>
                    <a:lnTo>
                      <a:pt x="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0" name="Freeform 45"/>
              <p:cNvSpPr>
                <a:spLocks noEditPoints="1"/>
              </p:cNvSpPr>
              <p:nvPr/>
            </p:nvSpPr>
            <p:spPr bwMode="auto">
              <a:xfrm>
                <a:off x="4272761" y="3327545"/>
                <a:ext cx="18288" cy="25995"/>
              </a:xfrm>
              <a:custGeom>
                <a:avLst/>
                <a:gdLst>
                  <a:gd name="T0" fmla="*/ 3 w 9"/>
                  <a:gd name="T1" fmla="*/ 13 h 13"/>
                  <a:gd name="T2" fmla="*/ 0 w 9"/>
                  <a:gd name="T3" fmla="*/ 13 h 13"/>
                  <a:gd name="T4" fmla="*/ 0 w 9"/>
                  <a:gd name="T5" fmla="*/ 0 h 13"/>
                  <a:gd name="T6" fmla="*/ 3 w 9"/>
                  <a:gd name="T7" fmla="*/ 0 h 13"/>
                  <a:gd name="T8" fmla="*/ 9 w 9"/>
                  <a:gd name="T9" fmla="*/ 7 h 13"/>
                  <a:gd name="T10" fmla="*/ 3 w 9"/>
                  <a:gd name="T11" fmla="*/ 13 h 13"/>
                  <a:gd name="T12" fmla="*/ 3 w 9"/>
                  <a:gd name="T13" fmla="*/ 1 h 13"/>
                  <a:gd name="T14" fmla="*/ 2 w 9"/>
                  <a:gd name="T15" fmla="*/ 1 h 13"/>
                  <a:gd name="T16" fmla="*/ 2 w 9"/>
                  <a:gd name="T17" fmla="*/ 12 h 13"/>
                  <a:gd name="T18" fmla="*/ 3 w 9"/>
                  <a:gd name="T19" fmla="*/ 12 h 13"/>
                  <a:gd name="T20" fmla="*/ 7 w 9"/>
                  <a:gd name="T21" fmla="*/ 7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3" y="0"/>
                      <a:pt x="3" y="0"/>
                      <a:pt x="3" y="0"/>
                    </a:cubicBezTo>
                    <a:cubicBezTo>
                      <a:pt x="6" y="0"/>
                      <a:pt x="9" y="1"/>
                      <a:pt x="9" y="7"/>
                    </a:cubicBezTo>
                    <a:cubicBezTo>
                      <a:pt x="9" y="12"/>
                      <a:pt x="6" y="13"/>
                      <a:pt x="3" y="13"/>
                    </a:cubicBezTo>
                    <a:close/>
                    <a:moveTo>
                      <a:pt x="3" y="1"/>
                    </a:moveTo>
                    <a:cubicBezTo>
                      <a:pt x="2" y="1"/>
                      <a:pt x="2" y="1"/>
                      <a:pt x="2" y="1"/>
                    </a:cubicBezTo>
                    <a:cubicBezTo>
                      <a:pt x="2" y="12"/>
                      <a:pt x="2" y="12"/>
                      <a:pt x="2" y="12"/>
                    </a:cubicBezTo>
                    <a:cubicBezTo>
                      <a:pt x="3" y="12"/>
                      <a:pt x="3" y="12"/>
                      <a:pt x="3" y="12"/>
                    </a:cubicBezTo>
                    <a:cubicBezTo>
                      <a:pt x="5" y="12"/>
                      <a:pt x="7" y="11"/>
                      <a:pt x="7" y="7"/>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1" name="Freeform 46"/>
              <p:cNvSpPr>
                <a:spLocks/>
              </p:cNvSpPr>
              <p:nvPr/>
            </p:nvSpPr>
            <p:spPr bwMode="auto">
              <a:xfrm>
                <a:off x="4297145" y="3327545"/>
                <a:ext cx="16764" cy="25995"/>
              </a:xfrm>
              <a:custGeom>
                <a:avLst/>
                <a:gdLst>
                  <a:gd name="T0" fmla="*/ 3 w 11"/>
                  <a:gd name="T1" fmla="*/ 1 h 17"/>
                  <a:gd name="T2" fmla="*/ 3 w 11"/>
                  <a:gd name="T3" fmla="*/ 8 h 17"/>
                  <a:gd name="T4" fmla="*/ 9 w 11"/>
                  <a:gd name="T5" fmla="*/ 8 h 17"/>
                  <a:gd name="T6" fmla="*/ 9 w 11"/>
                  <a:gd name="T7" fmla="*/ 9 h 17"/>
                  <a:gd name="T8" fmla="*/ 3 w 11"/>
                  <a:gd name="T9" fmla="*/ 9 h 17"/>
                  <a:gd name="T10" fmla="*/ 3 w 11"/>
                  <a:gd name="T11" fmla="*/ 16 h 17"/>
                  <a:gd name="T12" fmla="*/ 11 w 11"/>
                  <a:gd name="T13" fmla="*/ 16 h 17"/>
                  <a:gd name="T14" fmla="*/ 11 w 11"/>
                  <a:gd name="T15" fmla="*/ 17 h 17"/>
                  <a:gd name="T16" fmla="*/ 0 w 11"/>
                  <a:gd name="T17" fmla="*/ 17 h 17"/>
                  <a:gd name="T18" fmla="*/ 0 w 11"/>
                  <a:gd name="T19" fmla="*/ 0 h 17"/>
                  <a:gd name="T20" fmla="*/ 11 w 11"/>
                  <a:gd name="T21" fmla="*/ 0 h 17"/>
                  <a:gd name="T22" fmla="*/ 9 w 11"/>
                  <a:gd name="T23" fmla="*/ 1 h 17"/>
                  <a:gd name="T24" fmla="*/ 3 w 11"/>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3" y="1"/>
                    </a:moveTo>
                    <a:lnTo>
                      <a:pt x="3" y="8"/>
                    </a:lnTo>
                    <a:lnTo>
                      <a:pt x="9" y="8"/>
                    </a:lnTo>
                    <a:lnTo>
                      <a:pt x="9" y="9"/>
                    </a:lnTo>
                    <a:lnTo>
                      <a:pt x="3" y="9"/>
                    </a:lnTo>
                    <a:lnTo>
                      <a:pt x="3" y="16"/>
                    </a:lnTo>
                    <a:lnTo>
                      <a:pt x="11" y="16"/>
                    </a:lnTo>
                    <a:lnTo>
                      <a:pt x="11" y="17"/>
                    </a:lnTo>
                    <a:lnTo>
                      <a:pt x="0" y="17"/>
                    </a:lnTo>
                    <a:lnTo>
                      <a:pt x="0" y="0"/>
                    </a:lnTo>
                    <a:lnTo>
                      <a:pt x="11" y="0"/>
                    </a:lnTo>
                    <a:lnTo>
                      <a:pt x="9" y="1"/>
                    </a:ln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2" name="Freeform 47"/>
              <p:cNvSpPr>
                <a:spLocks noEditPoints="1"/>
              </p:cNvSpPr>
              <p:nvPr/>
            </p:nvSpPr>
            <p:spPr bwMode="auto">
              <a:xfrm>
                <a:off x="4320005" y="3327545"/>
                <a:ext cx="19812" cy="25995"/>
              </a:xfrm>
              <a:custGeom>
                <a:avLst/>
                <a:gdLst>
                  <a:gd name="T0" fmla="*/ 6 w 10"/>
                  <a:gd name="T1" fmla="*/ 7 h 13"/>
                  <a:gd name="T2" fmla="*/ 10 w 10"/>
                  <a:gd name="T3" fmla="*/ 13 h 13"/>
                  <a:gd name="T4" fmla="*/ 7 w 10"/>
                  <a:gd name="T5" fmla="*/ 13 h 13"/>
                  <a:gd name="T6" fmla="*/ 4 w 10"/>
                  <a:gd name="T7" fmla="*/ 8 h 13"/>
                  <a:gd name="T8" fmla="*/ 2 w 10"/>
                  <a:gd name="T9" fmla="*/ 8 h 13"/>
                  <a:gd name="T10" fmla="*/ 2 w 10"/>
                  <a:gd name="T11" fmla="*/ 13 h 13"/>
                  <a:gd name="T12" fmla="*/ 0 w 10"/>
                  <a:gd name="T13" fmla="*/ 13 h 13"/>
                  <a:gd name="T14" fmla="*/ 0 w 10"/>
                  <a:gd name="T15" fmla="*/ 0 h 13"/>
                  <a:gd name="T16" fmla="*/ 4 w 10"/>
                  <a:gd name="T17" fmla="*/ 0 h 13"/>
                  <a:gd name="T18" fmla="*/ 9 w 10"/>
                  <a:gd name="T19" fmla="*/ 4 h 13"/>
                  <a:gd name="T20" fmla="*/ 6 w 10"/>
                  <a:gd name="T21" fmla="*/ 7 h 13"/>
                  <a:gd name="T22" fmla="*/ 4 w 10"/>
                  <a:gd name="T23" fmla="*/ 1 h 13"/>
                  <a:gd name="T24" fmla="*/ 2 w 10"/>
                  <a:gd name="T25" fmla="*/ 1 h 13"/>
                  <a:gd name="T26" fmla="*/ 2 w 10"/>
                  <a:gd name="T27" fmla="*/ 6 h 13"/>
                  <a:gd name="T28" fmla="*/ 4 w 10"/>
                  <a:gd name="T29" fmla="*/ 6 h 13"/>
                  <a:gd name="T30" fmla="*/ 7 w 10"/>
                  <a:gd name="T31" fmla="*/ 4 h 13"/>
                  <a:gd name="T32" fmla="*/ 4 w 10"/>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13">
                    <a:moveTo>
                      <a:pt x="6" y="7"/>
                    </a:moveTo>
                    <a:cubicBezTo>
                      <a:pt x="10" y="13"/>
                      <a:pt x="10" y="13"/>
                      <a:pt x="10" y="13"/>
                    </a:cubicBezTo>
                    <a:cubicBezTo>
                      <a:pt x="7" y="13"/>
                      <a:pt x="7" y="13"/>
                      <a:pt x="7" y="13"/>
                    </a:cubicBezTo>
                    <a:cubicBezTo>
                      <a:pt x="4" y="8"/>
                      <a:pt x="4" y="8"/>
                      <a:pt x="4" y="8"/>
                    </a:cubicBezTo>
                    <a:cubicBezTo>
                      <a:pt x="2" y="8"/>
                      <a:pt x="2" y="8"/>
                      <a:pt x="2" y="8"/>
                    </a:cubicBezTo>
                    <a:cubicBezTo>
                      <a:pt x="2" y="13"/>
                      <a:pt x="2" y="13"/>
                      <a:pt x="2" y="13"/>
                    </a:cubicBezTo>
                    <a:cubicBezTo>
                      <a:pt x="0" y="13"/>
                      <a:pt x="0" y="13"/>
                      <a:pt x="0" y="13"/>
                    </a:cubicBezTo>
                    <a:cubicBezTo>
                      <a:pt x="0" y="0"/>
                      <a:pt x="0" y="0"/>
                      <a:pt x="0" y="0"/>
                    </a:cubicBezTo>
                    <a:cubicBezTo>
                      <a:pt x="4" y="0"/>
                      <a:pt x="4" y="0"/>
                      <a:pt x="4" y="0"/>
                    </a:cubicBezTo>
                    <a:cubicBezTo>
                      <a:pt x="7" y="0"/>
                      <a:pt x="9" y="1"/>
                      <a:pt x="9" y="4"/>
                    </a:cubicBezTo>
                    <a:cubicBezTo>
                      <a:pt x="9" y="6"/>
                      <a:pt x="8" y="7"/>
                      <a:pt x="6" y="7"/>
                    </a:cubicBezTo>
                    <a:close/>
                    <a:moveTo>
                      <a:pt x="4" y="1"/>
                    </a:moveTo>
                    <a:cubicBezTo>
                      <a:pt x="2" y="1"/>
                      <a:pt x="2" y="1"/>
                      <a:pt x="2" y="1"/>
                    </a:cubicBezTo>
                    <a:cubicBezTo>
                      <a:pt x="2" y="6"/>
                      <a:pt x="2" y="6"/>
                      <a:pt x="2" y="6"/>
                    </a:cubicBezTo>
                    <a:cubicBezTo>
                      <a:pt x="4" y="6"/>
                      <a:pt x="4" y="6"/>
                      <a:pt x="4" y="6"/>
                    </a:cubicBezTo>
                    <a:cubicBezTo>
                      <a:pt x="6" y="6"/>
                      <a:pt x="7" y="6"/>
                      <a:pt x="7" y="4"/>
                    </a:cubicBezTo>
                    <a:cubicBezTo>
                      <a:pt x="7" y="2"/>
                      <a:pt x="6"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3" name="Freeform 48"/>
              <p:cNvSpPr>
                <a:spLocks/>
              </p:cNvSpPr>
              <p:nvPr/>
            </p:nvSpPr>
            <p:spPr bwMode="auto">
              <a:xfrm>
                <a:off x="4344389" y="3330603"/>
                <a:ext cx="16764" cy="22936"/>
              </a:xfrm>
              <a:custGeom>
                <a:avLst/>
                <a:gdLst>
                  <a:gd name="T0" fmla="*/ 11 w 11"/>
                  <a:gd name="T1" fmla="*/ 6 h 15"/>
                  <a:gd name="T2" fmla="*/ 11 w 11"/>
                  <a:gd name="T3" fmla="*/ 8 h 15"/>
                  <a:gd name="T4" fmla="*/ 2 w 11"/>
                  <a:gd name="T5" fmla="*/ 15 h 15"/>
                  <a:gd name="T6" fmla="*/ 0 w 11"/>
                  <a:gd name="T7" fmla="*/ 12 h 15"/>
                  <a:gd name="T8" fmla="*/ 10 w 11"/>
                  <a:gd name="T9" fmla="*/ 7 h 15"/>
                  <a:gd name="T10" fmla="*/ 0 w 11"/>
                  <a:gd name="T11" fmla="*/ 2 h 15"/>
                  <a:gd name="T12" fmla="*/ 2 w 11"/>
                  <a:gd name="T13" fmla="*/ 0 h 15"/>
                  <a:gd name="T14" fmla="*/ 11 w 11"/>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11" y="6"/>
                    </a:moveTo>
                    <a:lnTo>
                      <a:pt x="11" y="8"/>
                    </a:lnTo>
                    <a:lnTo>
                      <a:pt x="2" y="15"/>
                    </a:lnTo>
                    <a:lnTo>
                      <a:pt x="0" y="12"/>
                    </a:lnTo>
                    <a:lnTo>
                      <a:pt x="10" y="7"/>
                    </a:lnTo>
                    <a:lnTo>
                      <a:pt x="0" y="2"/>
                    </a:lnTo>
                    <a:lnTo>
                      <a:pt x="2"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grpSp>
          <p:nvGrpSpPr>
            <p:cNvPr id="22" name="Group 21"/>
            <p:cNvGrpSpPr/>
            <p:nvPr/>
          </p:nvGrpSpPr>
          <p:grpSpPr>
            <a:xfrm>
              <a:off x="2482146" y="2162908"/>
              <a:ext cx="645054" cy="639956"/>
              <a:chOff x="10050742" y="3079045"/>
              <a:chExt cx="530724" cy="526533"/>
            </a:xfrm>
          </p:grpSpPr>
          <p:sp>
            <p:nvSpPr>
              <p:cNvPr id="75" name="Freeform 32"/>
              <p:cNvSpPr>
                <a:spLocks noEditPoints="1"/>
              </p:cNvSpPr>
              <p:nvPr/>
            </p:nvSpPr>
            <p:spPr bwMode="auto">
              <a:xfrm>
                <a:off x="10096658" y="3093713"/>
                <a:ext cx="433786" cy="495188"/>
              </a:xfrm>
              <a:custGeom>
                <a:avLst/>
                <a:gdLst>
                  <a:gd name="T0" fmla="*/ 0 w 143"/>
                  <a:gd name="T1" fmla="*/ 152 h 188"/>
                  <a:gd name="T2" fmla="*/ 0 w 143"/>
                  <a:gd name="T3" fmla="*/ 176 h 188"/>
                  <a:gd name="T4" fmla="*/ 12 w 143"/>
                  <a:gd name="T5" fmla="*/ 188 h 188"/>
                  <a:gd name="T6" fmla="*/ 131 w 143"/>
                  <a:gd name="T7" fmla="*/ 188 h 188"/>
                  <a:gd name="T8" fmla="*/ 143 w 143"/>
                  <a:gd name="T9" fmla="*/ 176 h 188"/>
                  <a:gd name="T10" fmla="*/ 143 w 143"/>
                  <a:gd name="T11" fmla="*/ 152 h 188"/>
                  <a:gd name="T12" fmla="*/ 103 w 143"/>
                  <a:gd name="T13" fmla="*/ 120 h 188"/>
                  <a:gd name="T14" fmla="*/ 79 w 143"/>
                  <a:gd name="T15" fmla="*/ 178 h 188"/>
                  <a:gd name="T16" fmla="*/ 75 w 143"/>
                  <a:gd name="T17" fmla="*/ 142 h 188"/>
                  <a:gd name="T18" fmla="*/ 75 w 143"/>
                  <a:gd name="T19" fmla="*/ 140 h 188"/>
                  <a:gd name="T20" fmla="*/ 80 w 143"/>
                  <a:gd name="T21" fmla="*/ 132 h 188"/>
                  <a:gd name="T22" fmla="*/ 80 w 143"/>
                  <a:gd name="T23" fmla="*/ 131 h 188"/>
                  <a:gd name="T24" fmla="*/ 78 w 143"/>
                  <a:gd name="T25" fmla="*/ 130 h 188"/>
                  <a:gd name="T26" fmla="*/ 66 w 143"/>
                  <a:gd name="T27" fmla="*/ 130 h 188"/>
                  <a:gd name="T28" fmla="*/ 64 w 143"/>
                  <a:gd name="T29" fmla="*/ 131 h 188"/>
                  <a:gd name="T30" fmla="*/ 64 w 143"/>
                  <a:gd name="T31" fmla="*/ 132 h 188"/>
                  <a:gd name="T32" fmla="*/ 69 w 143"/>
                  <a:gd name="T33" fmla="*/ 140 h 188"/>
                  <a:gd name="T34" fmla="*/ 69 w 143"/>
                  <a:gd name="T35" fmla="*/ 142 h 188"/>
                  <a:gd name="T36" fmla="*/ 65 w 143"/>
                  <a:gd name="T37" fmla="*/ 179 h 188"/>
                  <a:gd name="T38" fmla="*/ 40 w 143"/>
                  <a:gd name="T39" fmla="*/ 120 h 188"/>
                  <a:gd name="T40" fmla="*/ 0 w 143"/>
                  <a:gd name="T41" fmla="*/ 152 h 188"/>
                  <a:gd name="T42" fmla="*/ 72 w 143"/>
                  <a:gd name="T43" fmla="*/ 107 h 188"/>
                  <a:gd name="T44" fmla="*/ 46 w 143"/>
                  <a:gd name="T45" fmla="*/ 90 h 188"/>
                  <a:gd name="T46" fmla="*/ 34 w 143"/>
                  <a:gd name="T47" fmla="*/ 56 h 188"/>
                  <a:gd name="T48" fmla="*/ 34 w 143"/>
                  <a:gd name="T49" fmla="*/ 56 h 188"/>
                  <a:gd name="T50" fmla="*/ 34 w 143"/>
                  <a:gd name="T51" fmla="*/ 56 h 188"/>
                  <a:gd name="T52" fmla="*/ 34 w 143"/>
                  <a:gd name="T53" fmla="*/ 53 h 188"/>
                  <a:gd name="T54" fmla="*/ 72 w 143"/>
                  <a:gd name="T55" fmla="*/ 0 h 188"/>
                  <a:gd name="T56" fmla="*/ 110 w 143"/>
                  <a:gd name="T57" fmla="*/ 53 h 188"/>
                  <a:gd name="T58" fmla="*/ 110 w 143"/>
                  <a:gd name="T59" fmla="*/ 56 h 188"/>
                  <a:gd name="T60" fmla="*/ 110 w 143"/>
                  <a:gd name="T61" fmla="*/ 56 h 188"/>
                  <a:gd name="T62" fmla="*/ 110 w 143"/>
                  <a:gd name="T63" fmla="*/ 56 h 188"/>
                  <a:gd name="T64" fmla="*/ 98 w 143"/>
                  <a:gd name="T65" fmla="*/ 90 h 188"/>
                  <a:gd name="T66" fmla="*/ 72 w 143"/>
                  <a:gd name="T67" fmla="*/ 107 h 188"/>
                  <a:gd name="T68" fmla="*/ 50 w 143"/>
                  <a:gd name="T69" fmla="*/ 87 h 188"/>
                  <a:gd name="T70" fmla="*/ 72 w 143"/>
                  <a:gd name="T71" fmla="*/ 101 h 188"/>
                  <a:gd name="T72" fmla="*/ 94 w 143"/>
                  <a:gd name="T73" fmla="*/ 87 h 188"/>
                  <a:gd name="T74" fmla="*/ 104 w 143"/>
                  <a:gd name="T75" fmla="*/ 56 h 188"/>
                  <a:gd name="T76" fmla="*/ 102 w 143"/>
                  <a:gd name="T77" fmla="*/ 48 h 188"/>
                  <a:gd name="T78" fmla="*/ 101 w 143"/>
                  <a:gd name="T79" fmla="*/ 39 h 188"/>
                  <a:gd name="T80" fmla="*/ 99 w 143"/>
                  <a:gd name="T81" fmla="*/ 29 h 188"/>
                  <a:gd name="T82" fmla="*/ 85 w 143"/>
                  <a:gd name="T83" fmla="*/ 28 h 188"/>
                  <a:gd name="T84" fmla="*/ 72 w 143"/>
                  <a:gd name="T85" fmla="*/ 30 h 188"/>
                  <a:gd name="T86" fmla="*/ 59 w 143"/>
                  <a:gd name="T87" fmla="*/ 28 h 188"/>
                  <a:gd name="T88" fmla="*/ 59 w 143"/>
                  <a:gd name="T89" fmla="*/ 28 h 188"/>
                  <a:gd name="T90" fmla="*/ 45 w 143"/>
                  <a:gd name="T91" fmla="*/ 29 h 188"/>
                  <a:gd name="T92" fmla="*/ 42 w 143"/>
                  <a:gd name="T93" fmla="*/ 39 h 188"/>
                  <a:gd name="T94" fmla="*/ 42 w 143"/>
                  <a:gd name="T95" fmla="*/ 48 h 188"/>
                  <a:gd name="T96" fmla="*/ 39 w 143"/>
                  <a:gd name="T97" fmla="*/ 56 h 188"/>
                  <a:gd name="T98" fmla="*/ 50 w 143"/>
                  <a:gd name="T99" fmla="*/ 8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3" h="188">
                    <a:moveTo>
                      <a:pt x="0" y="152"/>
                    </a:moveTo>
                    <a:cubicBezTo>
                      <a:pt x="0" y="160"/>
                      <a:pt x="0" y="168"/>
                      <a:pt x="0" y="176"/>
                    </a:cubicBezTo>
                    <a:cubicBezTo>
                      <a:pt x="0" y="182"/>
                      <a:pt x="6" y="188"/>
                      <a:pt x="12" y="188"/>
                    </a:cubicBezTo>
                    <a:cubicBezTo>
                      <a:pt x="52" y="188"/>
                      <a:pt x="92" y="188"/>
                      <a:pt x="131" y="188"/>
                    </a:cubicBezTo>
                    <a:cubicBezTo>
                      <a:pt x="138" y="188"/>
                      <a:pt x="143" y="182"/>
                      <a:pt x="143" y="176"/>
                    </a:cubicBezTo>
                    <a:cubicBezTo>
                      <a:pt x="143" y="152"/>
                      <a:pt x="143" y="152"/>
                      <a:pt x="143" y="152"/>
                    </a:cubicBezTo>
                    <a:cubicBezTo>
                      <a:pt x="143" y="135"/>
                      <a:pt x="126" y="125"/>
                      <a:pt x="103" y="120"/>
                    </a:cubicBezTo>
                    <a:cubicBezTo>
                      <a:pt x="96" y="147"/>
                      <a:pt x="90" y="157"/>
                      <a:pt x="79" y="178"/>
                    </a:cubicBezTo>
                    <a:cubicBezTo>
                      <a:pt x="75" y="142"/>
                      <a:pt x="75" y="142"/>
                      <a:pt x="75" y="142"/>
                    </a:cubicBezTo>
                    <a:cubicBezTo>
                      <a:pt x="75" y="142"/>
                      <a:pt x="75" y="141"/>
                      <a:pt x="75" y="140"/>
                    </a:cubicBezTo>
                    <a:cubicBezTo>
                      <a:pt x="80" y="132"/>
                      <a:pt x="80" y="132"/>
                      <a:pt x="80" y="132"/>
                    </a:cubicBezTo>
                    <a:cubicBezTo>
                      <a:pt x="80" y="132"/>
                      <a:pt x="80" y="131"/>
                      <a:pt x="80" y="131"/>
                    </a:cubicBezTo>
                    <a:cubicBezTo>
                      <a:pt x="79" y="130"/>
                      <a:pt x="79" y="130"/>
                      <a:pt x="78" y="130"/>
                    </a:cubicBezTo>
                    <a:cubicBezTo>
                      <a:pt x="74" y="130"/>
                      <a:pt x="70" y="130"/>
                      <a:pt x="66" y="130"/>
                    </a:cubicBezTo>
                    <a:cubicBezTo>
                      <a:pt x="65" y="130"/>
                      <a:pt x="65" y="130"/>
                      <a:pt x="64" y="131"/>
                    </a:cubicBezTo>
                    <a:cubicBezTo>
                      <a:pt x="64" y="131"/>
                      <a:pt x="64" y="132"/>
                      <a:pt x="64" y="132"/>
                    </a:cubicBezTo>
                    <a:cubicBezTo>
                      <a:pt x="69" y="140"/>
                      <a:pt x="69" y="140"/>
                      <a:pt x="69" y="140"/>
                    </a:cubicBezTo>
                    <a:cubicBezTo>
                      <a:pt x="69" y="141"/>
                      <a:pt x="69" y="142"/>
                      <a:pt x="69" y="142"/>
                    </a:cubicBezTo>
                    <a:cubicBezTo>
                      <a:pt x="65" y="179"/>
                      <a:pt x="65" y="179"/>
                      <a:pt x="65" y="179"/>
                    </a:cubicBezTo>
                    <a:cubicBezTo>
                      <a:pt x="54" y="157"/>
                      <a:pt x="47" y="148"/>
                      <a:pt x="40" y="120"/>
                    </a:cubicBezTo>
                    <a:cubicBezTo>
                      <a:pt x="18" y="125"/>
                      <a:pt x="0" y="135"/>
                      <a:pt x="0" y="152"/>
                    </a:cubicBezTo>
                    <a:close/>
                    <a:moveTo>
                      <a:pt x="72" y="107"/>
                    </a:moveTo>
                    <a:cubicBezTo>
                      <a:pt x="62" y="107"/>
                      <a:pt x="53" y="100"/>
                      <a:pt x="46" y="90"/>
                    </a:cubicBezTo>
                    <a:cubicBezTo>
                      <a:pt x="39" y="81"/>
                      <a:pt x="34" y="68"/>
                      <a:pt x="34" y="56"/>
                    </a:cubicBezTo>
                    <a:cubicBezTo>
                      <a:pt x="34" y="56"/>
                      <a:pt x="34" y="56"/>
                      <a:pt x="34" y="56"/>
                    </a:cubicBezTo>
                    <a:cubicBezTo>
                      <a:pt x="34" y="56"/>
                      <a:pt x="34" y="56"/>
                      <a:pt x="34" y="56"/>
                    </a:cubicBezTo>
                    <a:cubicBezTo>
                      <a:pt x="34" y="55"/>
                      <a:pt x="34" y="54"/>
                      <a:pt x="34" y="53"/>
                    </a:cubicBezTo>
                    <a:cubicBezTo>
                      <a:pt x="34" y="24"/>
                      <a:pt x="29" y="0"/>
                      <a:pt x="72" y="0"/>
                    </a:cubicBezTo>
                    <a:cubicBezTo>
                      <a:pt x="115" y="0"/>
                      <a:pt x="110" y="24"/>
                      <a:pt x="110" y="53"/>
                    </a:cubicBezTo>
                    <a:cubicBezTo>
                      <a:pt x="110" y="54"/>
                      <a:pt x="110" y="55"/>
                      <a:pt x="110" y="56"/>
                    </a:cubicBezTo>
                    <a:cubicBezTo>
                      <a:pt x="110" y="56"/>
                      <a:pt x="110" y="56"/>
                      <a:pt x="110" y="56"/>
                    </a:cubicBezTo>
                    <a:cubicBezTo>
                      <a:pt x="110" y="56"/>
                      <a:pt x="110" y="56"/>
                      <a:pt x="110" y="56"/>
                    </a:cubicBezTo>
                    <a:cubicBezTo>
                      <a:pt x="110" y="68"/>
                      <a:pt x="105" y="81"/>
                      <a:pt x="98" y="90"/>
                    </a:cubicBezTo>
                    <a:cubicBezTo>
                      <a:pt x="91" y="100"/>
                      <a:pt x="81" y="107"/>
                      <a:pt x="72" y="107"/>
                    </a:cubicBezTo>
                    <a:close/>
                    <a:moveTo>
                      <a:pt x="50" y="87"/>
                    </a:moveTo>
                    <a:cubicBezTo>
                      <a:pt x="56" y="96"/>
                      <a:pt x="64" y="101"/>
                      <a:pt x="72" y="101"/>
                    </a:cubicBezTo>
                    <a:cubicBezTo>
                      <a:pt x="80" y="101"/>
                      <a:pt x="87" y="96"/>
                      <a:pt x="94" y="87"/>
                    </a:cubicBezTo>
                    <a:cubicBezTo>
                      <a:pt x="100" y="79"/>
                      <a:pt x="104" y="67"/>
                      <a:pt x="104" y="56"/>
                    </a:cubicBezTo>
                    <a:cubicBezTo>
                      <a:pt x="102" y="48"/>
                      <a:pt x="102" y="48"/>
                      <a:pt x="102" y="48"/>
                    </a:cubicBezTo>
                    <a:cubicBezTo>
                      <a:pt x="101" y="45"/>
                      <a:pt x="101" y="42"/>
                      <a:pt x="101" y="39"/>
                    </a:cubicBezTo>
                    <a:cubicBezTo>
                      <a:pt x="101" y="35"/>
                      <a:pt x="101" y="32"/>
                      <a:pt x="99" y="29"/>
                    </a:cubicBezTo>
                    <a:cubicBezTo>
                      <a:pt x="96" y="25"/>
                      <a:pt x="91" y="26"/>
                      <a:pt x="85" y="28"/>
                    </a:cubicBezTo>
                    <a:cubicBezTo>
                      <a:pt x="81" y="29"/>
                      <a:pt x="77" y="30"/>
                      <a:pt x="72" y="30"/>
                    </a:cubicBezTo>
                    <a:cubicBezTo>
                      <a:pt x="67" y="30"/>
                      <a:pt x="63" y="29"/>
                      <a:pt x="59" y="28"/>
                    </a:cubicBezTo>
                    <a:cubicBezTo>
                      <a:pt x="59" y="28"/>
                      <a:pt x="59" y="28"/>
                      <a:pt x="59" y="28"/>
                    </a:cubicBezTo>
                    <a:cubicBezTo>
                      <a:pt x="53" y="26"/>
                      <a:pt x="48" y="25"/>
                      <a:pt x="45" y="29"/>
                    </a:cubicBezTo>
                    <a:cubicBezTo>
                      <a:pt x="43" y="32"/>
                      <a:pt x="42" y="35"/>
                      <a:pt x="42" y="39"/>
                    </a:cubicBezTo>
                    <a:cubicBezTo>
                      <a:pt x="42" y="42"/>
                      <a:pt x="42" y="45"/>
                      <a:pt x="42" y="48"/>
                    </a:cubicBezTo>
                    <a:cubicBezTo>
                      <a:pt x="39" y="56"/>
                      <a:pt x="39" y="56"/>
                      <a:pt x="39" y="56"/>
                    </a:cubicBezTo>
                    <a:cubicBezTo>
                      <a:pt x="39" y="67"/>
                      <a:pt x="44" y="79"/>
                      <a:pt x="50"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342900"/>
                <a:endParaRPr lang="en-IN" sz="1000" dirty="0">
                  <a:solidFill>
                    <a:schemeClr val="bg1"/>
                  </a:solidFill>
                </a:endParaRPr>
              </a:p>
            </p:txBody>
          </p:sp>
          <p:sp>
            <p:nvSpPr>
              <p:cNvPr id="327" name="Freeform 36"/>
              <p:cNvSpPr>
                <a:spLocks/>
              </p:cNvSpPr>
              <p:nvPr/>
            </p:nvSpPr>
            <p:spPr bwMode="auto">
              <a:xfrm>
                <a:off x="10233284" y="3340302"/>
                <a:ext cx="165640" cy="265276"/>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8" name="Freeform 37"/>
              <p:cNvSpPr>
                <a:spLocks/>
              </p:cNvSpPr>
              <p:nvPr/>
            </p:nvSpPr>
            <p:spPr bwMode="auto">
              <a:xfrm>
                <a:off x="10415826" y="3340302"/>
                <a:ext cx="165640" cy="265276"/>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9" name="Freeform 38"/>
              <p:cNvSpPr>
                <a:spLocks/>
              </p:cNvSpPr>
              <p:nvPr/>
            </p:nvSpPr>
            <p:spPr bwMode="auto">
              <a:xfrm>
                <a:off x="10050742" y="3340302"/>
                <a:ext cx="165640" cy="265276"/>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0" name="Oval 39"/>
              <p:cNvSpPr>
                <a:spLocks noChangeArrowheads="1"/>
              </p:cNvSpPr>
              <p:nvPr/>
            </p:nvSpPr>
            <p:spPr bwMode="auto">
              <a:xfrm>
                <a:off x="10167366" y="3364418"/>
                <a:ext cx="23663" cy="26126"/>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1" name="Oval 40"/>
              <p:cNvSpPr>
                <a:spLocks noChangeArrowheads="1"/>
              </p:cNvSpPr>
              <p:nvPr/>
            </p:nvSpPr>
            <p:spPr bwMode="auto">
              <a:xfrm>
                <a:off x="10125111" y="3364418"/>
                <a:ext cx="25353" cy="26126"/>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2" name="Oval 41"/>
              <p:cNvSpPr>
                <a:spLocks noChangeArrowheads="1"/>
              </p:cNvSpPr>
              <p:nvPr/>
            </p:nvSpPr>
            <p:spPr bwMode="auto">
              <a:xfrm>
                <a:off x="10084546" y="3364418"/>
                <a:ext cx="23663" cy="26126"/>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3" name="Freeform 42"/>
              <p:cNvSpPr>
                <a:spLocks/>
              </p:cNvSpPr>
              <p:nvPr/>
            </p:nvSpPr>
            <p:spPr bwMode="auto">
              <a:xfrm>
                <a:off x="10133562" y="3079045"/>
                <a:ext cx="356633" cy="229102"/>
              </a:xfrm>
              <a:custGeom>
                <a:avLst/>
                <a:gdLst>
                  <a:gd name="T0" fmla="*/ 172 w 172"/>
                  <a:gd name="T1" fmla="*/ 72 h 110"/>
                  <a:gd name="T2" fmla="*/ 148 w 172"/>
                  <a:gd name="T3" fmla="*/ 37 h 110"/>
                  <a:gd name="T4" fmla="*/ 98 w 172"/>
                  <a:gd name="T5" fmla="*/ 0 h 110"/>
                  <a:gd name="T6" fmla="*/ 51 w 172"/>
                  <a:gd name="T7" fmla="*/ 28 h 110"/>
                  <a:gd name="T8" fmla="*/ 22 w 172"/>
                  <a:gd name="T9" fmla="*/ 47 h 110"/>
                  <a:gd name="T10" fmla="*/ 0 w 172"/>
                  <a:gd name="T11" fmla="*/ 78 h 110"/>
                  <a:gd name="T12" fmla="*/ 32 w 172"/>
                  <a:gd name="T13" fmla="*/ 110 h 110"/>
                  <a:gd name="T14" fmla="*/ 140 w 172"/>
                  <a:gd name="T15" fmla="*/ 110 h 110"/>
                  <a:gd name="T16" fmla="*/ 172 w 172"/>
                  <a:gd name="T17" fmla="*/ 7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110">
                    <a:moveTo>
                      <a:pt x="172" y="72"/>
                    </a:moveTo>
                    <a:cubicBezTo>
                      <a:pt x="172" y="56"/>
                      <a:pt x="162" y="43"/>
                      <a:pt x="148" y="37"/>
                    </a:cubicBezTo>
                    <a:cubicBezTo>
                      <a:pt x="137" y="11"/>
                      <a:pt x="120" y="0"/>
                      <a:pt x="98" y="0"/>
                    </a:cubicBezTo>
                    <a:cubicBezTo>
                      <a:pt x="78" y="0"/>
                      <a:pt x="60" y="11"/>
                      <a:pt x="51" y="28"/>
                    </a:cubicBezTo>
                    <a:cubicBezTo>
                      <a:pt x="38" y="22"/>
                      <a:pt x="22" y="32"/>
                      <a:pt x="22" y="47"/>
                    </a:cubicBezTo>
                    <a:cubicBezTo>
                      <a:pt x="9" y="52"/>
                      <a:pt x="0" y="64"/>
                      <a:pt x="0" y="78"/>
                    </a:cubicBezTo>
                    <a:cubicBezTo>
                      <a:pt x="0" y="95"/>
                      <a:pt x="14" y="110"/>
                      <a:pt x="32" y="110"/>
                    </a:cubicBezTo>
                    <a:cubicBezTo>
                      <a:pt x="140" y="110"/>
                      <a:pt x="140" y="110"/>
                      <a:pt x="140" y="110"/>
                    </a:cubicBezTo>
                    <a:cubicBezTo>
                      <a:pt x="140" y="110"/>
                      <a:pt x="172" y="104"/>
                      <a:pt x="172" y="72"/>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4" name="Freeform 43"/>
              <p:cNvSpPr>
                <a:spLocks/>
              </p:cNvSpPr>
              <p:nvPr/>
            </p:nvSpPr>
            <p:spPr bwMode="auto">
              <a:xfrm>
                <a:off x="10133562" y="3079045"/>
                <a:ext cx="267052" cy="229102"/>
              </a:xfrm>
              <a:custGeom>
                <a:avLst/>
                <a:gdLst>
                  <a:gd name="T0" fmla="*/ 98 w 129"/>
                  <a:gd name="T1" fmla="*/ 0 h 110"/>
                  <a:gd name="T2" fmla="*/ 51 w 129"/>
                  <a:gd name="T3" fmla="*/ 28 h 110"/>
                  <a:gd name="T4" fmla="*/ 22 w 129"/>
                  <a:gd name="T5" fmla="*/ 47 h 110"/>
                  <a:gd name="T6" fmla="*/ 0 w 129"/>
                  <a:gd name="T7" fmla="*/ 78 h 110"/>
                  <a:gd name="T8" fmla="*/ 30 w 129"/>
                  <a:gd name="T9" fmla="*/ 110 h 110"/>
                  <a:gd name="T10" fmla="*/ 129 w 129"/>
                  <a:gd name="T11" fmla="*/ 10 h 110"/>
                  <a:gd name="T12" fmla="*/ 98 w 129"/>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129" h="110">
                    <a:moveTo>
                      <a:pt x="98" y="0"/>
                    </a:moveTo>
                    <a:cubicBezTo>
                      <a:pt x="78" y="0"/>
                      <a:pt x="60" y="11"/>
                      <a:pt x="51" y="28"/>
                    </a:cubicBezTo>
                    <a:cubicBezTo>
                      <a:pt x="38" y="22"/>
                      <a:pt x="22" y="32"/>
                      <a:pt x="22" y="47"/>
                    </a:cubicBezTo>
                    <a:cubicBezTo>
                      <a:pt x="9" y="52"/>
                      <a:pt x="0" y="64"/>
                      <a:pt x="0" y="78"/>
                    </a:cubicBezTo>
                    <a:cubicBezTo>
                      <a:pt x="0" y="95"/>
                      <a:pt x="13" y="108"/>
                      <a:pt x="30" y="110"/>
                    </a:cubicBezTo>
                    <a:cubicBezTo>
                      <a:pt x="129" y="10"/>
                      <a:pt x="129" y="10"/>
                      <a:pt x="129" y="10"/>
                    </a:cubicBezTo>
                    <a:cubicBezTo>
                      <a:pt x="120" y="3"/>
                      <a:pt x="110" y="0"/>
                      <a:pt x="9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5" name="Oval 44"/>
              <p:cNvSpPr>
                <a:spLocks noChangeArrowheads="1"/>
              </p:cNvSpPr>
              <p:nvPr/>
            </p:nvSpPr>
            <p:spPr bwMode="auto">
              <a:xfrm>
                <a:off x="10349908" y="3364418"/>
                <a:ext cx="23663" cy="26126"/>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6" name="Oval 45"/>
              <p:cNvSpPr>
                <a:spLocks noChangeArrowheads="1"/>
              </p:cNvSpPr>
              <p:nvPr/>
            </p:nvSpPr>
            <p:spPr bwMode="auto">
              <a:xfrm>
                <a:off x="10307653" y="3364418"/>
                <a:ext cx="25353" cy="26126"/>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7" name="Oval 46"/>
              <p:cNvSpPr>
                <a:spLocks noChangeArrowheads="1"/>
              </p:cNvSpPr>
              <p:nvPr/>
            </p:nvSpPr>
            <p:spPr bwMode="auto">
              <a:xfrm>
                <a:off x="10265398" y="3364418"/>
                <a:ext cx="25353" cy="26126"/>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8" name="Oval 47"/>
              <p:cNvSpPr>
                <a:spLocks noChangeArrowheads="1"/>
              </p:cNvSpPr>
              <p:nvPr/>
            </p:nvSpPr>
            <p:spPr bwMode="auto">
              <a:xfrm>
                <a:off x="10532450" y="3364418"/>
                <a:ext cx="23663" cy="26126"/>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9" name="Oval 48"/>
              <p:cNvSpPr>
                <a:spLocks noChangeArrowheads="1"/>
              </p:cNvSpPr>
              <p:nvPr/>
            </p:nvSpPr>
            <p:spPr bwMode="auto">
              <a:xfrm>
                <a:off x="10490195" y="3364418"/>
                <a:ext cx="25353" cy="26126"/>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0" name="Oval 49"/>
              <p:cNvSpPr>
                <a:spLocks noChangeArrowheads="1"/>
              </p:cNvSpPr>
              <p:nvPr/>
            </p:nvSpPr>
            <p:spPr bwMode="auto">
              <a:xfrm>
                <a:off x="10447940" y="3364418"/>
                <a:ext cx="25353" cy="26126"/>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1" name="Rectangle 50"/>
              <p:cNvSpPr>
                <a:spLocks noChangeArrowheads="1"/>
              </p:cNvSpPr>
              <p:nvPr/>
            </p:nvSpPr>
            <p:spPr bwMode="auto">
              <a:xfrm>
                <a:off x="10050742" y="3547298"/>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2" name="Rectangle 51"/>
              <p:cNvSpPr>
                <a:spLocks noChangeArrowheads="1"/>
              </p:cNvSpPr>
              <p:nvPr/>
            </p:nvSpPr>
            <p:spPr bwMode="auto">
              <a:xfrm>
                <a:off x="10050742" y="3507105"/>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3" name="Rectangle 52"/>
              <p:cNvSpPr>
                <a:spLocks noChangeArrowheads="1"/>
              </p:cNvSpPr>
              <p:nvPr/>
            </p:nvSpPr>
            <p:spPr bwMode="auto">
              <a:xfrm>
                <a:off x="10050742" y="3464902"/>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4" name="Rectangle 53"/>
              <p:cNvSpPr>
                <a:spLocks noChangeArrowheads="1"/>
              </p:cNvSpPr>
              <p:nvPr/>
            </p:nvSpPr>
            <p:spPr bwMode="auto">
              <a:xfrm>
                <a:off x="10050742" y="3422699"/>
                <a:ext cx="165640" cy="1808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5" name="Rectangle 54"/>
              <p:cNvSpPr>
                <a:spLocks noChangeArrowheads="1"/>
              </p:cNvSpPr>
              <p:nvPr/>
            </p:nvSpPr>
            <p:spPr bwMode="auto">
              <a:xfrm>
                <a:off x="10233284" y="3547298"/>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6" name="Rectangle 55"/>
              <p:cNvSpPr>
                <a:spLocks noChangeArrowheads="1"/>
              </p:cNvSpPr>
              <p:nvPr/>
            </p:nvSpPr>
            <p:spPr bwMode="auto">
              <a:xfrm>
                <a:off x="10233284" y="3507105"/>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7" name="Rectangle 56"/>
              <p:cNvSpPr>
                <a:spLocks noChangeArrowheads="1"/>
              </p:cNvSpPr>
              <p:nvPr/>
            </p:nvSpPr>
            <p:spPr bwMode="auto">
              <a:xfrm>
                <a:off x="10233284" y="3464902"/>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8" name="Rectangle 57"/>
              <p:cNvSpPr>
                <a:spLocks noChangeArrowheads="1"/>
              </p:cNvSpPr>
              <p:nvPr/>
            </p:nvSpPr>
            <p:spPr bwMode="auto">
              <a:xfrm>
                <a:off x="10233284" y="3422699"/>
                <a:ext cx="165640" cy="1808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9" name="Rectangle 58"/>
              <p:cNvSpPr>
                <a:spLocks noChangeArrowheads="1"/>
              </p:cNvSpPr>
              <p:nvPr/>
            </p:nvSpPr>
            <p:spPr bwMode="auto">
              <a:xfrm>
                <a:off x="10415826" y="3547298"/>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50" name="Rectangle 59"/>
              <p:cNvSpPr>
                <a:spLocks noChangeArrowheads="1"/>
              </p:cNvSpPr>
              <p:nvPr/>
            </p:nvSpPr>
            <p:spPr bwMode="auto">
              <a:xfrm>
                <a:off x="10415826" y="3507105"/>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51" name="Rectangle 60"/>
              <p:cNvSpPr>
                <a:spLocks noChangeArrowheads="1"/>
              </p:cNvSpPr>
              <p:nvPr/>
            </p:nvSpPr>
            <p:spPr bwMode="auto">
              <a:xfrm>
                <a:off x="10415826" y="3464902"/>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52" name="Rectangle 61"/>
              <p:cNvSpPr>
                <a:spLocks noChangeArrowheads="1"/>
              </p:cNvSpPr>
              <p:nvPr/>
            </p:nvSpPr>
            <p:spPr bwMode="auto">
              <a:xfrm>
                <a:off x="10415826" y="3422699"/>
                <a:ext cx="165640" cy="1808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grpSp>
          <p:nvGrpSpPr>
            <p:cNvPr id="21" name="Group 20"/>
            <p:cNvGrpSpPr/>
            <p:nvPr/>
          </p:nvGrpSpPr>
          <p:grpSpPr>
            <a:xfrm>
              <a:off x="1994827" y="3556392"/>
              <a:ext cx="612185" cy="615531"/>
              <a:chOff x="7933666" y="3079045"/>
              <a:chExt cx="503681" cy="506437"/>
            </a:xfrm>
          </p:grpSpPr>
          <p:sp>
            <p:nvSpPr>
              <p:cNvPr id="359" name="Freeform 69"/>
              <p:cNvSpPr>
                <a:spLocks/>
              </p:cNvSpPr>
              <p:nvPr/>
            </p:nvSpPr>
            <p:spPr bwMode="auto">
              <a:xfrm>
                <a:off x="7933666" y="3079045"/>
                <a:ext cx="503681" cy="506437"/>
              </a:xfrm>
              <a:custGeom>
                <a:avLst/>
                <a:gdLst>
                  <a:gd name="T0" fmla="*/ 597 w 597"/>
                  <a:gd name="T1" fmla="*/ 252 h 504"/>
                  <a:gd name="T2" fmla="*/ 591 w 597"/>
                  <a:gd name="T3" fmla="*/ 202 h 504"/>
                  <a:gd name="T4" fmla="*/ 573 w 597"/>
                  <a:gd name="T5" fmla="*/ 153 h 504"/>
                  <a:gd name="T6" fmla="*/ 546 w 597"/>
                  <a:gd name="T7" fmla="*/ 111 h 504"/>
                  <a:gd name="T8" fmla="*/ 510 w 597"/>
                  <a:gd name="T9" fmla="*/ 74 h 504"/>
                  <a:gd name="T10" fmla="*/ 465 w 597"/>
                  <a:gd name="T11" fmla="*/ 43 h 504"/>
                  <a:gd name="T12" fmla="*/ 414 w 597"/>
                  <a:gd name="T13" fmla="*/ 20 h 504"/>
                  <a:gd name="T14" fmla="*/ 359 w 597"/>
                  <a:gd name="T15" fmla="*/ 5 h 504"/>
                  <a:gd name="T16" fmla="*/ 299 w 597"/>
                  <a:gd name="T17" fmla="*/ 0 h 504"/>
                  <a:gd name="T18" fmla="*/ 268 w 597"/>
                  <a:gd name="T19" fmla="*/ 2 h 504"/>
                  <a:gd name="T20" fmla="*/ 209 w 597"/>
                  <a:gd name="T21" fmla="*/ 12 h 504"/>
                  <a:gd name="T22" fmla="*/ 155 w 597"/>
                  <a:gd name="T23" fmla="*/ 30 h 504"/>
                  <a:gd name="T24" fmla="*/ 108 w 597"/>
                  <a:gd name="T25" fmla="*/ 58 h 504"/>
                  <a:gd name="T26" fmla="*/ 68 w 597"/>
                  <a:gd name="T27" fmla="*/ 91 h 504"/>
                  <a:gd name="T28" fmla="*/ 36 w 597"/>
                  <a:gd name="T29" fmla="*/ 132 h 504"/>
                  <a:gd name="T30" fmla="*/ 12 w 597"/>
                  <a:gd name="T31" fmla="*/ 178 h 504"/>
                  <a:gd name="T32" fmla="*/ 1 w 597"/>
                  <a:gd name="T33" fmla="*/ 226 h 504"/>
                  <a:gd name="T34" fmla="*/ 0 w 597"/>
                  <a:gd name="T35" fmla="*/ 252 h 504"/>
                  <a:gd name="T36" fmla="*/ 5 w 597"/>
                  <a:gd name="T37" fmla="*/ 302 h 504"/>
                  <a:gd name="T38" fmla="*/ 23 w 597"/>
                  <a:gd name="T39" fmla="*/ 350 h 504"/>
                  <a:gd name="T40" fmla="*/ 50 w 597"/>
                  <a:gd name="T41" fmla="*/ 393 h 504"/>
                  <a:gd name="T42" fmla="*/ 86 w 597"/>
                  <a:gd name="T43" fmla="*/ 429 h 504"/>
                  <a:gd name="T44" fmla="*/ 131 w 597"/>
                  <a:gd name="T45" fmla="*/ 461 h 504"/>
                  <a:gd name="T46" fmla="*/ 182 w 597"/>
                  <a:gd name="T47" fmla="*/ 484 h 504"/>
                  <a:gd name="T48" fmla="*/ 238 w 597"/>
                  <a:gd name="T49" fmla="*/ 499 h 504"/>
                  <a:gd name="T50" fmla="*/ 299 w 597"/>
                  <a:gd name="T51" fmla="*/ 504 h 504"/>
                  <a:gd name="T52" fmla="*/ 330 w 597"/>
                  <a:gd name="T53" fmla="*/ 502 h 504"/>
                  <a:gd name="T54" fmla="*/ 387 w 597"/>
                  <a:gd name="T55" fmla="*/ 492 h 504"/>
                  <a:gd name="T56" fmla="*/ 441 w 597"/>
                  <a:gd name="T57" fmla="*/ 473 h 504"/>
                  <a:gd name="T58" fmla="*/ 488 w 597"/>
                  <a:gd name="T59" fmla="*/ 446 h 504"/>
                  <a:gd name="T60" fmla="*/ 530 w 597"/>
                  <a:gd name="T61" fmla="*/ 413 h 504"/>
                  <a:gd name="T62" fmla="*/ 560 w 597"/>
                  <a:gd name="T63" fmla="*/ 372 h 504"/>
                  <a:gd name="T64" fmla="*/ 584 w 597"/>
                  <a:gd name="T65" fmla="*/ 326 h 504"/>
                  <a:gd name="T66" fmla="*/ 597 w 597"/>
                  <a:gd name="T67" fmla="*/ 278 h 504"/>
                  <a:gd name="T68" fmla="*/ 597 w 597"/>
                  <a:gd name="T69" fmla="*/ 252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7" h="504">
                    <a:moveTo>
                      <a:pt x="597" y="252"/>
                    </a:moveTo>
                    <a:lnTo>
                      <a:pt x="597" y="252"/>
                    </a:lnTo>
                    <a:lnTo>
                      <a:pt x="597" y="226"/>
                    </a:lnTo>
                    <a:lnTo>
                      <a:pt x="591" y="202"/>
                    </a:lnTo>
                    <a:lnTo>
                      <a:pt x="584" y="178"/>
                    </a:lnTo>
                    <a:lnTo>
                      <a:pt x="573" y="153"/>
                    </a:lnTo>
                    <a:lnTo>
                      <a:pt x="560" y="132"/>
                    </a:lnTo>
                    <a:lnTo>
                      <a:pt x="546" y="111"/>
                    </a:lnTo>
                    <a:lnTo>
                      <a:pt x="530" y="91"/>
                    </a:lnTo>
                    <a:lnTo>
                      <a:pt x="510" y="74"/>
                    </a:lnTo>
                    <a:lnTo>
                      <a:pt x="488" y="58"/>
                    </a:lnTo>
                    <a:lnTo>
                      <a:pt x="465" y="43"/>
                    </a:lnTo>
                    <a:lnTo>
                      <a:pt x="441" y="30"/>
                    </a:lnTo>
                    <a:lnTo>
                      <a:pt x="414" y="20"/>
                    </a:lnTo>
                    <a:lnTo>
                      <a:pt x="387" y="12"/>
                    </a:lnTo>
                    <a:lnTo>
                      <a:pt x="359" y="5"/>
                    </a:lnTo>
                    <a:lnTo>
                      <a:pt x="330" y="2"/>
                    </a:lnTo>
                    <a:lnTo>
                      <a:pt x="299" y="0"/>
                    </a:lnTo>
                    <a:lnTo>
                      <a:pt x="299" y="0"/>
                    </a:lnTo>
                    <a:lnTo>
                      <a:pt x="268" y="2"/>
                    </a:lnTo>
                    <a:lnTo>
                      <a:pt x="238" y="5"/>
                    </a:lnTo>
                    <a:lnTo>
                      <a:pt x="209" y="12"/>
                    </a:lnTo>
                    <a:lnTo>
                      <a:pt x="182" y="20"/>
                    </a:lnTo>
                    <a:lnTo>
                      <a:pt x="155" y="30"/>
                    </a:lnTo>
                    <a:lnTo>
                      <a:pt x="131" y="43"/>
                    </a:lnTo>
                    <a:lnTo>
                      <a:pt x="108" y="58"/>
                    </a:lnTo>
                    <a:lnTo>
                      <a:pt x="86" y="74"/>
                    </a:lnTo>
                    <a:lnTo>
                      <a:pt x="68" y="91"/>
                    </a:lnTo>
                    <a:lnTo>
                      <a:pt x="50" y="111"/>
                    </a:lnTo>
                    <a:lnTo>
                      <a:pt x="36" y="132"/>
                    </a:lnTo>
                    <a:lnTo>
                      <a:pt x="23" y="153"/>
                    </a:lnTo>
                    <a:lnTo>
                      <a:pt x="12" y="178"/>
                    </a:lnTo>
                    <a:lnTo>
                      <a:pt x="5" y="202"/>
                    </a:lnTo>
                    <a:lnTo>
                      <a:pt x="1" y="226"/>
                    </a:lnTo>
                    <a:lnTo>
                      <a:pt x="0" y="252"/>
                    </a:lnTo>
                    <a:lnTo>
                      <a:pt x="0" y="252"/>
                    </a:lnTo>
                    <a:lnTo>
                      <a:pt x="1" y="278"/>
                    </a:lnTo>
                    <a:lnTo>
                      <a:pt x="5" y="302"/>
                    </a:lnTo>
                    <a:lnTo>
                      <a:pt x="12" y="326"/>
                    </a:lnTo>
                    <a:lnTo>
                      <a:pt x="23" y="350"/>
                    </a:lnTo>
                    <a:lnTo>
                      <a:pt x="36" y="372"/>
                    </a:lnTo>
                    <a:lnTo>
                      <a:pt x="50" y="393"/>
                    </a:lnTo>
                    <a:lnTo>
                      <a:pt x="68" y="413"/>
                    </a:lnTo>
                    <a:lnTo>
                      <a:pt x="86" y="429"/>
                    </a:lnTo>
                    <a:lnTo>
                      <a:pt x="108" y="446"/>
                    </a:lnTo>
                    <a:lnTo>
                      <a:pt x="131" y="461"/>
                    </a:lnTo>
                    <a:lnTo>
                      <a:pt x="155" y="473"/>
                    </a:lnTo>
                    <a:lnTo>
                      <a:pt x="182" y="484"/>
                    </a:lnTo>
                    <a:lnTo>
                      <a:pt x="209" y="492"/>
                    </a:lnTo>
                    <a:lnTo>
                      <a:pt x="238" y="499"/>
                    </a:lnTo>
                    <a:lnTo>
                      <a:pt x="268" y="502"/>
                    </a:lnTo>
                    <a:lnTo>
                      <a:pt x="299" y="504"/>
                    </a:lnTo>
                    <a:lnTo>
                      <a:pt x="299" y="504"/>
                    </a:lnTo>
                    <a:lnTo>
                      <a:pt x="330" y="502"/>
                    </a:lnTo>
                    <a:lnTo>
                      <a:pt x="359" y="499"/>
                    </a:lnTo>
                    <a:lnTo>
                      <a:pt x="387" y="492"/>
                    </a:lnTo>
                    <a:lnTo>
                      <a:pt x="414" y="484"/>
                    </a:lnTo>
                    <a:lnTo>
                      <a:pt x="441" y="473"/>
                    </a:lnTo>
                    <a:lnTo>
                      <a:pt x="465" y="461"/>
                    </a:lnTo>
                    <a:lnTo>
                      <a:pt x="488" y="446"/>
                    </a:lnTo>
                    <a:lnTo>
                      <a:pt x="510" y="429"/>
                    </a:lnTo>
                    <a:lnTo>
                      <a:pt x="530" y="413"/>
                    </a:lnTo>
                    <a:lnTo>
                      <a:pt x="546" y="393"/>
                    </a:lnTo>
                    <a:lnTo>
                      <a:pt x="560" y="372"/>
                    </a:lnTo>
                    <a:lnTo>
                      <a:pt x="573" y="350"/>
                    </a:lnTo>
                    <a:lnTo>
                      <a:pt x="584" y="326"/>
                    </a:lnTo>
                    <a:lnTo>
                      <a:pt x="591" y="302"/>
                    </a:lnTo>
                    <a:lnTo>
                      <a:pt x="597" y="278"/>
                    </a:lnTo>
                    <a:lnTo>
                      <a:pt x="597" y="252"/>
                    </a:lnTo>
                    <a:lnTo>
                      <a:pt x="597" y="252"/>
                    </a:lnTo>
                    <a:close/>
                  </a:path>
                </a:pathLst>
              </a:custGeom>
              <a:solidFill>
                <a:srgbClr val="63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60" name="Freeform 70"/>
              <p:cNvSpPr>
                <a:spLocks noEditPoints="1"/>
              </p:cNvSpPr>
              <p:nvPr/>
            </p:nvSpPr>
            <p:spPr bwMode="auto">
              <a:xfrm>
                <a:off x="7942117" y="3089093"/>
                <a:ext cx="486779" cy="486340"/>
              </a:xfrm>
              <a:custGeom>
                <a:avLst/>
                <a:gdLst>
                  <a:gd name="T0" fmla="*/ 455 w 576"/>
                  <a:gd name="T1" fmla="*/ 90 h 486"/>
                  <a:gd name="T2" fmla="*/ 475 w 576"/>
                  <a:gd name="T3" fmla="*/ 59 h 486"/>
                  <a:gd name="T4" fmla="*/ 428 w 576"/>
                  <a:gd name="T5" fmla="*/ 88 h 486"/>
                  <a:gd name="T6" fmla="*/ 377 w 576"/>
                  <a:gd name="T7" fmla="*/ 55 h 486"/>
                  <a:gd name="T8" fmla="*/ 316 w 576"/>
                  <a:gd name="T9" fmla="*/ 2 h 486"/>
                  <a:gd name="T10" fmla="*/ 260 w 576"/>
                  <a:gd name="T11" fmla="*/ 2 h 486"/>
                  <a:gd name="T12" fmla="*/ 219 w 576"/>
                  <a:gd name="T13" fmla="*/ 35 h 486"/>
                  <a:gd name="T14" fmla="*/ 166 w 576"/>
                  <a:gd name="T15" fmla="*/ 96 h 486"/>
                  <a:gd name="T16" fmla="*/ 101 w 576"/>
                  <a:gd name="T17" fmla="*/ 59 h 486"/>
                  <a:gd name="T18" fmla="*/ 105 w 576"/>
                  <a:gd name="T19" fmla="*/ 81 h 486"/>
                  <a:gd name="T20" fmla="*/ 159 w 576"/>
                  <a:gd name="T21" fmla="*/ 108 h 486"/>
                  <a:gd name="T22" fmla="*/ 125 w 576"/>
                  <a:gd name="T23" fmla="*/ 202 h 486"/>
                  <a:gd name="T24" fmla="*/ 0 w 576"/>
                  <a:gd name="T25" fmla="*/ 235 h 486"/>
                  <a:gd name="T26" fmla="*/ 121 w 576"/>
                  <a:gd name="T27" fmla="*/ 250 h 486"/>
                  <a:gd name="T28" fmla="*/ 127 w 576"/>
                  <a:gd name="T29" fmla="*/ 301 h 486"/>
                  <a:gd name="T30" fmla="*/ 159 w 576"/>
                  <a:gd name="T31" fmla="*/ 378 h 486"/>
                  <a:gd name="T32" fmla="*/ 89 w 576"/>
                  <a:gd name="T33" fmla="*/ 417 h 486"/>
                  <a:gd name="T34" fmla="*/ 116 w 576"/>
                  <a:gd name="T35" fmla="*/ 416 h 486"/>
                  <a:gd name="T36" fmla="*/ 166 w 576"/>
                  <a:gd name="T37" fmla="*/ 390 h 486"/>
                  <a:gd name="T38" fmla="*/ 239 w 576"/>
                  <a:gd name="T39" fmla="*/ 467 h 486"/>
                  <a:gd name="T40" fmla="*/ 289 w 576"/>
                  <a:gd name="T41" fmla="*/ 486 h 486"/>
                  <a:gd name="T42" fmla="*/ 338 w 576"/>
                  <a:gd name="T43" fmla="*/ 467 h 486"/>
                  <a:gd name="T44" fmla="*/ 395 w 576"/>
                  <a:gd name="T45" fmla="*/ 411 h 486"/>
                  <a:gd name="T46" fmla="*/ 444 w 576"/>
                  <a:gd name="T47" fmla="*/ 407 h 486"/>
                  <a:gd name="T48" fmla="*/ 487 w 576"/>
                  <a:gd name="T49" fmla="*/ 417 h 486"/>
                  <a:gd name="T50" fmla="*/ 437 w 576"/>
                  <a:gd name="T51" fmla="*/ 385 h 486"/>
                  <a:gd name="T52" fmla="*/ 444 w 576"/>
                  <a:gd name="T53" fmla="*/ 316 h 486"/>
                  <a:gd name="T54" fmla="*/ 455 w 576"/>
                  <a:gd name="T55" fmla="*/ 250 h 486"/>
                  <a:gd name="T56" fmla="*/ 576 w 576"/>
                  <a:gd name="T57" fmla="*/ 243 h 486"/>
                  <a:gd name="T58" fmla="*/ 455 w 576"/>
                  <a:gd name="T59" fmla="*/ 219 h 486"/>
                  <a:gd name="T60" fmla="*/ 433 w 576"/>
                  <a:gd name="T61" fmla="*/ 138 h 486"/>
                  <a:gd name="T62" fmla="*/ 280 w 576"/>
                  <a:gd name="T63" fmla="*/ 480 h 486"/>
                  <a:gd name="T64" fmla="*/ 211 w 576"/>
                  <a:gd name="T65" fmla="*/ 423 h 486"/>
                  <a:gd name="T66" fmla="*/ 204 w 576"/>
                  <a:gd name="T67" fmla="*/ 376 h 486"/>
                  <a:gd name="T68" fmla="*/ 280 w 576"/>
                  <a:gd name="T69" fmla="*/ 480 h 486"/>
                  <a:gd name="T70" fmla="*/ 224 w 576"/>
                  <a:gd name="T71" fmla="*/ 358 h 486"/>
                  <a:gd name="T72" fmla="*/ 159 w 576"/>
                  <a:gd name="T73" fmla="*/ 343 h 486"/>
                  <a:gd name="T74" fmla="*/ 138 w 576"/>
                  <a:gd name="T75" fmla="*/ 250 h 486"/>
                  <a:gd name="T76" fmla="*/ 138 w 576"/>
                  <a:gd name="T77" fmla="*/ 235 h 486"/>
                  <a:gd name="T78" fmla="*/ 148 w 576"/>
                  <a:gd name="T79" fmla="*/ 173 h 486"/>
                  <a:gd name="T80" fmla="*/ 199 w 576"/>
                  <a:gd name="T81" fmla="*/ 122 h 486"/>
                  <a:gd name="T82" fmla="*/ 280 w 576"/>
                  <a:gd name="T83" fmla="*/ 235 h 486"/>
                  <a:gd name="T84" fmla="*/ 229 w 576"/>
                  <a:gd name="T85" fmla="*/ 114 h 486"/>
                  <a:gd name="T86" fmla="*/ 195 w 576"/>
                  <a:gd name="T87" fmla="*/ 82 h 486"/>
                  <a:gd name="T88" fmla="*/ 251 w 576"/>
                  <a:gd name="T89" fmla="*/ 28 h 486"/>
                  <a:gd name="T90" fmla="*/ 296 w 576"/>
                  <a:gd name="T91" fmla="*/ 6 h 486"/>
                  <a:gd name="T92" fmla="*/ 365 w 576"/>
                  <a:gd name="T93" fmla="*/ 62 h 486"/>
                  <a:gd name="T94" fmla="*/ 372 w 576"/>
                  <a:gd name="T95" fmla="*/ 109 h 486"/>
                  <a:gd name="T96" fmla="*/ 296 w 576"/>
                  <a:gd name="T97" fmla="*/ 6 h 486"/>
                  <a:gd name="T98" fmla="*/ 296 w 576"/>
                  <a:gd name="T99" fmla="*/ 366 h 486"/>
                  <a:gd name="T100" fmla="*/ 372 w 576"/>
                  <a:gd name="T101" fmla="*/ 376 h 486"/>
                  <a:gd name="T102" fmla="*/ 365 w 576"/>
                  <a:gd name="T103" fmla="*/ 423 h 486"/>
                  <a:gd name="T104" fmla="*/ 403 w 576"/>
                  <a:gd name="T105" fmla="*/ 372 h 486"/>
                  <a:gd name="T106" fmla="*/ 325 w 576"/>
                  <a:gd name="T107" fmla="*/ 354 h 486"/>
                  <a:gd name="T108" fmla="*/ 439 w 576"/>
                  <a:gd name="T109" fmla="*/ 250 h 486"/>
                  <a:gd name="T110" fmla="*/ 417 w 576"/>
                  <a:gd name="T111" fmla="*/ 343 h 486"/>
                  <a:gd name="T112" fmla="*/ 296 w 576"/>
                  <a:gd name="T113" fmla="*/ 134 h 486"/>
                  <a:gd name="T114" fmla="*/ 377 w 576"/>
                  <a:gd name="T115" fmla="*/ 122 h 486"/>
                  <a:gd name="T116" fmla="*/ 430 w 576"/>
                  <a:gd name="T117" fmla="*/ 173 h 486"/>
                  <a:gd name="T118" fmla="*/ 296 w 576"/>
                  <a:gd name="T119" fmla="*/ 23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6" h="486">
                    <a:moveTo>
                      <a:pt x="419" y="108"/>
                    </a:moveTo>
                    <a:lnTo>
                      <a:pt x="419" y="108"/>
                    </a:lnTo>
                    <a:lnTo>
                      <a:pt x="437" y="100"/>
                    </a:lnTo>
                    <a:lnTo>
                      <a:pt x="455" y="90"/>
                    </a:lnTo>
                    <a:lnTo>
                      <a:pt x="471" y="81"/>
                    </a:lnTo>
                    <a:lnTo>
                      <a:pt x="487" y="68"/>
                    </a:lnTo>
                    <a:lnTo>
                      <a:pt x="487" y="68"/>
                    </a:lnTo>
                    <a:lnTo>
                      <a:pt x="475" y="59"/>
                    </a:lnTo>
                    <a:lnTo>
                      <a:pt x="475" y="59"/>
                    </a:lnTo>
                    <a:lnTo>
                      <a:pt x="460" y="70"/>
                    </a:lnTo>
                    <a:lnTo>
                      <a:pt x="444" y="79"/>
                    </a:lnTo>
                    <a:lnTo>
                      <a:pt x="428" y="88"/>
                    </a:lnTo>
                    <a:lnTo>
                      <a:pt x="410" y="96"/>
                    </a:lnTo>
                    <a:lnTo>
                      <a:pt x="410" y="96"/>
                    </a:lnTo>
                    <a:lnTo>
                      <a:pt x="395" y="75"/>
                    </a:lnTo>
                    <a:lnTo>
                      <a:pt x="377" y="55"/>
                    </a:lnTo>
                    <a:lnTo>
                      <a:pt x="358" y="35"/>
                    </a:lnTo>
                    <a:lnTo>
                      <a:pt x="338" y="18"/>
                    </a:lnTo>
                    <a:lnTo>
                      <a:pt x="338" y="18"/>
                    </a:lnTo>
                    <a:lnTo>
                      <a:pt x="316" y="2"/>
                    </a:lnTo>
                    <a:lnTo>
                      <a:pt x="316" y="2"/>
                    </a:lnTo>
                    <a:lnTo>
                      <a:pt x="289" y="0"/>
                    </a:lnTo>
                    <a:lnTo>
                      <a:pt x="289" y="0"/>
                    </a:lnTo>
                    <a:lnTo>
                      <a:pt x="260" y="2"/>
                    </a:lnTo>
                    <a:lnTo>
                      <a:pt x="260" y="2"/>
                    </a:lnTo>
                    <a:lnTo>
                      <a:pt x="239" y="18"/>
                    </a:lnTo>
                    <a:lnTo>
                      <a:pt x="239" y="18"/>
                    </a:lnTo>
                    <a:lnTo>
                      <a:pt x="219" y="35"/>
                    </a:lnTo>
                    <a:lnTo>
                      <a:pt x="199" y="55"/>
                    </a:lnTo>
                    <a:lnTo>
                      <a:pt x="181" y="75"/>
                    </a:lnTo>
                    <a:lnTo>
                      <a:pt x="166" y="96"/>
                    </a:lnTo>
                    <a:lnTo>
                      <a:pt x="166" y="96"/>
                    </a:lnTo>
                    <a:lnTo>
                      <a:pt x="148" y="88"/>
                    </a:lnTo>
                    <a:lnTo>
                      <a:pt x="132" y="79"/>
                    </a:lnTo>
                    <a:lnTo>
                      <a:pt x="116" y="70"/>
                    </a:lnTo>
                    <a:lnTo>
                      <a:pt x="101" y="59"/>
                    </a:lnTo>
                    <a:lnTo>
                      <a:pt x="101" y="59"/>
                    </a:lnTo>
                    <a:lnTo>
                      <a:pt x="89" y="68"/>
                    </a:lnTo>
                    <a:lnTo>
                      <a:pt x="89" y="68"/>
                    </a:lnTo>
                    <a:lnTo>
                      <a:pt x="105" y="81"/>
                    </a:lnTo>
                    <a:lnTo>
                      <a:pt x="121" y="90"/>
                    </a:lnTo>
                    <a:lnTo>
                      <a:pt x="139" y="100"/>
                    </a:lnTo>
                    <a:lnTo>
                      <a:pt x="159" y="108"/>
                    </a:lnTo>
                    <a:lnTo>
                      <a:pt x="159" y="108"/>
                    </a:lnTo>
                    <a:lnTo>
                      <a:pt x="143" y="138"/>
                    </a:lnTo>
                    <a:lnTo>
                      <a:pt x="132" y="170"/>
                    </a:lnTo>
                    <a:lnTo>
                      <a:pt x="127" y="185"/>
                    </a:lnTo>
                    <a:lnTo>
                      <a:pt x="125" y="202"/>
                    </a:lnTo>
                    <a:lnTo>
                      <a:pt x="121" y="219"/>
                    </a:lnTo>
                    <a:lnTo>
                      <a:pt x="121" y="235"/>
                    </a:lnTo>
                    <a:lnTo>
                      <a:pt x="0" y="235"/>
                    </a:lnTo>
                    <a:lnTo>
                      <a:pt x="0" y="235"/>
                    </a:lnTo>
                    <a:lnTo>
                      <a:pt x="0" y="243"/>
                    </a:lnTo>
                    <a:lnTo>
                      <a:pt x="0" y="243"/>
                    </a:lnTo>
                    <a:lnTo>
                      <a:pt x="0" y="250"/>
                    </a:lnTo>
                    <a:lnTo>
                      <a:pt x="121" y="250"/>
                    </a:lnTo>
                    <a:lnTo>
                      <a:pt x="121" y="250"/>
                    </a:lnTo>
                    <a:lnTo>
                      <a:pt x="121" y="267"/>
                    </a:lnTo>
                    <a:lnTo>
                      <a:pt x="125" y="284"/>
                    </a:lnTo>
                    <a:lnTo>
                      <a:pt x="127" y="301"/>
                    </a:lnTo>
                    <a:lnTo>
                      <a:pt x="132" y="316"/>
                    </a:lnTo>
                    <a:lnTo>
                      <a:pt x="143" y="348"/>
                    </a:lnTo>
                    <a:lnTo>
                      <a:pt x="159" y="378"/>
                    </a:lnTo>
                    <a:lnTo>
                      <a:pt x="159" y="378"/>
                    </a:lnTo>
                    <a:lnTo>
                      <a:pt x="139" y="385"/>
                    </a:lnTo>
                    <a:lnTo>
                      <a:pt x="121" y="395"/>
                    </a:lnTo>
                    <a:lnTo>
                      <a:pt x="105" y="405"/>
                    </a:lnTo>
                    <a:lnTo>
                      <a:pt x="89" y="417"/>
                    </a:lnTo>
                    <a:lnTo>
                      <a:pt x="89" y="417"/>
                    </a:lnTo>
                    <a:lnTo>
                      <a:pt x="101" y="426"/>
                    </a:lnTo>
                    <a:lnTo>
                      <a:pt x="101" y="426"/>
                    </a:lnTo>
                    <a:lnTo>
                      <a:pt x="116" y="416"/>
                    </a:lnTo>
                    <a:lnTo>
                      <a:pt x="132" y="407"/>
                    </a:lnTo>
                    <a:lnTo>
                      <a:pt x="148" y="398"/>
                    </a:lnTo>
                    <a:lnTo>
                      <a:pt x="166" y="390"/>
                    </a:lnTo>
                    <a:lnTo>
                      <a:pt x="166" y="390"/>
                    </a:lnTo>
                    <a:lnTo>
                      <a:pt x="181" y="411"/>
                    </a:lnTo>
                    <a:lnTo>
                      <a:pt x="199" y="431"/>
                    </a:lnTo>
                    <a:lnTo>
                      <a:pt x="219" y="451"/>
                    </a:lnTo>
                    <a:lnTo>
                      <a:pt x="239" y="467"/>
                    </a:lnTo>
                    <a:lnTo>
                      <a:pt x="239" y="467"/>
                    </a:lnTo>
                    <a:lnTo>
                      <a:pt x="260" y="484"/>
                    </a:lnTo>
                    <a:lnTo>
                      <a:pt x="260" y="484"/>
                    </a:lnTo>
                    <a:lnTo>
                      <a:pt x="289" y="486"/>
                    </a:lnTo>
                    <a:lnTo>
                      <a:pt x="289" y="486"/>
                    </a:lnTo>
                    <a:lnTo>
                      <a:pt x="316" y="484"/>
                    </a:lnTo>
                    <a:lnTo>
                      <a:pt x="316" y="484"/>
                    </a:lnTo>
                    <a:lnTo>
                      <a:pt x="338" y="467"/>
                    </a:lnTo>
                    <a:lnTo>
                      <a:pt x="338" y="467"/>
                    </a:lnTo>
                    <a:lnTo>
                      <a:pt x="358" y="451"/>
                    </a:lnTo>
                    <a:lnTo>
                      <a:pt x="377" y="431"/>
                    </a:lnTo>
                    <a:lnTo>
                      <a:pt x="395" y="411"/>
                    </a:lnTo>
                    <a:lnTo>
                      <a:pt x="410" y="390"/>
                    </a:lnTo>
                    <a:lnTo>
                      <a:pt x="410" y="390"/>
                    </a:lnTo>
                    <a:lnTo>
                      <a:pt x="428" y="398"/>
                    </a:lnTo>
                    <a:lnTo>
                      <a:pt x="444" y="407"/>
                    </a:lnTo>
                    <a:lnTo>
                      <a:pt x="460" y="416"/>
                    </a:lnTo>
                    <a:lnTo>
                      <a:pt x="475" y="426"/>
                    </a:lnTo>
                    <a:lnTo>
                      <a:pt x="475" y="426"/>
                    </a:lnTo>
                    <a:lnTo>
                      <a:pt x="487" y="417"/>
                    </a:lnTo>
                    <a:lnTo>
                      <a:pt x="487" y="417"/>
                    </a:lnTo>
                    <a:lnTo>
                      <a:pt x="471" y="405"/>
                    </a:lnTo>
                    <a:lnTo>
                      <a:pt x="455" y="395"/>
                    </a:lnTo>
                    <a:lnTo>
                      <a:pt x="437" y="385"/>
                    </a:lnTo>
                    <a:lnTo>
                      <a:pt x="419" y="378"/>
                    </a:lnTo>
                    <a:lnTo>
                      <a:pt x="419" y="378"/>
                    </a:lnTo>
                    <a:lnTo>
                      <a:pt x="433" y="348"/>
                    </a:lnTo>
                    <a:lnTo>
                      <a:pt x="444" y="316"/>
                    </a:lnTo>
                    <a:lnTo>
                      <a:pt x="449" y="301"/>
                    </a:lnTo>
                    <a:lnTo>
                      <a:pt x="453" y="284"/>
                    </a:lnTo>
                    <a:lnTo>
                      <a:pt x="455" y="267"/>
                    </a:lnTo>
                    <a:lnTo>
                      <a:pt x="455" y="250"/>
                    </a:lnTo>
                    <a:lnTo>
                      <a:pt x="576" y="250"/>
                    </a:lnTo>
                    <a:lnTo>
                      <a:pt x="576" y="250"/>
                    </a:lnTo>
                    <a:lnTo>
                      <a:pt x="576" y="243"/>
                    </a:lnTo>
                    <a:lnTo>
                      <a:pt x="576" y="243"/>
                    </a:lnTo>
                    <a:lnTo>
                      <a:pt x="576" y="235"/>
                    </a:lnTo>
                    <a:lnTo>
                      <a:pt x="455" y="235"/>
                    </a:lnTo>
                    <a:lnTo>
                      <a:pt x="455" y="235"/>
                    </a:lnTo>
                    <a:lnTo>
                      <a:pt x="455" y="219"/>
                    </a:lnTo>
                    <a:lnTo>
                      <a:pt x="453" y="202"/>
                    </a:lnTo>
                    <a:lnTo>
                      <a:pt x="449" y="185"/>
                    </a:lnTo>
                    <a:lnTo>
                      <a:pt x="444" y="170"/>
                    </a:lnTo>
                    <a:lnTo>
                      <a:pt x="433" y="138"/>
                    </a:lnTo>
                    <a:lnTo>
                      <a:pt x="419" y="108"/>
                    </a:lnTo>
                    <a:lnTo>
                      <a:pt x="419" y="108"/>
                    </a:lnTo>
                    <a:close/>
                    <a:moveTo>
                      <a:pt x="280" y="480"/>
                    </a:moveTo>
                    <a:lnTo>
                      <a:pt x="280" y="480"/>
                    </a:lnTo>
                    <a:lnTo>
                      <a:pt x="251" y="458"/>
                    </a:lnTo>
                    <a:lnTo>
                      <a:pt x="251" y="458"/>
                    </a:lnTo>
                    <a:lnTo>
                      <a:pt x="231" y="442"/>
                    </a:lnTo>
                    <a:lnTo>
                      <a:pt x="211" y="423"/>
                    </a:lnTo>
                    <a:lnTo>
                      <a:pt x="195" y="404"/>
                    </a:lnTo>
                    <a:lnTo>
                      <a:pt x="181" y="384"/>
                    </a:lnTo>
                    <a:lnTo>
                      <a:pt x="181" y="384"/>
                    </a:lnTo>
                    <a:lnTo>
                      <a:pt x="204" y="376"/>
                    </a:lnTo>
                    <a:lnTo>
                      <a:pt x="229" y="372"/>
                    </a:lnTo>
                    <a:lnTo>
                      <a:pt x="255" y="367"/>
                    </a:lnTo>
                    <a:lnTo>
                      <a:pt x="280" y="366"/>
                    </a:lnTo>
                    <a:lnTo>
                      <a:pt x="280" y="480"/>
                    </a:lnTo>
                    <a:close/>
                    <a:moveTo>
                      <a:pt x="280" y="352"/>
                    </a:moveTo>
                    <a:lnTo>
                      <a:pt x="280" y="352"/>
                    </a:lnTo>
                    <a:lnTo>
                      <a:pt x="253" y="354"/>
                    </a:lnTo>
                    <a:lnTo>
                      <a:pt x="224" y="358"/>
                    </a:lnTo>
                    <a:lnTo>
                      <a:pt x="199" y="364"/>
                    </a:lnTo>
                    <a:lnTo>
                      <a:pt x="174" y="372"/>
                    </a:lnTo>
                    <a:lnTo>
                      <a:pt x="174" y="372"/>
                    </a:lnTo>
                    <a:lnTo>
                      <a:pt x="159" y="343"/>
                    </a:lnTo>
                    <a:lnTo>
                      <a:pt x="148" y="313"/>
                    </a:lnTo>
                    <a:lnTo>
                      <a:pt x="141" y="282"/>
                    </a:lnTo>
                    <a:lnTo>
                      <a:pt x="138" y="266"/>
                    </a:lnTo>
                    <a:lnTo>
                      <a:pt x="138" y="250"/>
                    </a:lnTo>
                    <a:lnTo>
                      <a:pt x="280" y="250"/>
                    </a:lnTo>
                    <a:lnTo>
                      <a:pt x="280" y="352"/>
                    </a:lnTo>
                    <a:close/>
                    <a:moveTo>
                      <a:pt x="280" y="235"/>
                    </a:moveTo>
                    <a:lnTo>
                      <a:pt x="138" y="235"/>
                    </a:lnTo>
                    <a:lnTo>
                      <a:pt x="138" y="235"/>
                    </a:lnTo>
                    <a:lnTo>
                      <a:pt x="138" y="220"/>
                    </a:lnTo>
                    <a:lnTo>
                      <a:pt x="141" y="203"/>
                    </a:lnTo>
                    <a:lnTo>
                      <a:pt x="148" y="173"/>
                    </a:lnTo>
                    <a:lnTo>
                      <a:pt x="159" y="143"/>
                    </a:lnTo>
                    <a:lnTo>
                      <a:pt x="174" y="114"/>
                    </a:lnTo>
                    <a:lnTo>
                      <a:pt x="174" y="114"/>
                    </a:lnTo>
                    <a:lnTo>
                      <a:pt x="199" y="122"/>
                    </a:lnTo>
                    <a:lnTo>
                      <a:pt x="224" y="128"/>
                    </a:lnTo>
                    <a:lnTo>
                      <a:pt x="253" y="132"/>
                    </a:lnTo>
                    <a:lnTo>
                      <a:pt x="280" y="134"/>
                    </a:lnTo>
                    <a:lnTo>
                      <a:pt x="280" y="235"/>
                    </a:lnTo>
                    <a:close/>
                    <a:moveTo>
                      <a:pt x="280" y="120"/>
                    </a:moveTo>
                    <a:lnTo>
                      <a:pt x="280" y="120"/>
                    </a:lnTo>
                    <a:lnTo>
                      <a:pt x="255" y="119"/>
                    </a:lnTo>
                    <a:lnTo>
                      <a:pt x="229" y="114"/>
                    </a:lnTo>
                    <a:lnTo>
                      <a:pt x="204" y="109"/>
                    </a:lnTo>
                    <a:lnTo>
                      <a:pt x="181" y="102"/>
                    </a:lnTo>
                    <a:lnTo>
                      <a:pt x="181" y="102"/>
                    </a:lnTo>
                    <a:lnTo>
                      <a:pt x="195" y="82"/>
                    </a:lnTo>
                    <a:lnTo>
                      <a:pt x="211" y="62"/>
                    </a:lnTo>
                    <a:lnTo>
                      <a:pt x="231" y="44"/>
                    </a:lnTo>
                    <a:lnTo>
                      <a:pt x="251" y="28"/>
                    </a:lnTo>
                    <a:lnTo>
                      <a:pt x="251" y="28"/>
                    </a:lnTo>
                    <a:lnTo>
                      <a:pt x="280" y="6"/>
                    </a:lnTo>
                    <a:lnTo>
                      <a:pt x="280" y="120"/>
                    </a:lnTo>
                    <a:close/>
                    <a:moveTo>
                      <a:pt x="296" y="6"/>
                    </a:moveTo>
                    <a:lnTo>
                      <a:pt x="296" y="6"/>
                    </a:lnTo>
                    <a:lnTo>
                      <a:pt x="327" y="28"/>
                    </a:lnTo>
                    <a:lnTo>
                      <a:pt x="327" y="28"/>
                    </a:lnTo>
                    <a:lnTo>
                      <a:pt x="347" y="44"/>
                    </a:lnTo>
                    <a:lnTo>
                      <a:pt x="365" y="62"/>
                    </a:lnTo>
                    <a:lnTo>
                      <a:pt x="381" y="82"/>
                    </a:lnTo>
                    <a:lnTo>
                      <a:pt x="395" y="102"/>
                    </a:lnTo>
                    <a:lnTo>
                      <a:pt x="395" y="102"/>
                    </a:lnTo>
                    <a:lnTo>
                      <a:pt x="372" y="109"/>
                    </a:lnTo>
                    <a:lnTo>
                      <a:pt x="347" y="114"/>
                    </a:lnTo>
                    <a:lnTo>
                      <a:pt x="321" y="119"/>
                    </a:lnTo>
                    <a:lnTo>
                      <a:pt x="296" y="120"/>
                    </a:lnTo>
                    <a:lnTo>
                      <a:pt x="296" y="6"/>
                    </a:lnTo>
                    <a:close/>
                    <a:moveTo>
                      <a:pt x="327" y="458"/>
                    </a:moveTo>
                    <a:lnTo>
                      <a:pt x="327" y="458"/>
                    </a:lnTo>
                    <a:lnTo>
                      <a:pt x="296" y="480"/>
                    </a:lnTo>
                    <a:lnTo>
                      <a:pt x="296" y="366"/>
                    </a:lnTo>
                    <a:lnTo>
                      <a:pt x="296" y="366"/>
                    </a:lnTo>
                    <a:lnTo>
                      <a:pt x="321" y="367"/>
                    </a:lnTo>
                    <a:lnTo>
                      <a:pt x="347" y="372"/>
                    </a:lnTo>
                    <a:lnTo>
                      <a:pt x="372" y="376"/>
                    </a:lnTo>
                    <a:lnTo>
                      <a:pt x="395" y="384"/>
                    </a:lnTo>
                    <a:lnTo>
                      <a:pt x="395" y="384"/>
                    </a:lnTo>
                    <a:lnTo>
                      <a:pt x="381" y="404"/>
                    </a:lnTo>
                    <a:lnTo>
                      <a:pt x="365" y="423"/>
                    </a:lnTo>
                    <a:lnTo>
                      <a:pt x="347" y="442"/>
                    </a:lnTo>
                    <a:lnTo>
                      <a:pt x="327" y="458"/>
                    </a:lnTo>
                    <a:lnTo>
                      <a:pt x="327" y="458"/>
                    </a:lnTo>
                    <a:close/>
                    <a:moveTo>
                      <a:pt x="403" y="372"/>
                    </a:moveTo>
                    <a:lnTo>
                      <a:pt x="403" y="372"/>
                    </a:lnTo>
                    <a:lnTo>
                      <a:pt x="377" y="364"/>
                    </a:lnTo>
                    <a:lnTo>
                      <a:pt x="352" y="358"/>
                    </a:lnTo>
                    <a:lnTo>
                      <a:pt x="325" y="354"/>
                    </a:lnTo>
                    <a:lnTo>
                      <a:pt x="296" y="352"/>
                    </a:lnTo>
                    <a:lnTo>
                      <a:pt x="296" y="250"/>
                    </a:lnTo>
                    <a:lnTo>
                      <a:pt x="439" y="250"/>
                    </a:lnTo>
                    <a:lnTo>
                      <a:pt x="439" y="250"/>
                    </a:lnTo>
                    <a:lnTo>
                      <a:pt x="439" y="266"/>
                    </a:lnTo>
                    <a:lnTo>
                      <a:pt x="437" y="282"/>
                    </a:lnTo>
                    <a:lnTo>
                      <a:pt x="430" y="313"/>
                    </a:lnTo>
                    <a:lnTo>
                      <a:pt x="417" y="343"/>
                    </a:lnTo>
                    <a:lnTo>
                      <a:pt x="403" y="372"/>
                    </a:lnTo>
                    <a:lnTo>
                      <a:pt x="403" y="372"/>
                    </a:lnTo>
                    <a:close/>
                    <a:moveTo>
                      <a:pt x="296" y="235"/>
                    </a:moveTo>
                    <a:lnTo>
                      <a:pt x="296" y="134"/>
                    </a:lnTo>
                    <a:lnTo>
                      <a:pt x="296" y="134"/>
                    </a:lnTo>
                    <a:lnTo>
                      <a:pt x="325" y="132"/>
                    </a:lnTo>
                    <a:lnTo>
                      <a:pt x="352" y="128"/>
                    </a:lnTo>
                    <a:lnTo>
                      <a:pt x="377" y="122"/>
                    </a:lnTo>
                    <a:lnTo>
                      <a:pt x="403" y="114"/>
                    </a:lnTo>
                    <a:lnTo>
                      <a:pt x="403" y="114"/>
                    </a:lnTo>
                    <a:lnTo>
                      <a:pt x="417" y="143"/>
                    </a:lnTo>
                    <a:lnTo>
                      <a:pt x="430" y="173"/>
                    </a:lnTo>
                    <a:lnTo>
                      <a:pt x="437" y="203"/>
                    </a:lnTo>
                    <a:lnTo>
                      <a:pt x="439" y="220"/>
                    </a:lnTo>
                    <a:lnTo>
                      <a:pt x="439" y="235"/>
                    </a:lnTo>
                    <a:lnTo>
                      <a:pt x="296" y="2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sp>
          <p:nvSpPr>
            <p:cNvPr id="207" name="TextBox 206"/>
            <p:cNvSpPr txBox="1"/>
            <p:nvPr/>
          </p:nvSpPr>
          <p:spPr>
            <a:xfrm>
              <a:off x="2850662" y="3255125"/>
              <a:ext cx="1027918" cy="1027918"/>
            </a:xfrm>
            <a:prstGeom prst="ellipse">
              <a:avLst/>
            </a:prstGeom>
            <a:solidFill>
              <a:schemeClr val="bg1"/>
            </a:solidFill>
          </p:spPr>
          <p:txBody>
            <a:bodyPr wrap="none" lIns="0" tIns="0" rIns="0" bIns="0" rtlCol="0" anchor="ctr" anchorCtr="0">
              <a:noAutofit/>
            </a:bodyPr>
            <a:lstStyle/>
            <a:p>
              <a:pPr algn="ctr">
                <a:spcAft>
                  <a:spcPts val="600"/>
                </a:spcAft>
              </a:pPr>
              <a:r>
                <a:rPr lang="en-US" sz="1200" b="1" dirty="0">
                  <a:solidFill>
                    <a:srgbClr val="00338D"/>
                  </a:solidFill>
                </a:rPr>
                <a:t>Capabilities</a:t>
              </a:r>
            </a:p>
          </p:txBody>
        </p:sp>
        <p:sp>
          <p:nvSpPr>
            <p:cNvPr id="175" name="Rectangle 174"/>
            <p:cNvSpPr/>
            <p:nvPr/>
          </p:nvSpPr>
          <p:spPr>
            <a:xfrm>
              <a:off x="2823082" y="5378866"/>
              <a:ext cx="1083081" cy="354437"/>
            </a:xfrm>
            <a:prstGeom prst="rect">
              <a:avLst/>
            </a:prstGeom>
          </p:spPr>
          <p:txBody>
            <a:bodyPr wrap="square" lIns="0" tIns="0" rIns="0" bIns="0">
              <a:prstTxWarp prst="textArchDown">
                <a:avLst/>
              </a:prstTxWarp>
              <a:spAutoFit/>
            </a:bodyPr>
            <a:lstStyle/>
            <a:p>
              <a:pPr algn="ctr" defTabSz="342900"/>
              <a:r>
                <a:rPr lang="en-US" sz="1000" b="1" dirty="0">
                  <a:solidFill>
                    <a:schemeClr val="bg1"/>
                  </a:solidFill>
                </a:rPr>
                <a:t>Healthcare</a:t>
              </a:r>
            </a:p>
          </p:txBody>
        </p:sp>
        <p:sp>
          <p:nvSpPr>
            <p:cNvPr id="177" name="Rectangle 176"/>
            <p:cNvSpPr/>
            <p:nvPr/>
          </p:nvSpPr>
          <p:spPr>
            <a:xfrm rot="4328803">
              <a:off x="1223599" y="3972173"/>
              <a:ext cx="933646" cy="464426"/>
            </a:xfrm>
            <a:prstGeom prst="rect">
              <a:avLst/>
            </a:prstGeom>
          </p:spPr>
          <p:txBody>
            <a:bodyPr wrap="square" lIns="0" tIns="0" rIns="0" bIns="0">
              <a:prstTxWarp prst="textArchDown">
                <a:avLst/>
              </a:prstTxWarp>
              <a:spAutoFit/>
            </a:bodyPr>
            <a:lstStyle/>
            <a:p>
              <a:pPr algn="ctr" defTabSz="342900"/>
              <a:r>
                <a:rPr lang="en-US" sz="1000" b="1" dirty="0">
                  <a:solidFill>
                    <a:schemeClr val="bg1"/>
                  </a:solidFill>
                </a:rPr>
                <a:t>Insurance</a:t>
              </a:r>
            </a:p>
          </p:txBody>
        </p:sp>
        <p:sp>
          <p:nvSpPr>
            <p:cNvPr id="178" name="Rectangle 177"/>
            <p:cNvSpPr/>
            <p:nvPr/>
          </p:nvSpPr>
          <p:spPr>
            <a:xfrm rot="17307824">
              <a:off x="4591025" y="4170628"/>
              <a:ext cx="1068332" cy="307786"/>
            </a:xfrm>
            <a:prstGeom prst="rect">
              <a:avLst/>
            </a:prstGeom>
          </p:spPr>
          <p:txBody>
            <a:bodyPr wrap="square" lIns="0" tIns="0" rIns="0" bIns="0">
              <a:prstTxWarp prst="textArchDown">
                <a:avLst/>
              </a:prstTxWarp>
              <a:spAutoFit/>
            </a:bodyPr>
            <a:lstStyle/>
            <a:p>
              <a:pPr algn="ctr" defTabSz="342900"/>
              <a:r>
                <a:rPr lang="en-US" sz="1000" b="1" dirty="0">
                  <a:solidFill>
                    <a:schemeClr val="bg1"/>
                  </a:solidFill>
                </a:rPr>
                <a:t>State &amp; Local</a:t>
              </a:r>
            </a:p>
          </p:txBody>
        </p:sp>
        <p:sp>
          <p:nvSpPr>
            <p:cNvPr id="179" name="Rectangle 178"/>
            <p:cNvSpPr/>
            <p:nvPr/>
          </p:nvSpPr>
          <p:spPr>
            <a:xfrm rot="19412709">
              <a:off x="1554896" y="2053697"/>
              <a:ext cx="1777742" cy="720389"/>
            </a:xfrm>
            <a:prstGeom prst="rect">
              <a:avLst/>
            </a:prstGeom>
          </p:spPr>
          <p:txBody>
            <a:bodyPr wrap="square" lIns="0" tIns="0" rIns="0" bIns="0">
              <a:prstTxWarp prst="textArchUp">
                <a:avLst/>
              </a:prstTxWarp>
              <a:spAutoFit/>
            </a:bodyPr>
            <a:lstStyle/>
            <a:p>
              <a:pPr algn="ctr" defTabSz="342900"/>
              <a:r>
                <a:rPr lang="en-US" sz="1000" b="1" dirty="0">
                  <a:solidFill>
                    <a:schemeClr val="bg1"/>
                  </a:solidFill>
                </a:rPr>
                <a:t>Banking &amp; Capital Markets</a:t>
              </a:r>
            </a:p>
          </p:txBody>
        </p:sp>
        <p:sp>
          <p:nvSpPr>
            <p:cNvPr id="181" name="Rectangle 180"/>
            <p:cNvSpPr/>
            <p:nvPr/>
          </p:nvSpPr>
          <p:spPr>
            <a:xfrm rot="2118791">
              <a:off x="3193421" y="2043561"/>
              <a:ext cx="2097674" cy="830549"/>
            </a:xfrm>
            <a:prstGeom prst="rect">
              <a:avLst/>
            </a:prstGeom>
          </p:spPr>
          <p:txBody>
            <a:bodyPr wrap="square" lIns="0" tIns="0" rIns="0" bIns="0">
              <a:prstTxWarp prst="textArchUp">
                <a:avLst/>
              </a:prstTxWarp>
              <a:spAutoFit/>
            </a:bodyPr>
            <a:lstStyle/>
            <a:p>
              <a:pPr algn="ctr" defTabSz="342900"/>
              <a:r>
                <a:rPr lang="en-US" sz="1000" b="1" dirty="0">
                  <a:solidFill>
                    <a:schemeClr val="bg1"/>
                  </a:solidFill>
                </a:rPr>
                <a:t>Federal Government (GovCloud)</a:t>
              </a:r>
            </a:p>
          </p:txBody>
        </p:sp>
      </p:grpSp>
      <p:grpSp>
        <p:nvGrpSpPr>
          <p:cNvPr id="262" name="Group 261"/>
          <p:cNvGrpSpPr/>
          <p:nvPr/>
        </p:nvGrpSpPr>
        <p:grpSpPr>
          <a:xfrm flipH="1">
            <a:off x="6534910" y="1624561"/>
            <a:ext cx="3619857" cy="4060825"/>
            <a:chOff x="998399" y="1334579"/>
            <a:chExt cx="4049089" cy="4542346"/>
          </a:xfrm>
        </p:grpSpPr>
        <p:sp>
          <p:nvSpPr>
            <p:cNvPr id="160" name="Rectangle 159"/>
            <p:cNvSpPr/>
            <p:nvPr/>
          </p:nvSpPr>
          <p:spPr>
            <a:xfrm>
              <a:off x="998399" y="1334579"/>
              <a:ext cx="2550308" cy="1165603"/>
            </a:xfrm>
            <a:prstGeom prst="rect">
              <a:avLst/>
            </a:prstGeom>
            <a:solidFill>
              <a:srgbClr val="00338D"/>
            </a:solidFill>
          </p:spPr>
          <p:txBody>
            <a:bodyPr wrap="square" lIns="54864" tIns="54864" rIns="54864" bIns="54864" anchor="ctr" anchorCtr="0">
              <a:noAutofit/>
            </a:bodyPr>
            <a:lstStyle/>
            <a:p>
              <a:pPr algn="ctr" defTabSz="342900">
                <a:spcAft>
                  <a:spcPts val="600"/>
                </a:spcAft>
              </a:pPr>
              <a:r>
                <a:rPr lang="en-US" sz="1200" b="1" dirty="0">
                  <a:solidFill>
                    <a:schemeClr val="bg1"/>
                  </a:solidFill>
                </a:rPr>
                <a:t>Emerging Technofuture</a:t>
              </a:r>
            </a:p>
          </p:txBody>
        </p:sp>
        <p:sp>
          <p:nvSpPr>
            <p:cNvPr id="161" name="Rectangle 160"/>
            <p:cNvSpPr/>
            <p:nvPr/>
          </p:nvSpPr>
          <p:spPr>
            <a:xfrm>
              <a:off x="998399" y="3022950"/>
              <a:ext cx="2550308" cy="1165603"/>
            </a:xfrm>
            <a:prstGeom prst="rect">
              <a:avLst/>
            </a:prstGeom>
            <a:solidFill>
              <a:srgbClr val="0091DA"/>
            </a:solidFill>
          </p:spPr>
          <p:txBody>
            <a:bodyPr wrap="square" lIns="54864" tIns="54864" rIns="54864" bIns="54864" anchor="ctr" anchorCtr="0">
              <a:noAutofit/>
            </a:bodyPr>
            <a:lstStyle/>
            <a:p>
              <a:pPr algn="ctr" defTabSz="342900">
                <a:spcAft>
                  <a:spcPts val="600"/>
                </a:spcAft>
              </a:pPr>
              <a:r>
                <a:rPr lang="en-US" sz="1200" b="1" dirty="0">
                  <a:solidFill>
                    <a:schemeClr val="bg1"/>
                  </a:solidFill>
                </a:rPr>
                <a:t>Accelerators</a:t>
              </a:r>
            </a:p>
          </p:txBody>
        </p:sp>
        <p:sp>
          <p:nvSpPr>
            <p:cNvPr id="155" name="Rectangle 154"/>
            <p:cNvSpPr/>
            <p:nvPr/>
          </p:nvSpPr>
          <p:spPr>
            <a:xfrm>
              <a:off x="998399" y="4711322"/>
              <a:ext cx="2550308" cy="1165603"/>
            </a:xfrm>
            <a:prstGeom prst="rect">
              <a:avLst/>
            </a:prstGeom>
            <a:solidFill>
              <a:srgbClr val="6D2077"/>
            </a:solidFill>
          </p:spPr>
          <p:txBody>
            <a:bodyPr wrap="square" lIns="54864" tIns="54864" rIns="54864" bIns="54864" anchor="ctr" anchorCtr="0">
              <a:noAutofit/>
            </a:bodyPr>
            <a:lstStyle/>
            <a:p>
              <a:pPr algn="ctr" defTabSz="342900">
                <a:spcAft>
                  <a:spcPts val="600"/>
                </a:spcAft>
              </a:pPr>
              <a:r>
                <a:rPr lang="en-US" sz="1200" b="1" dirty="0">
                  <a:solidFill>
                    <a:schemeClr val="bg1"/>
                  </a:solidFill>
                </a:rPr>
                <a:t>Research &amp; Development</a:t>
              </a:r>
            </a:p>
          </p:txBody>
        </p:sp>
        <p:grpSp>
          <p:nvGrpSpPr>
            <p:cNvPr id="261" name="Group 260"/>
            <p:cNvGrpSpPr/>
            <p:nvPr/>
          </p:nvGrpSpPr>
          <p:grpSpPr>
            <a:xfrm>
              <a:off x="3749084" y="1643060"/>
              <a:ext cx="1298404" cy="3925383"/>
              <a:chOff x="3749084" y="1643060"/>
              <a:chExt cx="1078949" cy="3925383"/>
            </a:xfrm>
          </p:grpSpPr>
          <p:sp>
            <p:nvSpPr>
              <p:cNvPr id="6" name="Down Arrow 5"/>
              <p:cNvSpPr/>
              <p:nvPr/>
            </p:nvSpPr>
            <p:spPr>
              <a:xfrm rot="17522881">
                <a:off x="4014239" y="1377906"/>
                <a:ext cx="548640" cy="1078948"/>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bIns="54864" rtlCol="0" anchor="ctr" anchorCtr="0">
                <a:noAutofit/>
              </a:bodyPr>
              <a:lstStyle/>
              <a:p>
                <a:pPr>
                  <a:spcAft>
                    <a:spcPts val="600"/>
                  </a:spcAft>
                </a:pPr>
                <a:endParaRPr lang="en-US" sz="1200" dirty="0">
                  <a:solidFill>
                    <a:schemeClr val="bg1"/>
                  </a:solidFill>
                </a:endParaRPr>
              </a:p>
            </p:txBody>
          </p:sp>
          <p:sp>
            <p:nvSpPr>
              <p:cNvPr id="165" name="Down Arrow 164"/>
              <p:cNvSpPr/>
              <p:nvPr/>
            </p:nvSpPr>
            <p:spPr>
              <a:xfrm rot="16200000">
                <a:off x="4014238" y="3066278"/>
                <a:ext cx="548640" cy="10789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bIns="54864" rtlCol="0" anchor="ctr" anchorCtr="0">
                <a:noAutofit/>
              </a:bodyPr>
              <a:lstStyle/>
              <a:p>
                <a:pPr>
                  <a:spcAft>
                    <a:spcPts val="600"/>
                  </a:spcAft>
                </a:pPr>
                <a:endParaRPr lang="en-US" sz="1200" dirty="0">
                  <a:solidFill>
                    <a:schemeClr val="bg1"/>
                  </a:solidFill>
                </a:endParaRPr>
              </a:p>
            </p:txBody>
          </p:sp>
          <p:sp>
            <p:nvSpPr>
              <p:cNvPr id="183" name="Down Arrow 182"/>
              <p:cNvSpPr/>
              <p:nvPr/>
            </p:nvSpPr>
            <p:spPr>
              <a:xfrm rot="4077119" flipV="1">
                <a:off x="4014239" y="4754649"/>
                <a:ext cx="548640" cy="1078948"/>
              </a:xfrm>
              <a:prstGeom prst="downArrow">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bIns="54864" rtlCol="0" anchor="ctr" anchorCtr="0">
                <a:noAutofit/>
              </a:bodyPr>
              <a:lstStyle/>
              <a:p>
                <a:pPr>
                  <a:spcAft>
                    <a:spcPts val="600"/>
                  </a:spcAft>
                </a:pPr>
                <a:endParaRPr lang="en-US" sz="1200" dirty="0">
                  <a:solidFill>
                    <a:schemeClr val="bg1"/>
                  </a:solidFill>
                </a:endParaRPr>
              </a:p>
            </p:txBody>
          </p:sp>
        </p:grpSp>
      </p:grpSp>
    </p:spTree>
    <p:extLst>
      <p:ext uri="{BB962C8B-B14F-4D97-AF65-F5344CB8AC3E}">
        <p14:creationId xmlns:p14="http://schemas.microsoft.com/office/powerpoint/2010/main" val="1272373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FD5C9276-4F2D-4401-B6A2-70F6D0FF4202}"/>
              </a:ext>
            </a:extLst>
          </p:cNvPr>
          <p:cNvSpPr>
            <a:spLocks noGrp="1"/>
          </p:cNvSpPr>
          <p:nvPr>
            <p:ph type="title"/>
          </p:nvPr>
        </p:nvSpPr>
        <p:spPr/>
        <p:txBody>
          <a:bodyPr/>
          <a:lstStyle/>
          <a:p>
            <a:r>
              <a:rPr lang="en-US" dirty="0"/>
              <a:t>Cloud context and focus has changed</a:t>
            </a:r>
          </a:p>
        </p:txBody>
      </p:sp>
      <p:sp>
        <p:nvSpPr>
          <p:cNvPr id="123" name="Text Placeholder 122"/>
          <p:cNvSpPr>
            <a:spLocks noGrp="1"/>
          </p:cNvSpPr>
          <p:nvPr>
            <p:ph type="body" sz="quarter" idx="12"/>
          </p:nvPr>
        </p:nvSpPr>
        <p:spPr/>
        <p:txBody>
          <a:bodyPr/>
          <a:lstStyle/>
          <a:p>
            <a:r>
              <a:rPr lang="en-US" dirty="0"/>
              <a:t>Introduction</a:t>
            </a:r>
          </a:p>
        </p:txBody>
      </p:sp>
      <p:grpSp>
        <p:nvGrpSpPr>
          <p:cNvPr id="173" name="Group 172"/>
          <p:cNvGrpSpPr/>
          <p:nvPr/>
        </p:nvGrpSpPr>
        <p:grpSpPr>
          <a:xfrm>
            <a:off x="995364" y="1330126"/>
            <a:ext cx="10204448" cy="4546799"/>
            <a:chOff x="995364" y="1330126"/>
            <a:chExt cx="10204448" cy="4546799"/>
          </a:xfrm>
        </p:grpSpPr>
        <p:sp>
          <p:nvSpPr>
            <p:cNvPr id="6" name="Text Placeholder 489">
              <a:extLst>
                <a:ext uri="{FF2B5EF4-FFF2-40B4-BE49-F238E27FC236}">
                  <a16:creationId xmlns="" xmlns:a16="http://schemas.microsoft.com/office/drawing/2014/main" id="{0CCCCA3B-6C51-47A0-B0AA-C52EEBC665A6}"/>
                </a:ext>
              </a:extLst>
            </p:cNvPr>
            <p:cNvSpPr txBox="1">
              <a:spLocks/>
            </p:cNvSpPr>
            <p:nvPr/>
          </p:nvSpPr>
          <p:spPr>
            <a:xfrm>
              <a:off x="995364" y="1863527"/>
              <a:ext cx="10204448" cy="4013398"/>
            </a:xfrm>
            <a:prstGeom prst="rect">
              <a:avLst/>
            </a:prstGeom>
            <a:solidFill>
              <a:srgbClr val="00A3A1"/>
            </a:solidFill>
            <a:ln w="6350">
              <a:solidFill>
                <a:schemeClr val="bg1">
                  <a:lumMod val="85000"/>
                </a:schemeClr>
              </a:solidFill>
            </a:ln>
          </p:spPr>
          <p:txBody>
            <a:bodyPr lIns="91440" tIns="91440" rIns="91440" bIns="91440" anchor="ctr" anchorCtr="0"/>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b="0" dirty="0">
                <a:solidFill>
                  <a:schemeClr val="bg1"/>
                </a:solidFill>
              </a:endParaRPr>
            </a:p>
          </p:txBody>
        </p:sp>
        <p:sp>
          <p:nvSpPr>
            <p:cNvPr id="5" name="Text Placeholder 489">
              <a:extLst>
                <a:ext uri="{FF2B5EF4-FFF2-40B4-BE49-F238E27FC236}">
                  <a16:creationId xmlns="" xmlns:a16="http://schemas.microsoft.com/office/drawing/2014/main" id="{B5EB19F7-2A5B-4E43-B859-25E22F214038}"/>
                </a:ext>
              </a:extLst>
            </p:cNvPr>
            <p:cNvSpPr txBox="1">
              <a:spLocks/>
            </p:cNvSpPr>
            <p:nvPr/>
          </p:nvSpPr>
          <p:spPr>
            <a:xfrm>
              <a:off x="998400" y="1330126"/>
              <a:ext cx="10201412" cy="533401"/>
            </a:xfrm>
            <a:prstGeom prst="rect">
              <a:avLst/>
            </a:prstGeom>
            <a:solidFill>
              <a:srgbClr val="005EB8"/>
            </a:solidFill>
            <a:ln w="6350">
              <a:solidFill>
                <a:srgbClr val="005EB8"/>
              </a:solidFill>
            </a:ln>
          </p:spPr>
          <p:txBody>
            <a:bodyPr lIns="91440" tIns="91440" rIns="91440" bIns="91440" anchor="ctr" anchorCtr="0"/>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rPr>
                <a:t>Cloud is fundamentally changing all aspects of the digital business ecosystem. The role and requirements of security are changing as organizations learn from their cloud journey. </a:t>
              </a:r>
            </a:p>
          </p:txBody>
        </p:sp>
        <p:grpSp>
          <p:nvGrpSpPr>
            <p:cNvPr id="176" name="Group 175">
              <a:extLst>
                <a:ext uri="{FF2B5EF4-FFF2-40B4-BE49-F238E27FC236}">
                  <a16:creationId xmlns="" xmlns:a16="http://schemas.microsoft.com/office/drawing/2014/main" id="{DD0BDE96-B6CC-4BA0-BA2C-93D8A316CE0D}"/>
                </a:ext>
              </a:extLst>
            </p:cNvPr>
            <p:cNvGrpSpPr/>
            <p:nvPr/>
          </p:nvGrpSpPr>
          <p:grpSpPr>
            <a:xfrm>
              <a:off x="6327200" y="1890492"/>
              <a:ext cx="4869436" cy="3962683"/>
              <a:chOff x="3628149" y="1890492"/>
              <a:chExt cx="4869436" cy="3962683"/>
            </a:xfrm>
          </p:grpSpPr>
          <p:sp>
            <p:nvSpPr>
              <p:cNvPr id="7" name="Freeform 5">
                <a:extLst>
                  <a:ext uri="{FF2B5EF4-FFF2-40B4-BE49-F238E27FC236}">
                    <a16:creationId xmlns="" xmlns:a16="http://schemas.microsoft.com/office/drawing/2014/main" id="{220C1091-A1CF-4D81-A2AE-9341A7B81ED9}"/>
                  </a:ext>
                </a:extLst>
              </p:cNvPr>
              <p:cNvSpPr>
                <a:spLocks/>
              </p:cNvSpPr>
              <p:nvPr/>
            </p:nvSpPr>
            <p:spPr bwMode="auto">
              <a:xfrm>
                <a:off x="7579415" y="3552400"/>
                <a:ext cx="49226" cy="41735"/>
              </a:xfrm>
              <a:custGeom>
                <a:avLst/>
                <a:gdLst>
                  <a:gd name="T0" fmla="*/ 22 w 26"/>
                  <a:gd name="T1" fmla="*/ 5 h 22"/>
                  <a:gd name="T2" fmla="*/ 21 w 26"/>
                  <a:gd name="T3" fmla="*/ 18 h 22"/>
                  <a:gd name="T4" fmla="*/ 5 w 26"/>
                  <a:gd name="T5" fmla="*/ 17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8"/>
                    </a:cubicBezTo>
                    <a:cubicBezTo>
                      <a:pt x="16" y="22"/>
                      <a:pt x="9" y="21"/>
                      <a:pt x="5" y="17"/>
                    </a:cubicBezTo>
                    <a:cubicBezTo>
                      <a:pt x="0" y="13"/>
                      <a:pt x="1" y="7"/>
                      <a:pt x="6" y="4"/>
                    </a:cubicBezTo>
                    <a:cubicBezTo>
                      <a:pt x="11" y="0"/>
                      <a:pt x="18" y="0"/>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 name="Freeform 11">
                <a:extLst>
                  <a:ext uri="{FF2B5EF4-FFF2-40B4-BE49-F238E27FC236}">
                    <a16:creationId xmlns="" xmlns:a16="http://schemas.microsoft.com/office/drawing/2014/main" id="{FABB2320-53B7-48C8-80C2-F0BF7505917D}"/>
                  </a:ext>
                </a:extLst>
              </p:cNvPr>
              <p:cNvSpPr>
                <a:spLocks/>
              </p:cNvSpPr>
              <p:nvPr/>
            </p:nvSpPr>
            <p:spPr bwMode="auto">
              <a:xfrm>
                <a:off x="7834106" y="3108297"/>
                <a:ext cx="49226" cy="41735"/>
              </a:xfrm>
              <a:custGeom>
                <a:avLst/>
                <a:gdLst>
                  <a:gd name="T0" fmla="*/ 22 w 26"/>
                  <a:gd name="T1" fmla="*/ 5 h 22"/>
                  <a:gd name="T2" fmla="*/ 21 w 26"/>
                  <a:gd name="T3" fmla="*/ 18 h 22"/>
                  <a:gd name="T4" fmla="*/ 4 w 26"/>
                  <a:gd name="T5" fmla="*/ 17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5" y="15"/>
                      <a:pt x="21" y="18"/>
                    </a:cubicBezTo>
                    <a:cubicBezTo>
                      <a:pt x="16" y="22"/>
                      <a:pt x="8" y="22"/>
                      <a:pt x="4" y="17"/>
                    </a:cubicBezTo>
                    <a:cubicBezTo>
                      <a:pt x="0" y="13"/>
                      <a:pt x="0" y="7"/>
                      <a:pt x="5"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0" name="Freeform 27">
                <a:extLst>
                  <a:ext uri="{FF2B5EF4-FFF2-40B4-BE49-F238E27FC236}">
                    <a16:creationId xmlns="" xmlns:a16="http://schemas.microsoft.com/office/drawing/2014/main" id="{CC3B25B8-C1AF-47C0-BB3C-5DB1DB402297}"/>
                  </a:ext>
                </a:extLst>
              </p:cNvPr>
              <p:cNvSpPr>
                <a:spLocks/>
              </p:cNvSpPr>
              <p:nvPr/>
            </p:nvSpPr>
            <p:spPr bwMode="auto">
              <a:xfrm>
                <a:off x="6380872" y="4908252"/>
                <a:ext cx="1417920" cy="944923"/>
              </a:xfrm>
              <a:custGeom>
                <a:avLst/>
                <a:gdLst>
                  <a:gd name="T0" fmla="*/ 225 w 750"/>
                  <a:gd name="T1" fmla="*/ 500 h 500"/>
                  <a:gd name="T2" fmla="*/ 28 w 750"/>
                  <a:gd name="T3" fmla="*/ 383 h 500"/>
                  <a:gd name="T4" fmla="*/ 94 w 750"/>
                  <a:gd name="T5" fmla="*/ 184 h 500"/>
                  <a:gd name="T6" fmla="*/ 290 w 750"/>
                  <a:gd name="T7" fmla="*/ 8 h 500"/>
                  <a:gd name="T8" fmla="*/ 486 w 750"/>
                  <a:gd name="T9" fmla="*/ 77 h 500"/>
                  <a:gd name="T10" fmla="*/ 710 w 750"/>
                  <a:gd name="T11" fmla="*/ 184 h 500"/>
                  <a:gd name="T12" fmla="*/ 648 w 750"/>
                  <a:gd name="T13" fmla="*/ 484 h 500"/>
                  <a:gd name="T14" fmla="*/ 608 w 750"/>
                  <a:gd name="T15" fmla="*/ 500 h 500"/>
                  <a:gd name="T16" fmla="*/ 225 w 750"/>
                  <a:gd name="T17"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500">
                    <a:moveTo>
                      <a:pt x="225" y="500"/>
                    </a:moveTo>
                    <a:cubicBezTo>
                      <a:pt x="225" y="500"/>
                      <a:pt x="56" y="493"/>
                      <a:pt x="28" y="383"/>
                    </a:cubicBezTo>
                    <a:cubicBezTo>
                      <a:pt x="0" y="274"/>
                      <a:pt x="47" y="266"/>
                      <a:pt x="94" y="184"/>
                    </a:cubicBezTo>
                    <a:cubicBezTo>
                      <a:pt x="141" y="103"/>
                      <a:pt x="222" y="16"/>
                      <a:pt x="290" y="8"/>
                    </a:cubicBezTo>
                    <a:cubicBezTo>
                      <a:pt x="358" y="0"/>
                      <a:pt x="418" y="53"/>
                      <a:pt x="486" y="77"/>
                    </a:cubicBezTo>
                    <a:cubicBezTo>
                      <a:pt x="554" y="101"/>
                      <a:pt x="674" y="117"/>
                      <a:pt x="710" y="184"/>
                    </a:cubicBezTo>
                    <a:cubicBezTo>
                      <a:pt x="744" y="248"/>
                      <a:pt x="750" y="387"/>
                      <a:pt x="648" y="484"/>
                    </a:cubicBezTo>
                    <a:cubicBezTo>
                      <a:pt x="638" y="494"/>
                      <a:pt x="623" y="500"/>
                      <a:pt x="608" y="500"/>
                    </a:cubicBezTo>
                    <a:lnTo>
                      <a:pt x="225" y="50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1" name="Rectangle 28">
                <a:extLst>
                  <a:ext uri="{FF2B5EF4-FFF2-40B4-BE49-F238E27FC236}">
                    <a16:creationId xmlns="" xmlns:a16="http://schemas.microsoft.com/office/drawing/2014/main" id="{A69D9011-3AE7-48D2-A49A-3F0DA82D3C4C}"/>
                  </a:ext>
                </a:extLst>
              </p:cNvPr>
              <p:cNvSpPr>
                <a:spLocks noChangeArrowheads="1"/>
              </p:cNvSpPr>
              <p:nvPr/>
            </p:nvSpPr>
            <p:spPr bwMode="auto">
              <a:xfrm>
                <a:off x="6802502" y="5445456"/>
                <a:ext cx="540415" cy="256831"/>
              </a:xfrm>
              <a:prstGeom prst="rect">
                <a:avLst/>
              </a:prstGeom>
              <a:solidFill>
                <a:srgbClr val="0045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2" name="Freeform 29">
                <a:extLst>
                  <a:ext uri="{FF2B5EF4-FFF2-40B4-BE49-F238E27FC236}">
                    <a16:creationId xmlns="" xmlns:a16="http://schemas.microsoft.com/office/drawing/2014/main" id="{A4465B5E-4529-4C16-8B4D-613171A2C060}"/>
                  </a:ext>
                </a:extLst>
              </p:cNvPr>
              <p:cNvSpPr>
                <a:spLocks/>
              </p:cNvSpPr>
              <p:nvPr/>
            </p:nvSpPr>
            <p:spPr bwMode="auto">
              <a:xfrm>
                <a:off x="6774679" y="5291358"/>
                <a:ext cx="594992" cy="169080"/>
              </a:xfrm>
              <a:custGeom>
                <a:avLst/>
                <a:gdLst>
                  <a:gd name="T0" fmla="*/ 315 w 315"/>
                  <a:gd name="T1" fmla="*/ 10 h 89"/>
                  <a:gd name="T2" fmla="*/ 315 w 315"/>
                  <a:gd name="T3" fmla="*/ 80 h 89"/>
                  <a:gd name="T4" fmla="*/ 305 w 315"/>
                  <a:gd name="T5" fmla="*/ 89 h 89"/>
                  <a:gd name="T6" fmla="*/ 10 w 315"/>
                  <a:gd name="T7" fmla="*/ 89 h 89"/>
                  <a:gd name="T8" fmla="*/ 0 w 315"/>
                  <a:gd name="T9" fmla="*/ 80 h 89"/>
                  <a:gd name="T10" fmla="*/ 0 w 315"/>
                  <a:gd name="T11" fmla="*/ 10 h 89"/>
                  <a:gd name="T12" fmla="*/ 10 w 315"/>
                  <a:gd name="T13" fmla="*/ 0 h 89"/>
                  <a:gd name="T14" fmla="*/ 305 w 315"/>
                  <a:gd name="T15" fmla="*/ 0 h 89"/>
                  <a:gd name="T16" fmla="*/ 315 w 315"/>
                  <a:gd name="T17" fmla="*/ 1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89">
                    <a:moveTo>
                      <a:pt x="315" y="10"/>
                    </a:moveTo>
                    <a:cubicBezTo>
                      <a:pt x="315" y="80"/>
                      <a:pt x="315" y="80"/>
                      <a:pt x="315" y="80"/>
                    </a:cubicBezTo>
                    <a:cubicBezTo>
                      <a:pt x="315" y="85"/>
                      <a:pt x="311" y="89"/>
                      <a:pt x="305" y="89"/>
                    </a:cubicBezTo>
                    <a:cubicBezTo>
                      <a:pt x="10" y="89"/>
                      <a:pt x="10" y="89"/>
                      <a:pt x="10" y="89"/>
                    </a:cubicBezTo>
                    <a:cubicBezTo>
                      <a:pt x="4" y="89"/>
                      <a:pt x="0" y="85"/>
                      <a:pt x="0" y="80"/>
                    </a:cubicBezTo>
                    <a:cubicBezTo>
                      <a:pt x="0" y="10"/>
                      <a:pt x="0" y="10"/>
                      <a:pt x="0" y="10"/>
                    </a:cubicBezTo>
                    <a:cubicBezTo>
                      <a:pt x="0" y="4"/>
                      <a:pt x="4" y="0"/>
                      <a:pt x="10" y="0"/>
                    </a:cubicBezTo>
                    <a:cubicBezTo>
                      <a:pt x="305" y="0"/>
                      <a:pt x="305" y="0"/>
                      <a:pt x="305" y="0"/>
                    </a:cubicBezTo>
                    <a:cubicBezTo>
                      <a:pt x="311" y="0"/>
                      <a:pt x="315" y="4"/>
                      <a:pt x="315" y="10"/>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3" name="Oval 30">
                <a:extLst>
                  <a:ext uri="{FF2B5EF4-FFF2-40B4-BE49-F238E27FC236}">
                    <a16:creationId xmlns="" xmlns:a16="http://schemas.microsoft.com/office/drawing/2014/main" id="{EEB2BE95-E989-4D50-941A-03E5BA39F1AC}"/>
                  </a:ext>
                </a:extLst>
              </p:cNvPr>
              <p:cNvSpPr>
                <a:spLocks noChangeArrowheads="1"/>
              </p:cNvSpPr>
              <p:nvPr/>
            </p:nvSpPr>
            <p:spPr bwMode="auto">
              <a:xfrm>
                <a:off x="7019738"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4" name="Oval 31">
                <a:extLst>
                  <a:ext uri="{FF2B5EF4-FFF2-40B4-BE49-F238E27FC236}">
                    <a16:creationId xmlns="" xmlns:a16="http://schemas.microsoft.com/office/drawing/2014/main" id="{95B87FE0-8599-437A-93D8-BFD8D7E978B7}"/>
                  </a:ext>
                </a:extLst>
              </p:cNvPr>
              <p:cNvSpPr>
                <a:spLocks noChangeArrowheads="1"/>
              </p:cNvSpPr>
              <p:nvPr/>
            </p:nvSpPr>
            <p:spPr bwMode="auto">
              <a:xfrm>
                <a:off x="7048632"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5" name="Oval 32">
                <a:extLst>
                  <a:ext uri="{FF2B5EF4-FFF2-40B4-BE49-F238E27FC236}">
                    <a16:creationId xmlns="" xmlns:a16="http://schemas.microsoft.com/office/drawing/2014/main" id="{58091E27-D211-40F7-979A-26C751E491A2}"/>
                  </a:ext>
                </a:extLst>
              </p:cNvPr>
              <p:cNvSpPr>
                <a:spLocks noChangeArrowheads="1"/>
              </p:cNvSpPr>
              <p:nvPr/>
            </p:nvSpPr>
            <p:spPr bwMode="auto">
              <a:xfrm>
                <a:off x="7076455"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6" name="Oval 33">
                <a:extLst>
                  <a:ext uri="{FF2B5EF4-FFF2-40B4-BE49-F238E27FC236}">
                    <a16:creationId xmlns="" xmlns:a16="http://schemas.microsoft.com/office/drawing/2014/main" id="{B3414542-9C10-439B-B7D1-84E35A602CA2}"/>
                  </a:ext>
                </a:extLst>
              </p:cNvPr>
              <p:cNvSpPr>
                <a:spLocks noChangeArrowheads="1"/>
              </p:cNvSpPr>
              <p:nvPr/>
            </p:nvSpPr>
            <p:spPr bwMode="auto">
              <a:xfrm>
                <a:off x="7103208" y="5354496"/>
                <a:ext cx="1712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7" name="Oval 34">
                <a:extLst>
                  <a:ext uri="{FF2B5EF4-FFF2-40B4-BE49-F238E27FC236}">
                    <a16:creationId xmlns="" xmlns:a16="http://schemas.microsoft.com/office/drawing/2014/main" id="{13858836-C47D-4437-92E2-993C3E0F064F}"/>
                  </a:ext>
                </a:extLst>
              </p:cNvPr>
              <p:cNvSpPr>
                <a:spLocks noChangeArrowheads="1"/>
              </p:cNvSpPr>
              <p:nvPr/>
            </p:nvSpPr>
            <p:spPr bwMode="auto">
              <a:xfrm>
                <a:off x="7131032" y="535449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 name="Oval 35">
                <a:extLst>
                  <a:ext uri="{FF2B5EF4-FFF2-40B4-BE49-F238E27FC236}">
                    <a16:creationId xmlns="" xmlns:a16="http://schemas.microsoft.com/office/drawing/2014/main" id="{340BFF46-31A6-40BD-A845-B1AE1A1C0A64}"/>
                  </a:ext>
                </a:extLst>
              </p:cNvPr>
              <p:cNvSpPr>
                <a:spLocks noChangeArrowheads="1"/>
              </p:cNvSpPr>
              <p:nvPr/>
            </p:nvSpPr>
            <p:spPr bwMode="auto">
              <a:xfrm>
                <a:off x="7159925" y="535449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 name="Oval 36">
                <a:extLst>
                  <a:ext uri="{FF2B5EF4-FFF2-40B4-BE49-F238E27FC236}">
                    <a16:creationId xmlns="" xmlns:a16="http://schemas.microsoft.com/office/drawing/2014/main" id="{C5AAE9D5-C32A-47B5-B3D6-8B80B46B33B4}"/>
                  </a:ext>
                </a:extLst>
              </p:cNvPr>
              <p:cNvSpPr>
                <a:spLocks noChangeArrowheads="1"/>
              </p:cNvSpPr>
              <p:nvPr/>
            </p:nvSpPr>
            <p:spPr bwMode="auto">
              <a:xfrm>
                <a:off x="7187748"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 name="Oval 37">
                <a:extLst>
                  <a:ext uri="{FF2B5EF4-FFF2-40B4-BE49-F238E27FC236}">
                    <a16:creationId xmlns="" xmlns:a16="http://schemas.microsoft.com/office/drawing/2014/main" id="{980E3ADE-16C5-4371-B994-A29B685BCC84}"/>
                  </a:ext>
                </a:extLst>
              </p:cNvPr>
              <p:cNvSpPr>
                <a:spLocks noChangeArrowheads="1"/>
              </p:cNvSpPr>
              <p:nvPr/>
            </p:nvSpPr>
            <p:spPr bwMode="auto">
              <a:xfrm>
                <a:off x="7216641" y="5354496"/>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 name="Oval 38">
                <a:extLst>
                  <a:ext uri="{FF2B5EF4-FFF2-40B4-BE49-F238E27FC236}">
                    <a16:creationId xmlns="" xmlns:a16="http://schemas.microsoft.com/office/drawing/2014/main" id="{44897B60-A6CA-463F-B66B-3B70E10EAEEE}"/>
                  </a:ext>
                </a:extLst>
              </p:cNvPr>
              <p:cNvSpPr>
                <a:spLocks noChangeArrowheads="1"/>
              </p:cNvSpPr>
              <p:nvPr/>
            </p:nvSpPr>
            <p:spPr bwMode="auto">
              <a:xfrm>
                <a:off x="7244465"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 name="Oval 39">
                <a:extLst>
                  <a:ext uri="{FF2B5EF4-FFF2-40B4-BE49-F238E27FC236}">
                    <a16:creationId xmlns="" xmlns:a16="http://schemas.microsoft.com/office/drawing/2014/main" id="{476672C2-078A-4F0B-BE78-6E23A3DCF369}"/>
                  </a:ext>
                </a:extLst>
              </p:cNvPr>
              <p:cNvSpPr>
                <a:spLocks noChangeArrowheads="1"/>
              </p:cNvSpPr>
              <p:nvPr/>
            </p:nvSpPr>
            <p:spPr bwMode="auto">
              <a:xfrm>
                <a:off x="7273359"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 name="Oval 40">
                <a:extLst>
                  <a:ext uri="{FF2B5EF4-FFF2-40B4-BE49-F238E27FC236}">
                    <a16:creationId xmlns="" xmlns:a16="http://schemas.microsoft.com/office/drawing/2014/main" id="{C020C94E-BF83-421F-BC7E-2F0295006584}"/>
                  </a:ext>
                </a:extLst>
              </p:cNvPr>
              <p:cNvSpPr>
                <a:spLocks noChangeArrowheads="1"/>
              </p:cNvSpPr>
              <p:nvPr/>
            </p:nvSpPr>
            <p:spPr bwMode="auto">
              <a:xfrm>
                <a:off x="7039001" y="5382319"/>
                <a:ext cx="1498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 name="Oval 41">
                <a:extLst>
                  <a:ext uri="{FF2B5EF4-FFF2-40B4-BE49-F238E27FC236}">
                    <a16:creationId xmlns="" xmlns:a16="http://schemas.microsoft.com/office/drawing/2014/main" id="{F9612425-04C7-43BC-909D-31B433E27F51}"/>
                  </a:ext>
                </a:extLst>
              </p:cNvPr>
              <p:cNvSpPr>
                <a:spLocks noChangeArrowheads="1"/>
              </p:cNvSpPr>
              <p:nvPr/>
            </p:nvSpPr>
            <p:spPr bwMode="auto">
              <a:xfrm>
                <a:off x="7066823"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 name="Oval 42">
                <a:extLst>
                  <a:ext uri="{FF2B5EF4-FFF2-40B4-BE49-F238E27FC236}">
                    <a16:creationId xmlns="" xmlns:a16="http://schemas.microsoft.com/office/drawing/2014/main" id="{F525E221-57C0-4FEA-BFD1-47F01D76ADF2}"/>
                  </a:ext>
                </a:extLst>
              </p:cNvPr>
              <p:cNvSpPr>
                <a:spLocks noChangeArrowheads="1"/>
              </p:cNvSpPr>
              <p:nvPr/>
            </p:nvSpPr>
            <p:spPr bwMode="auto">
              <a:xfrm>
                <a:off x="7095717"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6" name="Oval 43">
                <a:extLst>
                  <a:ext uri="{FF2B5EF4-FFF2-40B4-BE49-F238E27FC236}">
                    <a16:creationId xmlns="" xmlns:a16="http://schemas.microsoft.com/office/drawing/2014/main" id="{E7FB4857-4026-499D-9547-4D2828C1C112}"/>
                  </a:ext>
                </a:extLst>
              </p:cNvPr>
              <p:cNvSpPr>
                <a:spLocks noChangeArrowheads="1"/>
              </p:cNvSpPr>
              <p:nvPr/>
            </p:nvSpPr>
            <p:spPr bwMode="auto">
              <a:xfrm>
                <a:off x="7122471"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7" name="Oval 44">
                <a:extLst>
                  <a:ext uri="{FF2B5EF4-FFF2-40B4-BE49-F238E27FC236}">
                    <a16:creationId xmlns="" xmlns:a16="http://schemas.microsoft.com/office/drawing/2014/main" id="{427EBF34-C407-4D06-ABC2-10EC6BB22C8C}"/>
                  </a:ext>
                </a:extLst>
              </p:cNvPr>
              <p:cNvSpPr>
                <a:spLocks noChangeArrowheads="1"/>
              </p:cNvSpPr>
              <p:nvPr/>
            </p:nvSpPr>
            <p:spPr bwMode="auto">
              <a:xfrm>
                <a:off x="7150293" y="538231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8" name="Oval 45">
                <a:extLst>
                  <a:ext uri="{FF2B5EF4-FFF2-40B4-BE49-F238E27FC236}">
                    <a16:creationId xmlns="" xmlns:a16="http://schemas.microsoft.com/office/drawing/2014/main" id="{BFFE1976-C1BD-4E58-8CEA-0A48A8C15B09}"/>
                  </a:ext>
                </a:extLst>
              </p:cNvPr>
              <p:cNvSpPr>
                <a:spLocks noChangeArrowheads="1"/>
              </p:cNvSpPr>
              <p:nvPr/>
            </p:nvSpPr>
            <p:spPr bwMode="auto">
              <a:xfrm>
                <a:off x="7178117" y="5382319"/>
                <a:ext cx="1605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9" name="Oval 46">
                <a:extLst>
                  <a:ext uri="{FF2B5EF4-FFF2-40B4-BE49-F238E27FC236}">
                    <a16:creationId xmlns="" xmlns:a16="http://schemas.microsoft.com/office/drawing/2014/main" id="{B632B73D-615D-4913-87D8-B0A2B86A49FE}"/>
                  </a:ext>
                </a:extLst>
              </p:cNvPr>
              <p:cNvSpPr>
                <a:spLocks noChangeArrowheads="1"/>
              </p:cNvSpPr>
              <p:nvPr/>
            </p:nvSpPr>
            <p:spPr bwMode="auto">
              <a:xfrm>
                <a:off x="7207011"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0" name="Oval 47">
                <a:extLst>
                  <a:ext uri="{FF2B5EF4-FFF2-40B4-BE49-F238E27FC236}">
                    <a16:creationId xmlns="" xmlns:a16="http://schemas.microsoft.com/office/drawing/2014/main" id="{3894560C-AB7A-4693-9D85-EFB11FC34672}"/>
                  </a:ext>
                </a:extLst>
              </p:cNvPr>
              <p:cNvSpPr>
                <a:spLocks noChangeArrowheads="1"/>
              </p:cNvSpPr>
              <p:nvPr/>
            </p:nvSpPr>
            <p:spPr bwMode="auto">
              <a:xfrm>
                <a:off x="7234834"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1" name="Oval 48">
                <a:extLst>
                  <a:ext uri="{FF2B5EF4-FFF2-40B4-BE49-F238E27FC236}">
                    <a16:creationId xmlns="" xmlns:a16="http://schemas.microsoft.com/office/drawing/2014/main" id="{1E7ECB3B-56D3-4BD4-AB14-807152D3AA05}"/>
                  </a:ext>
                </a:extLst>
              </p:cNvPr>
              <p:cNvSpPr>
                <a:spLocks noChangeArrowheads="1"/>
              </p:cNvSpPr>
              <p:nvPr/>
            </p:nvSpPr>
            <p:spPr bwMode="auto">
              <a:xfrm>
                <a:off x="7263727"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2" name="Oval 49">
                <a:extLst>
                  <a:ext uri="{FF2B5EF4-FFF2-40B4-BE49-F238E27FC236}">
                    <a16:creationId xmlns="" xmlns:a16="http://schemas.microsoft.com/office/drawing/2014/main" id="{55E7A483-373F-4E1C-BE05-367E924774FD}"/>
                  </a:ext>
                </a:extLst>
              </p:cNvPr>
              <p:cNvSpPr>
                <a:spLocks noChangeArrowheads="1"/>
              </p:cNvSpPr>
              <p:nvPr/>
            </p:nvSpPr>
            <p:spPr bwMode="auto">
              <a:xfrm>
                <a:off x="7291550"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3" name="Freeform 50">
                <a:extLst>
                  <a:ext uri="{FF2B5EF4-FFF2-40B4-BE49-F238E27FC236}">
                    <a16:creationId xmlns="" xmlns:a16="http://schemas.microsoft.com/office/drawing/2014/main" id="{0967448E-E05B-4669-B99B-D618C3F56F90}"/>
                  </a:ext>
                </a:extLst>
              </p:cNvPr>
              <p:cNvSpPr>
                <a:spLocks/>
              </p:cNvSpPr>
              <p:nvPr/>
            </p:nvSpPr>
            <p:spPr bwMode="auto">
              <a:xfrm>
                <a:off x="6774679" y="5291358"/>
                <a:ext cx="215096" cy="169080"/>
              </a:xfrm>
              <a:custGeom>
                <a:avLst/>
                <a:gdLst>
                  <a:gd name="T0" fmla="*/ 114 w 114"/>
                  <a:gd name="T1" fmla="*/ 0 h 89"/>
                  <a:gd name="T2" fmla="*/ 114 w 114"/>
                  <a:gd name="T3" fmla="*/ 89 h 89"/>
                  <a:gd name="T4" fmla="*/ 10 w 114"/>
                  <a:gd name="T5" fmla="*/ 89 h 89"/>
                  <a:gd name="T6" fmla="*/ 0 w 114"/>
                  <a:gd name="T7" fmla="*/ 80 h 89"/>
                  <a:gd name="T8" fmla="*/ 0 w 114"/>
                  <a:gd name="T9" fmla="*/ 10 h 89"/>
                  <a:gd name="T10" fmla="*/ 10 w 114"/>
                  <a:gd name="T11" fmla="*/ 0 h 89"/>
                  <a:gd name="T12" fmla="*/ 114 w 11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4" h="89">
                    <a:moveTo>
                      <a:pt x="114" y="0"/>
                    </a:moveTo>
                    <a:cubicBezTo>
                      <a:pt x="114" y="89"/>
                      <a:pt x="114" y="89"/>
                      <a:pt x="114" y="89"/>
                    </a:cubicBezTo>
                    <a:cubicBezTo>
                      <a:pt x="10" y="89"/>
                      <a:pt x="10" y="89"/>
                      <a:pt x="10" y="89"/>
                    </a:cubicBezTo>
                    <a:cubicBezTo>
                      <a:pt x="4" y="89"/>
                      <a:pt x="0" y="85"/>
                      <a:pt x="0" y="80"/>
                    </a:cubicBezTo>
                    <a:cubicBezTo>
                      <a:pt x="0" y="10"/>
                      <a:pt x="0" y="10"/>
                      <a:pt x="0" y="10"/>
                    </a:cubicBezTo>
                    <a:cubicBezTo>
                      <a:pt x="0" y="4"/>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4" name="Oval 51">
                <a:extLst>
                  <a:ext uri="{FF2B5EF4-FFF2-40B4-BE49-F238E27FC236}">
                    <a16:creationId xmlns="" xmlns:a16="http://schemas.microsoft.com/office/drawing/2014/main" id="{610BA237-47F2-4A2E-861D-BAE6F73FE966}"/>
                  </a:ext>
                </a:extLst>
              </p:cNvPr>
              <p:cNvSpPr>
                <a:spLocks noChangeArrowheads="1"/>
              </p:cNvSpPr>
              <p:nvPr/>
            </p:nvSpPr>
            <p:spPr bwMode="auto">
              <a:xfrm>
                <a:off x="6817483" y="5365196"/>
                <a:ext cx="32104" cy="3103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5" name="Oval 52">
                <a:extLst>
                  <a:ext uri="{FF2B5EF4-FFF2-40B4-BE49-F238E27FC236}">
                    <a16:creationId xmlns="" xmlns:a16="http://schemas.microsoft.com/office/drawing/2014/main" id="{CB7D8344-C4FB-4687-997E-01195DC24A9C}"/>
                  </a:ext>
                </a:extLst>
              </p:cNvPr>
              <p:cNvSpPr>
                <a:spLocks noChangeArrowheads="1"/>
              </p:cNvSpPr>
              <p:nvPr/>
            </p:nvSpPr>
            <p:spPr bwMode="auto">
              <a:xfrm>
                <a:off x="6861359" y="5365196"/>
                <a:ext cx="32104" cy="3103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 name="Oval 53">
                <a:extLst>
                  <a:ext uri="{FF2B5EF4-FFF2-40B4-BE49-F238E27FC236}">
                    <a16:creationId xmlns="" xmlns:a16="http://schemas.microsoft.com/office/drawing/2014/main" id="{C19003E5-E483-491D-956E-0C72A2782767}"/>
                  </a:ext>
                </a:extLst>
              </p:cNvPr>
              <p:cNvSpPr>
                <a:spLocks noChangeArrowheads="1"/>
              </p:cNvSpPr>
              <p:nvPr/>
            </p:nvSpPr>
            <p:spPr bwMode="auto">
              <a:xfrm>
                <a:off x="6904164" y="5365196"/>
                <a:ext cx="32104" cy="3103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 name="Freeform 54">
                <a:extLst>
                  <a:ext uri="{FF2B5EF4-FFF2-40B4-BE49-F238E27FC236}">
                    <a16:creationId xmlns="" xmlns:a16="http://schemas.microsoft.com/office/drawing/2014/main" id="{0516D8C6-840A-417D-9CF8-5E78BB4DF14F}"/>
                  </a:ext>
                </a:extLst>
              </p:cNvPr>
              <p:cNvSpPr>
                <a:spLocks/>
              </p:cNvSpPr>
              <p:nvPr/>
            </p:nvSpPr>
            <p:spPr bwMode="auto">
              <a:xfrm>
                <a:off x="6774679" y="5488262"/>
                <a:ext cx="594992" cy="168010"/>
              </a:xfrm>
              <a:custGeom>
                <a:avLst/>
                <a:gdLst>
                  <a:gd name="T0" fmla="*/ 315 w 315"/>
                  <a:gd name="T1" fmla="*/ 9 h 89"/>
                  <a:gd name="T2" fmla="*/ 315 w 315"/>
                  <a:gd name="T3" fmla="*/ 79 h 89"/>
                  <a:gd name="T4" fmla="*/ 305 w 315"/>
                  <a:gd name="T5" fmla="*/ 89 h 89"/>
                  <a:gd name="T6" fmla="*/ 10 w 315"/>
                  <a:gd name="T7" fmla="*/ 89 h 89"/>
                  <a:gd name="T8" fmla="*/ 0 w 315"/>
                  <a:gd name="T9" fmla="*/ 79 h 89"/>
                  <a:gd name="T10" fmla="*/ 0 w 315"/>
                  <a:gd name="T11" fmla="*/ 9 h 89"/>
                  <a:gd name="T12" fmla="*/ 10 w 315"/>
                  <a:gd name="T13" fmla="*/ 0 h 89"/>
                  <a:gd name="T14" fmla="*/ 305 w 315"/>
                  <a:gd name="T15" fmla="*/ 0 h 89"/>
                  <a:gd name="T16" fmla="*/ 315 w 315"/>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89">
                    <a:moveTo>
                      <a:pt x="315" y="9"/>
                    </a:moveTo>
                    <a:cubicBezTo>
                      <a:pt x="315" y="79"/>
                      <a:pt x="315" y="79"/>
                      <a:pt x="315" y="79"/>
                    </a:cubicBezTo>
                    <a:cubicBezTo>
                      <a:pt x="315" y="85"/>
                      <a:pt x="311" y="89"/>
                      <a:pt x="305" y="89"/>
                    </a:cubicBezTo>
                    <a:cubicBezTo>
                      <a:pt x="10" y="89"/>
                      <a:pt x="10" y="89"/>
                      <a:pt x="10" y="89"/>
                    </a:cubicBezTo>
                    <a:cubicBezTo>
                      <a:pt x="4" y="89"/>
                      <a:pt x="0" y="85"/>
                      <a:pt x="0" y="79"/>
                    </a:cubicBezTo>
                    <a:cubicBezTo>
                      <a:pt x="0" y="9"/>
                      <a:pt x="0" y="9"/>
                      <a:pt x="0" y="9"/>
                    </a:cubicBezTo>
                    <a:cubicBezTo>
                      <a:pt x="0" y="4"/>
                      <a:pt x="4" y="0"/>
                      <a:pt x="10" y="0"/>
                    </a:cubicBezTo>
                    <a:cubicBezTo>
                      <a:pt x="305" y="0"/>
                      <a:pt x="305" y="0"/>
                      <a:pt x="305" y="0"/>
                    </a:cubicBezTo>
                    <a:cubicBezTo>
                      <a:pt x="311" y="0"/>
                      <a:pt x="315" y="4"/>
                      <a:pt x="315" y="9"/>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 name="Oval 55">
                <a:extLst>
                  <a:ext uri="{FF2B5EF4-FFF2-40B4-BE49-F238E27FC236}">
                    <a16:creationId xmlns="" xmlns:a16="http://schemas.microsoft.com/office/drawing/2014/main" id="{5C358342-09CE-468C-A63E-3466C7EA101B}"/>
                  </a:ext>
                </a:extLst>
              </p:cNvPr>
              <p:cNvSpPr>
                <a:spLocks noChangeArrowheads="1"/>
              </p:cNvSpPr>
              <p:nvPr/>
            </p:nvSpPr>
            <p:spPr bwMode="auto">
              <a:xfrm>
                <a:off x="7019738"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 name="Oval 56">
                <a:extLst>
                  <a:ext uri="{FF2B5EF4-FFF2-40B4-BE49-F238E27FC236}">
                    <a16:creationId xmlns="" xmlns:a16="http://schemas.microsoft.com/office/drawing/2014/main" id="{3BF0323D-88DE-4FD4-A963-1B33CE335C94}"/>
                  </a:ext>
                </a:extLst>
              </p:cNvPr>
              <p:cNvSpPr>
                <a:spLocks noChangeArrowheads="1"/>
              </p:cNvSpPr>
              <p:nvPr/>
            </p:nvSpPr>
            <p:spPr bwMode="auto">
              <a:xfrm>
                <a:off x="7048632"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 name="Oval 57">
                <a:extLst>
                  <a:ext uri="{FF2B5EF4-FFF2-40B4-BE49-F238E27FC236}">
                    <a16:creationId xmlns="" xmlns:a16="http://schemas.microsoft.com/office/drawing/2014/main" id="{3FF1F766-6DDC-40AB-9B07-B64DCA656035}"/>
                  </a:ext>
                </a:extLst>
              </p:cNvPr>
              <p:cNvSpPr>
                <a:spLocks noChangeArrowheads="1"/>
              </p:cNvSpPr>
              <p:nvPr/>
            </p:nvSpPr>
            <p:spPr bwMode="auto">
              <a:xfrm>
                <a:off x="7076455"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 name="Oval 58">
                <a:extLst>
                  <a:ext uri="{FF2B5EF4-FFF2-40B4-BE49-F238E27FC236}">
                    <a16:creationId xmlns="" xmlns:a16="http://schemas.microsoft.com/office/drawing/2014/main" id="{44A3993A-186D-4EC1-A3D2-04F0CA2B8F63}"/>
                  </a:ext>
                </a:extLst>
              </p:cNvPr>
              <p:cNvSpPr>
                <a:spLocks noChangeArrowheads="1"/>
              </p:cNvSpPr>
              <p:nvPr/>
            </p:nvSpPr>
            <p:spPr bwMode="auto">
              <a:xfrm>
                <a:off x="7103208" y="5549259"/>
                <a:ext cx="1712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 name="Oval 59">
                <a:extLst>
                  <a:ext uri="{FF2B5EF4-FFF2-40B4-BE49-F238E27FC236}">
                    <a16:creationId xmlns="" xmlns:a16="http://schemas.microsoft.com/office/drawing/2014/main" id="{DC8D225A-44D5-4299-9342-4D232BA9CA7C}"/>
                  </a:ext>
                </a:extLst>
              </p:cNvPr>
              <p:cNvSpPr>
                <a:spLocks noChangeArrowheads="1"/>
              </p:cNvSpPr>
              <p:nvPr/>
            </p:nvSpPr>
            <p:spPr bwMode="auto">
              <a:xfrm>
                <a:off x="7131032" y="554925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 name="Oval 60">
                <a:extLst>
                  <a:ext uri="{FF2B5EF4-FFF2-40B4-BE49-F238E27FC236}">
                    <a16:creationId xmlns="" xmlns:a16="http://schemas.microsoft.com/office/drawing/2014/main" id="{F7F9281C-78EF-48FC-9DE3-F3F7F938D8FD}"/>
                  </a:ext>
                </a:extLst>
              </p:cNvPr>
              <p:cNvSpPr>
                <a:spLocks noChangeArrowheads="1"/>
              </p:cNvSpPr>
              <p:nvPr/>
            </p:nvSpPr>
            <p:spPr bwMode="auto">
              <a:xfrm>
                <a:off x="7159925" y="554925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4" name="Oval 61">
                <a:extLst>
                  <a:ext uri="{FF2B5EF4-FFF2-40B4-BE49-F238E27FC236}">
                    <a16:creationId xmlns="" xmlns:a16="http://schemas.microsoft.com/office/drawing/2014/main" id="{2EDA04BE-A2B2-483B-ADCB-B77838069F6A}"/>
                  </a:ext>
                </a:extLst>
              </p:cNvPr>
              <p:cNvSpPr>
                <a:spLocks noChangeArrowheads="1"/>
              </p:cNvSpPr>
              <p:nvPr/>
            </p:nvSpPr>
            <p:spPr bwMode="auto">
              <a:xfrm>
                <a:off x="7187748"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5" name="Oval 62">
                <a:extLst>
                  <a:ext uri="{FF2B5EF4-FFF2-40B4-BE49-F238E27FC236}">
                    <a16:creationId xmlns="" xmlns:a16="http://schemas.microsoft.com/office/drawing/2014/main" id="{E8319FF3-FF19-4B1D-A63D-87D71246B1A1}"/>
                  </a:ext>
                </a:extLst>
              </p:cNvPr>
              <p:cNvSpPr>
                <a:spLocks noChangeArrowheads="1"/>
              </p:cNvSpPr>
              <p:nvPr/>
            </p:nvSpPr>
            <p:spPr bwMode="auto">
              <a:xfrm>
                <a:off x="7216641" y="5549259"/>
                <a:ext cx="1498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6" name="Oval 63">
                <a:extLst>
                  <a:ext uri="{FF2B5EF4-FFF2-40B4-BE49-F238E27FC236}">
                    <a16:creationId xmlns="" xmlns:a16="http://schemas.microsoft.com/office/drawing/2014/main" id="{19930A0C-6333-42BF-9D6A-1668495C7F4E}"/>
                  </a:ext>
                </a:extLst>
              </p:cNvPr>
              <p:cNvSpPr>
                <a:spLocks noChangeArrowheads="1"/>
              </p:cNvSpPr>
              <p:nvPr/>
            </p:nvSpPr>
            <p:spPr bwMode="auto">
              <a:xfrm>
                <a:off x="7244465"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7" name="Oval 64">
                <a:extLst>
                  <a:ext uri="{FF2B5EF4-FFF2-40B4-BE49-F238E27FC236}">
                    <a16:creationId xmlns="" xmlns:a16="http://schemas.microsoft.com/office/drawing/2014/main" id="{AE6C7F4B-B9E7-427E-8D6F-5A717B9B67B2}"/>
                  </a:ext>
                </a:extLst>
              </p:cNvPr>
              <p:cNvSpPr>
                <a:spLocks noChangeArrowheads="1"/>
              </p:cNvSpPr>
              <p:nvPr/>
            </p:nvSpPr>
            <p:spPr bwMode="auto">
              <a:xfrm>
                <a:off x="7273359"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8" name="Oval 65">
                <a:extLst>
                  <a:ext uri="{FF2B5EF4-FFF2-40B4-BE49-F238E27FC236}">
                    <a16:creationId xmlns="" xmlns:a16="http://schemas.microsoft.com/office/drawing/2014/main" id="{D7A80BDF-3CEF-446D-92B9-DA58B5C78D0F}"/>
                  </a:ext>
                </a:extLst>
              </p:cNvPr>
              <p:cNvSpPr>
                <a:spLocks noChangeArrowheads="1"/>
              </p:cNvSpPr>
              <p:nvPr/>
            </p:nvSpPr>
            <p:spPr bwMode="auto">
              <a:xfrm>
                <a:off x="7039001" y="5579223"/>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9" name="Oval 66">
                <a:extLst>
                  <a:ext uri="{FF2B5EF4-FFF2-40B4-BE49-F238E27FC236}">
                    <a16:creationId xmlns="" xmlns:a16="http://schemas.microsoft.com/office/drawing/2014/main" id="{171009C4-CF4B-479A-A752-11D4276001EC}"/>
                  </a:ext>
                </a:extLst>
              </p:cNvPr>
              <p:cNvSpPr>
                <a:spLocks noChangeArrowheads="1"/>
              </p:cNvSpPr>
              <p:nvPr/>
            </p:nvSpPr>
            <p:spPr bwMode="auto">
              <a:xfrm>
                <a:off x="7066823"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0" name="Oval 67">
                <a:extLst>
                  <a:ext uri="{FF2B5EF4-FFF2-40B4-BE49-F238E27FC236}">
                    <a16:creationId xmlns="" xmlns:a16="http://schemas.microsoft.com/office/drawing/2014/main" id="{B2206ECF-0394-409B-9789-57F4E6257C99}"/>
                  </a:ext>
                </a:extLst>
              </p:cNvPr>
              <p:cNvSpPr>
                <a:spLocks noChangeArrowheads="1"/>
              </p:cNvSpPr>
              <p:nvPr/>
            </p:nvSpPr>
            <p:spPr bwMode="auto">
              <a:xfrm>
                <a:off x="7095717"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1" name="Oval 68">
                <a:extLst>
                  <a:ext uri="{FF2B5EF4-FFF2-40B4-BE49-F238E27FC236}">
                    <a16:creationId xmlns="" xmlns:a16="http://schemas.microsoft.com/office/drawing/2014/main" id="{C86CD63D-0818-45DE-A22B-1304F8BE803D}"/>
                  </a:ext>
                </a:extLst>
              </p:cNvPr>
              <p:cNvSpPr>
                <a:spLocks noChangeArrowheads="1"/>
              </p:cNvSpPr>
              <p:nvPr/>
            </p:nvSpPr>
            <p:spPr bwMode="auto">
              <a:xfrm>
                <a:off x="7122471"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2" name="Oval 69">
                <a:extLst>
                  <a:ext uri="{FF2B5EF4-FFF2-40B4-BE49-F238E27FC236}">
                    <a16:creationId xmlns="" xmlns:a16="http://schemas.microsoft.com/office/drawing/2014/main" id="{E84548FF-1AB2-4010-B671-52545F45C6D4}"/>
                  </a:ext>
                </a:extLst>
              </p:cNvPr>
              <p:cNvSpPr>
                <a:spLocks noChangeArrowheads="1"/>
              </p:cNvSpPr>
              <p:nvPr/>
            </p:nvSpPr>
            <p:spPr bwMode="auto">
              <a:xfrm>
                <a:off x="7150293" y="5579223"/>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3" name="Oval 70">
                <a:extLst>
                  <a:ext uri="{FF2B5EF4-FFF2-40B4-BE49-F238E27FC236}">
                    <a16:creationId xmlns="" xmlns:a16="http://schemas.microsoft.com/office/drawing/2014/main" id="{75EAA969-1297-4F91-A339-A41E76547A8C}"/>
                  </a:ext>
                </a:extLst>
              </p:cNvPr>
              <p:cNvSpPr>
                <a:spLocks noChangeArrowheads="1"/>
              </p:cNvSpPr>
              <p:nvPr/>
            </p:nvSpPr>
            <p:spPr bwMode="auto">
              <a:xfrm>
                <a:off x="7178117" y="5579223"/>
                <a:ext cx="1605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4" name="Oval 71">
                <a:extLst>
                  <a:ext uri="{FF2B5EF4-FFF2-40B4-BE49-F238E27FC236}">
                    <a16:creationId xmlns="" xmlns:a16="http://schemas.microsoft.com/office/drawing/2014/main" id="{5E6D424E-71F4-49F8-B056-CD9F748A8D99}"/>
                  </a:ext>
                </a:extLst>
              </p:cNvPr>
              <p:cNvSpPr>
                <a:spLocks noChangeArrowheads="1"/>
              </p:cNvSpPr>
              <p:nvPr/>
            </p:nvSpPr>
            <p:spPr bwMode="auto">
              <a:xfrm>
                <a:off x="7207011"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5" name="Oval 72">
                <a:extLst>
                  <a:ext uri="{FF2B5EF4-FFF2-40B4-BE49-F238E27FC236}">
                    <a16:creationId xmlns="" xmlns:a16="http://schemas.microsoft.com/office/drawing/2014/main" id="{468C39E3-6988-4109-A77B-EEBA751B37A6}"/>
                  </a:ext>
                </a:extLst>
              </p:cNvPr>
              <p:cNvSpPr>
                <a:spLocks noChangeArrowheads="1"/>
              </p:cNvSpPr>
              <p:nvPr/>
            </p:nvSpPr>
            <p:spPr bwMode="auto">
              <a:xfrm>
                <a:off x="7234834"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6" name="Oval 73">
                <a:extLst>
                  <a:ext uri="{FF2B5EF4-FFF2-40B4-BE49-F238E27FC236}">
                    <a16:creationId xmlns="" xmlns:a16="http://schemas.microsoft.com/office/drawing/2014/main" id="{8E9B8C74-D1D5-491D-BB1C-4326C3938E7D}"/>
                  </a:ext>
                </a:extLst>
              </p:cNvPr>
              <p:cNvSpPr>
                <a:spLocks noChangeArrowheads="1"/>
              </p:cNvSpPr>
              <p:nvPr/>
            </p:nvSpPr>
            <p:spPr bwMode="auto">
              <a:xfrm>
                <a:off x="7263727"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7" name="Oval 74">
                <a:extLst>
                  <a:ext uri="{FF2B5EF4-FFF2-40B4-BE49-F238E27FC236}">
                    <a16:creationId xmlns="" xmlns:a16="http://schemas.microsoft.com/office/drawing/2014/main" id="{E929622D-A897-40E6-AE68-BDDBFAFEE15B}"/>
                  </a:ext>
                </a:extLst>
              </p:cNvPr>
              <p:cNvSpPr>
                <a:spLocks noChangeArrowheads="1"/>
              </p:cNvSpPr>
              <p:nvPr/>
            </p:nvSpPr>
            <p:spPr bwMode="auto">
              <a:xfrm>
                <a:off x="7291550"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8" name="Freeform 75">
                <a:extLst>
                  <a:ext uri="{FF2B5EF4-FFF2-40B4-BE49-F238E27FC236}">
                    <a16:creationId xmlns="" xmlns:a16="http://schemas.microsoft.com/office/drawing/2014/main" id="{AE75EF3E-532D-455B-ADF0-FDC82A6CDBE7}"/>
                  </a:ext>
                </a:extLst>
              </p:cNvPr>
              <p:cNvSpPr>
                <a:spLocks/>
              </p:cNvSpPr>
              <p:nvPr/>
            </p:nvSpPr>
            <p:spPr bwMode="auto">
              <a:xfrm>
                <a:off x="6774679" y="5488262"/>
                <a:ext cx="215096" cy="168010"/>
              </a:xfrm>
              <a:custGeom>
                <a:avLst/>
                <a:gdLst>
                  <a:gd name="T0" fmla="*/ 114 w 114"/>
                  <a:gd name="T1" fmla="*/ 0 h 89"/>
                  <a:gd name="T2" fmla="*/ 114 w 114"/>
                  <a:gd name="T3" fmla="*/ 89 h 89"/>
                  <a:gd name="T4" fmla="*/ 10 w 114"/>
                  <a:gd name="T5" fmla="*/ 89 h 89"/>
                  <a:gd name="T6" fmla="*/ 0 w 114"/>
                  <a:gd name="T7" fmla="*/ 79 h 89"/>
                  <a:gd name="T8" fmla="*/ 0 w 114"/>
                  <a:gd name="T9" fmla="*/ 9 h 89"/>
                  <a:gd name="T10" fmla="*/ 10 w 114"/>
                  <a:gd name="T11" fmla="*/ 0 h 89"/>
                  <a:gd name="T12" fmla="*/ 114 w 11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4" h="89">
                    <a:moveTo>
                      <a:pt x="114" y="0"/>
                    </a:moveTo>
                    <a:cubicBezTo>
                      <a:pt x="114" y="89"/>
                      <a:pt x="114" y="89"/>
                      <a:pt x="114" y="89"/>
                    </a:cubicBezTo>
                    <a:cubicBezTo>
                      <a:pt x="10" y="89"/>
                      <a:pt x="10" y="89"/>
                      <a:pt x="10" y="89"/>
                    </a:cubicBezTo>
                    <a:cubicBezTo>
                      <a:pt x="4" y="89"/>
                      <a:pt x="0" y="85"/>
                      <a:pt x="0" y="79"/>
                    </a:cubicBezTo>
                    <a:cubicBezTo>
                      <a:pt x="0" y="9"/>
                      <a:pt x="0" y="9"/>
                      <a:pt x="0" y="9"/>
                    </a:cubicBezTo>
                    <a:cubicBezTo>
                      <a:pt x="0" y="4"/>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9" name="Oval 76">
                <a:extLst>
                  <a:ext uri="{FF2B5EF4-FFF2-40B4-BE49-F238E27FC236}">
                    <a16:creationId xmlns="" xmlns:a16="http://schemas.microsoft.com/office/drawing/2014/main" id="{84C56E1E-A2BD-4674-805D-43216035EC47}"/>
                  </a:ext>
                </a:extLst>
              </p:cNvPr>
              <p:cNvSpPr>
                <a:spLocks noChangeArrowheads="1"/>
              </p:cNvSpPr>
              <p:nvPr/>
            </p:nvSpPr>
            <p:spPr bwMode="auto">
              <a:xfrm>
                <a:off x="6817483" y="5559960"/>
                <a:ext cx="32104" cy="3210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0" name="Oval 77">
                <a:extLst>
                  <a:ext uri="{FF2B5EF4-FFF2-40B4-BE49-F238E27FC236}">
                    <a16:creationId xmlns="" xmlns:a16="http://schemas.microsoft.com/office/drawing/2014/main" id="{64739320-5D81-401D-9EC2-FC19D9F19727}"/>
                  </a:ext>
                </a:extLst>
              </p:cNvPr>
              <p:cNvSpPr>
                <a:spLocks noChangeArrowheads="1"/>
              </p:cNvSpPr>
              <p:nvPr/>
            </p:nvSpPr>
            <p:spPr bwMode="auto">
              <a:xfrm>
                <a:off x="6861359" y="5559960"/>
                <a:ext cx="32104" cy="3210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1" name="Oval 78">
                <a:extLst>
                  <a:ext uri="{FF2B5EF4-FFF2-40B4-BE49-F238E27FC236}">
                    <a16:creationId xmlns="" xmlns:a16="http://schemas.microsoft.com/office/drawing/2014/main" id="{5A08CFAB-6B59-443E-B30E-39BFDB16F2EE}"/>
                  </a:ext>
                </a:extLst>
              </p:cNvPr>
              <p:cNvSpPr>
                <a:spLocks noChangeArrowheads="1"/>
              </p:cNvSpPr>
              <p:nvPr/>
            </p:nvSpPr>
            <p:spPr bwMode="auto">
              <a:xfrm>
                <a:off x="6904164" y="5559960"/>
                <a:ext cx="32104" cy="3210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2" name="Freeform 79">
                <a:extLst>
                  <a:ext uri="{FF2B5EF4-FFF2-40B4-BE49-F238E27FC236}">
                    <a16:creationId xmlns="" xmlns:a16="http://schemas.microsoft.com/office/drawing/2014/main" id="{A3390B83-DF6C-4E4E-B1A5-0C98DD054923}"/>
                  </a:ext>
                </a:extLst>
              </p:cNvPr>
              <p:cNvSpPr>
                <a:spLocks/>
              </p:cNvSpPr>
              <p:nvPr/>
            </p:nvSpPr>
            <p:spPr bwMode="auto">
              <a:xfrm>
                <a:off x="6774679" y="5683025"/>
                <a:ext cx="594992" cy="170150"/>
              </a:xfrm>
              <a:custGeom>
                <a:avLst/>
                <a:gdLst>
                  <a:gd name="T0" fmla="*/ 315 w 315"/>
                  <a:gd name="T1" fmla="*/ 10 h 90"/>
                  <a:gd name="T2" fmla="*/ 315 w 315"/>
                  <a:gd name="T3" fmla="*/ 80 h 90"/>
                  <a:gd name="T4" fmla="*/ 305 w 315"/>
                  <a:gd name="T5" fmla="*/ 90 h 90"/>
                  <a:gd name="T6" fmla="*/ 10 w 315"/>
                  <a:gd name="T7" fmla="*/ 90 h 90"/>
                  <a:gd name="T8" fmla="*/ 0 w 315"/>
                  <a:gd name="T9" fmla="*/ 80 h 90"/>
                  <a:gd name="T10" fmla="*/ 0 w 315"/>
                  <a:gd name="T11" fmla="*/ 10 h 90"/>
                  <a:gd name="T12" fmla="*/ 10 w 315"/>
                  <a:gd name="T13" fmla="*/ 0 h 90"/>
                  <a:gd name="T14" fmla="*/ 305 w 315"/>
                  <a:gd name="T15" fmla="*/ 0 h 90"/>
                  <a:gd name="T16" fmla="*/ 315 w 315"/>
                  <a:gd name="T17" fmla="*/ 1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90">
                    <a:moveTo>
                      <a:pt x="315" y="10"/>
                    </a:moveTo>
                    <a:cubicBezTo>
                      <a:pt x="315" y="80"/>
                      <a:pt x="315" y="80"/>
                      <a:pt x="315" y="80"/>
                    </a:cubicBezTo>
                    <a:cubicBezTo>
                      <a:pt x="315" y="85"/>
                      <a:pt x="311" y="90"/>
                      <a:pt x="305" y="90"/>
                    </a:cubicBezTo>
                    <a:cubicBezTo>
                      <a:pt x="10" y="90"/>
                      <a:pt x="10" y="90"/>
                      <a:pt x="10" y="90"/>
                    </a:cubicBezTo>
                    <a:cubicBezTo>
                      <a:pt x="4" y="90"/>
                      <a:pt x="0" y="85"/>
                      <a:pt x="0" y="80"/>
                    </a:cubicBezTo>
                    <a:cubicBezTo>
                      <a:pt x="0" y="10"/>
                      <a:pt x="0" y="10"/>
                      <a:pt x="0" y="10"/>
                    </a:cubicBezTo>
                    <a:cubicBezTo>
                      <a:pt x="0" y="5"/>
                      <a:pt x="4" y="0"/>
                      <a:pt x="10" y="0"/>
                    </a:cubicBezTo>
                    <a:cubicBezTo>
                      <a:pt x="305" y="0"/>
                      <a:pt x="305" y="0"/>
                      <a:pt x="305" y="0"/>
                    </a:cubicBezTo>
                    <a:cubicBezTo>
                      <a:pt x="311" y="0"/>
                      <a:pt x="315" y="5"/>
                      <a:pt x="315" y="10"/>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3" name="Oval 80">
                <a:extLst>
                  <a:ext uri="{FF2B5EF4-FFF2-40B4-BE49-F238E27FC236}">
                    <a16:creationId xmlns="" xmlns:a16="http://schemas.microsoft.com/office/drawing/2014/main" id="{AA920472-C415-4FAF-A2A5-5591624ED1FB}"/>
                  </a:ext>
                </a:extLst>
              </p:cNvPr>
              <p:cNvSpPr>
                <a:spLocks noChangeArrowheads="1"/>
              </p:cNvSpPr>
              <p:nvPr/>
            </p:nvSpPr>
            <p:spPr bwMode="auto">
              <a:xfrm>
                <a:off x="7019738"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4" name="Oval 81">
                <a:extLst>
                  <a:ext uri="{FF2B5EF4-FFF2-40B4-BE49-F238E27FC236}">
                    <a16:creationId xmlns="" xmlns:a16="http://schemas.microsoft.com/office/drawing/2014/main" id="{AFCF8D58-1439-4B74-8237-AC7BBDE58552}"/>
                  </a:ext>
                </a:extLst>
              </p:cNvPr>
              <p:cNvSpPr>
                <a:spLocks noChangeArrowheads="1"/>
              </p:cNvSpPr>
              <p:nvPr/>
            </p:nvSpPr>
            <p:spPr bwMode="auto">
              <a:xfrm>
                <a:off x="7048632"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5" name="Oval 82">
                <a:extLst>
                  <a:ext uri="{FF2B5EF4-FFF2-40B4-BE49-F238E27FC236}">
                    <a16:creationId xmlns="" xmlns:a16="http://schemas.microsoft.com/office/drawing/2014/main" id="{53085C99-BD54-4C20-AC29-6EEAA47580AE}"/>
                  </a:ext>
                </a:extLst>
              </p:cNvPr>
              <p:cNvSpPr>
                <a:spLocks noChangeArrowheads="1"/>
              </p:cNvSpPr>
              <p:nvPr/>
            </p:nvSpPr>
            <p:spPr bwMode="auto">
              <a:xfrm>
                <a:off x="7076455"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6" name="Oval 83">
                <a:extLst>
                  <a:ext uri="{FF2B5EF4-FFF2-40B4-BE49-F238E27FC236}">
                    <a16:creationId xmlns="" xmlns:a16="http://schemas.microsoft.com/office/drawing/2014/main" id="{A9010743-3057-4AB3-BD17-F06C8550A36F}"/>
                  </a:ext>
                </a:extLst>
              </p:cNvPr>
              <p:cNvSpPr>
                <a:spLocks noChangeArrowheads="1"/>
              </p:cNvSpPr>
              <p:nvPr/>
            </p:nvSpPr>
            <p:spPr bwMode="auto">
              <a:xfrm>
                <a:off x="7103208" y="5745092"/>
                <a:ext cx="17122" cy="160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7" name="Oval 84">
                <a:extLst>
                  <a:ext uri="{FF2B5EF4-FFF2-40B4-BE49-F238E27FC236}">
                    <a16:creationId xmlns="" xmlns:a16="http://schemas.microsoft.com/office/drawing/2014/main" id="{8580D7A7-B7DD-459B-BF7E-109CECCEAF95}"/>
                  </a:ext>
                </a:extLst>
              </p:cNvPr>
              <p:cNvSpPr>
                <a:spLocks noChangeArrowheads="1"/>
              </p:cNvSpPr>
              <p:nvPr/>
            </p:nvSpPr>
            <p:spPr bwMode="auto">
              <a:xfrm>
                <a:off x="7131032" y="5745092"/>
                <a:ext cx="1712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8" name="Oval 85">
                <a:extLst>
                  <a:ext uri="{FF2B5EF4-FFF2-40B4-BE49-F238E27FC236}">
                    <a16:creationId xmlns="" xmlns:a16="http://schemas.microsoft.com/office/drawing/2014/main" id="{F6B2B499-1C82-474D-BACB-515237FEC0F2}"/>
                  </a:ext>
                </a:extLst>
              </p:cNvPr>
              <p:cNvSpPr>
                <a:spLocks noChangeArrowheads="1"/>
              </p:cNvSpPr>
              <p:nvPr/>
            </p:nvSpPr>
            <p:spPr bwMode="auto">
              <a:xfrm>
                <a:off x="7159925" y="5745092"/>
                <a:ext cx="1712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9" name="Oval 86">
                <a:extLst>
                  <a:ext uri="{FF2B5EF4-FFF2-40B4-BE49-F238E27FC236}">
                    <a16:creationId xmlns="" xmlns:a16="http://schemas.microsoft.com/office/drawing/2014/main" id="{82D15F7D-8F26-40EE-A87F-D491BCCC7F6F}"/>
                  </a:ext>
                </a:extLst>
              </p:cNvPr>
              <p:cNvSpPr>
                <a:spLocks noChangeArrowheads="1"/>
              </p:cNvSpPr>
              <p:nvPr/>
            </p:nvSpPr>
            <p:spPr bwMode="auto">
              <a:xfrm>
                <a:off x="7187748"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0" name="Oval 87">
                <a:extLst>
                  <a:ext uri="{FF2B5EF4-FFF2-40B4-BE49-F238E27FC236}">
                    <a16:creationId xmlns="" xmlns:a16="http://schemas.microsoft.com/office/drawing/2014/main" id="{C38E674F-E2ED-4D94-91B4-26D09071B200}"/>
                  </a:ext>
                </a:extLst>
              </p:cNvPr>
              <p:cNvSpPr>
                <a:spLocks noChangeArrowheads="1"/>
              </p:cNvSpPr>
              <p:nvPr/>
            </p:nvSpPr>
            <p:spPr bwMode="auto">
              <a:xfrm>
                <a:off x="7216641" y="5745092"/>
                <a:ext cx="14982" cy="160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1" name="Oval 88">
                <a:extLst>
                  <a:ext uri="{FF2B5EF4-FFF2-40B4-BE49-F238E27FC236}">
                    <a16:creationId xmlns="" xmlns:a16="http://schemas.microsoft.com/office/drawing/2014/main" id="{045F8276-E9AB-4734-80E7-BFA77833647C}"/>
                  </a:ext>
                </a:extLst>
              </p:cNvPr>
              <p:cNvSpPr>
                <a:spLocks noChangeArrowheads="1"/>
              </p:cNvSpPr>
              <p:nvPr/>
            </p:nvSpPr>
            <p:spPr bwMode="auto">
              <a:xfrm>
                <a:off x="7244465"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2" name="Oval 89">
                <a:extLst>
                  <a:ext uri="{FF2B5EF4-FFF2-40B4-BE49-F238E27FC236}">
                    <a16:creationId xmlns="" xmlns:a16="http://schemas.microsoft.com/office/drawing/2014/main" id="{53342960-C3DC-4C2C-A286-2C3BA4455776}"/>
                  </a:ext>
                </a:extLst>
              </p:cNvPr>
              <p:cNvSpPr>
                <a:spLocks noChangeArrowheads="1"/>
              </p:cNvSpPr>
              <p:nvPr/>
            </p:nvSpPr>
            <p:spPr bwMode="auto">
              <a:xfrm>
                <a:off x="7273359"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3" name="Oval 90">
                <a:extLst>
                  <a:ext uri="{FF2B5EF4-FFF2-40B4-BE49-F238E27FC236}">
                    <a16:creationId xmlns="" xmlns:a16="http://schemas.microsoft.com/office/drawing/2014/main" id="{4669F664-6611-4B7E-8305-9CDC6D05D757}"/>
                  </a:ext>
                </a:extLst>
              </p:cNvPr>
              <p:cNvSpPr>
                <a:spLocks noChangeArrowheads="1"/>
              </p:cNvSpPr>
              <p:nvPr/>
            </p:nvSpPr>
            <p:spPr bwMode="auto">
              <a:xfrm>
                <a:off x="7039001" y="5776126"/>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4" name="Oval 91">
                <a:extLst>
                  <a:ext uri="{FF2B5EF4-FFF2-40B4-BE49-F238E27FC236}">
                    <a16:creationId xmlns="" xmlns:a16="http://schemas.microsoft.com/office/drawing/2014/main" id="{52FB8187-059A-4FB3-BD35-96846F0D93C2}"/>
                  </a:ext>
                </a:extLst>
              </p:cNvPr>
              <p:cNvSpPr>
                <a:spLocks noChangeArrowheads="1"/>
              </p:cNvSpPr>
              <p:nvPr/>
            </p:nvSpPr>
            <p:spPr bwMode="auto">
              <a:xfrm>
                <a:off x="7066823"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5" name="Oval 92">
                <a:extLst>
                  <a:ext uri="{FF2B5EF4-FFF2-40B4-BE49-F238E27FC236}">
                    <a16:creationId xmlns="" xmlns:a16="http://schemas.microsoft.com/office/drawing/2014/main" id="{3652AE6D-FF92-4843-8791-91F073019799}"/>
                  </a:ext>
                </a:extLst>
              </p:cNvPr>
              <p:cNvSpPr>
                <a:spLocks noChangeArrowheads="1"/>
              </p:cNvSpPr>
              <p:nvPr/>
            </p:nvSpPr>
            <p:spPr bwMode="auto">
              <a:xfrm>
                <a:off x="7095717"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6" name="Oval 93">
                <a:extLst>
                  <a:ext uri="{FF2B5EF4-FFF2-40B4-BE49-F238E27FC236}">
                    <a16:creationId xmlns="" xmlns:a16="http://schemas.microsoft.com/office/drawing/2014/main" id="{06337A62-7A51-457E-AA0E-52976210FF5F}"/>
                  </a:ext>
                </a:extLst>
              </p:cNvPr>
              <p:cNvSpPr>
                <a:spLocks noChangeArrowheads="1"/>
              </p:cNvSpPr>
              <p:nvPr/>
            </p:nvSpPr>
            <p:spPr bwMode="auto">
              <a:xfrm>
                <a:off x="7122471"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7" name="Oval 94">
                <a:extLst>
                  <a:ext uri="{FF2B5EF4-FFF2-40B4-BE49-F238E27FC236}">
                    <a16:creationId xmlns="" xmlns:a16="http://schemas.microsoft.com/office/drawing/2014/main" id="{5F1769D0-12AA-4D12-A1AC-5594E6162024}"/>
                  </a:ext>
                </a:extLst>
              </p:cNvPr>
              <p:cNvSpPr>
                <a:spLocks noChangeArrowheads="1"/>
              </p:cNvSpPr>
              <p:nvPr/>
            </p:nvSpPr>
            <p:spPr bwMode="auto">
              <a:xfrm>
                <a:off x="7150293" y="577612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8" name="Oval 95">
                <a:extLst>
                  <a:ext uri="{FF2B5EF4-FFF2-40B4-BE49-F238E27FC236}">
                    <a16:creationId xmlns="" xmlns:a16="http://schemas.microsoft.com/office/drawing/2014/main" id="{FB1CE9B2-011D-489E-BD5A-377D2FCF1C20}"/>
                  </a:ext>
                </a:extLst>
              </p:cNvPr>
              <p:cNvSpPr>
                <a:spLocks noChangeArrowheads="1"/>
              </p:cNvSpPr>
              <p:nvPr/>
            </p:nvSpPr>
            <p:spPr bwMode="auto">
              <a:xfrm>
                <a:off x="7178117" y="5776126"/>
                <a:ext cx="1605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9" name="Oval 96">
                <a:extLst>
                  <a:ext uri="{FF2B5EF4-FFF2-40B4-BE49-F238E27FC236}">
                    <a16:creationId xmlns="" xmlns:a16="http://schemas.microsoft.com/office/drawing/2014/main" id="{7F714F0C-7D60-4D96-B52F-B1ABAD4EEC5B}"/>
                  </a:ext>
                </a:extLst>
              </p:cNvPr>
              <p:cNvSpPr>
                <a:spLocks noChangeArrowheads="1"/>
              </p:cNvSpPr>
              <p:nvPr/>
            </p:nvSpPr>
            <p:spPr bwMode="auto">
              <a:xfrm>
                <a:off x="7207011"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0" name="Oval 97">
                <a:extLst>
                  <a:ext uri="{FF2B5EF4-FFF2-40B4-BE49-F238E27FC236}">
                    <a16:creationId xmlns="" xmlns:a16="http://schemas.microsoft.com/office/drawing/2014/main" id="{E6DFC929-43BA-4202-9281-31110D387B11}"/>
                  </a:ext>
                </a:extLst>
              </p:cNvPr>
              <p:cNvSpPr>
                <a:spLocks noChangeArrowheads="1"/>
              </p:cNvSpPr>
              <p:nvPr/>
            </p:nvSpPr>
            <p:spPr bwMode="auto">
              <a:xfrm>
                <a:off x="7234834"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1" name="Oval 98">
                <a:extLst>
                  <a:ext uri="{FF2B5EF4-FFF2-40B4-BE49-F238E27FC236}">
                    <a16:creationId xmlns="" xmlns:a16="http://schemas.microsoft.com/office/drawing/2014/main" id="{B539512B-3F28-44F4-BD49-F002838C01FF}"/>
                  </a:ext>
                </a:extLst>
              </p:cNvPr>
              <p:cNvSpPr>
                <a:spLocks noChangeArrowheads="1"/>
              </p:cNvSpPr>
              <p:nvPr/>
            </p:nvSpPr>
            <p:spPr bwMode="auto">
              <a:xfrm>
                <a:off x="7263727"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2" name="Oval 99">
                <a:extLst>
                  <a:ext uri="{FF2B5EF4-FFF2-40B4-BE49-F238E27FC236}">
                    <a16:creationId xmlns="" xmlns:a16="http://schemas.microsoft.com/office/drawing/2014/main" id="{65D4224C-55C8-4371-9064-694D84635986}"/>
                  </a:ext>
                </a:extLst>
              </p:cNvPr>
              <p:cNvSpPr>
                <a:spLocks noChangeArrowheads="1"/>
              </p:cNvSpPr>
              <p:nvPr/>
            </p:nvSpPr>
            <p:spPr bwMode="auto">
              <a:xfrm>
                <a:off x="7291550"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3" name="Freeform 100">
                <a:extLst>
                  <a:ext uri="{FF2B5EF4-FFF2-40B4-BE49-F238E27FC236}">
                    <a16:creationId xmlns="" xmlns:a16="http://schemas.microsoft.com/office/drawing/2014/main" id="{0194B5A0-563E-4F47-BB09-EE760DF69423}"/>
                  </a:ext>
                </a:extLst>
              </p:cNvPr>
              <p:cNvSpPr>
                <a:spLocks/>
              </p:cNvSpPr>
              <p:nvPr/>
            </p:nvSpPr>
            <p:spPr bwMode="auto">
              <a:xfrm>
                <a:off x="6774679" y="5683025"/>
                <a:ext cx="215096" cy="170150"/>
              </a:xfrm>
              <a:custGeom>
                <a:avLst/>
                <a:gdLst>
                  <a:gd name="T0" fmla="*/ 114 w 114"/>
                  <a:gd name="T1" fmla="*/ 0 h 90"/>
                  <a:gd name="T2" fmla="*/ 114 w 114"/>
                  <a:gd name="T3" fmla="*/ 90 h 90"/>
                  <a:gd name="T4" fmla="*/ 10 w 114"/>
                  <a:gd name="T5" fmla="*/ 90 h 90"/>
                  <a:gd name="T6" fmla="*/ 0 w 114"/>
                  <a:gd name="T7" fmla="*/ 80 h 90"/>
                  <a:gd name="T8" fmla="*/ 0 w 114"/>
                  <a:gd name="T9" fmla="*/ 10 h 90"/>
                  <a:gd name="T10" fmla="*/ 10 w 114"/>
                  <a:gd name="T11" fmla="*/ 0 h 90"/>
                  <a:gd name="T12" fmla="*/ 114 w 114"/>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114" h="90">
                    <a:moveTo>
                      <a:pt x="114" y="0"/>
                    </a:moveTo>
                    <a:cubicBezTo>
                      <a:pt x="114" y="90"/>
                      <a:pt x="114" y="90"/>
                      <a:pt x="114" y="90"/>
                    </a:cubicBezTo>
                    <a:cubicBezTo>
                      <a:pt x="10" y="90"/>
                      <a:pt x="10" y="90"/>
                      <a:pt x="10" y="90"/>
                    </a:cubicBezTo>
                    <a:cubicBezTo>
                      <a:pt x="4" y="90"/>
                      <a:pt x="0" y="85"/>
                      <a:pt x="0" y="80"/>
                    </a:cubicBezTo>
                    <a:cubicBezTo>
                      <a:pt x="0" y="10"/>
                      <a:pt x="0" y="10"/>
                      <a:pt x="0" y="10"/>
                    </a:cubicBezTo>
                    <a:cubicBezTo>
                      <a:pt x="0" y="5"/>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4" name="Oval 101">
                <a:extLst>
                  <a:ext uri="{FF2B5EF4-FFF2-40B4-BE49-F238E27FC236}">
                    <a16:creationId xmlns="" xmlns:a16="http://schemas.microsoft.com/office/drawing/2014/main" id="{A12065C9-36AA-4460-A465-7F1D721B7687}"/>
                  </a:ext>
                </a:extLst>
              </p:cNvPr>
              <p:cNvSpPr>
                <a:spLocks noChangeArrowheads="1"/>
              </p:cNvSpPr>
              <p:nvPr/>
            </p:nvSpPr>
            <p:spPr bwMode="auto">
              <a:xfrm>
                <a:off x="6817483" y="5756863"/>
                <a:ext cx="32104" cy="3210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5" name="Oval 102">
                <a:extLst>
                  <a:ext uri="{FF2B5EF4-FFF2-40B4-BE49-F238E27FC236}">
                    <a16:creationId xmlns="" xmlns:a16="http://schemas.microsoft.com/office/drawing/2014/main" id="{6BEDEC95-5536-4C9E-B29F-3372E352DD1C}"/>
                  </a:ext>
                </a:extLst>
              </p:cNvPr>
              <p:cNvSpPr>
                <a:spLocks noChangeArrowheads="1"/>
              </p:cNvSpPr>
              <p:nvPr/>
            </p:nvSpPr>
            <p:spPr bwMode="auto">
              <a:xfrm>
                <a:off x="6861359" y="5756863"/>
                <a:ext cx="32104" cy="3210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6" name="Oval 103">
                <a:extLst>
                  <a:ext uri="{FF2B5EF4-FFF2-40B4-BE49-F238E27FC236}">
                    <a16:creationId xmlns="" xmlns:a16="http://schemas.microsoft.com/office/drawing/2014/main" id="{D7C0AAFE-653D-47B6-BDAF-F822AFE15E6C}"/>
                  </a:ext>
                </a:extLst>
              </p:cNvPr>
              <p:cNvSpPr>
                <a:spLocks noChangeArrowheads="1"/>
              </p:cNvSpPr>
              <p:nvPr/>
            </p:nvSpPr>
            <p:spPr bwMode="auto">
              <a:xfrm>
                <a:off x="6904164" y="5756863"/>
                <a:ext cx="32104" cy="3210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7" name="Freeform 104">
                <a:extLst>
                  <a:ext uri="{FF2B5EF4-FFF2-40B4-BE49-F238E27FC236}">
                    <a16:creationId xmlns="" xmlns:a16="http://schemas.microsoft.com/office/drawing/2014/main" id="{7AFA1E24-1F5B-4D27-AE34-FF18E3B6D930}"/>
                  </a:ext>
                </a:extLst>
              </p:cNvPr>
              <p:cNvSpPr>
                <a:spLocks/>
              </p:cNvSpPr>
              <p:nvPr/>
            </p:nvSpPr>
            <p:spPr bwMode="auto">
              <a:xfrm>
                <a:off x="7332215" y="5554609"/>
                <a:ext cx="146607" cy="155169"/>
              </a:xfrm>
              <a:custGeom>
                <a:avLst/>
                <a:gdLst>
                  <a:gd name="T0" fmla="*/ 42 w 78"/>
                  <a:gd name="T1" fmla="*/ 13 h 82"/>
                  <a:gd name="T2" fmla="*/ 67 w 78"/>
                  <a:gd name="T3" fmla="*/ 10 h 82"/>
                  <a:gd name="T4" fmla="*/ 67 w 78"/>
                  <a:gd name="T5" fmla="*/ 26 h 82"/>
                  <a:gd name="T6" fmla="*/ 56 w 78"/>
                  <a:gd name="T7" fmla="*/ 29 h 82"/>
                  <a:gd name="T8" fmla="*/ 71 w 78"/>
                  <a:gd name="T9" fmla="*/ 37 h 82"/>
                  <a:gd name="T10" fmla="*/ 60 w 78"/>
                  <a:gd name="T11" fmla="*/ 45 h 82"/>
                  <a:gd name="T12" fmla="*/ 50 w 78"/>
                  <a:gd name="T13" fmla="*/ 39 h 82"/>
                  <a:gd name="T14" fmla="*/ 50 w 78"/>
                  <a:gd name="T15" fmla="*/ 46 h 82"/>
                  <a:gd name="T16" fmla="*/ 58 w 78"/>
                  <a:gd name="T17" fmla="*/ 55 h 82"/>
                  <a:gd name="T18" fmla="*/ 48 w 78"/>
                  <a:gd name="T19" fmla="*/ 56 h 82"/>
                  <a:gd name="T20" fmla="*/ 40 w 78"/>
                  <a:gd name="T21" fmla="*/ 54 h 82"/>
                  <a:gd name="T22" fmla="*/ 45 w 78"/>
                  <a:gd name="T23" fmla="*/ 65 h 82"/>
                  <a:gd name="T24" fmla="*/ 37 w 78"/>
                  <a:gd name="T25" fmla="*/ 65 h 82"/>
                  <a:gd name="T26" fmla="*/ 34 w 78"/>
                  <a:gd name="T27" fmla="*/ 62 h 82"/>
                  <a:gd name="T28" fmla="*/ 35 w 78"/>
                  <a:gd name="T29" fmla="*/ 70 h 82"/>
                  <a:gd name="T30" fmla="*/ 29 w 78"/>
                  <a:gd name="T31" fmla="*/ 82 h 82"/>
                  <a:gd name="T32" fmla="*/ 23 w 78"/>
                  <a:gd name="T33" fmla="*/ 77 h 82"/>
                  <a:gd name="T34" fmla="*/ 25 w 78"/>
                  <a:gd name="T35" fmla="*/ 67 h 82"/>
                  <a:gd name="T36" fmla="*/ 23 w 78"/>
                  <a:gd name="T37" fmla="*/ 64 h 82"/>
                  <a:gd name="T38" fmla="*/ 20 w 78"/>
                  <a:gd name="T39" fmla="*/ 73 h 82"/>
                  <a:gd name="T40" fmla="*/ 16 w 78"/>
                  <a:gd name="T41" fmla="*/ 66 h 82"/>
                  <a:gd name="T42" fmla="*/ 21 w 78"/>
                  <a:gd name="T43" fmla="*/ 59 h 82"/>
                  <a:gd name="T44" fmla="*/ 15 w 78"/>
                  <a:gd name="T45" fmla="*/ 64 h 82"/>
                  <a:gd name="T46" fmla="*/ 7 w 78"/>
                  <a:gd name="T47" fmla="*/ 63 h 82"/>
                  <a:gd name="T48" fmla="*/ 17 w 78"/>
                  <a:gd name="T49" fmla="*/ 54 h 82"/>
                  <a:gd name="T50" fmla="*/ 13 w 78"/>
                  <a:gd name="T51" fmla="*/ 51 h 82"/>
                  <a:gd name="T52" fmla="*/ 6 w 78"/>
                  <a:gd name="T53" fmla="*/ 57 h 82"/>
                  <a:gd name="T54" fmla="*/ 3 w 78"/>
                  <a:gd name="T55" fmla="*/ 48 h 82"/>
                  <a:gd name="T56" fmla="*/ 15 w 78"/>
                  <a:gd name="T57" fmla="*/ 41 h 82"/>
                  <a:gd name="T58" fmla="*/ 8 w 78"/>
                  <a:gd name="T59" fmla="*/ 41 h 82"/>
                  <a:gd name="T60" fmla="*/ 19 w 78"/>
                  <a:gd name="T61" fmla="*/ 17 h 82"/>
                  <a:gd name="T62" fmla="*/ 35 w 78"/>
                  <a:gd name="T63" fmla="*/ 18 h 82"/>
                  <a:gd name="T64" fmla="*/ 42 w 78"/>
                  <a:gd name="T6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82">
                    <a:moveTo>
                      <a:pt x="42" y="13"/>
                    </a:moveTo>
                    <a:cubicBezTo>
                      <a:pt x="42" y="13"/>
                      <a:pt x="56" y="0"/>
                      <a:pt x="67" y="10"/>
                    </a:cubicBezTo>
                    <a:cubicBezTo>
                      <a:pt x="78" y="19"/>
                      <a:pt x="77" y="27"/>
                      <a:pt x="67" y="26"/>
                    </a:cubicBezTo>
                    <a:cubicBezTo>
                      <a:pt x="57" y="25"/>
                      <a:pt x="52" y="27"/>
                      <a:pt x="56" y="29"/>
                    </a:cubicBezTo>
                    <a:cubicBezTo>
                      <a:pt x="61" y="31"/>
                      <a:pt x="73" y="31"/>
                      <a:pt x="71" y="37"/>
                    </a:cubicBezTo>
                    <a:cubicBezTo>
                      <a:pt x="69" y="43"/>
                      <a:pt x="63" y="48"/>
                      <a:pt x="60" y="45"/>
                    </a:cubicBezTo>
                    <a:cubicBezTo>
                      <a:pt x="57" y="42"/>
                      <a:pt x="53" y="36"/>
                      <a:pt x="50" y="39"/>
                    </a:cubicBezTo>
                    <a:cubicBezTo>
                      <a:pt x="47" y="41"/>
                      <a:pt x="45" y="43"/>
                      <a:pt x="50" y="46"/>
                    </a:cubicBezTo>
                    <a:cubicBezTo>
                      <a:pt x="55" y="49"/>
                      <a:pt x="62" y="50"/>
                      <a:pt x="58" y="55"/>
                    </a:cubicBezTo>
                    <a:cubicBezTo>
                      <a:pt x="53" y="60"/>
                      <a:pt x="51" y="59"/>
                      <a:pt x="48" y="56"/>
                    </a:cubicBezTo>
                    <a:cubicBezTo>
                      <a:pt x="45" y="53"/>
                      <a:pt x="38" y="50"/>
                      <a:pt x="40" y="54"/>
                    </a:cubicBezTo>
                    <a:cubicBezTo>
                      <a:pt x="42" y="57"/>
                      <a:pt x="51" y="60"/>
                      <a:pt x="45" y="65"/>
                    </a:cubicBezTo>
                    <a:cubicBezTo>
                      <a:pt x="40" y="69"/>
                      <a:pt x="37" y="68"/>
                      <a:pt x="37" y="65"/>
                    </a:cubicBezTo>
                    <a:cubicBezTo>
                      <a:pt x="37" y="62"/>
                      <a:pt x="33" y="60"/>
                      <a:pt x="34" y="62"/>
                    </a:cubicBezTo>
                    <a:cubicBezTo>
                      <a:pt x="35" y="65"/>
                      <a:pt x="38" y="67"/>
                      <a:pt x="35" y="70"/>
                    </a:cubicBezTo>
                    <a:cubicBezTo>
                      <a:pt x="33" y="74"/>
                      <a:pt x="29" y="82"/>
                      <a:pt x="29" y="82"/>
                    </a:cubicBezTo>
                    <a:cubicBezTo>
                      <a:pt x="29" y="82"/>
                      <a:pt x="24" y="80"/>
                      <a:pt x="23" y="77"/>
                    </a:cubicBezTo>
                    <a:cubicBezTo>
                      <a:pt x="23" y="73"/>
                      <a:pt x="23" y="70"/>
                      <a:pt x="25" y="67"/>
                    </a:cubicBezTo>
                    <a:cubicBezTo>
                      <a:pt x="28" y="64"/>
                      <a:pt x="23" y="62"/>
                      <a:pt x="23" y="64"/>
                    </a:cubicBezTo>
                    <a:cubicBezTo>
                      <a:pt x="23" y="66"/>
                      <a:pt x="23" y="72"/>
                      <a:pt x="20" y="73"/>
                    </a:cubicBezTo>
                    <a:cubicBezTo>
                      <a:pt x="18" y="74"/>
                      <a:pt x="12" y="70"/>
                      <a:pt x="16" y="66"/>
                    </a:cubicBezTo>
                    <a:cubicBezTo>
                      <a:pt x="20" y="62"/>
                      <a:pt x="23" y="61"/>
                      <a:pt x="21" y="59"/>
                    </a:cubicBezTo>
                    <a:cubicBezTo>
                      <a:pt x="19" y="57"/>
                      <a:pt x="16" y="60"/>
                      <a:pt x="15" y="64"/>
                    </a:cubicBezTo>
                    <a:cubicBezTo>
                      <a:pt x="13" y="68"/>
                      <a:pt x="5" y="68"/>
                      <a:pt x="7" y="63"/>
                    </a:cubicBezTo>
                    <a:cubicBezTo>
                      <a:pt x="8" y="59"/>
                      <a:pt x="16" y="56"/>
                      <a:pt x="17" y="54"/>
                    </a:cubicBezTo>
                    <a:cubicBezTo>
                      <a:pt x="17" y="52"/>
                      <a:pt x="16" y="49"/>
                      <a:pt x="13" y="51"/>
                    </a:cubicBezTo>
                    <a:cubicBezTo>
                      <a:pt x="11" y="54"/>
                      <a:pt x="10" y="58"/>
                      <a:pt x="6" y="57"/>
                    </a:cubicBezTo>
                    <a:cubicBezTo>
                      <a:pt x="1" y="57"/>
                      <a:pt x="0" y="51"/>
                      <a:pt x="3" y="48"/>
                    </a:cubicBezTo>
                    <a:cubicBezTo>
                      <a:pt x="6" y="45"/>
                      <a:pt x="17" y="42"/>
                      <a:pt x="15" y="41"/>
                    </a:cubicBezTo>
                    <a:cubicBezTo>
                      <a:pt x="12" y="39"/>
                      <a:pt x="10" y="43"/>
                      <a:pt x="8" y="41"/>
                    </a:cubicBezTo>
                    <a:cubicBezTo>
                      <a:pt x="5" y="39"/>
                      <a:pt x="13" y="21"/>
                      <a:pt x="19" y="17"/>
                    </a:cubicBezTo>
                    <a:cubicBezTo>
                      <a:pt x="26" y="13"/>
                      <a:pt x="33" y="18"/>
                      <a:pt x="35" y="18"/>
                    </a:cubicBezTo>
                    <a:cubicBezTo>
                      <a:pt x="38" y="19"/>
                      <a:pt x="42" y="13"/>
                      <a:pt x="42" y="13"/>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8" name="Freeform 105">
                <a:extLst>
                  <a:ext uri="{FF2B5EF4-FFF2-40B4-BE49-F238E27FC236}">
                    <a16:creationId xmlns="" xmlns:a16="http://schemas.microsoft.com/office/drawing/2014/main" id="{50D7D5BE-656E-4205-A653-DF28B01ABA28}"/>
                  </a:ext>
                </a:extLst>
              </p:cNvPr>
              <p:cNvSpPr>
                <a:spLocks/>
              </p:cNvSpPr>
              <p:nvPr/>
            </p:nvSpPr>
            <p:spPr bwMode="auto">
              <a:xfrm>
                <a:off x="7332215" y="5339514"/>
                <a:ext cx="282513" cy="212955"/>
              </a:xfrm>
              <a:custGeom>
                <a:avLst/>
                <a:gdLst>
                  <a:gd name="T0" fmla="*/ 86 w 150"/>
                  <a:gd name="T1" fmla="*/ 13 h 113"/>
                  <a:gd name="T2" fmla="*/ 87 w 150"/>
                  <a:gd name="T3" fmla="*/ 25 h 113"/>
                  <a:gd name="T4" fmla="*/ 123 w 150"/>
                  <a:gd name="T5" fmla="*/ 21 h 113"/>
                  <a:gd name="T6" fmla="*/ 146 w 150"/>
                  <a:gd name="T7" fmla="*/ 45 h 113"/>
                  <a:gd name="T8" fmla="*/ 139 w 150"/>
                  <a:gd name="T9" fmla="*/ 66 h 113"/>
                  <a:gd name="T10" fmla="*/ 115 w 150"/>
                  <a:gd name="T11" fmla="*/ 50 h 113"/>
                  <a:gd name="T12" fmla="*/ 114 w 150"/>
                  <a:gd name="T13" fmla="*/ 59 h 113"/>
                  <a:gd name="T14" fmla="*/ 125 w 150"/>
                  <a:gd name="T15" fmla="*/ 77 h 113"/>
                  <a:gd name="T16" fmla="*/ 101 w 150"/>
                  <a:gd name="T17" fmla="*/ 85 h 113"/>
                  <a:gd name="T18" fmla="*/ 92 w 150"/>
                  <a:gd name="T19" fmla="*/ 73 h 113"/>
                  <a:gd name="T20" fmla="*/ 86 w 150"/>
                  <a:gd name="T21" fmla="*/ 78 h 113"/>
                  <a:gd name="T22" fmla="*/ 93 w 150"/>
                  <a:gd name="T23" fmla="*/ 93 h 113"/>
                  <a:gd name="T24" fmla="*/ 76 w 150"/>
                  <a:gd name="T25" fmla="*/ 96 h 113"/>
                  <a:gd name="T26" fmla="*/ 70 w 150"/>
                  <a:gd name="T27" fmla="*/ 79 h 113"/>
                  <a:gd name="T28" fmla="*/ 67 w 150"/>
                  <a:gd name="T29" fmla="*/ 81 h 113"/>
                  <a:gd name="T30" fmla="*/ 67 w 150"/>
                  <a:gd name="T31" fmla="*/ 101 h 113"/>
                  <a:gd name="T32" fmla="*/ 54 w 150"/>
                  <a:gd name="T33" fmla="*/ 99 h 113"/>
                  <a:gd name="T34" fmla="*/ 52 w 150"/>
                  <a:gd name="T35" fmla="*/ 90 h 113"/>
                  <a:gd name="T36" fmla="*/ 51 w 150"/>
                  <a:gd name="T37" fmla="*/ 90 h 113"/>
                  <a:gd name="T38" fmla="*/ 49 w 150"/>
                  <a:gd name="T39" fmla="*/ 98 h 113"/>
                  <a:gd name="T40" fmla="*/ 41 w 150"/>
                  <a:gd name="T41" fmla="*/ 106 h 113"/>
                  <a:gd name="T42" fmla="*/ 30 w 150"/>
                  <a:gd name="T43" fmla="*/ 112 h 113"/>
                  <a:gd name="T44" fmla="*/ 25 w 150"/>
                  <a:gd name="T45" fmla="*/ 104 h 113"/>
                  <a:gd name="T46" fmla="*/ 23 w 150"/>
                  <a:gd name="T47" fmla="*/ 95 h 113"/>
                  <a:gd name="T48" fmla="*/ 30 w 150"/>
                  <a:gd name="T49" fmla="*/ 86 h 113"/>
                  <a:gd name="T50" fmla="*/ 24 w 150"/>
                  <a:gd name="T51" fmla="*/ 88 h 113"/>
                  <a:gd name="T52" fmla="*/ 11 w 150"/>
                  <a:gd name="T53" fmla="*/ 88 h 113"/>
                  <a:gd name="T54" fmla="*/ 25 w 150"/>
                  <a:gd name="T55" fmla="*/ 75 h 113"/>
                  <a:gd name="T56" fmla="*/ 21 w 150"/>
                  <a:gd name="T57" fmla="*/ 71 h 113"/>
                  <a:gd name="T58" fmla="*/ 10 w 150"/>
                  <a:gd name="T59" fmla="*/ 79 h 113"/>
                  <a:gd name="T60" fmla="*/ 6 w 150"/>
                  <a:gd name="T61" fmla="*/ 68 h 113"/>
                  <a:gd name="T62" fmla="*/ 15 w 150"/>
                  <a:gd name="T63" fmla="*/ 63 h 113"/>
                  <a:gd name="T64" fmla="*/ 19 w 150"/>
                  <a:gd name="T65" fmla="*/ 58 h 113"/>
                  <a:gd name="T66" fmla="*/ 7 w 150"/>
                  <a:gd name="T67" fmla="*/ 53 h 113"/>
                  <a:gd name="T68" fmla="*/ 26 w 150"/>
                  <a:gd name="T69" fmla="*/ 38 h 113"/>
                  <a:gd name="T70" fmla="*/ 42 w 150"/>
                  <a:gd name="T71" fmla="*/ 33 h 113"/>
                  <a:gd name="T72" fmla="*/ 28 w 150"/>
                  <a:gd name="T73" fmla="*/ 32 h 113"/>
                  <a:gd name="T74" fmla="*/ 38 w 150"/>
                  <a:gd name="T75" fmla="*/ 17 h 113"/>
                  <a:gd name="T76" fmla="*/ 86 w 150"/>
                  <a:gd name="T77" fmla="*/ 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 h="113">
                    <a:moveTo>
                      <a:pt x="86" y="13"/>
                    </a:moveTo>
                    <a:cubicBezTo>
                      <a:pt x="88" y="17"/>
                      <a:pt x="84" y="26"/>
                      <a:pt x="87" y="25"/>
                    </a:cubicBezTo>
                    <a:cubicBezTo>
                      <a:pt x="91" y="25"/>
                      <a:pt x="110" y="17"/>
                      <a:pt x="123" y="21"/>
                    </a:cubicBezTo>
                    <a:cubicBezTo>
                      <a:pt x="135" y="25"/>
                      <a:pt x="143" y="34"/>
                      <a:pt x="146" y="45"/>
                    </a:cubicBezTo>
                    <a:cubicBezTo>
                      <a:pt x="150" y="55"/>
                      <a:pt x="146" y="73"/>
                      <a:pt x="139" y="66"/>
                    </a:cubicBezTo>
                    <a:cubicBezTo>
                      <a:pt x="131" y="60"/>
                      <a:pt x="118" y="48"/>
                      <a:pt x="115" y="50"/>
                    </a:cubicBezTo>
                    <a:cubicBezTo>
                      <a:pt x="113" y="53"/>
                      <a:pt x="109" y="54"/>
                      <a:pt x="114" y="59"/>
                    </a:cubicBezTo>
                    <a:cubicBezTo>
                      <a:pt x="119" y="65"/>
                      <a:pt x="130" y="69"/>
                      <a:pt x="125" y="77"/>
                    </a:cubicBezTo>
                    <a:cubicBezTo>
                      <a:pt x="121" y="86"/>
                      <a:pt x="107" y="92"/>
                      <a:pt x="101" y="85"/>
                    </a:cubicBezTo>
                    <a:cubicBezTo>
                      <a:pt x="96" y="79"/>
                      <a:pt x="98" y="74"/>
                      <a:pt x="92" y="73"/>
                    </a:cubicBezTo>
                    <a:cubicBezTo>
                      <a:pt x="87" y="72"/>
                      <a:pt x="83" y="75"/>
                      <a:pt x="86" y="78"/>
                    </a:cubicBezTo>
                    <a:cubicBezTo>
                      <a:pt x="89" y="81"/>
                      <a:pt x="96" y="89"/>
                      <a:pt x="93" y="93"/>
                    </a:cubicBezTo>
                    <a:cubicBezTo>
                      <a:pt x="89" y="98"/>
                      <a:pt x="78" y="99"/>
                      <a:pt x="76" y="96"/>
                    </a:cubicBezTo>
                    <a:cubicBezTo>
                      <a:pt x="74" y="93"/>
                      <a:pt x="72" y="82"/>
                      <a:pt x="70" y="79"/>
                    </a:cubicBezTo>
                    <a:cubicBezTo>
                      <a:pt x="69" y="76"/>
                      <a:pt x="66" y="77"/>
                      <a:pt x="67" y="81"/>
                    </a:cubicBezTo>
                    <a:cubicBezTo>
                      <a:pt x="68" y="84"/>
                      <a:pt x="73" y="98"/>
                      <a:pt x="67" y="101"/>
                    </a:cubicBezTo>
                    <a:cubicBezTo>
                      <a:pt x="60" y="105"/>
                      <a:pt x="54" y="104"/>
                      <a:pt x="54" y="99"/>
                    </a:cubicBezTo>
                    <a:cubicBezTo>
                      <a:pt x="53" y="98"/>
                      <a:pt x="56" y="88"/>
                      <a:pt x="52" y="90"/>
                    </a:cubicBezTo>
                    <a:cubicBezTo>
                      <a:pt x="51" y="90"/>
                      <a:pt x="51" y="90"/>
                      <a:pt x="51" y="90"/>
                    </a:cubicBezTo>
                    <a:cubicBezTo>
                      <a:pt x="50" y="93"/>
                      <a:pt x="50" y="96"/>
                      <a:pt x="49" y="98"/>
                    </a:cubicBezTo>
                    <a:cubicBezTo>
                      <a:pt x="48" y="102"/>
                      <a:pt x="44" y="104"/>
                      <a:pt x="41" y="106"/>
                    </a:cubicBezTo>
                    <a:cubicBezTo>
                      <a:pt x="39" y="108"/>
                      <a:pt x="33" y="113"/>
                      <a:pt x="30" y="112"/>
                    </a:cubicBezTo>
                    <a:cubicBezTo>
                      <a:pt x="28" y="111"/>
                      <a:pt x="26" y="106"/>
                      <a:pt x="25" y="104"/>
                    </a:cubicBezTo>
                    <a:cubicBezTo>
                      <a:pt x="24" y="102"/>
                      <a:pt x="22" y="97"/>
                      <a:pt x="23" y="95"/>
                    </a:cubicBezTo>
                    <a:cubicBezTo>
                      <a:pt x="25" y="92"/>
                      <a:pt x="32" y="89"/>
                      <a:pt x="30" y="86"/>
                    </a:cubicBezTo>
                    <a:cubicBezTo>
                      <a:pt x="29" y="84"/>
                      <a:pt x="26" y="85"/>
                      <a:pt x="24" y="88"/>
                    </a:cubicBezTo>
                    <a:cubicBezTo>
                      <a:pt x="23" y="91"/>
                      <a:pt x="10" y="95"/>
                      <a:pt x="11" y="88"/>
                    </a:cubicBezTo>
                    <a:cubicBezTo>
                      <a:pt x="13" y="81"/>
                      <a:pt x="19" y="80"/>
                      <a:pt x="25" y="75"/>
                    </a:cubicBezTo>
                    <a:cubicBezTo>
                      <a:pt x="30" y="70"/>
                      <a:pt x="23" y="68"/>
                      <a:pt x="21" y="71"/>
                    </a:cubicBezTo>
                    <a:cubicBezTo>
                      <a:pt x="19" y="73"/>
                      <a:pt x="11" y="79"/>
                      <a:pt x="10" y="79"/>
                    </a:cubicBezTo>
                    <a:cubicBezTo>
                      <a:pt x="9" y="79"/>
                      <a:pt x="0" y="74"/>
                      <a:pt x="6" y="68"/>
                    </a:cubicBezTo>
                    <a:cubicBezTo>
                      <a:pt x="9" y="66"/>
                      <a:pt x="12" y="64"/>
                      <a:pt x="15" y="63"/>
                    </a:cubicBezTo>
                    <a:cubicBezTo>
                      <a:pt x="17" y="62"/>
                      <a:pt x="21" y="61"/>
                      <a:pt x="19" y="58"/>
                    </a:cubicBezTo>
                    <a:cubicBezTo>
                      <a:pt x="17" y="53"/>
                      <a:pt x="5" y="60"/>
                      <a:pt x="7" y="53"/>
                    </a:cubicBezTo>
                    <a:cubicBezTo>
                      <a:pt x="8" y="48"/>
                      <a:pt x="18" y="40"/>
                      <a:pt x="26" y="38"/>
                    </a:cubicBezTo>
                    <a:cubicBezTo>
                      <a:pt x="33" y="37"/>
                      <a:pt x="45" y="36"/>
                      <a:pt x="42" y="33"/>
                    </a:cubicBezTo>
                    <a:cubicBezTo>
                      <a:pt x="39" y="29"/>
                      <a:pt x="31" y="30"/>
                      <a:pt x="28" y="32"/>
                    </a:cubicBezTo>
                    <a:cubicBezTo>
                      <a:pt x="25" y="31"/>
                      <a:pt x="34" y="21"/>
                      <a:pt x="38" y="17"/>
                    </a:cubicBezTo>
                    <a:cubicBezTo>
                      <a:pt x="43" y="14"/>
                      <a:pt x="80" y="0"/>
                      <a:pt x="86" y="13"/>
                    </a:cubicBezTo>
                    <a:close/>
                  </a:path>
                </a:pathLst>
              </a:custGeom>
              <a:solidFill>
                <a:srgbClr val="85C4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9" name="Freeform 106">
                <a:extLst>
                  <a:ext uri="{FF2B5EF4-FFF2-40B4-BE49-F238E27FC236}">
                    <a16:creationId xmlns="" xmlns:a16="http://schemas.microsoft.com/office/drawing/2014/main" id="{9C857118-0425-44E3-B5BF-0A30F535C7C4}"/>
                  </a:ext>
                </a:extLst>
              </p:cNvPr>
              <p:cNvSpPr>
                <a:spLocks/>
              </p:cNvSpPr>
              <p:nvPr/>
            </p:nvSpPr>
            <p:spPr bwMode="auto">
              <a:xfrm>
                <a:off x="7450999" y="5592064"/>
                <a:ext cx="88821" cy="132696"/>
              </a:xfrm>
              <a:custGeom>
                <a:avLst/>
                <a:gdLst>
                  <a:gd name="T0" fmla="*/ 43 w 47"/>
                  <a:gd name="T1" fmla="*/ 70 h 70"/>
                  <a:gd name="T2" fmla="*/ 1 w 47"/>
                  <a:gd name="T3" fmla="*/ 0 h 70"/>
                  <a:gd name="T4" fmla="*/ 0 w 47"/>
                  <a:gd name="T5" fmla="*/ 3 h 70"/>
                  <a:gd name="T6" fmla="*/ 40 w 47"/>
                  <a:gd name="T7" fmla="*/ 70 h 70"/>
                  <a:gd name="T8" fmla="*/ 43 w 47"/>
                  <a:gd name="T9" fmla="*/ 70 h 70"/>
                </a:gdLst>
                <a:ahLst/>
                <a:cxnLst>
                  <a:cxn ang="0">
                    <a:pos x="T0" y="T1"/>
                  </a:cxn>
                  <a:cxn ang="0">
                    <a:pos x="T2" y="T3"/>
                  </a:cxn>
                  <a:cxn ang="0">
                    <a:pos x="T4" y="T5"/>
                  </a:cxn>
                  <a:cxn ang="0">
                    <a:pos x="T6" y="T7"/>
                  </a:cxn>
                  <a:cxn ang="0">
                    <a:pos x="T8" y="T9"/>
                  </a:cxn>
                </a:cxnLst>
                <a:rect l="0" t="0" r="r" b="b"/>
                <a:pathLst>
                  <a:path w="47" h="70">
                    <a:moveTo>
                      <a:pt x="43" y="70"/>
                    </a:moveTo>
                    <a:cubicBezTo>
                      <a:pt x="47" y="12"/>
                      <a:pt x="1" y="0"/>
                      <a:pt x="1" y="0"/>
                    </a:cubicBezTo>
                    <a:cubicBezTo>
                      <a:pt x="0" y="3"/>
                      <a:pt x="0" y="3"/>
                      <a:pt x="0" y="3"/>
                    </a:cubicBezTo>
                    <a:cubicBezTo>
                      <a:pt x="2" y="4"/>
                      <a:pt x="44" y="14"/>
                      <a:pt x="40" y="70"/>
                    </a:cubicBezTo>
                    <a:lnTo>
                      <a:pt x="43" y="70"/>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0" name="Freeform 107">
                <a:extLst>
                  <a:ext uri="{FF2B5EF4-FFF2-40B4-BE49-F238E27FC236}">
                    <a16:creationId xmlns="" xmlns:a16="http://schemas.microsoft.com/office/drawing/2014/main" id="{5556C915-1967-4E1C-AED3-F1223F565C5F}"/>
                  </a:ext>
                </a:extLst>
              </p:cNvPr>
              <p:cNvSpPr>
                <a:spLocks/>
              </p:cNvSpPr>
              <p:nvPr/>
            </p:nvSpPr>
            <p:spPr bwMode="auto">
              <a:xfrm>
                <a:off x="7517348" y="5421914"/>
                <a:ext cx="111294" cy="310337"/>
              </a:xfrm>
              <a:custGeom>
                <a:avLst/>
                <a:gdLst>
                  <a:gd name="T0" fmla="*/ 1 w 59"/>
                  <a:gd name="T1" fmla="*/ 164 h 164"/>
                  <a:gd name="T2" fmla="*/ 56 w 59"/>
                  <a:gd name="T3" fmla="*/ 106 h 164"/>
                  <a:gd name="T4" fmla="*/ 57 w 59"/>
                  <a:gd name="T5" fmla="*/ 64 h 164"/>
                  <a:gd name="T6" fmla="*/ 57 w 59"/>
                  <a:gd name="T7" fmla="*/ 58 h 164"/>
                  <a:gd name="T8" fmla="*/ 52 w 59"/>
                  <a:gd name="T9" fmla="*/ 26 h 164"/>
                  <a:gd name="T10" fmla="*/ 41 w 59"/>
                  <a:gd name="T11" fmla="*/ 1 h 164"/>
                  <a:gd name="T12" fmla="*/ 40 w 59"/>
                  <a:gd name="T13" fmla="*/ 0 h 164"/>
                  <a:gd name="T14" fmla="*/ 38 w 59"/>
                  <a:gd name="T15" fmla="*/ 2 h 164"/>
                  <a:gd name="T16" fmla="*/ 38 w 59"/>
                  <a:gd name="T17" fmla="*/ 2 h 164"/>
                  <a:gd name="T18" fmla="*/ 39 w 59"/>
                  <a:gd name="T19" fmla="*/ 3 h 164"/>
                  <a:gd name="T20" fmla="*/ 50 w 59"/>
                  <a:gd name="T21" fmla="*/ 26 h 164"/>
                  <a:gd name="T22" fmla="*/ 54 w 59"/>
                  <a:gd name="T23" fmla="*/ 58 h 164"/>
                  <a:gd name="T24" fmla="*/ 54 w 59"/>
                  <a:gd name="T25" fmla="*/ 64 h 164"/>
                  <a:gd name="T26" fmla="*/ 53 w 59"/>
                  <a:gd name="T27" fmla="*/ 105 h 164"/>
                  <a:gd name="T28" fmla="*/ 0 w 59"/>
                  <a:gd name="T29" fmla="*/ 161 h 164"/>
                  <a:gd name="T30" fmla="*/ 1 w 59"/>
                  <a:gd name="T3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164">
                    <a:moveTo>
                      <a:pt x="1" y="164"/>
                    </a:moveTo>
                    <a:cubicBezTo>
                      <a:pt x="24" y="153"/>
                      <a:pt x="50" y="133"/>
                      <a:pt x="56" y="106"/>
                    </a:cubicBezTo>
                    <a:cubicBezTo>
                      <a:pt x="59" y="93"/>
                      <a:pt x="58" y="78"/>
                      <a:pt x="57" y="64"/>
                    </a:cubicBezTo>
                    <a:cubicBezTo>
                      <a:pt x="57" y="62"/>
                      <a:pt x="57" y="60"/>
                      <a:pt x="57" y="58"/>
                    </a:cubicBezTo>
                    <a:cubicBezTo>
                      <a:pt x="56" y="45"/>
                      <a:pt x="55" y="35"/>
                      <a:pt x="52" y="26"/>
                    </a:cubicBezTo>
                    <a:cubicBezTo>
                      <a:pt x="50" y="17"/>
                      <a:pt x="47" y="7"/>
                      <a:pt x="41" y="1"/>
                    </a:cubicBezTo>
                    <a:cubicBezTo>
                      <a:pt x="40" y="0"/>
                      <a:pt x="40" y="0"/>
                      <a:pt x="40" y="0"/>
                    </a:cubicBezTo>
                    <a:cubicBezTo>
                      <a:pt x="38" y="2"/>
                      <a:pt x="38" y="2"/>
                      <a:pt x="38" y="2"/>
                    </a:cubicBezTo>
                    <a:cubicBezTo>
                      <a:pt x="38" y="2"/>
                      <a:pt x="38" y="2"/>
                      <a:pt x="38" y="2"/>
                    </a:cubicBezTo>
                    <a:cubicBezTo>
                      <a:pt x="38" y="2"/>
                      <a:pt x="38" y="3"/>
                      <a:pt x="39" y="3"/>
                    </a:cubicBezTo>
                    <a:cubicBezTo>
                      <a:pt x="45" y="8"/>
                      <a:pt x="47" y="18"/>
                      <a:pt x="50" y="26"/>
                    </a:cubicBezTo>
                    <a:cubicBezTo>
                      <a:pt x="52" y="36"/>
                      <a:pt x="53" y="46"/>
                      <a:pt x="54" y="58"/>
                    </a:cubicBezTo>
                    <a:cubicBezTo>
                      <a:pt x="54" y="60"/>
                      <a:pt x="54" y="62"/>
                      <a:pt x="54" y="64"/>
                    </a:cubicBezTo>
                    <a:cubicBezTo>
                      <a:pt x="55" y="78"/>
                      <a:pt x="56" y="93"/>
                      <a:pt x="53" y="105"/>
                    </a:cubicBezTo>
                    <a:cubicBezTo>
                      <a:pt x="47" y="131"/>
                      <a:pt x="22" y="151"/>
                      <a:pt x="0" y="161"/>
                    </a:cubicBezTo>
                    <a:lnTo>
                      <a:pt x="1" y="164"/>
                    </a:lnTo>
                    <a:close/>
                  </a:path>
                </a:pathLst>
              </a:custGeom>
              <a:solidFill>
                <a:srgbClr val="85C4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1" name="Freeform 108">
                <a:extLst>
                  <a:ext uri="{FF2B5EF4-FFF2-40B4-BE49-F238E27FC236}">
                    <a16:creationId xmlns="" xmlns:a16="http://schemas.microsoft.com/office/drawing/2014/main" id="{B2910E21-07CF-4AAA-A4D9-C7E8526047D8}"/>
                  </a:ext>
                </a:extLst>
              </p:cNvPr>
              <p:cNvSpPr>
                <a:spLocks/>
              </p:cNvSpPr>
              <p:nvPr/>
            </p:nvSpPr>
            <p:spPr bwMode="auto">
              <a:xfrm>
                <a:off x="7581555" y="5475420"/>
                <a:ext cx="195834" cy="202254"/>
              </a:xfrm>
              <a:custGeom>
                <a:avLst/>
                <a:gdLst>
                  <a:gd name="T0" fmla="*/ 49 w 104"/>
                  <a:gd name="T1" fmla="*/ 15 h 107"/>
                  <a:gd name="T2" fmla="*/ 58 w 104"/>
                  <a:gd name="T3" fmla="*/ 18 h 107"/>
                  <a:gd name="T4" fmla="*/ 76 w 104"/>
                  <a:gd name="T5" fmla="*/ 15 h 107"/>
                  <a:gd name="T6" fmla="*/ 94 w 104"/>
                  <a:gd name="T7" fmla="*/ 40 h 107"/>
                  <a:gd name="T8" fmla="*/ 87 w 104"/>
                  <a:gd name="T9" fmla="*/ 43 h 107"/>
                  <a:gd name="T10" fmla="*/ 89 w 104"/>
                  <a:gd name="T11" fmla="*/ 48 h 107"/>
                  <a:gd name="T12" fmla="*/ 101 w 104"/>
                  <a:gd name="T13" fmla="*/ 62 h 107"/>
                  <a:gd name="T14" fmla="*/ 100 w 104"/>
                  <a:gd name="T15" fmla="*/ 71 h 107"/>
                  <a:gd name="T16" fmla="*/ 82 w 104"/>
                  <a:gd name="T17" fmla="*/ 54 h 107"/>
                  <a:gd name="T18" fmla="*/ 83 w 104"/>
                  <a:gd name="T19" fmla="*/ 61 h 107"/>
                  <a:gd name="T20" fmla="*/ 97 w 104"/>
                  <a:gd name="T21" fmla="*/ 78 h 107"/>
                  <a:gd name="T22" fmla="*/ 91 w 104"/>
                  <a:gd name="T23" fmla="*/ 85 h 107"/>
                  <a:gd name="T24" fmla="*/ 79 w 104"/>
                  <a:gd name="T25" fmla="*/ 71 h 107"/>
                  <a:gd name="T26" fmla="*/ 72 w 104"/>
                  <a:gd name="T27" fmla="*/ 65 h 107"/>
                  <a:gd name="T28" fmla="*/ 77 w 104"/>
                  <a:gd name="T29" fmla="*/ 76 h 107"/>
                  <a:gd name="T30" fmla="*/ 87 w 104"/>
                  <a:gd name="T31" fmla="*/ 88 h 107"/>
                  <a:gd name="T32" fmla="*/ 79 w 104"/>
                  <a:gd name="T33" fmla="*/ 88 h 107"/>
                  <a:gd name="T34" fmla="*/ 71 w 104"/>
                  <a:gd name="T35" fmla="*/ 79 h 107"/>
                  <a:gd name="T36" fmla="*/ 76 w 104"/>
                  <a:gd name="T37" fmla="*/ 89 h 107"/>
                  <a:gd name="T38" fmla="*/ 64 w 104"/>
                  <a:gd name="T39" fmla="*/ 103 h 107"/>
                  <a:gd name="T40" fmla="*/ 55 w 104"/>
                  <a:gd name="T41" fmla="*/ 89 h 107"/>
                  <a:gd name="T42" fmla="*/ 58 w 104"/>
                  <a:gd name="T43" fmla="*/ 81 h 107"/>
                  <a:gd name="T44" fmla="*/ 53 w 104"/>
                  <a:gd name="T45" fmla="*/ 82 h 107"/>
                  <a:gd name="T46" fmla="*/ 45 w 104"/>
                  <a:gd name="T47" fmla="*/ 85 h 107"/>
                  <a:gd name="T48" fmla="*/ 45 w 104"/>
                  <a:gd name="T49" fmla="*/ 74 h 107"/>
                  <a:gd name="T50" fmla="*/ 50 w 104"/>
                  <a:gd name="T51" fmla="*/ 67 h 107"/>
                  <a:gd name="T52" fmla="*/ 45 w 104"/>
                  <a:gd name="T53" fmla="*/ 69 h 107"/>
                  <a:gd name="T54" fmla="*/ 34 w 104"/>
                  <a:gd name="T55" fmla="*/ 72 h 107"/>
                  <a:gd name="T56" fmla="*/ 34 w 104"/>
                  <a:gd name="T57" fmla="*/ 59 h 107"/>
                  <a:gd name="T58" fmla="*/ 44 w 104"/>
                  <a:gd name="T59" fmla="*/ 51 h 107"/>
                  <a:gd name="T60" fmla="*/ 34 w 104"/>
                  <a:gd name="T61" fmla="*/ 52 h 107"/>
                  <a:gd name="T62" fmla="*/ 16 w 104"/>
                  <a:gd name="T63" fmla="*/ 53 h 107"/>
                  <a:gd name="T64" fmla="*/ 16 w 104"/>
                  <a:gd name="T65" fmla="*/ 39 h 107"/>
                  <a:gd name="T66" fmla="*/ 28 w 104"/>
                  <a:gd name="T67" fmla="*/ 31 h 107"/>
                  <a:gd name="T68" fmla="*/ 13 w 104"/>
                  <a:gd name="T69" fmla="*/ 31 h 107"/>
                  <a:gd name="T70" fmla="*/ 8 w 104"/>
                  <a:gd name="T71" fmla="*/ 14 h 107"/>
                  <a:gd name="T72" fmla="*/ 49 w 104"/>
                  <a:gd name="T73"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7">
                    <a:moveTo>
                      <a:pt x="49" y="15"/>
                    </a:moveTo>
                    <a:cubicBezTo>
                      <a:pt x="49" y="15"/>
                      <a:pt x="54" y="24"/>
                      <a:pt x="58" y="18"/>
                    </a:cubicBezTo>
                    <a:cubicBezTo>
                      <a:pt x="62" y="11"/>
                      <a:pt x="70" y="8"/>
                      <a:pt x="76" y="15"/>
                    </a:cubicBezTo>
                    <a:cubicBezTo>
                      <a:pt x="82" y="22"/>
                      <a:pt x="94" y="36"/>
                      <a:pt x="94" y="40"/>
                    </a:cubicBezTo>
                    <a:cubicBezTo>
                      <a:pt x="95" y="44"/>
                      <a:pt x="91" y="44"/>
                      <a:pt x="87" y="43"/>
                    </a:cubicBezTo>
                    <a:cubicBezTo>
                      <a:pt x="83" y="42"/>
                      <a:pt x="85" y="45"/>
                      <a:pt x="89" y="48"/>
                    </a:cubicBezTo>
                    <a:cubicBezTo>
                      <a:pt x="93" y="52"/>
                      <a:pt x="101" y="57"/>
                      <a:pt x="101" y="62"/>
                    </a:cubicBezTo>
                    <a:cubicBezTo>
                      <a:pt x="102" y="67"/>
                      <a:pt x="104" y="73"/>
                      <a:pt x="100" y="71"/>
                    </a:cubicBezTo>
                    <a:cubicBezTo>
                      <a:pt x="95" y="68"/>
                      <a:pt x="85" y="52"/>
                      <a:pt x="82" y="54"/>
                    </a:cubicBezTo>
                    <a:cubicBezTo>
                      <a:pt x="79" y="55"/>
                      <a:pt x="79" y="57"/>
                      <a:pt x="83" y="61"/>
                    </a:cubicBezTo>
                    <a:cubicBezTo>
                      <a:pt x="87" y="64"/>
                      <a:pt x="97" y="72"/>
                      <a:pt x="97" y="78"/>
                    </a:cubicBezTo>
                    <a:cubicBezTo>
                      <a:pt x="97" y="83"/>
                      <a:pt x="97" y="89"/>
                      <a:pt x="91" y="85"/>
                    </a:cubicBezTo>
                    <a:cubicBezTo>
                      <a:pt x="84" y="81"/>
                      <a:pt x="81" y="75"/>
                      <a:pt x="79" y="71"/>
                    </a:cubicBezTo>
                    <a:cubicBezTo>
                      <a:pt x="77" y="67"/>
                      <a:pt x="73" y="61"/>
                      <a:pt x="72" y="65"/>
                    </a:cubicBezTo>
                    <a:cubicBezTo>
                      <a:pt x="71" y="68"/>
                      <a:pt x="75" y="74"/>
                      <a:pt x="77" y="76"/>
                    </a:cubicBezTo>
                    <a:cubicBezTo>
                      <a:pt x="79" y="78"/>
                      <a:pt x="89" y="84"/>
                      <a:pt x="87" y="88"/>
                    </a:cubicBezTo>
                    <a:cubicBezTo>
                      <a:pt x="85" y="92"/>
                      <a:pt x="80" y="93"/>
                      <a:pt x="79" y="88"/>
                    </a:cubicBezTo>
                    <a:cubicBezTo>
                      <a:pt x="78" y="83"/>
                      <a:pt x="72" y="77"/>
                      <a:pt x="71" y="79"/>
                    </a:cubicBezTo>
                    <a:cubicBezTo>
                      <a:pt x="69" y="81"/>
                      <a:pt x="77" y="83"/>
                      <a:pt x="76" y="89"/>
                    </a:cubicBezTo>
                    <a:cubicBezTo>
                      <a:pt x="75" y="94"/>
                      <a:pt x="69" y="107"/>
                      <a:pt x="64" y="103"/>
                    </a:cubicBezTo>
                    <a:cubicBezTo>
                      <a:pt x="59" y="100"/>
                      <a:pt x="53" y="93"/>
                      <a:pt x="55" y="89"/>
                    </a:cubicBezTo>
                    <a:cubicBezTo>
                      <a:pt x="56" y="85"/>
                      <a:pt x="62" y="83"/>
                      <a:pt x="58" y="81"/>
                    </a:cubicBezTo>
                    <a:cubicBezTo>
                      <a:pt x="54" y="80"/>
                      <a:pt x="54" y="79"/>
                      <a:pt x="53" y="82"/>
                    </a:cubicBezTo>
                    <a:cubicBezTo>
                      <a:pt x="53" y="86"/>
                      <a:pt x="47" y="88"/>
                      <a:pt x="45" y="85"/>
                    </a:cubicBezTo>
                    <a:cubicBezTo>
                      <a:pt x="43" y="82"/>
                      <a:pt x="41" y="78"/>
                      <a:pt x="45" y="74"/>
                    </a:cubicBezTo>
                    <a:cubicBezTo>
                      <a:pt x="49" y="71"/>
                      <a:pt x="53" y="69"/>
                      <a:pt x="50" y="67"/>
                    </a:cubicBezTo>
                    <a:cubicBezTo>
                      <a:pt x="48" y="65"/>
                      <a:pt x="46" y="66"/>
                      <a:pt x="45" y="69"/>
                    </a:cubicBezTo>
                    <a:cubicBezTo>
                      <a:pt x="44" y="72"/>
                      <a:pt x="38" y="74"/>
                      <a:pt x="34" y="72"/>
                    </a:cubicBezTo>
                    <a:cubicBezTo>
                      <a:pt x="29" y="70"/>
                      <a:pt x="28" y="64"/>
                      <a:pt x="34" y="59"/>
                    </a:cubicBezTo>
                    <a:cubicBezTo>
                      <a:pt x="39" y="54"/>
                      <a:pt x="46" y="54"/>
                      <a:pt x="44" y="51"/>
                    </a:cubicBezTo>
                    <a:cubicBezTo>
                      <a:pt x="43" y="48"/>
                      <a:pt x="37" y="47"/>
                      <a:pt x="34" y="52"/>
                    </a:cubicBezTo>
                    <a:cubicBezTo>
                      <a:pt x="32" y="56"/>
                      <a:pt x="20" y="59"/>
                      <a:pt x="16" y="53"/>
                    </a:cubicBezTo>
                    <a:cubicBezTo>
                      <a:pt x="11" y="46"/>
                      <a:pt x="6" y="42"/>
                      <a:pt x="16" y="39"/>
                    </a:cubicBezTo>
                    <a:cubicBezTo>
                      <a:pt x="25" y="35"/>
                      <a:pt x="32" y="34"/>
                      <a:pt x="28" y="31"/>
                    </a:cubicBezTo>
                    <a:cubicBezTo>
                      <a:pt x="25" y="28"/>
                      <a:pt x="18" y="30"/>
                      <a:pt x="13" y="31"/>
                    </a:cubicBezTo>
                    <a:cubicBezTo>
                      <a:pt x="9" y="31"/>
                      <a:pt x="0" y="27"/>
                      <a:pt x="8" y="14"/>
                    </a:cubicBezTo>
                    <a:cubicBezTo>
                      <a:pt x="15" y="0"/>
                      <a:pt x="40" y="6"/>
                      <a:pt x="49" y="1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2" name="Freeform 109">
                <a:extLst>
                  <a:ext uri="{FF2B5EF4-FFF2-40B4-BE49-F238E27FC236}">
                    <a16:creationId xmlns="" xmlns:a16="http://schemas.microsoft.com/office/drawing/2014/main" id="{1DD04948-9631-4133-8A01-342C7AB7F4B5}"/>
                  </a:ext>
                </a:extLst>
              </p:cNvPr>
              <p:cNvSpPr>
                <a:spLocks/>
              </p:cNvSpPr>
              <p:nvPr/>
            </p:nvSpPr>
            <p:spPr bwMode="auto">
              <a:xfrm>
                <a:off x="7509857" y="5518225"/>
                <a:ext cx="97382" cy="208675"/>
              </a:xfrm>
              <a:custGeom>
                <a:avLst/>
                <a:gdLst>
                  <a:gd name="T0" fmla="*/ 17 w 52"/>
                  <a:gd name="T1" fmla="*/ 110 h 110"/>
                  <a:gd name="T2" fmla="*/ 19 w 52"/>
                  <a:gd name="T3" fmla="*/ 108 h 110"/>
                  <a:gd name="T4" fmla="*/ 4 w 52"/>
                  <a:gd name="T5" fmla="*/ 73 h 110"/>
                  <a:gd name="T6" fmla="*/ 52 w 52"/>
                  <a:gd name="T7" fmla="*/ 2 h 110"/>
                  <a:gd name="T8" fmla="*/ 51 w 52"/>
                  <a:gd name="T9" fmla="*/ 0 h 110"/>
                  <a:gd name="T10" fmla="*/ 1 w 52"/>
                  <a:gd name="T11" fmla="*/ 73 h 110"/>
                  <a:gd name="T12" fmla="*/ 17 w 5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2" h="110">
                    <a:moveTo>
                      <a:pt x="17" y="110"/>
                    </a:moveTo>
                    <a:cubicBezTo>
                      <a:pt x="19" y="108"/>
                      <a:pt x="19" y="108"/>
                      <a:pt x="19" y="108"/>
                    </a:cubicBezTo>
                    <a:cubicBezTo>
                      <a:pt x="8" y="98"/>
                      <a:pt x="3" y="86"/>
                      <a:pt x="4" y="73"/>
                    </a:cubicBezTo>
                    <a:cubicBezTo>
                      <a:pt x="6" y="38"/>
                      <a:pt x="52" y="3"/>
                      <a:pt x="52" y="2"/>
                    </a:cubicBezTo>
                    <a:cubicBezTo>
                      <a:pt x="51" y="0"/>
                      <a:pt x="51" y="0"/>
                      <a:pt x="51" y="0"/>
                    </a:cubicBezTo>
                    <a:cubicBezTo>
                      <a:pt x="49" y="1"/>
                      <a:pt x="3" y="36"/>
                      <a:pt x="1" y="73"/>
                    </a:cubicBezTo>
                    <a:cubicBezTo>
                      <a:pt x="0" y="87"/>
                      <a:pt x="6" y="99"/>
                      <a:pt x="17" y="110"/>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3" name="Rectangle 110">
                <a:extLst>
                  <a:ext uri="{FF2B5EF4-FFF2-40B4-BE49-F238E27FC236}">
                    <a16:creationId xmlns="" xmlns:a16="http://schemas.microsoft.com/office/drawing/2014/main" id="{9EEC10B6-B79E-4410-ABD7-B2C18B3C7712}"/>
                  </a:ext>
                </a:extLst>
              </p:cNvPr>
              <p:cNvSpPr>
                <a:spLocks noChangeArrowheads="1"/>
              </p:cNvSpPr>
              <p:nvPr/>
            </p:nvSpPr>
            <p:spPr bwMode="auto">
              <a:xfrm>
                <a:off x="7460630" y="5711918"/>
                <a:ext cx="126275" cy="25683"/>
              </a:xfrm>
              <a:prstGeom prst="rect">
                <a:avLst/>
              </a:prstGeom>
              <a:solidFill>
                <a:srgbClr val="00AF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4" name="Freeform 111">
                <a:extLst>
                  <a:ext uri="{FF2B5EF4-FFF2-40B4-BE49-F238E27FC236}">
                    <a16:creationId xmlns="" xmlns:a16="http://schemas.microsoft.com/office/drawing/2014/main" id="{BC860B7C-2FF2-4313-9DD4-F18DCF2AF294}"/>
                  </a:ext>
                </a:extLst>
              </p:cNvPr>
              <p:cNvSpPr>
                <a:spLocks/>
              </p:cNvSpPr>
              <p:nvPr/>
            </p:nvSpPr>
            <p:spPr bwMode="auto">
              <a:xfrm>
                <a:off x="7468121" y="5730111"/>
                <a:ext cx="109153" cy="119854"/>
              </a:xfrm>
              <a:custGeom>
                <a:avLst/>
                <a:gdLst>
                  <a:gd name="T0" fmla="*/ 0 w 102"/>
                  <a:gd name="T1" fmla="*/ 0 h 112"/>
                  <a:gd name="T2" fmla="*/ 8 w 102"/>
                  <a:gd name="T3" fmla="*/ 112 h 112"/>
                  <a:gd name="T4" fmla="*/ 93 w 102"/>
                  <a:gd name="T5" fmla="*/ 112 h 112"/>
                  <a:gd name="T6" fmla="*/ 100 w 102"/>
                  <a:gd name="T7" fmla="*/ 20 h 112"/>
                  <a:gd name="T8" fmla="*/ 100 w 102"/>
                  <a:gd name="T9" fmla="*/ 7 h 112"/>
                  <a:gd name="T10" fmla="*/ 102 w 102"/>
                  <a:gd name="T11" fmla="*/ 0 h 112"/>
                  <a:gd name="T12" fmla="*/ 0 w 102"/>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02" h="112">
                    <a:moveTo>
                      <a:pt x="0" y="0"/>
                    </a:moveTo>
                    <a:lnTo>
                      <a:pt x="8" y="112"/>
                    </a:lnTo>
                    <a:lnTo>
                      <a:pt x="93" y="112"/>
                    </a:lnTo>
                    <a:lnTo>
                      <a:pt x="100" y="20"/>
                    </a:lnTo>
                    <a:lnTo>
                      <a:pt x="100" y="7"/>
                    </a:lnTo>
                    <a:lnTo>
                      <a:pt x="102" y="0"/>
                    </a:lnTo>
                    <a:lnTo>
                      <a:pt x="0" y="0"/>
                    </a:lnTo>
                    <a:close/>
                  </a:path>
                </a:pathLst>
              </a:cu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5" name="Freeform 112">
                <a:extLst>
                  <a:ext uri="{FF2B5EF4-FFF2-40B4-BE49-F238E27FC236}">
                    <a16:creationId xmlns="" xmlns:a16="http://schemas.microsoft.com/office/drawing/2014/main" id="{04A5BDC2-F45D-4D6D-A83F-0971CA228CE7}"/>
                  </a:ext>
                </a:extLst>
              </p:cNvPr>
              <p:cNvSpPr>
                <a:spLocks/>
              </p:cNvSpPr>
              <p:nvPr/>
            </p:nvSpPr>
            <p:spPr bwMode="auto">
              <a:xfrm>
                <a:off x="7509857" y="5737602"/>
                <a:ext cx="65278" cy="13912"/>
              </a:xfrm>
              <a:custGeom>
                <a:avLst/>
                <a:gdLst>
                  <a:gd name="T0" fmla="*/ 0 w 61"/>
                  <a:gd name="T1" fmla="*/ 0 h 13"/>
                  <a:gd name="T2" fmla="*/ 61 w 61"/>
                  <a:gd name="T3" fmla="*/ 13 h 13"/>
                  <a:gd name="T4" fmla="*/ 61 w 61"/>
                  <a:gd name="T5" fmla="*/ 0 h 13"/>
                  <a:gd name="T6" fmla="*/ 0 w 61"/>
                  <a:gd name="T7" fmla="*/ 0 h 13"/>
                </a:gdLst>
                <a:ahLst/>
                <a:cxnLst>
                  <a:cxn ang="0">
                    <a:pos x="T0" y="T1"/>
                  </a:cxn>
                  <a:cxn ang="0">
                    <a:pos x="T2" y="T3"/>
                  </a:cxn>
                  <a:cxn ang="0">
                    <a:pos x="T4" y="T5"/>
                  </a:cxn>
                  <a:cxn ang="0">
                    <a:pos x="T6" y="T7"/>
                  </a:cxn>
                </a:cxnLst>
                <a:rect l="0" t="0" r="r" b="b"/>
                <a:pathLst>
                  <a:path w="61" h="13">
                    <a:moveTo>
                      <a:pt x="0" y="0"/>
                    </a:moveTo>
                    <a:lnTo>
                      <a:pt x="61" y="13"/>
                    </a:lnTo>
                    <a:lnTo>
                      <a:pt x="61" y="0"/>
                    </a:lnTo>
                    <a:lnTo>
                      <a:pt x="0" y="0"/>
                    </a:lnTo>
                    <a:close/>
                  </a:path>
                </a:pathLst>
              </a:custGeom>
              <a:solidFill>
                <a:srgbClr val="0097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6" name="Freeform 113">
                <a:extLst>
                  <a:ext uri="{FF2B5EF4-FFF2-40B4-BE49-F238E27FC236}">
                    <a16:creationId xmlns="" xmlns:a16="http://schemas.microsoft.com/office/drawing/2014/main" id="{83E7772B-CBD8-4FDB-98E8-A240E93F6345}"/>
                  </a:ext>
                </a:extLst>
              </p:cNvPr>
              <p:cNvSpPr>
                <a:spLocks/>
              </p:cNvSpPr>
              <p:nvPr/>
            </p:nvSpPr>
            <p:spPr bwMode="auto">
              <a:xfrm>
                <a:off x="5731304" y="1890492"/>
                <a:ext cx="2766281" cy="1311977"/>
              </a:xfrm>
              <a:custGeom>
                <a:avLst/>
                <a:gdLst>
                  <a:gd name="T0" fmla="*/ 1464 w 1464"/>
                  <a:gd name="T1" fmla="*/ 0 h 694"/>
                  <a:gd name="T2" fmla="*/ 732 w 1464"/>
                  <a:gd name="T3" fmla="*/ 694 h 694"/>
                  <a:gd name="T4" fmla="*/ 0 w 1464"/>
                  <a:gd name="T5" fmla="*/ 0 h 694"/>
                  <a:gd name="T6" fmla="*/ 1464 w 1464"/>
                  <a:gd name="T7" fmla="*/ 0 h 694"/>
                </a:gdLst>
                <a:ahLst/>
                <a:cxnLst>
                  <a:cxn ang="0">
                    <a:pos x="T0" y="T1"/>
                  </a:cxn>
                  <a:cxn ang="0">
                    <a:pos x="T2" y="T3"/>
                  </a:cxn>
                  <a:cxn ang="0">
                    <a:pos x="T4" y="T5"/>
                  </a:cxn>
                  <a:cxn ang="0">
                    <a:pos x="T6" y="T7"/>
                  </a:cxn>
                </a:cxnLst>
                <a:rect l="0" t="0" r="r" b="b"/>
                <a:pathLst>
                  <a:path w="1464" h="694">
                    <a:moveTo>
                      <a:pt x="1464" y="0"/>
                    </a:moveTo>
                    <a:cubicBezTo>
                      <a:pt x="1444" y="387"/>
                      <a:pt x="1124" y="694"/>
                      <a:pt x="732" y="694"/>
                    </a:cubicBezTo>
                    <a:cubicBezTo>
                      <a:pt x="340" y="694"/>
                      <a:pt x="21" y="387"/>
                      <a:pt x="0" y="0"/>
                    </a:cubicBezTo>
                    <a:lnTo>
                      <a:pt x="1464" y="0"/>
                    </a:lnTo>
                    <a:close/>
                  </a:path>
                </a:pathLst>
              </a:custGeom>
              <a:solidFill>
                <a:srgbClr val="F0F6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7" name="Line 114">
                <a:extLst>
                  <a:ext uri="{FF2B5EF4-FFF2-40B4-BE49-F238E27FC236}">
                    <a16:creationId xmlns="" xmlns:a16="http://schemas.microsoft.com/office/drawing/2014/main" id="{C3121CCA-7015-4EB7-AB99-94139A18273D}"/>
                  </a:ext>
                </a:extLst>
              </p:cNvPr>
              <p:cNvSpPr>
                <a:spLocks noChangeShapeType="1"/>
              </p:cNvSpPr>
              <p:nvPr/>
            </p:nvSpPr>
            <p:spPr bwMode="auto">
              <a:xfrm>
                <a:off x="7113909" y="3270957"/>
                <a:ext cx="0" cy="1339800"/>
              </a:xfrm>
              <a:prstGeom prst="line">
                <a:avLst/>
              </a:prstGeom>
              <a:noFill/>
              <a:ln w="11113" cap="flat">
                <a:solidFill>
                  <a:srgbClr val="D1D3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08" name="Oval 115">
                <a:extLst>
                  <a:ext uri="{FF2B5EF4-FFF2-40B4-BE49-F238E27FC236}">
                    <a16:creationId xmlns="" xmlns:a16="http://schemas.microsoft.com/office/drawing/2014/main" id="{DECDE8AF-6F16-49FE-9BEC-69FC7D20F752}"/>
                  </a:ext>
                </a:extLst>
              </p:cNvPr>
              <p:cNvSpPr>
                <a:spLocks noChangeArrowheads="1"/>
              </p:cNvSpPr>
              <p:nvPr/>
            </p:nvSpPr>
            <p:spPr bwMode="auto">
              <a:xfrm>
                <a:off x="7053982" y="3456089"/>
                <a:ext cx="120924" cy="1209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9" name="Oval 116">
                <a:extLst>
                  <a:ext uri="{FF2B5EF4-FFF2-40B4-BE49-F238E27FC236}">
                    <a16:creationId xmlns="" xmlns:a16="http://schemas.microsoft.com/office/drawing/2014/main" id="{F72BBAA9-41E5-4B6E-833A-50C3FDBFD531}"/>
                  </a:ext>
                </a:extLst>
              </p:cNvPr>
              <p:cNvSpPr>
                <a:spLocks noChangeArrowheads="1"/>
              </p:cNvSpPr>
              <p:nvPr/>
            </p:nvSpPr>
            <p:spPr bwMode="auto">
              <a:xfrm>
                <a:off x="7073244" y="3475351"/>
                <a:ext cx="82400" cy="82400"/>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0" name="Freeform 117">
                <a:extLst>
                  <a:ext uri="{FF2B5EF4-FFF2-40B4-BE49-F238E27FC236}">
                    <a16:creationId xmlns="" xmlns:a16="http://schemas.microsoft.com/office/drawing/2014/main" id="{2FA87F12-4177-472C-AA71-3ABE4A110396}"/>
                  </a:ext>
                </a:extLst>
              </p:cNvPr>
              <p:cNvSpPr>
                <a:spLocks/>
              </p:cNvSpPr>
              <p:nvPr/>
            </p:nvSpPr>
            <p:spPr bwMode="auto">
              <a:xfrm>
                <a:off x="7108559" y="3495684"/>
                <a:ext cx="21403" cy="41735"/>
              </a:xfrm>
              <a:custGeom>
                <a:avLst/>
                <a:gdLst>
                  <a:gd name="T0" fmla="*/ 0 w 20"/>
                  <a:gd name="T1" fmla="*/ 39 h 39"/>
                  <a:gd name="T2" fmla="*/ 0 w 20"/>
                  <a:gd name="T3" fmla="*/ 0 h 39"/>
                  <a:gd name="T4" fmla="*/ 20 w 20"/>
                  <a:gd name="T5" fmla="*/ 19 h 39"/>
                  <a:gd name="T6" fmla="*/ 0 w 20"/>
                  <a:gd name="T7" fmla="*/ 39 h 39"/>
                </a:gdLst>
                <a:ahLst/>
                <a:cxnLst>
                  <a:cxn ang="0">
                    <a:pos x="T0" y="T1"/>
                  </a:cxn>
                  <a:cxn ang="0">
                    <a:pos x="T2" y="T3"/>
                  </a:cxn>
                  <a:cxn ang="0">
                    <a:pos x="T4" y="T5"/>
                  </a:cxn>
                  <a:cxn ang="0">
                    <a:pos x="T6" y="T7"/>
                  </a:cxn>
                </a:cxnLst>
                <a:rect l="0" t="0" r="r" b="b"/>
                <a:pathLst>
                  <a:path w="20" h="39">
                    <a:moveTo>
                      <a:pt x="0" y="39"/>
                    </a:moveTo>
                    <a:lnTo>
                      <a:pt x="0" y="0"/>
                    </a:lnTo>
                    <a:lnTo>
                      <a:pt x="20" y="19"/>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3" name="Freeform 120">
                <a:extLst>
                  <a:ext uri="{FF2B5EF4-FFF2-40B4-BE49-F238E27FC236}">
                    <a16:creationId xmlns="" xmlns:a16="http://schemas.microsoft.com/office/drawing/2014/main" id="{EF8366E4-F970-47D4-9473-F77463807AE9}"/>
                  </a:ext>
                </a:extLst>
              </p:cNvPr>
              <p:cNvSpPr>
                <a:spLocks/>
              </p:cNvSpPr>
              <p:nvPr/>
            </p:nvSpPr>
            <p:spPr bwMode="auto">
              <a:xfrm>
                <a:off x="7259447" y="2060642"/>
                <a:ext cx="58857" cy="58857"/>
              </a:xfrm>
              <a:custGeom>
                <a:avLst/>
                <a:gdLst>
                  <a:gd name="T0" fmla="*/ 27 w 31"/>
                  <a:gd name="T1" fmla="*/ 12 h 31"/>
                  <a:gd name="T2" fmla="*/ 19 w 31"/>
                  <a:gd name="T3" fmla="*/ 12 h 31"/>
                  <a:gd name="T4" fmla="*/ 19 w 31"/>
                  <a:gd name="T5" fmla="*/ 4 h 31"/>
                  <a:gd name="T6" fmla="*/ 15 w 31"/>
                  <a:gd name="T7" fmla="*/ 0 h 31"/>
                  <a:gd name="T8" fmla="*/ 11 w 31"/>
                  <a:gd name="T9" fmla="*/ 4 h 31"/>
                  <a:gd name="T10" fmla="*/ 11 w 31"/>
                  <a:gd name="T11" fmla="*/ 12 h 31"/>
                  <a:gd name="T12" fmla="*/ 4 w 31"/>
                  <a:gd name="T13" fmla="*/ 12 h 31"/>
                  <a:gd name="T14" fmla="*/ 0 w 31"/>
                  <a:gd name="T15" fmla="*/ 16 h 31"/>
                  <a:gd name="T16" fmla="*/ 4 w 31"/>
                  <a:gd name="T17" fmla="*/ 20 h 31"/>
                  <a:gd name="T18" fmla="*/ 11 w 31"/>
                  <a:gd name="T19" fmla="*/ 20 h 31"/>
                  <a:gd name="T20" fmla="*/ 11 w 31"/>
                  <a:gd name="T21" fmla="*/ 27 h 31"/>
                  <a:gd name="T22" fmla="*/ 15 w 31"/>
                  <a:gd name="T23" fmla="*/ 31 h 31"/>
                  <a:gd name="T24" fmla="*/ 19 w 31"/>
                  <a:gd name="T25" fmla="*/ 27 h 31"/>
                  <a:gd name="T26" fmla="*/ 19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19" y="12"/>
                      <a:pt x="19" y="12"/>
                      <a:pt x="19" y="12"/>
                    </a:cubicBezTo>
                    <a:cubicBezTo>
                      <a:pt x="19" y="4"/>
                      <a:pt x="19" y="4"/>
                      <a:pt x="19" y="4"/>
                    </a:cubicBezTo>
                    <a:cubicBezTo>
                      <a:pt x="19" y="2"/>
                      <a:pt x="17" y="0"/>
                      <a:pt x="15" y="0"/>
                    </a:cubicBezTo>
                    <a:cubicBezTo>
                      <a:pt x="13" y="0"/>
                      <a:pt x="11" y="2"/>
                      <a:pt x="11" y="4"/>
                    </a:cubicBezTo>
                    <a:cubicBezTo>
                      <a:pt x="11" y="12"/>
                      <a:pt x="11" y="12"/>
                      <a:pt x="11" y="12"/>
                    </a:cubicBezTo>
                    <a:cubicBezTo>
                      <a:pt x="4" y="12"/>
                      <a:pt x="4" y="12"/>
                      <a:pt x="4" y="12"/>
                    </a:cubicBezTo>
                    <a:cubicBezTo>
                      <a:pt x="1" y="12"/>
                      <a:pt x="0" y="13"/>
                      <a:pt x="0" y="16"/>
                    </a:cubicBezTo>
                    <a:cubicBezTo>
                      <a:pt x="0" y="18"/>
                      <a:pt x="1" y="20"/>
                      <a:pt x="4" y="20"/>
                    </a:cubicBezTo>
                    <a:cubicBezTo>
                      <a:pt x="11" y="20"/>
                      <a:pt x="11" y="20"/>
                      <a:pt x="11" y="20"/>
                    </a:cubicBezTo>
                    <a:cubicBezTo>
                      <a:pt x="11" y="27"/>
                      <a:pt x="11" y="27"/>
                      <a:pt x="11" y="27"/>
                    </a:cubicBezTo>
                    <a:cubicBezTo>
                      <a:pt x="11" y="29"/>
                      <a:pt x="13" y="31"/>
                      <a:pt x="15" y="31"/>
                    </a:cubicBezTo>
                    <a:cubicBezTo>
                      <a:pt x="17" y="31"/>
                      <a:pt x="19" y="29"/>
                      <a:pt x="19" y="27"/>
                    </a:cubicBezTo>
                    <a:cubicBezTo>
                      <a:pt x="19" y="20"/>
                      <a:pt x="19" y="20"/>
                      <a:pt x="19" y="20"/>
                    </a:cubicBezTo>
                    <a:cubicBezTo>
                      <a:pt x="27" y="20"/>
                      <a:pt x="27" y="20"/>
                      <a:pt x="27" y="20"/>
                    </a:cubicBezTo>
                    <a:cubicBezTo>
                      <a:pt x="29" y="20"/>
                      <a:pt x="31" y="18"/>
                      <a:pt x="31" y="16"/>
                    </a:cubicBezTo>
                    <a:cubicBezTo>
                      <a:pt x="31" y="13"/>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4" name="Freeform 121">
                <a:extLst>
                  <a:ext uri="{FF2B5EF4-FFF2-40B4-BE49-F238E27FC236}">
                    <a16:creationId xmlns="" xmlns:a16="http://schemas.microsoft.com/office/drawing/2014/main" id="{B6933301-C926-428C-A1F5-490CBF013856}"/>
                  </a:ext>
                </a:extLst>
              </p:cNvPr>
              <p:cNvSpPr>
                <a:spLocks/>
              </p:cNvSpPr>
              <p:nvPr/>
            </p:nvSpPr>
            <p:spPr bwMode="auto">
              <a:xfrm>
                <a:off x="6370170" y="2830064"/>
                <a:ext cx="57787" cy="58857"/>
              </a:xfrm>
              <a:custGeom>
                <a:avLst/>
                <a:gdLst>
                  <a:gd name="T0" fmla="*/ 27 w 31"/>
                  <a:gd name="T1" fmla="*/ 12 h 31"/>
                  <a:gd name="T2" fmla="*/ 19 w 31"/>
                  <a:gd name="T3" fmla="*/ 12 h 31"/>
                  <a:gd name="T4" fmla="*/ 19 w 31"/>
                  <a:gd name="T5" fmla="*/ 4 h 31"/>
                  <a:gd name="T6" fmla="*/ 15 w 31"/>
                  <a:gd name="T7" fmla="*/ 0 h 31"/>
                  <a:gd name="T8" fmla="*/ 11 w 31"/>
                  <a:gd name="T9" fmla="*/ 4 h 31"/>
                  <a:gd name="T10" fmla="*/ 11 w 31"/>
                  <a:gd name="T11" fmla="*/ 12 h 31"/>
                  <a:gd name="T12" fmla="*/ 4 w 31"/>
                  <a:gd name="T13" fmla="*/ 12 h 31"/>
                  <a:gd name="T14" fmla="*/ 0 w 31"/>
                  <a:gd name="T15" fmla="*/ 16 h 31"/>
                  <a:gd name="T16" fmla="*/ 4 w 31"/>
                  <a:gd name="T17" fmla="*/ 20 h 31"/>
                  <a:gd name="T18" fmla="*/ 11 w 31"/>
                  <a:gd name="T19" fmla="*/ 20 h 31"/>
                  <a:gd name="T20" fmla="*/ 11 w 31"/>
                  <a:gd name="T21" fmla="*/ 27 h 31"/>
                  <a:gd name="T22" fmla="*/ 15 w 31"/>
                  <a:gd name="T23" fmla="*/ 31 h 31"/>
                  <a:gd name="T24" fmla="*/ 19 w 31"/>
                  <a:gd name="T25" fmla="*/ 27 h 31"/>
                  <a:gd name="T26" fmla="*/ 19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19" y="12"/>
                      <a:pt x="19" y="12"/>
                      <a:pt x="19" y="12"/>
                    </a:cubicBezTo>
                    <a:cubicBezTo>
                      <a:pt x="19" y="4"/>
                      <a:pt x="19" y="4"/>
                      <a:pt x="19" y="4"/>
                    </a:cubicBezTo>
                    <a:cubicBezTo>
                      <a:pt x="19" y="2"/>
                      <a:pt x="18" y="0"/>
                      <a:pt x="15" y="0"/>
                    </a:cubicBezTo>
                    <a:cubicBezTo>
                      <a:pt x="13" y="0"/>
                      <a:pt x="11" y="2"/>
                      <a:pt x="11" y="4"/>
                    </a:cubicBezTo>
                    <a:cubicBezTo>
                      <a:pt x="11" y="12"/>
                      <a:pt x="11" y="12"/>
                      <a:pt x="11" y="12"/>
                    </a:cubicBezTo>
                    <a:cubicBezTo>
                      <a:pt x="4" y="12"/>
                      <a:pt x="4" y="12"/>
                      <a:pt x="4" y="12"/>
                    </a:cubicBezTo>
                    <a:cubicBezTo>
                      <a:pt x="2" y="12"/>
                      <a:pt x="0" y="14"/>
                      <a:pt x="0" y="16"/>
                    </a:cubicBezTo>
                    <a:cubicBezTo>
                      <a:pt x="0" y="18"/>
                      <a:pt x="2" y="20"/>
                      <a:pt x="4" y="20"/>
                    </a:cubicBezTo>
                    <a:cubicBezTo>
                      <a:pt x="11" y="20"/>
                      <a:pt x="11" y="20"/>
                      <a:pt x="11" y="20"/>
                    </a:cubicBezTo>
                    <a:cubicBezTo>
                      <a:pt x="11" y="27"/>
                      <a:pt x="11" y="27"/>
                      <a:pt x="11" y="27"/>
                    </a:cubicBezTo>
                    <a:cubicBezTo>
                      <a:pt x="11" y="29"/>
                      <a:pt x="13" y="31"/>
                      <a:pt x="15" y="31"/>
                    </a:cubicBezTo>
                    <a:cubicBezTo>
                      <a:pt x="18" y="31"/>
                      <a:pt x="19" y="29"/>
                      <a:pt x="19" y="27"/>
                    </a:cubicBezTo>
                    <a:cubicBezTo>
                      <a:pt x="19" y="20"/>
                      <a:pt x="19" y="20"/>
                      <a:pt x="19" y="20"/>
                    </a:cubicBezTo>
                    <a:cubicBezTo>
                      <a:pt x="27" y="20"/>
                      <a:pt x="27" y="20"/>
                      <a:pt x="27" y="20"/>
                    </a:cubicBezTo>
                    <a:cubicBezTo>
                      <a:pt x="29" y="20"/>
                      <a:pt x="31" y="18"/>
                      <a:pt x="31" y="16"/>
                    </a:cubicBezTo>
                    <a:cubicBezTo>
                      <a:pt x="31" y="14"/>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5" name="Freeform 122">
                <a:extLst>
                  <a:ext uri="{FF2B5EF4-FFF2-40B4-BE49-F238E27FC236}">
                    <a16:creationId xmlns="" xmlns:a16="http://schemas.microsoft.com/office/drawing/2014/main" id="{FB9E3667-28FB-4ECD-A53D-C1DCA63C63E1}"/>
                  </a:ext>
                </a:extLst>
              </p:cNvPr>
              <p:cNvSpPr>
                <a:spLocks/>
              </p:cNvSpPr>
              <p:nvPr/>
            </p:nvSpPr>
            <p:spPr bwMode="auto">
              <a:xfrm>
                <a:off x="6397994" y="2285369"/>
                <a:ext cx="58857" cy="58857"/>
              </a:xfrm>
              <a:custGeom>
                <a:avLst/>
                <a:gdLst>
                  <a:gd name="T0" fmla="*/ 27 w 31"/>
                  <a:gd name="T1" fmla="*/ 12 h 31"/>
                  <a:gd name="T2" fmla="*/ 20 w 31"/>
                  <a:gd name="T3" fmla="*/ 12 h 31"/>
                  <a:gd name="T4" fmla="*/ 20 w 31"/>
                  <a:gd name="T5" fmla="*/ 4 h 31"/>
                  <a:gd name="T6" fmla="*/ 16 w 31"/>
                  <a:gd name="T7" fmla="*/ 0 h 31"/>
                  <a:gd name="T8" fmla="*/ 12 w 31"/>
                  <a:gd name="T9" fmla="*/ 4 h 31"/>
                  <a:gd name="T10" fmla="*/ 12 w 31"/>
                  <a:gd name="T11" fmla="*/ 12 h 31"/>
                  <a:gd name="T12" fmla="*/ 4 w 31"/>
                  <a:gd name="T13" fmla="*/ 12 h 31"/>
                  <a:gd name="T14" fmla="*/ 0 w 31"/>
                  <a:gd name="T15" fmla="*/ 16 h 31"/>
                  <a:gd name="T16" fmla="*/ 4 w 31"/>
                  <a:gd name="T17" fmla="*/ 20 h 31"/>
                  <a:gd name="T18" fmla="*/ 12 w 31"/>
                  <a:gd name="T19" fmla="*/ 20 h 31"/>
                  <a:gd name="T20" fmla="*/ 12 w 31"/>
                  <a:gd name="T21" fmla="*/ 27 h 31"/>
                  <a:gd name="T22" fmla="*/ 16 w 31"/>
                  <a:gd name="T23" fmla="*/ 31 h 31"/>
                  <a:gd name="T24" fmla="*/ 20 w 31"/>
                  <a:gd name="T25" fmla="*/ 27 h 31"/>
                  <a:gd name="T26" fmla="*/ 20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20" y="12"/>
                      <a:pt x="20" y="12"/>
                      <a:pt x="20" y="12"/>
                    </a:cubicBezTo>
                    <a:cubicBezTo>
                      <a:pt x="20" y="4"/>
                      <a:pt x="20" y="4"/>
                      <a:pt x="20" y="4"/>
                    </a:cubicBezTo>
                    <a:cubicBezTo>
                      <a:pt x="20" y="2"/>
                      <a:pt x="18" y="0"/>
                      <a:pt x="16" y="0"/>
                    </a:cubicBezTo>
                    <a:cubicBezTo>
                      <a:pt x="14" y="0"/>
                      <a:pt x="12" y="2"/>
                      <a:pt x="12" y="4"/>
                    </a:cubicBezTo>
                    <a:cubicBezTo>
                      <a:pt x="12" y="12"/>
                      <a:pt x="12" y="12"/>
                      <a:pt x="12" y="12"/>
                    </a:cubicBezTo>
                    <a:cubicBezTo>
                      <a:pt x="4" y="12"/>
                      <a:pt x="4" y="12"/>
                      <a:pt x="4" y="12"/>
                    </a:cubicBezTo>
                    <a:cubicBezTo>
                      <a:pt x="2" y="12"/>
                      <a:pt x="0" y="14"/>
                      <a:pt x="0" y="16"/>
                    </a:cubicBezTo>
                    <a:cubicBezTo>
                      <a:pt x="0" y="18"/>
                      <a:pt x="2" y="20"/>
                      <a:pt x="4" y="20"/>
                    </a:cubicBezTo>
                    <a:cubicBezTo>
                      <a:pt x="12" y="20"/>
                      <a:pt x="12" y="20"/>
                      <a:pt x="12" y="20"/>
                    </a:cubicBezTo>
                    <a:cubicBezTo>
                      <a:pt x="12" y="27"/>
                      <a:pt x="12" y="27"/>
                      <a:pt x="12" y="27"/>
                    </a:cubicBezTo>
                    <a:cubicBezTo>
                      <a:pt x="12" y="29"/>
                      <a:pt x="14" y="31"/>
                      <a:pt x="16" y="31"/>
                    </a:cubicBezTo>
                    <a:cubicBezTo>
                      <a:pt x="18" y="31"/>
                      <a:pt x="20" y="29"/>
                      <a:pt x="20" y="27"/>
                    </a:cubicBezTo>
                    <a:cubicBezTo>
                      <a:pt x="20" y="20"/>
                      <a:pt x="20" y="20"/>
                      <a:pt x="20" y="20"/>
                    </a:cubicBezTo>
                    <a:cubicBezTo>
                      <a:pt x="27" y="20"/>
                      <a:pt x="27" y="20"/>
                      <a:pt x="27" y="20"/>
                    </a:cubicBezTo>
                    <a:cubicBezTo>
                      <a:pt x="29" y="20"/>
                      <a:pt x="31" y="18"/>
                      <a:pt x="31" y="16"/>
                    </a:cubicBezTo>
                    <a:cubicBezTo>
                      <a:pt x="31" y="14"/>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6" name="Oval 123">
                <a:extLst>
                  <a:ext uri="{FF2B5EF4-FFF2-40B4-BE49-F238E27FC236}">
                    <a16:creationId xmlns="" xmlns:a16="http://schemas.microsoft.com/office/drawing/2014/main" id="{2E69767A-2880-4636-9A74-6CC2AA6CB3F3}"/>
                  </a:ext>
                </a:extLst>
              </p:cNvPr>
              <p:cNvSpPr>
                <a:spLocks noChangeArrowheads="1"/>
              </p:cNvSpPr>
              <p:nvPr/>
            </p:nvSpPr>
            <p:spPr bwMode="auto">
              <a:xfrm>
                <a:off x="6099427" y="2194408"/>
                <a:ext cx="29964" cy="31034"/>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9" name="Freeform 126">
                <a:extLst>
                  <a:ext uri="{FF2B5EF4-FFF2-40B4-BE49-F238E27FC236}">
                    <a16:creationId xmlns="" xmlns:a16="http://schemas.microsoft.com/office/drawing/2014/main" id="{FCFE91BF-BB92-4E8F-AFAA-E9176001501D}"/>
                  </a:ext>
                </a:extLst>
              </p:cNvPr>
              <p:cNvSpPr>
                <a:spLocks noEditPoints="1"/>
              </p:cNvSpPr>
              <p:nvPr/>
            </p:nvSpPr>
            <p:spPr bwMode="auto">
              <a:xfrm>
                <a:off x="6148654" y="3013056"/>
                <a:ext cx="75979" cy="75979"/>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5 h 40"/>
                  <a:gd name="T12" fmla="*/ 5 w 40"/>
                  <a:gd name="T13" fmla="*/ 20 h 40"/>
                  <a:gd name="T14" fmla="*/ 20 w 40"/>
                  <a:gd name="T15" fmla="*/ 34 h 40"/>
                  <a:gd name="T16" fmla="*/ 35 w 40"/>
                  <a:gd name="T17" fmla="*/ 20 h 40"/>
                  <a:gd name="T18" fmla="*/ 20 w 40"/>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5"/>
                    </a:moveTo>
                    <a:cubicBezTo>
                      <a:pt x="12" y="5"/>
                      <a:pt x="5" y="12"/>
                      <a:pt x="5" y="20"/>
                    </a:cubicBezTo>
                    <a:cubicBezTo>
                      <a:pt x="5" y="28"/>
                      <a:pt x="12" y="34"/>
                      <a:pt x="20" y="34"/>
                    </a:cubicBezTo>
                    <a:cubicBezTo>
                      <a:pt x="28" y="34"/>
                      <a:pt x="35" y="28"/>
                      <a:pt x="35" y="20"/>
                    </a:cubicBezTo>
                    <a:cubicBezTo>
                      <a:pt x="35" y="12"/>
                      <a:pt x="28" y="5"/>
                      <a:pt x="20" y="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1" name="Freeform 174">
                <a:extLst>
                  <a:ext uri="{FF2B5EF4-FFF2-40B4-BE49-F238E27FC236}">
                    <a16:creationId xmlns="" xmlns:a16="http://schemas.microsoft.com/office/drawing/2014/main" id="{74AC9DCB-0E0C-4719-9F88-97090402297A}"/>
                  </a:ext>
                </a:extLst>
              </p:cNvPr>
              <p:cNvSpPr>
                <a:spLocks/>
              </p:cNvSpPr>
              <p:nvPr/>
            </p:nvSpPr>
            <p:spPr bwMode="auto">
              <a:xfrm>
                <a:off x="7399633" y="3019477"/>
                <a:ext cx="559677" cy="217236"/>
              </a:xfrm>
              <a:custGeom>
                <a:avLst/>
                <a:gdLst>
                  <a:gd name="T0" fmla="*/ 259 w 296"/>
                  <a:gd name="T1" fmla="*/ 74 h 74"/>
                  <a:gd name="T2" fmla="*/ 37 w 296"/>
                  <a:gd name="T3" fmla="*/ 74 h 74"/>
                  <a:gd name="T4" fmla="*/ 0 w 296"/>
                  <a:gd name="T5" fmla="*/ 37 h 74"/>
                  <a:gd name="T6" fmla="*/ 0 w 296"/>
                  <a:gd name="T7" fmla="*/ 37 h 74"/>
                  <a:gd name="T8" fmla="*/ 37 w 296"/>
                  <a:gd name="T9" fmla="*/ 0 h 74"/>
                  <a:gd name="T10" fmla="*/ 259 w 296"/>
                  <a:gd name="T11" fmla="*/ 0 h 74"/>
                  <a:gd name="T12" fmla="*/ 296 w 296"/>
                  <a:gd name="T13" fmla="*/ 37 h 74"/>
                  <a:gd name="T14" fmla="*/ 296 w 296"/>
                  <a:gd name="T15" fmla="*/ 37 h 74"/>
                  <a:gd name="T16" fmla="*/ 259 w 296"/>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4">
                    <a:moveTo>
                      <a:pt x="259" y="74"/>
                    </a:moveTo>
                    <a:cubicBezTo>
                      <a:pt x="37" y="74"/>
                      <a:pt x="37" y="74"/>
                      <a:pt x="37" y="74"/>
                    </a:cubicBezTo>
                    <a:cubicBezTo>
                      <a:pt x="16" y="74"/>
                      <a:pt x="0" y="57"/>
                      <a:pt x="0" y="37"/>
                    </a:cubicBezTo>
                    <a:cubicBezTo>
                      <a:pt x="0" y="37"/>
                      <a:pt x="0" y="37"/>
                      <a:pt x="0" y="37"/>
                    </a:cubicBezTo>
                    <a:cubicBezTo>
                      <a:pt x="0" y="16"/>
                      <a:pt x="16" y="0"/>
                      <a:pt x="37" y="0"/>
                    </a:cubicBezTo>
                    <a:cubicBezTo>
                      <a:pt x="259" y="0"/>
                      <a:pt x="259" y="0"/>
                      <a:pt x="259" y="0"/>
                    </a:cubicBezTo>
                    <a:cubicBezTo>
                      <a:pt x="280" y="0"/>
                      <a:pt x="296" y="16"/>
                      <a:pt x="296" y="37"/>
                    </a:cubicBezTo>
                    <a:cubicBezTo>
                      <a:pt x="296" y="37"/>
                      <a:pt x="296" y="37"/>
                      <a:pt x="296" y="37"/>
                    </a:cubicBezTo>
                    <a:cubicBezTo>
                      <a:pt x="296" y="57"/>
                      <a:pt x="280" y="74"/>
                      <a:pt x="259" y="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200" dirty="0"/>
              </a:p>
            </p:txBody>
          </p:sp>
          <p:sp>
            <p:nvSpPr>
              <p:cNvPr id="122" name="Freeform 175">
                <a:extLst>
                  <a:ext uri="{FF2B5EF4-FFF2-40B4-BE49-F238E27FC236}">
                    <a16:creationId xmlns="" xmlns:a16="http://schemas.microsoft.com/office/drawing/2014/main" id="{42233421-7258-4D08-AD03-09954D4B51B2}"/>
                  </a:ext>
                </a:extLst>
              </p:cNvPr>
              <p:cNvSpPr>
                <a:spLocks/>
              </p:cNvSpPr>
              <p:nvPr/>
            </p:nvSpPr>
            <p:spPr bwMode="auto">
              <a:xfrm>
                <a:off x="6242825" y="3019477"/>
                <a:ext cx="561817" cy="217236"/>
              </a:xfrm>
              <a:custGeom>
                <a:avLst/>
                <a:gdLst>
                  <a:gd name="T0" fmla="*/ 260 w 297"/>
                  <a:gd name="T1" fmla="*/ 74 h 74"/>
                  <a:gd name="T2" fmla="*/ 38 w 297"/>
                  <a:gd name="T3" fmla="*/ 74 h 74"/>
                  <a:gd name="T4" fmla="*/ 0 w 297"/>
                  <a:gd name="T5" fmla="*/ 37 h 74"/>
                  <a:gd name="T6" fmla="*/ 0 w 297"/>
                  <a:gd name="T7" fmla="*/ 37 h 74"/>
                  <a:gd name="T8" fmla="*/ 38 w 297"/>
                  <a:gd name="T9" fmla="*/ 0 h 74"/>
                  <a:gd name="T10" fmla="*/ 260 w 297"/>
                  <a:gd name="T11" fmla="*/ 0 h 74"/>
                  <a:gd name="T12" fmla="*/ 297 w 297"/>
                  <a:gd name="T13" fmla="*/ 37 h 74"/>
                  <a:gd name="T14" fmla="*/ 297 w 297"/>
                  <a:gd name="T15" fmla="*/ 37 h 74"/>
                  <a:gd name="T16" fmla="*/ 260 w 297"/>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74">
                    <a:moveTo>
                      <a:pt x="260" y="74"/>
                    </a:moveTo>
                    <a:cubicBezTo>
                      <a:pt x="38" y="74"/>
                      <a:pt x="38" y="74"/>
                      <a:pt x="38" y="74"/>
                    </a:cubicBezTo>
                    <a:cubicBezTo>
                      <a:pt x="17" y="74"/>
                      <a:pt x="0" y="57"/>
                      <a:pt x="0" y="37"/>
                    </a:cubicBezTo>
                    <a:cubicBezTo>
                      <a:pt x="0" y="37"/>
                      <a:pt x="0" y="37"/>
                      <a:pt x="0" y="37"/>
                    </a:cubicBezTo>
                    <a:cubicBezTo>
                      <a:pt x="0" y="16"/>
                      <a:pt x="17" y="0"/>
                      <a:pt x="38" y="0"/>
                    </a:cubicBezTo>
                    <a:cubicBezTo>
                      <a:pt x="260" y="0"/>
                      <a:pt x="260" y="0"/>
                      <a:pt x="260" y="0"/>
                    </a:cubicBezTo>
                    <a:cubicBezTo>
                      <a:pt x="281" y="0"/>
                      <a:pt x="297" y="16"/>
                      <a:pt x="297" y="37"/>
                    </a:cubicBezTo>
                    <a:cubicBezTo>
                      <a:pt x="297" y="37"/>
                      <a:pt x="297" y="37"/>
                      <a:pt x="297" y="37"/>
                    </a:cubicBezTo>
                    <a:cubicBezTo>
                      <a:pt x="297" y="57"/>
                      <a:pt x="281" y="74"/>
                      <a:pt x="260" y="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200" dirty="0"/>
              </a:p>
            </p:txBody>
          </p:sp>
          <p:sp>
            <p:nvSpPr>
              <p:cNvPr id="124" name="Freeform 181">
                <a:extLst>
                  <a:ext uri="{FF2B5EF4-FFF2-40B4-BE49-F238E27FC236}">
                    <a16:creationId xmlns="" xmlns:a16="http://schemas.microsoft.com/office/drawing/2014/main" id="{915619A1-3BDB-4AD1-A0BC-0DE7A0A396DF}"/>
                  </a:ext>
                </a:extLst>
              </p:cNvPr>
              <p:cNvSpPr>
                <a:spLocks/>
              </p:cNvSpPr>
              <p:nvPr/>
            </p:nvSpPr>
            <p:spPr bwMode="auto">
              <a:xfrm>
                <a:off x="7446719" y="3013056"/>
                <a:ext cx="155169" cy="146607"/>
              </a:xfrm>
              <a:custGeom>
                <a:avLst/>
                <a:gdLst>
                  <a:gd name="T0" fmla="*/ 37 w 82"/>
                  <a:gd name="T1" fmla="*/ 77 h 77"/>
                  <a:gd name="T2" fmla="*/ 82 w 82"/>
                  <a:gd name="T3" fmla="*/ 3 h 77"/>
                  <a:gd name="T4" fmla="*/ 43 w 82"/>
                  <a:gd name="T5" fmla="*/ 0 h 77"/>
                  <a:gd name="T6" fmla="*/ 0 w 82"/>
                  <a:gd name="T7" fmla="*/ 77 h 77"/>
                  <a:gd name="T8" fmla="*/ 37 w 82"/>
                  <a:gd name="T9" fmla="*/ 77 h 77"/>
                </a:gdLst>
                <a:ahLst/>
                <a:cxnLst>
                  <a:cxn ang="0">
                    <a:pos x="T0" y="T1"/>
                  </a:cxn>
                  <a:cxn ang="0">
                    <a:pos x="T2" y="T3"/>
                  </a:cxn>
                  <a:cxn ang="0">
                    <a:pos x="T4" y="T5"/>
                  </a:cxn>
                  <a:cxn ang="0">
                    <a:pos x="T6" y="T7"/>
                  </a:cxn>
                  <a:cxn ang="0">
                    <a:pos x="T8" y="T9"/>
                  </a:cxn>
                </a:cxnLst>
                <a:rect l="0" t="0" r="r" b="b"/>
                <a:pathLst>
                  <a:path w="82" h="77">
                    <a:moveTo>
                      <a:pt x="37" y="77"/>
                    </a:moveTo>
                    <a:cubicBezTo>
                      <a:pt x="37" y="77"/>
                      <a:pt x="73" y="45"/>
                      <a:pt x="82" y="3"/>
                    </a:cubicBezTo>
                    <a:cubicBezTo>
                      <a:pt x="43" y="3"/>
                      <a:pt x="43" y="0"/>
                      <a:pt x="43" y="0"/>
                    </a:cubicBezTo>
                    <a:cubicBezTo>
                      <a:pt x="0" y="77"/>
                      <a:pt x="0" y="77"/>
                      <a:pt x="0" y="77"/>
                    </a:cubicBezTo>
                    <a:lnTo>
                      <a:pt x="37" y="77"/>
                    </a:lnTo>
                    <a:close/>
                  </a:path>
                </a:pathLst>
              </a:custGeom>
              <a:solidFill>
                <a:srgbClr val="009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5" name="Freeform 182">
                <a:extLst>
                  <a:ext uri="{FF2B5EF4-FFF2-40B4-BE49-F238E27FC236}">
                    <a16:creationId xmlns="" xmlns:a16="http://schemas.microsoft.com/office/drawing/2014/main" id="{94B519F6-D4D0-453A-B487-D91498DDB250}"/>
                  </a:ext>
                </a:extLst>
              </p:cNvPr>
              <p:cNvSpPr>
                <a:spLocks/>
              </p:cNvSpPr>
              <p:nvPr/>
            </p:nvSpPr>
            <p:spPr bwMode="auto">
              <a:xfrm>
                <a:off x="6602388" y="3013056"/>
                <a:ext cx="155169" cy="146607"/>
              </a:xfrm>
              <a:custGeom>
                <a:avLst/>
                <a:gdLst>
                  <a:gd name="T0" fmla="*/ 44 w 82"/>
                  <a:gd name="T1" fmla="*/ 77 h 77"/>
                  <a:gd name="T2" fmla="*/ 0 w 82"/>
                  <a:gd name="T3" fmla="*/ 3 h 77"/>
                  <a:gd name="T4" fmla="*/ 39 w 82"/>
                  <a:gd name="T5" fmla="*/ 0 h 77"/>
                  <a:gd name="T6" fmla="*/ 82 w 82"/>
                  <a:gd name="T7" fmla="*/ 77 h 77"/>
                  <a:gd name="T8" fmla="*/ 44 w 82"/>
                  <a:gd name="T9" fmla="*/ 77 h 77"/>
                </a:gdLst>
                <a:ahLst/>
                <a:cxnLst>
                  <a:cxn ang="0">
                    <a:pos x="T0" y="T1"/>
                  </a:cxn>
                  <a:cxn ang="0">
                    <a:pos x="T2" y="T3"/>
                  </a:cxn>
                  <a:cxn ang="0">
                    <a:pos x="T4" y="T5"/>
                  </a:cxn>
                  <a:cxn ang="0">
                    <a:pos x="T6" y="T7"/>
                  </a:cxn>
                  <a:cxn ang="0">
                    <a:pos x="T8" y="T9"/>
                  </a:cxn>
                </a:cxnLst>
                <a:rect l="0" t="0" r="r" b="b"/>
                <a:pathLst>
                  <a:path w="82" h="77">
                    <a:moveTo>
                      <a:pt x="44" y="77"/>
                    </a:moveTo>
                    <a:cubicBezTo>
                      <a:pt x="44" y="77"/>
                      <a:pt x="8" y="45"/>
                      <a:pt x="0" y="3"/>
                    </a:cubicBezTo>
                    <a:cubicBezTo>
                      <a:pt x="39" y="3"/>
                      <a:pt x="39" y="0"/>
                      <a:pt x="39" y="0"/>
                    </a:cubicBezTo>
                    <a:cubicBezTo>
                      <a:pt x="82" y="77"/>
                      <a:pt x="82" y="77"/>
                      <a:pt x="82" y="77"/>
                    </a:cubicBezTo>
                    <a:lnTo>
                      <a:pt x="44" y="77"/>
                    </a:lnTo>
                    <a:close/>
                  </a:path>
                </a:pathLst>
              </a:custGeom>
              <a:solidFill>
                <a:srgbClr val="009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6" name="Freeform 183">
                <a:extLst>
                  <a:ext uri="{FF2B5EF4-FFF2-40B4-BE49-F238E27FC236}">
                    <a16:creationId xmlns="" xmlns:a16="http://schemas.microsoft.com/office/drawing/2014/main" id="{20E4CCAB-3E38-45B4-9553-9B73867968EE}"/>
                  </a:ext>
                </a:extLst>
              </p:cNvPr>
              <p:cNvSpPr>
                <a:spLocks/>
              </p:cNvSpPr>
              <p:nvPr/>
            </p:nvSpPr>
            <p:spPr bwMode="auto">
              <a:xfrm>
                <a:off x="6602388" y="2213671"/>
                <a:ext cx="498680" cy="1173930"/>
              </a:xfrm>
              <a:custGeom>
                <a:avLst/>
                <a:gdLst>
                  <a:gd name="T0" fmla="*/ 30 w 264"/>
                  <a:gd name="T1" fmla="*/ 316 h 621"/>
                  <a:gd name="T2" fmla="*/ 30 w 264"/>
                  <a:gd name="T3" fmla="*/ 95 h 621"/>
                  <a:gd name="T4" fmla="*/ 58 w 264"/>
                  <a:gd name="T5" fmla="*/ 96 h 621"/>
                  <a:gd name="T6" fmla="*/ 264 w 264"/>
                  <a:gd name="T7" fmla="*/ 38 h 621"/>
                  <a:gd name="T8" fmla="*/ 264 w 264"/>
                  <a:gd name="T9" fmla="*/ 0 h 621"/>
                  <a:gd name="T10" fmla="*/ 0 w 264"/>
                  <a:gd name="T11" fmla="*/ 58 h 621"/>
                  <a:gd name="T12" fmla="*/ 0 w 264"/>
                  <a:gd name="T13" fmla="*/ 316 h 621"/>
                  <a:gd name="T14" fmla="*/ 264 w 264"/>
                  <a:gd name="T15" fmla="*/ 621 h 621"/>
                  <a:gd name="T16" fmla="*/ 264 w 264"/>
                  <a:gd name="T17" fmla="*/ 589 h 621"/>
                  <a:gd name="T18" fmla="*/ 30 w 264"/>
                  <a:gd name="T19" fmla="*/ 31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621">
                    <a:moveTo>
                      <a:pt x="30" y="316"/>
                    </a:moveTo>
                    <a:cubicBezTo>
                      <a:pt x="30" y="95"/>
                      <a:pt x="30" y="95"/>
                      <a:pt x="30" y="95"/>
                    </a:cubicBezTo>
                    <a:cubicBezTo>
                      <a:pt x="40" y="96"/>
                      <a:pt x="50" y="96"/>
                      <a:pt x="58" y="96"/>
                    </a:cubicBezTo>
                    <a:cubicBezTo>
                      <a:pt x="119" y="96"/>
                      <a:pt x="205" y="80"/>
                      <a:pt x="264" y="38"/>
                    </a:cubicBezTo>
                    <a:cubicBezTo>
                      <a:pt x="264" y="0"/>
                      <a:pt x="264" y="0"/>
                      <a:pt x="264" y="0"/>
                    </a:cubicBezTo>
                    <a:cubicBezTo>
                      <a:pt x="195" y="65"/>
                      <a:pt x="44" y="76"/>
                      <a:pt x="0" y="58"/>
                    </a:cubicBezTo>
                    <a:cubicBezTo>
                      <a:pt x="0" y="58"/>
                      <a:pt x="0" y="203"/>
                      <a:pt x="0" y="316"/>
                    </a:cubicBezTo>
                    <a:cubicBezTo>
                      <a:pt x="0" y="430"/>
                      <a:pt x="30" y="527"/>
                      <a:pt x="264" y="621"/>
                    </a:cubicBezTo>
                    <a:cubicBezTo>
                      <a:pt x="264" y="589"/>
                      <a:pt x="264" y="589"/>
                      <a:pt x="264" y="589"/>
                    </a:cubicBezTo>
                    <a:cubicBezTo>
                      <a:pt x="48" y="499"/>
                      <a:pt x="30" y="412"/>
                      <a:pt x="30" y="316"/>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7" name="Freeform 184">
                <a:extLst>
                  <a:ext uri="{FF2B5EF4-FFF2-40B4-BE49-F238E27FC236}">
                    <a16:creationId xmlns="" xmlns:a16="http://schemas.microsoft.com/office/drawing/2014/main" id="{5BAB9A1C-8903-4C4D-8EAC-AC3067745A1B}"/>
                  </a:ext>
                </a:extLst>
              </p:cNvPr>
              <p:cNvSpPr>
                <a:spLocks/>
              </p:cNvSpPr>
              <p:nvPr/>
            </p:nvSpPr>
            <p:spPr bwMode="auto">
              <a:xfrm>
                <a:off x="7101068" y="2213671"/>
                <a:ext cx="500820" cy="1173930"/>
              </a:xfrm>
              <a:custGeom>
                <a:avLst/>
                <a:gdLst>
                  <a:gd name="T0" fmla="*/ 0 w 265"/>
                  <a:gd name="T1" fmla="*/ 0 h 621"/>
                  <a:gd name="T2" fmla="*/ 0 w 265"/>
                  <a:gd name="T3" fmla="*/ 38 h 621"/>
                  <a:gd name="T4" fmla="*/ 0 w 265"/>
                  <a:gd name="T5" fmla="*/ 38 h 621"/>
                  <a:gd name="T6" fmla="*/ 207 w 265"/>
                  <a:gd name="T7" fmla="*/ 96 h 621"/>
                  <a:gd name="T8" fmla="*/ 235 w 265"/>
                  <a:gd name="T9" fmla="*/ 95 h 621"/>
                  <a:gd name="T10" fmla="*/ 235 w 265"/>
                  <a:gd name="T11" fmla="*/ 316 h 621"/>
                  <a:gd name="T12" fmla="*/ 0 w 265"/>
                  <a:gd name="T13" fmla="*/ 589 h 621"/>
                  <a:gd name="T14" fmla="*/ 0 w 265"/>
                  <a:gd name="T15" fmla="*/ 589 h 621"/>
                  <a:gd name="T16" fmla="*/ 0 w 265"/>
                  <a:gd name="T17" fmla="*/ 621 h 621"/>
                  <a:gd name="T18" fmla="*/ 265 w 265"/>
                  <a:gd name="T19" fmla="*/ 316 h 621"/>
                  <a:gd name="T20" fmla="*/ 265 w 265"/>
                  <a:gd name="T21" fmla="*/ 58 h 621"/>
                  <a:gd name="T22" fmla="*/ 0 w 265"/>
                  <a:gd name="T2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621">
                    <a:moveTo>
                      <a:pt x="0" y="0"/>
                    </a:moveTo>
                    <a:cubicBezTo>
                      <a:pt x="0" y="38"/>
                      <a:pt x="0" y="38"/>
                      <a:pt x="0" y="38"/>
                    </a:cubicBezTo>
                    <a:cubicBezTo>
                      <a:pt x="0" y="38"/>
                      <a:pt x="0" y="38"/>
                      <a:pt x="0" y="38"/>
                    </a:cubicBezTo>
                    <a:cubicBezTo>
                      <a:pt x="60" y="80"/>
                      <a:pt x="146" y="96"/>
                      <a:pt x="207" y="96"/>
                    </a:cubicBezTo>
                    <a:cubicBezTo>
                      <a:pt x="215" y="96"/>
                      <a:pt x="225" y="96"/>
                      <a:pt x="235" y="95"/>
                    </a:cubicBezTo>
                    <a:cubicBezTo>
                      <a:pt x="235" y="316"/>
                      <a:pt x="235" y="316"/>
                      <a:pt x="235" y="316"/>
                    </a:cubicBezTo>
                    <a:cubicBezTo>
                      <a:pt x="235" y="412"/>
                      <a:pt x="217" y="499"/>
                      <a:pt x="0" y="589"/>
                    </a:cubicBezTo>
                    <a:cubicBezTo>
                      <a:pt x="0" y="589"/>
                      <a:pt x="0" y="589"/>
                      <a:pt x="0" y="589"/>
                    </a:cubicBezTo>
                    <a:cubicBezTo>
                      <a:pt x="0" y="621"/>
                      <a:pt x="0" y="621"/>
                      <a:pt x="0" y="621"/>
                    </a:cubicBezTo>
                    <a:cubicBezTo>
                      <a:pt x="235" y="527"/>
                      <a:pt x="265" y="430"/>
                      <a:pt x="265" y="316"/>
                    </a:cubicBezTo>
                    <a:cubicBezTo>
                      <a:pt x="265" y="203"/>
                      <a:pt x="265" y="58"/>
                      <a:pt x="265" y="58"/>
                    </a:cubicBezTo>
                    <a:cubicBezTo>
                      <a:pt x="220" y="76"/>
                      <a:pt x="70" y="65"/>
                      <a:pt x="0"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8" name="Freeform 185">
                <a:extLst>
                  <a:ext uri="{FF2B5EF4-FFF2-40B4-BE49-F238E27FC236}">
                    <a16:creationId xmlns="" xmlns:a16="http://schemas.microsoft.com/office/drawing/2014/main" id="{14DCABA4-8DBC-4E81-B68A-A8C60E7FA705}"/>
                  </a:ext>
                </a:extLst>
              </p:cNvPr>
              <p:cNvSpPr>
                <a:spLocks/>
              </p:cNvSpPr>
              <p:nvPr/>
            </p:nvSpPr>
            <p:spPr bwMode="auto">
              <a:xfrm>
                <a:off x="7101068" y="2285369"/>
                <a:ext cx="444103" cy="1042304"/>
              </a:xfrm>
              <a:custGeom>
                <a:avLst/>
                <a:gdLst>
                  <a:gd name="T0" fmla="*/ 0 w 235"/>
                  <a:gd name="T1" fmla="*/ 71 h 551"/>
                  <a:gd name="T2" fmla="*/ 175 w 235"/>
                  <a:gd name="T3" fmla="*/ 117 h 551"/>
                  <a:gd name="T4" fmla="*/ 175 w 235"/>
                  <a:gd name="T5" fmla="*/ 278 h 551"/>
                  <a:gd name="T6" fmla="*/ 150 w 235"/>
                  <a:gd name="T7" fmla="*/ 382 h 551"/>
                  <a:gd name="T8" fmla="*/ 0 w 235"/>
                  <a:gd name="T9" fmla="*/ 485 h 551"/>
                  <a:gd name="T10" fmla="*/ 0 w 235"/>
                  <a:gd name="T11" fmla="*/ 485 h 551"/>
                  <a:gd name="T12" fmla="*/ 0 w 235"/>
                  <a:gd name="T13" fmla="*/ 551 h 551"/>
                  <a:gd name="T14" fmla="*/ 0 w 235"/>
                  <a:gd name="T15" fmla="*/ 551 h 551"/>
                  <a:gd name="T16" fmla="*/ 235 w 235"/>
                  <a:gd name="T17" fmla="*/ 278 h 551"/>
                  <a:gd name="T18" fmla="*/ 235 w 235"/>
                  <a:gd name="T19" fmla="*/ 57 h 551"/>
                  <a:gd name="T20" fmla="*/ 207 w 235"/>
                  <a:gd name="T21" fmla="*/ 58 h 551"/>
                  <a:gd name="T22" fmla="*/ 0 w 235"/>
                  <a:gd name="T23" fmla="*/ 0 h 551"/>
                  <a:gd name="T24" fmla="*/ 0 w 235"/>
                  <a:gd name="T25" fmla="*/ 0 h 551"/>
                  <a:gd name="T26" fmla="*/ 0 w 235"/>
                  <a:gd name="T27" fmla="*/ 7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551">
                    <a:moveTo>
                      <a:pt x="0" y="71"/>
                    </a:moveTo>
                    <a:cubicBezTo>
                      <a:pt x="56" y="99"/>
                      <a:pt x="121" y="113"/>
                      <a:pt x="175" y="117"/>
                    </a:cubicBezTo>
                    <a:cubicBezTo>
                      <a:pt x="175" y="278"/>
                      <a:pt x="175" y="278"/>
                      <a:pt x="175" y="278"/>
                    </a:cubicBezTo>
                    <a:cubicBezTo>
                      <a:pt x="175" y="322"/>
                      <a:pt x="171" y="352"/>
                      <a:pt x="150" y="382"/>
                    </a:cubicBezTo>
                    <a:cubicBezTo>
                      <a:pt x="125" y="418"/>
                      <a:pt x="76" y="452"/>
                      <a:pt x="0" y="485"/>
                    </a:cubicBezTo>
                    <a:cubicBezTo>
                      <a:pt x="0" y="485"/>
                      <a:pt x="0" y="485"/>
                      <a:pt x="0" y="485"/>
                    </a:cubicBezTo>
                    <a:cubicBezTo>
                      <a:pt x="0" y="551"/>
                      <a:pt x="0" y="551"/>
                      <a:pt x="0" y="551"/>
                    </a:cubicBezTo>
                    <a:cubicBezTo>
                      <a:pt x="0" y="551"/>
                      <a:pt x="0" y="551"/>
                      <a:pt x="0" y="551"/>
                    </a:cubicBezTo>
                    <a:cubicBezTo>
                      <a:pt x="217" y="461"/>
                      <a:pt x="235" y="374"/>
                      <a:pt x="235" y="278"/>
                    </a:cubicBezTo>
                    <a:cubicBezTo>
                      <a:pt x="235" y="57"/>
                      <a:pt x="235" y="57"/>
                      <a:pt x="235" y="57"/>
                    </a:cubicBezTo>
                    <a:cubicBezTo>
                      <a:pt x="225" y="58"/>
                      <a:pt x="215" y="58"/>
                      <a:pt x="207" y="58"/>
                    </a:cubicBezTo>
                    <a:cubicBezTo>
                      <a:pt x="146" y="58"/>
                      <a:pt x="60" y="42"/>
                      <a:pt x="0" y="0"/>
                    </a:cubicBezTo>
                    <a:cubicBezTo>
                      <a:pt x="0" y="0"/>
                      <a:pt x="0" y="0"/>
                      <a:pt x="0" y="0"/>
                    </a:cubicBezTo>
                    <a:cubicBezTo>
                      <a:pt x="0" y="71"/>
                      <a:pt x="0" y="71"/>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9" name="Freeform 186">
                <a:extLst>
                  <a:ext uri="{FF2B5EF4-FFF2-40B4-BE49-F238E27FC236}">
                    <a16:creationId xmlns="" xmlns:a16="http://schemas.microsoft.com/office/drawing/2014/main" id="{2C451D7C-7B80-4823-B67D-3D83E3938466}"/>
                  </a:ext>
                </a:extLst>
              </p:cNvPr>
              <p:cNvSpPr>
                <a:spLocks/>
              </p:cNvSpPr>
              <p:nvPr/>
            </p:nvSpPr>
            <p:spPr bwMode="auto">
              <a:xfrm>
                <a:off x="6659104" y="2285369"/>
                <a:ext cx="441963" cy="1042304"/>
              </a:xfrm>
              <a:custGeom>
                <a:avLst/>
                <a:gdLst>
                  <a:gd name="T0" fmla="*/ 0 w 234"/>
                  <a:gd name="T1" fmla="*/ 57 h 551"/>
                  <a:gd name="T2" fmla="*/ 0 w 234"/>
                  <a:gd name="T3" fmla="*/ 278 h 551"/>
                  <a:gd name="T4" fmla="*/ 234 w 234"/>
                  <a:gd name="T5" fmla="*/ 551 h 551"/>
                  <a:gd name="T6" fmla="*/ 234 w 234"/>
                  <a:gd name="T7" fmla="*/ 485 h 551"/>
                  <a:gd name="T8" fmla="*/ 85 w 234"/>
                  <a:gd name="T9" fmla="*/ 382 h 551"/>
                  <a:gd name="T10" fmla="*/ 60 w 234"/>
                  <a:gd name="T11" fmla="*/ 278 h 551"/>
                  <a:gd name="T12" fmla="*/ 60 w 234"/>
                  <a:gd name="T13" fmla="*/ 117 h 551"/>
                  <a:gd name="T14" fmla="*/ 234 w 234"/>
                  <a:gd name="T15" fmla="*/ 71 h 551"/>
                  <a:gd name="T16" fmla="*/ 234 w 234"/>
                  <a:gd name="T17" fmla="*/ 0 h 551"/>
                  <a:gd name="T18" fmla="*/ 28 w 234"/>
                  <a:gd name="T19" fmla="*/ 58 h 551"/>
                  <a:gd name="T20" fmla="*/ 0 w 234"/>
                  <a:gd name="T21" fmla="*/ 5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551">
                    <a:moveTo>
                      <a:pt x="0" y="57"/>
                    </a:moveTo>
                    <a:cubicBezTo>
                      <a:pt x="0" y="278"/>
                      <a:pt x="0" y="278"/>
                      <a:pt x="0" y="278"/>
                    </a:cubicBezTo>
                    <a:cubicBezTo>
                      <a:pt x="0" y="374"/>
                      <a:pt x="18" y="461"/>
                      <a:pt x="234" y="551"/>
                    </a:cubicBezTo>
                    <a:cubicBezTo>
                      <a:pt x="234" y="485"/>
                      <a:pt x="234" y="485"/>
                      <a:pt x="234" y="485"/>
                    </a:cubicBezTo>
                    <a:cubicBezTo>
                      <a:pt x="159" y="452"/>
                      <a:pt x="110" y="418"/>
                      <a:pt x="85" y="382"/>
                    </a:cubicBezTo>
                    <a:cubicBezTo>
                      <a:pt x="64" y="352"/>
                      <a:pt x="60" y="322"/>
                      <a:pt x="60" y="278"/>
                    </a:cubicBezTo>
                    <a:cubicBezTo>
                      <a:pt x="60" y="117"/>
                      <a:pt x="60" y="117"/>
                      <a:pt x="60" y="117"/>
                    </a:cubicBezTo>
                    <a:cubicBezTo>
                      <a:pt x="114" y="113"/>
                      <a:pt x="179" y="99"/>
                      <a:pt x="234" y="71"/>
                    </a:cubicBezTo>
                    <a:cubicBezTo>
                      <a:pt x="234" y="0"/>
                      <a:pt x="234" y="0"/>
                      <a:pt x="234" y="0"/>
                    </a:cubicBezTo>
                    <a:cubicBezTo>
                      <a:pt x="175" y="42"/>
                      <a:pt x="89" y="58"/>
                      <a:pt x="28" y="58"/>
                    </a:cubicBezTo>
                    <a:cubicBezTo>
                      <a:pt x="20" y="58"/>
                      <a:pt x="10" y="58"/>
                      <a:pt x="0"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0" name="Freeform 187">
                <a:extLst>
                  <a:ext uri="{FF2B5EF4-FFF2-40B4-BE49-F238E27FC236}">
                    <a16:creationId xmlns="" xmlns:a16="http://schemas.microsoft.com/office/drawing/2014/main" id="{D5B09AF3-028F-4A29-9AB2-6968756F0538}"/>
                  </a:ext>
                </a:extLst>
              </p:cNvPr>
              <p:cNvSpPr>
                <a:spLocks/>
              </p:cNvSpPr>
              <p:nvPr/>
            </p:nvSpPr>
            <p:spPr bwMode="auto">
              <a:xfrm>
                <a:off x="6743645" y="2385961"/>
                <a:ext cx="357423" cy="850752"/>
              </a:xfrm>
              <a:custGeom>
                <a:avLst/>
                <a:gdLst>
                  <a:gd name="T0" fmla="*/ 0 w 189"/>
                  <a:gd name="T1" fmla="*/ 50 h 450"/>
                  <a:gd name="T2" fmla="*/ 0 w 189"/>
                  <a:gd name="T3" fmla="*/ 226 h 450"/>
                  <a:gd name="T4" fmla="*/ 27 w 189"/>
                  <a:gd name="T5" fmla="*/ 338 h 450"/>
                  <a:gd name="T6" fmla="*/ 189 w 189"/>
                  <a:gd name="T7" fmla="*/ 450 h 450"/>
                  <a:gd name="T8" fmla="*/ 189 w 189"/>
                  <a:gd name="T9" fmla="*/ 0 h 450"/>
                  <a:gd name="T10" fmla="*/ 0 w 189"/>
                  <a:gd name="T11" fmla="*/ 50 h 450"/>
                </a:gdLst>
                <a:ahLst/>
                <a:cxnLst>
                  <a:cxn ang="0">
                    <a:pos x="T0" y="T1"/>
                  </a:cxn>
                  <a:cxn ang="0">
                    <a:pos x="T2" y="T3"/>
                  </a:cxn>
                  <a:cxn ang="0">
                    <a:pos x="T4" y="T5"/>
                  </a:cxn>
                  <a:cxn ang="0">
                    <a:pos x="T6" y="T7"/>
                  </a:cxn>
                  <a:cxn ang="0">
                    <a:pos x="T8" y="T9"/>
                  </a:cxn>
                  <a:cxn ang="0">
                    <a:pos x="T10" y="T11"/>
                  </a:cxn>
                </a:cxnLst>
                <a:rect l="0" t="0" r="r" b="b"/>
                <a:pathLst>
                  <a:path w="189" h="450">
                    <a:moveTo>
                      <a:pt x="0" y="50"/>
                    </a:moveTo>
                    <a:cubicBezTo>
                      <a:pt x="0" y="226"/>
                      <a:pt x="0" y="226"/>
                      <a:pt x="0" y="226"/>
                    </a:cubicBezTo>
                    <a:cubicBezTo>
                      <a:pt x="0" y="272"/>
                      <a:pt x="4" y="306"/>
                      <a:pt x="27" y="338"/>
                    </a:cubicBezTo>
                    <a:cubicBezTo>
                      <a:pt x="55" y="377"/>
                      <a:pt x="108" y="414"/>
                      <a:pt x="189" y="450"/>
                    </a:cubicBezTo>
                    <a:cubicBezTo>
                      <a:pt x="189" y="0"/>
                      <a:pt x="189" y="0"/>
                      <a:pt x="189" y="0"/>
                    </a:cubicBezTo>
                    <a:cubicBezTo>
                      <a:pt x="130" y="31"/>
                      <a:pt x="59" y="46"/>
                      <a:pt x="0" y="50"/>
                    </a:cubicBezTo>
                    <a:close/>
                  </a:path>
                </a:pathLst>
              </a:custGeom>
              <a:solidFill>
                <a:srgbClr val="D30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1" name="Freeform 188">
                <a:extLst>
                  <a:ext uri="{FF2B5EF4-FFF2-40B4-BE49-F238E27FC236}">
                    <a16:creationId xmlns="" xmlns:a16="http://schemas.microsoft.com/office/drawing/2014/main" id="{C5252B26-4069-4BB5-841A-A20159CAA63E}"/>
                  </a:ext>
                </a:extLst>
              </p:cNvPr>
              <p:cNvSpPr>
                <a:spLocks/>
              </p:cNvSpPr>
              <p:nvPr/>
            </p:nvSpPr>
            <p:spPr bwMode="auto">
              <a:xfrm>
                <a:off x="7101068" y="2385961"/>
                <a:ext cx="359563" cy="850752"/>
              </a:xfrm>
              <a:custGeom>
                <a:avLst/>
                <a:gdLst>
                  <a:gd name="T0" fmla="*/ 163 w 190"/>
                  <a:gd name="T1" fmla="*/ 338 h 450"/>
                  <a:gd name="T2" fmla="*/ 190 w 190"/>
                  <a:gd name="T3" fmla="*/ 226 h 450"/>
                  <a:gd name="T4" fmla="*/ 190 w 190"/>
                  <a:gd name="T5" fmla="*/ 50 h 450"/>
                  <a:gd name="T6" fmla="*/ 0 w 190"/>
                  <a:gd name="T7" fmla="*/ 0 h 450"/>
                  <a:gd name="T8" fmla="*/ 0 w 190"/>
                  <a:gd name="T9" fmla="*/ 0 h 450"/>
                  <a:gd name="T10" fmla="*/ 0 w 190"/>
                  <a:gd name="T11" fmla="*/ 450 h 450"/>
                  <a:gd name="T12" fmla="*/ 0 w 190"/>
                  <a:gd name="T13" fmla="*/ 450 h 450"/>
                  <a:gd name="T14" fmla="*/ 163 w 190"/>
                  <a:gd name="T15" fmla="*/ 338 h 4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450">
                    <a:moveTo>
                      <a:pt x="163" y="338"/>
                    </a:moveTo>
                    <a:cubicBezTo>
                      <a:pt x="185" y="306"/>
                      <a:pt x="190" y="272"/>
                      <a:pt x="190" y="226"/>
                    </a:cubicBezTo>
                    <a:cubicBezTo>
                      <a:pt x="190" y="50"/>
                      <a:pt x="190" y="50"/>
                      <a:pt x="190" y="50"/>
                    </a:cubicBezTo>
                    <a:cubicBezTo>
                      <a:pt x="131" y="46"/>
                      <a:pt x="60" y="31"/>
                      <a:pt x="0" y="0"/>
                    </a:cubicBezTo>
                    <a:cubicBezTo>
                      <a:pt x="0" y="0"/>
                      <a:pt x="0" y="0"/>
                      <a:pt x="0" y="0"/>
                    </a:cubicBezTo>
                    <a:cubicBezTo>
                      <a:pt x="0" y="450"/>
                      <a:pt x="0" y="450"/>
                      <a:pt x="0" y="450"/>
                    </a:cubicBezTo>
                    <a:cubicBezTo>
                      <a:pt x="0" y="450"/>
                      <a:pt x="0" y="450"/>
                      <a:pt x="0" y="450"/>
                    </a:cubicBezTo>
                    <a:cubicBezTo>
                      <a:pt x="82" y="414"/>
                      <a:pt x="135" y="377"/>
                      <a:pt x="163" y="338"/>
                    </a:cubicBezTo>
                    <a:close/>
                  </a:path>
                </a:pathLst>
              </a:custGeom>
              <a:solidFill>
                <a:srgbClr val="C20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2" name="Freeform 189">
                <a:extLst>
                  <a:ext uri="{FF2B5EF4-FFF2-40B4-BE49-F238E27FC236}">
                    <a16:creationId xmlns="" xmlns:a16="http://schemas.microsoft.com/office/drawing/2014/main" id="{70A916DF-2B2B-417C-A2F9-0711DD2040F0}"/>
                  </a:ext>
                </a:extLst>
              </p:cNvPr>
              <p:cNvSpPr>
                <a:spLocks/>
              </p:cNvSpPr>
              <p:nvPr/>
            </p:nvSpPr>
            <p:spPr bwMode="auto">
              <a:xfrm>
                <a:off x="6903094" y="2599987"/>
                <a:ext cx="400228" cy="398088"/>
              </a:xfrm>
              <a:custGeom>
                <a:avLst/>
                <a:gdLst>
                  <a:gd name="T0" fmla="*/ 212 w 212"/>
                  <a:gd name="T1" fmla="*/ 105 h 211"/>
                  <a:gd name="T2" fmla="*/ 181 w 212"/>
                  <a:gd name="T3" fmla="*/ 180 h 211"/>
                  <a:gd name="T4" fmla="*/ 141 w 212"/>
                  <a:gd name="T5" fmla="*/ 205 h 211"/>
                  <a:gd name="T6" fmla="*/ 106 w 212"/>
                  <a:gd name="T7" fmla="*/ 211 h 211"/>
                  <a:gd name="T8" fmla="*/ 31 w 212"/>
                  <a:gd name="T9" fmla="*/ 180 h 211"/>
                  <a:gd name="T10" fmla="*/ 0 w 212"/>
                  <a:gd name="T11" fmla="*/ 105 h 211"/>
                  <a:gd name="T12" fmla="*/ 106 w 212"/>
                  <a:gd name="T13" fmla="*/ 0 h 211"/>
                  <a:gd name="T14" fmla="*/ 181 w 212"/>
                  <a:gd name="T15" fmla="*/ 31 h 211"/>
                  <a:gd name="T16" fmla="*/ 211 w 212"/>
                  <a:gd name="T17" fmla="*/ 97 h 211"/>
                  <a:gd name="T18" fmla="*/ 212 w 212"/>
                  <a:gd name="T19" fmla="*/ 1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212" y="105"/>
                    </a:moveTo>
                    <a:cubicBezTo>
                      <a:pt x="212" y="135"/>
                      <a:pt x="200" y="161"/>
                      <a:pt x="181" y="180"/>
                    </a:cubicBezTo>
                    <a:cubicBezTo>
                      <a:pt x="170" y="191"/>
                      <a:pt x="156" y="200"/>
                      <a:pt x="141" y="205"/>
                    </a:cubicBezTo>
                    <a:cubicBezTo>
                      <a:pt x="130" y="209"/>
                      <a:pt x="118" y="211"/>
                      <a:pt x="106" y="211"/>
                    </a:cubicBezTo>
                    <a:cubicBezTo>
                      <a:pt x="77" y="211"/>
                      <a:pt x="50" y="200"/>
                      <a:pt x="31" y="180"/>
                    </a:cubicBezTo>
                    <a:cubicBezTo>
                      <a:pt x="12" y="161"/>
                      <a:pt x="0" y="135"/>
                      <a:pt x="0" y="105"/>
                    </a:cubicBezTo>
                    <a:cubicBezTo>
                      <a:pt x="0" y="47"/>
                      <a:pt x="47" y="0"/>
                      <a:pt x="106" y="0"/>
                    </a:cubicBezTo>
                    <a:cubicBezTo>
                      <a:pt x="135" y="0"/>
                      <a:pt x="161" y="11"/>
                      <a:pt x="181" y="31"/>
                    </a:cubicBezTo>
                    <a:cubicBezTo>
                      <a:pt x="198" y="48"/>
                      <a:pt x="209" y="71"/>
                      <a:pt x="211" y="97"/>
                    </a:cubicBezTo>
                    <a:cubicBezTo>
                      <a:pt x="212" y="99"/>
                      <a:pt x="212" y="102"/>
                      <a:pt x="212" y="105"/>
                    </a:cubicBez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3" name="Freeform 190">
                <a:extLst>
                  <a:ext uri="{FF2B5EF4-FFF2-40B4-BE49-F238E27FC236}">
                    <a16:creationId xmlns="" xmlns:a16="http://schemas.microsoft.com/office/drawing/2014/main" id="{BF98056D-A21B-4E8C-88FA-131B32AA3CB3}"/>
                  </a:ext>
                </a:extLst>
              </p:cNvPr>
              <p:cNvSpPr>
                <a:spLocks/>
              </p:cNvSpPr>
              <p:nvPr/>
            </p:nvSpPr>
            <p:spPr bwMode="auto">
              <a:xfrm>
                <a:off x="7071104" y="2701649"/>
                <a:ext cx="232218" cy="285724"/>
              </a:xfrm>
              <a:custGeom>
                <a:avLst/>
                <a:gdLst>
                  <a:gd name="T0" fmla="*/ 123 w 123"/>
                  <a:gd name="T1" fmla="*/ 51 h 151"/>
                  <a:gd name="T2" fmla="*/ 92 w 123"/>
                  <a:gd name="T3" fmla="*/ 126 h 151"/>
                  <a:gd name="T4" fmla="*/ 52 w 123"/>
                  <a:gd name="T5" fmla="*/ 151 h 151"/>
                  <a:gd name="T6" fmla="*/ 0 w 123"/>
                  <a:gd name="T7" fmla="*/ 107 h 151"/>
                  <a:gd name="T8" fmla="*/ 71 w 123"/>
                  <a:gd name="T9" fmla="*/ 0 h 151"/>
                  <a:gd name="T10" fmla="*/ 122 w 123"/>
                  <a:gd name="T11" fmla="*/ 43 h 151"/>
                  <a:gd name="T12" fmla="*/ 123 w 123"/>
                  <a:gd name="T13" fmla="*/ 51 h 151"/>
                </a:gdLst>
                <a:ahLst/>
                <a:cxnLst>
                  <a:cxn ang="0">
                    <a:pos x="T0" y="T1"/>
                  </a:cxn>
                  <a:cxn ang="0">
                    <a:pos x="T2" y="T3"/>
                  </a:cxn>
                  <a:cxn ang="0">
                    <a:pos x="T4" y="T5"/>
                  </a:cxn>
                  <a:cxn ang="0">
                    <a:pos x="T6" y="T7"/>
                  </a:cxn>
                  <a:cxn ang="0">
                    <a:pos x="T8" y="T9"/>
                  </a:cxn>
                  <a:cxn ang="0">
                    <a:pos x="T10" y="T11"/>
                  </a:cxn>
                  <a:cxn ang="0">
                    <a:pos x="T12" y="T13"/>
                  </a:cxn>
                </a:cxnLst>
                <a:rect l="0" t="0" r="r" b="b"/>
                <a:pathLst>
                  <a:path w="123" h="151">
                    <a:moveTo>
                      <a:pt x="123" y="51"/>
                    </a:moveTo>
                    <a:cubicBezTo>
                      <a:pt x="123" y="81"/>
                      <a:pt x="111" y="107"/>
                      <a:pt x="92" y="126"/>
                    </a:cubicBezTo>
                    <a:cubicBezTo>
                      <a:pt x="81" y="137"/>
                      <a:pt x="67" y="146"/>
                      <a:pt x="52" y="151"/>
                    </a:cubicBezTo>
                    <a:cubicBezTo>
                      <a:pt x="33" y="135"/>
                      <a:pt x="0" y="107"/>
                      <a:pt x="0" y="107"/>
                    </a:cubicBezTo>
                    <a:cubicBezTo>
                      <a:pt x="71" y="0"/>
                      <a:pt x="71" y="0"/>
                      <a:pt x="71" y="0"/>
                    </a:cubicBezTo>
                    <a:cubicBezTo>
                      <a:pt x="122" y="43"/>
                      <a:pt x="122" y="43"/>
                      <a:pt x="122" y="43"/>
                    </a:cubicBezTo>
                    <a:cubicBezTo>
                      <a:pt x="123" y="45"/>
                      <a:pt x="123" y="48"/>
                      <a:pt x="123" y="51"/>
                    </a:cubicBezTo>
                    <a:close/>
                  </a:path>
                </a:pathLst>
              </a:custGeom>
              <a:solidFill>
                <a:srgbClr val="ECB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4" name="Freeform 191">
                <a:extLst>
                  <a:ext uri="{FF2B5EF4-FFF2-40B4-BE49-F238E27FC236}">
                    <a16:creationId xmlns="" xmlns:a16="http://schemas.microsoft.com/office/drawing/2014/main" id="{B5055186-1577-46A4-8926-BE438EEC0983}"/>
                  </a:ext>
                </a:extLst>
              </p:cNvPr>
              <p:cNvSpPr>
                <a:spLocks/>
              </p:cNvSpPr>
              <p:nvPr/>
            </p:nvSpPr>
            <p:spPr bwMode="auto">
              <a:xfrm>
                <a:off x="6987634" y="2694158"/>
                <a:ext cx="232218" cy="209745"/>
              </a:xfrm>
              <a:custGeom>
                <a:avLst/>
                <a:gdLst>
                  <a:gd name="T0" fmla="*/ 49 w 123"/>
                  <a:gd name="T1" fmla="*/ 111 h 111"/>
                  <a:gd name="T2" fmla="*/ 40 w 123"/>
                  <a:gd name="T3" fmla="*/ 107 h 111"/>
                  <a:gd name="T4" fmla="*/ 6 w 123"/>
                  <a:gd name="T5" fmla="*/ 78 h 111"/>
                  <a:gd name="T6" fmla="*/ 5 w 123"/>
                  <a:gd name="T7" fmla="*/ 58 h 111"/>
                  <a:gd name="T8" fmla="*/ 25 w 123"/>
                  <a:gd name="T9" fmla="*/ 57 h 111"/>
                  <a:gd name="T10" fmla="*/ 47 w 123"/>
                  <a:gd name="T11" fmla="*/ 76 h 111"/>
                  <a:gd name="T12" fmla="*/ 95 w 123"/>
                  <a:gd name="T13" fmla="*/ 7 h 111"/>
                  <a:gd name="T14" fmla="*/ 115 w 123"/>
                  <a:gd name="T15" fmla="*/ 4 h 111"/>
                  <a:gd name="T16" fmla="*/ 118 w 123"/>
                  <a:gd name="T17" fmla="*/ 24 h 111"/>
                  <a:gd name="T18" fmla="*/ 61 w 123"/>
                  <a:gd name="T19" fmla="*/ 105 h 111"/>
                  <a:gd name="T20" fmla="*/ 51 w 123"/>
                  <a:gd name="T21" fmla="*/ 111 h 111"/>
                  <a:gd name="T22" fmla="*/ 49 w 123"/>
                  <a:gd name="T2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11">
                    <a:moveTo>
                      <a:pt x="49" y="111"/>
                    </a:moveTo>
                    <a:cubicBezTo>
                      <a:pt x="46" y="111"/>
                      <a:pt x="42" y="109"/>
                      <a:pt x="40" y="107"/>
                    </a:cubicBezTo>
                    <a:cubicBezTo>
                      <a:pt x="6" y="78"/>
                      <a:pt x="6" y="78"/>
                      <a:pt x="6" y="78"/>
                    </a:cubicBezTo>
                    <a:cubicBezTo>
                      <a:pt x="1" y="73"/>
                      <a:pt x="0" y="64"/>
                      <a:pt x="5" y="58"/>
                    </a:cubicBezTo>
                    <a:cubicBezTo>
                      <a:pt x="10" y="52"/>
                      <a:pt x="19" y="51"/>
                      <a:pt x="25" y="57"/>
                    </a:cubicBezTo>
                    <a:cubicBezTo>
                      <a:pt x="47" y="76"/>
                      <a:pt x="47" y="76"/>
                      <a:pt x="47" y="76"/>
                    </a:cubicBezTo>
                    <a:cubicBezTo>
                      <a:pt x="95" y="7"/>
                      <a:pt x="95" y="7"/>
                      <a:pt x="95" y="7"/>
                    </a:cubicBezTo>
                    <a:cubicBezTo>
                      <a:pt x="100" y="1"/>
                      <a:pt x="109" y="0"/>
                      <a:pt x="115" y="4"/>
                    </a:cubicBezTo>
                    <a:cubicBezTo>
                      <a:pt x="121" y="9"/>
                      <a:pt x="123" y="17"/>
                      <a:pt x="118" y="24"/>
                    </a:cubicBezTo>
                    <a:cubicBezTo>
                      <a:pt x="61" y="105"/>
                      <a:pt x="61" y="105"/>
                      <a:pt x="61" y="105"/>
                    </a:cubicBezTo>
                    <a:cubicBezTo>
                      <a:pt x="58" y="108"/>
                      <a:pt x="55" y="110"/>
                      <a:pt x="51" y="111"/>
                    </a:cubicBezTo>
                    <a:cubicBezTo>
                      <a:pt x="50" y="111"/>
                      <a:pt x="50" y="111"/>
                      <a:pt x="49"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5" name="Freeform 192">
                <a:extLst>
                  <a:ext uri="{FF2B5EF4-FFF2-40B4-BE49-F238E27FC236}">
                    <a16:creationId xmlns="" xmlns:a16="http://schemas.microsoft.com/office/drawing/2014/main" id="{A36CFABE-435E-4FC2-98B1-1BEEA52ED969}"/>
                  </a:ext>
                </a:extLst>
              </p:cNvPr>
              <p:cNvSpPr>
                <a:spLocks/>
              </p:cNvSpPr>
              <p:nvPr/>
            </p:nvSpPr>
            <p:spPr bwMode="auto">
              <a:xfrm>
                <a:off x="6821764" y="3947277"/>
                <a:ext cx="211885" cy="352072"/>
              </a:xfrm>
              <a:custGeom>
                <a:avLst/>
                <a:gdLst>
                  <a:gd name="T0" fmla="*/ 97 w 112"/>
                  <a:gd name="T1" fmla="*/ 20 h 186"/>
                  <a:gd name="T2" fmla="*/ 100 w 112"/>
                  <a:gd name="T3" fmla="*/ 72 h 186"/>
                  <a:gd name="T4" fmla="*/ 73 w 112"/>
                  <a:gd name="T5" fmla="*/ 116 h 186"/>
                  <a:gd name="T6" fmla="*/ 48 w 112"/>
                  <a:gd name="T7" fmla="*/ 168 h 186"/>
                  <a:gd name="T8" fmla="*/ 18 w 112"/>
                  <a:gd name="T9" fmla="*/ 180 h 186"/>
                  <a:gd name="T10" fmla="*/ 6 w 112"/>
                  <a:gd name="T11" fmla="*/ 154 h 186"/>
                  <a:gd name="T12" fmla="*/ 97 w 112"/>
                  <a:gd name="T13" fmla="*/ 20 h 186"/>
                </a:gdLst>
                <a:ahLst/>
                <a:cxnLst>
                  <a:cxn ang="0">
                    <a:pos x="T0" y="T1"/>
                  </a:cxn>
                  <a:cxn ang="0">
                    <a:pos x="T2" y="T3"/>
                  </a:cxn>
                  <a:cxn ang="0">
                    <a:pos x="T4" y="T5"/>
                  </a:cxn>
                  <a:cxn ang="0">
                    <a:pos x="T6" y="T7"/>
                  </a:cxn>
                  <a:cxn ang="0">
                    <a:pos x="T8" y="T9"/>
                  </a:cxn>
                  <a:cxn ang="0">
                    <a:pos x="T10" y="T11"/>
                  </a:cxn>
                  <a:cxn ang="0">
                    <a:pos x="T12" y="T13"/>
                  </a:cxn>
                </a:cxnLst>
                <a:rect l="0" t="0" r="r" b="b"/>
                <a:pathLst>
                  <a:path w="112" h="186">
                    <a:moveTo>
                      <a:pt x="97" y="20"/>
                    </a:moveTo>
                    <a:cubicBezTo>
                      <a:pt x="110" y="26"/>
                      <a:pt x="112" y="49"/>
                      <a:pt x="100" y="72"/>
                    </a:cubicBezTo>
                    <a:cubicBezTo>
                      <a:pt x="87" y="95"/>
                      <a:pt x="76" y="110"/>
                      <a:pt x="73" y="116"/>
                    </a:cubicBezTo>
                    <a:cubicBezTo>
                      <a:pt x="69" y="122"/>
                      <a:pt x="54" y="159"/>
                      <a:pt x="48" y="168"/>
                    </a:cubicBezTo>
                    <a:cubicBezTo>
                      <a:pt x="41" y="177"/>
                      <a:pt x="27" y="186"/>
                      <a:pt x="18" y="180"/>
                    </a:cubicBezTo>
                    <a:cubicBezTo>
                      <a:pt x="9" y="176"/>
                      <a:pt x="0" y="172"/>
                      <a:pt x="6" y="154"/>
                    </a:cubicBezTo>
                    <a:cubicBezTo>
                      <a:pt x="11" y="135"/>
                      <a:pt x="57" y="0"/>
                      <a:pt x="97" y="20"/>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6" name="Freeform 193">
                <a:extLst>
                  <a:ext uri="{FF2B5EF4-FFF2-40B4-BE49-F238E27FC236}">
                    <a16:creationId xmlns="" xmlns:a16="http://schemas.microsoft.com/office/drawing/2014/main" id="{2C9F235C-AF12-4C7E-92C4-489937F756EE}"/>
                  </a:ext>
                </a:extLst>
              </p:cNvPr>
              <p:cNvSpPr>
                <a:spLocks/>
              </p:cNvSpPr>
              <p:nvPr/>
            </p:nvSpPr>
            <p:spPr bwMode="auto">
              <a:xfrm>
                <a:off x="7129962" y="4425625"/>
                <a:ext cx="145537" cy="429121"/>
              </a:xfrm>
              <a:custGeom>
                <a:avLst/>
                <a:gdLst>
                  <a:gd name="T0" fmla="*/ 38 w 77"/>
                  <a:gd name="T1" fmla="*/ 0 h 227"/>
                  <a:gd name="T2" fmla="*/ 77 w 77"/>
                  <a:gd name="T3" fmla="*/ 81 h 227"/>
                  <a:gd name="T4" fmla="*/ 63 w 77"/>
                  <a:gd name="T5" fmla="*/ 217 h 227"/>
                  <a:gd name="T6" fmla="*/ 15 w 77"/>
                  <a:gd name="T7" fmla="*/ 222 h 227"/>
                  <a:gd name="T8" fmla="*/ 0 w 77"/>
                  <a:gd name="T9" fmla="*/ 70 h 227"/>
                  <a:gd name="T10" fmla="*/ 38 w 77"/>
                  <a:gd name="T11" fmla="*/ 0 h 227"/>
                </a:gdLst>
                <a:ahLst/>
                <a:cxnLst>
                  <a:cxn ang="0">
                    <a:pos x="T0" y="T1"/>
                  </a:cxn>
                  <a:cxn ang="0">
                    <a:pos x="T2" y="T3"/>
                  </a:cxn>
                  <a:cxn ang="0">
                    <a:pos x="T4" y="T5"/>
                  </a:cxn>
                  <a:cxn ang="0">
                    <a:pos x="T6" y="T7"/>
                  </a:cxn>
                  <a:cxn ang="0">
                    <a:pos x="T8" y="T9"/>
                  </a:cxn>
                  <a:cxn ang="0">
                    <a:pos x="T10" y="T11"/>
                  </a:cxn>
                </a:cxnLst>
                <a:rect l="0" t="0" r="r" b="b"/>
                <a:pathLst>
                  <a:path w="77" h="227">
                    <a:moveTo>
                      <a:pt x="38" y="0"/>
                    </a:moveTo>
                    <a:cubicBezTo>
                      <a:pt x="66" y="0"/>
                      <a:pt x="77" y="20"/>
                      <a:pt x="77" y="81"/>
                    </a:cubicBezTo>
                    <a:cubicBezTo>
                      <a:pt x="76" y="142"/>
                      <a:pt x="67" y="208"/>
                      <a:pt x="63" y="217"/>
                    </a:cubicBezTo>
                    <a:cubicBezTo>
                      <a:pt x="59" y="227"/>
                      <a:pt x="18" y="227"/>
                      <a:pt x="15" y="222"/>
                    </a:cubicBezTo>
                    <a:cubicBezTo>
                      <a:pt x="11" y="216"/>
                      <a:pt x="0" y="89"/>
                      <a:pt x="0" y="70"/>
                    </a:cubicBezTo>
                    <a:cubicBezTo>
                      <a:pt x="0" y="50"/>
                      <a:pt x="6" y="0"/>
                      <a:pt x="38" y="0"/>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7" name="Freeform 194">
                <a:extLst>
                  <a:ext uri="{FF2B5EF4-FFF2-40B4-BE49-F238E27FC236}">
                    <a16:creationId xmlns="" xmlns:a16="http://schemas.microsoft.com/office/drawing/2014/main" id="{D7431A68-632E-470C-8097-8EB091492D35}"/>
                  </a:ext>
                </a:extLst>
              </p:cNvPr>
              <p:cNvSpPr>
                <a:spLocks/>
              </p:cNvSpPr>
              <p:nvPr/>
            </p:nvSpPr>
            <p:spPr bwMode="auto">
              <a:xfrm>
                <a:off x="7155644" y="4802310"/>
                <a:ext cx="95242" cy="128415"/>
              </a:xfrm>
              <a:custGeom>
                <a:avLst/>
                <a:gdLst>
                  <a:gd name="T0" fmla="*/ 22 w 50"/>
                  <a:gd name="T1" fmla="*/ 67 h 68"/>
                  <a:gd name="T2" fmla="*/ 29 w 50"/>
                  <a:gd name="T3" fmla="*/ 67 h 68"/>
                  <a:gd name="T4" fmla="*/ 49 w 50"/>
                  <a:gd name="T5" fmla="*/ 46 h 68"/>
                  <a:gd name="T6" fmla="*/ 49 w 50"/>
                  <a:gd name="T7" fmla="*/ 21 h 68"/>
                  <a:gd name="T8" fmla="*/ 28 w 50"/>
                  <a:gd name="T9" fmla="*/ 0 h 68"/>
                  <a:gd name="T10" fmla="*/ 20 w 50"/>
                  <a:gd name="T11" fmla="*/ 1 h 68"/>
                  <a:gd name="T12" fmla="*/ 0 w 50"/>
                  <a:gd name="T13" fmla="*/ 22 h 68"/>
                  <a:gd name="T14" fmla="*/ 1 w 50"/>
                  <a:gd name="T15" fmla="*/ 47 h 68"/>
                  <a:gd name="T16" fmla="*/ 22 w 50"/>
                  <a:gd name="T17"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68">
                    <a:moveTo>
                      <a:pt x="22" y="67"/>
                    </a:moveTo>
                    <a:cubicBezTo>
                      <a:pt x="29" y="67"/>
                      <a:pt x="29" y="67"/>
                      <a:pt x="29" y="67"/>
                    </a:cubicBezTo>
                    <a:cubicBezTo>
                      <a:pt x="41" y="67"/>
                      <a:pt x="50" y="57"/>
                      <a:pt x="49" y="46"/>
                    </a:cubicBezTo>
                    <a:cubicBezTo>
                      <a:pt x="49" y="21"/>
                      <a:pt x="49" y="21"/>
                      <a:pt x="49" y="21"/>
                    </a:cubicBezTo>
                    <a:cubicBezTo>
                      <a:pt x="48" y="9"/>
                      <a:pt x="39" y="0"/>
                      <a:pt x="28" y="0"/>
                    </a:cubicBezTo>
                    <a:cubicBezTo>
                      <a:pt x="20" y="1"/>
                      <a:pt x="20" y="1"/>
                      <a:pt x="20" y="1"/>
                    </a:cubicBezTo>
                    <a:cubicBezTo>
                      <a:pt x="9" y="1"/>
                      <a:pt x="0" y="10"/>
                      <a:pt x="0" y="22"/>
                    </a:cubicBezTo>
                    <a:cubicBezTo>
                      <a:pt x="1" y="47"/>
                      <a:pt x="1" y="47"/>
                      <a:pt x="1" y="47"/>
                    </a:cubicBezTo>
                    <a:cubicBezTo>
                      <a:pt x="1" y="58"/>
                      <a:pt x="10" y="68"/>
                      <a:pt x="22" y="67"/>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8" name="Freeform 195">
                <a:extLst>
                  <a:ext uri="{FF2B5EF4-FFF2-40B4-BE49-F238E27FC236}">
                    <a16:creationId xmlns="" xmlns:a16="http://schemas.microsoft.com/office/drawing/2014/main" id="{ECBF61CE-8E88-456E-BF81-F009A9F17B58}"/>
                  </a:ext>
                </a:extLst>
              </p:cNvPr>
              <p:cNvSpPr>
                <a:spLocks/>
              </p:cNvSpPr>
              <p:nvPr/>
            </p:nvSpPr>
            <p:spPr bwMode="auto">
              <a:xfrm>
                <a:off x="7152434" y="4859026"/>
                <a:ext cx="109153" cy="367054"/>
              </a:xfrm>
              <a:custGeom>
                <a:avLst/>
                <a:gdLst>
                  <a:gd name="T0" fmla="*/ 28 w 58"/>
                  <a:gd name="T1" fmla="*/ 0 h 194"/>
                  <a:gd name="T2" fmla="*/ 57 w 58"/>
                  <a:gd name="T3" fmla="*/ 60 h 194"/>
                  <a:gd name="T4" fmla="*/ 32 w 58"/>
                  <a:gd name="T5" fmla="*/ 194 h 194"/>
                  <a:gd name="T6" fmla="*/ 11 w 58"/>
                  <a:gd name="T7" fmla="*/ 194 h 194"/>
                  <a:gd name="T8" fmla="*/ 1 w 58"/>
                  <a:gd name="T9" fmla="*/ 69 h 194"/>
                  <a:gd name="T10" fmla="*/ 28 w 58"/>
                  <a:gd name="T11" fmla="*/ 0 h 194"/>
                </a:gdLst>
                <a:ahLst/>
                <a:cxnLst>
                  <a:cxn ang="0">
                    <a:pos x="T0" y="T1"/>
                  </a:cxn>
                  <a:cxn ang="0">
                    <a:pos x="T2" y="T3"/>
                  </a:cxn>
                  <a:cxn ang="0">
                    <a:pos x="T4" y="T5"/>
                  </a:cxn>
                  <a:cxn ang="0">
                    <a:pos x="T6" y="T7"/>
                  </a:cxn>
                  <a:cxn ang="0">
                    <a:pos x="T8" y="T9"/>
                  </a:cxn>
                  <a:cxn ang="0">
                    <a:pos x="T10" y="T11"/>
                  </a:cxn>
                </a:cxnLst>
                <a:rect l="0" t="0" r="r" b="b"/>
                <a:pathLst>
                  <a:path w="58" h="194">
                    <a:moveTo>
                      <a:pt x="28" y="0"/>
                    </a:moveTo>
                    <a:cubicBezTo>
                      <a:pt x="37" y="0"/>
                      <a:pt x="58" y="3"/>
                      <a:pt x="57" y="60"/>
                    </a:cubicBezTo>
                    <a:cubicBezTo>
                      <a:pt x="56" y="116"/>
                      <a:pt x="32" y="194"/>
                      <a:pt x="32" y="194"/>
                    </a:cubicBezTo>
                    <a:cubicBezTo>
                      <a:pt x="11" y="194"/>
                      <a:pt x="11" y="194"/>
                      <a:pt x="11" y="194"/>
                    </a:cubicBezTo>
                    <a:cubicBezTo>
                      <a:pt x="11" y="194"/>
                      <a:pt x="1" y="89"/>
                      <a:pt x="1" y="69"/>
                    </a:cubicBezTo>
                    <a:cubicBezTo>
                      <a:pt x="1" y="23"/>
                      <a:pt x="0" y="0"/>
                      <a:pt x="28" y="0"/>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9" name="Freeform 196">
                <a:extLst>
                  <a:ext uri="{FF2B5EF4-FFF2-40B4-BE49-F238E27FC236}">
                    <a16:creationId xmlns="" xmlns:a16="http://schemas.microsoft.com/office/drawing/2014/main" id="{181E346A-7F3E-4D87-BE6A-0031716206C8}"/>
                  </a:ext>
                </a:extLst>
              </p:cNvPr>
              <p:cNvSpPr>
                <a:spLocks/>
              </p:cNvSpPr>
              <p:nvPr/>
            </p:nvSpPr>
            <p:spPr bwMode="auto">
              <a:xfrm>
                <a:off x="6953390" y="4420274"/>
                <a:ext cx="164800" cy="436612"/>
              </a:xfrm>
              <a:custGeom>
                <a:avLst/>
                <a:gdLst>
                  <a:gd name="T0" fmla="*/ 55 w 87"/>
                  <a:gd name="T1" fmla="*/ 3 h 231"/>
                  <a:gd name="T2" fmla="*/ 8 w 87"/>
                  <a:gd name="T3" fmla="*/ 80 h 231"/>
                  <a:gd name="T4" fmla="*/ 3 w 87"/>
                  <a:gd name="T5" fmla="*/ 217 h 231"/>
                  <a:gd name="T6" fmla="*/ 51 w 87"/>
                  <a:gd name="T7" fmla="*/ 226 h 231"/>
                  <a:gd name="T8" fmla="*/ 85 w 87"/>
                  <a:gd name="T9" fmla="*/ 77 h 231"/>
                  <a:gd name="T10" fmla="*/ 55 w 87"/>
                  <a:gd name="T11" fmla="*/ 3 h 231"/>
                </a:gdLst>
                <a:ahLst/>
                <a:cxnLst>
                  <a:cxn ang="0">
                    <a:pos x="T0" y="T1"/>
                  </a:cxn>
                  <a:cxn ang="0">
                    <a:pos x="T2" y="T3"/>
                  </a:cxn>
                  <a:cxn ang="0">
                    <a:pos x="T4" y="T5"/>
                  </a:cxn>
                  <a:cxn ang="0">
                    <a:pos x="T6" y="T7"/>
                  </a:cxn>
                  <a:cxn ang="0">
                    <a:pos x="T8" y="T9"/>
                  </a:cxn>
                  <a:cxn ang="0">
                    <a:pos x="T10" y="T11"/>
                  </a:cxn>
                </a:cxnLst>
                <a:rect l="0" t="0" r="r" b="b"/>
                <a:pathLst>
                  <a:path w="87" h="231">
                    <a:moveTo>
                      <a:pt x="55" y="3"/>
                    </a:moveTo>
                    <a:cubicBezTo>
                      <a:pt x="27" y="0"/>
                      <a:pt x="14" y="19"/>
                      <a:pt x="8" y="80"/>
                    </a:cubicBezTo>
                    <a:cubicBezTo>
                      <a:pt x="3" y="140"/>
                      <a:pt x="0" y="207"/>
                      <a:pt x="3" y="217"/>
                    </a:cubicBezTo>
                    <a:cubicBezTo>
                      <a:pt x="6" y="227"/>
                      <a:pt x="46" y="231"/>
                      <a:pt x="51" y="226"/>
                    </a:cubicBezTo>
                    <a:cubicBezTo>
                      <a:pt x="55" y="221"/>
                      <a:pt x="83" y="96"/>
                      <a:pt x="85" y="77"/>
                    </a:cubicBezTo>
                    <a:cubicBezTo>
                      <a:pt x="87" y="57"/>
                      <a:pt x="86" y="7"/>
                      <a:pt x="55" y="3"/>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0" name="Freeform 197">
                <a:extLst>
                  <a:ext uri="{FF2B5EF4-FFF2-40B4-BE49-F238E27FC236}">
                    <a16:creationId xmlns="" xmlns:a16="http://schemas.microsoft.com/office/drawing/2014/main" id="{C5A0DB9C-2084-43FA-9AD3-94EF11D9EE3A}"/>
                  </a:ext>
                </a:extLst>
              </p:cNvPr>
              <p:cNvSpPr>
                <a:spLocks/>
              </p:cNvSpPr>
              <p:nvPr/>
            </p:nvSpPr>
            <p:spPr bwMode="auto">
              <a:xfrm>
                <a:off x="6950180" y="4798029"/>
                <a:ext cx="103803" cy="132696"/>
              </a:xfrm>
              <a:custGeom>
                <a:avLst/>
                <a:gdLst>
                  <a:gd name="T0" fmla="*/ 27 w 55"/>
                  <a:gd name="T1" fmla="*/ 69 h 70"/>
                  <a:gd name="T2" fmla="*/ 19 w 55"/>
                  <a:gd name="T3" fmla="*/ 68 h 70"/>
                  <a:gd name="T4" fmla="*/ 2 w 55"/>
                  <a:gd name="T5" fmla="*/ 44 h 70"/>
                  <a:gd name="T6" fmla="*/ 5 w 55"/>
                  <a:gd name="T7" fmla="*/ 19 h 70"/>
                  <a:gd name="T8" fmla="*/ 28 w 55"/>
                  <a:gd name="T9" fmla="*/ 1 h 70"/>
                  <a:gd name="T10" fmla="*/ 35 w 55"/>
                  <a:gd name="T11" fmla="*/ 2 h 70"/>
                  <a:gd name="T12" fmla="*/ 53 w 55"/>
                  <a:gd name="T13" fmla="*/ 26 h 70"/>
                  <a:gd name="T14" fmla="*/ 50 w 55"/>
                  <a:gd name="T15" fmla="*/ 51 h 70"/>
                  <a:gd name="T16" fmla="*/ 27 w 55"/>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0">
                    <a:moveTo>
                      <a:pt x="27" y="69"/>
                    </a:moveTo>
                    <a:cubicBezTo>
                      <a:pt x="19" y="68"/>
                      <a:pt x="19" y="68"/>
                      <a:pt x="19" y="68"/>
                    </a:cubicBezTo>
                    <a:cubicBezTo>
                      <a:pt x="8" y="66"/>
                      <a:pt x="0" y="56"/>
                      <a:pt x="2" y="44"/>
                    </a:cubicBezTo>
                    <a:cubicBezTo>
                      <a:pt x="5" y="19"/>
                      <a:pt x="5" y="19"/>
                      <a:pt x="5" y="19"/>
                    </a:cubicBezTo>
                    <a:cubicBezTo>
                      <a:pt x="6" y="8"/>
                      <a:pt x="17" y="0"/>
                      <a:pt x="28" y="1"/>
                    </a:cubicBezTo>
                    <a:cubicBezTo>
                      <a:pt x="35" y="2"/>
                      <a:pt x="35" y="2"/>
                      <a:pt x="35" y="2"/>
                    </a:cubicBezTo>
                    <a:cubicBezTo>
                      <a:pt x="47" y="4"/>
                      <a:pt x="55" y="14"/>
                      <a:pt x="53" y="26"/>
                    </a:cubicBezTo>
                    <a:cubicBezTo>
                      <a:pt x="50" y="51"/>
                      <a:pt x="50" y="51"/>
                      <a:pt x="50" y="51"/>
                    </a:cubicBezTo>
                    <a:cubicBezTo>
                      <a:pt x="48" y="62"/>
                      <a:pt x="38" y="70"/>
                      <a:pt x="27" y="69"/>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1" name="Freeform 198">
                <a:extLst>
                  <a:ext uri="{FF2B5EF4-FFF2-40B4-BE49-F238E27FC236}">
                    <a16:creationId xmlns="" xmlns:a16="http://schemas.microsoft.com/office/drawing/2014/main" id="{E3DD5C89-1D6D-4EC7-8782-D925AE5349C2}"/>
                  </a:ext>
                </a:extLst>
              </p:cNvPr>
              <p:cNvSpPr>
                <a:spLocks/>
              </p:cNvSpPr>
              <p:nvPr/>
            </p:nvSpPr>
            <p:spPr bwMode="auto">
              <a:xfrm>
                <a:off x="6925567" y="4854746"/>
                <a:ext cx="126275" cy="371334"/>
              </a:xfrm>
              <a:custGeom>
                <a:avLst/>
                <a:gdLst>
                  <a:gd name="T0" fmla="*/ 40 w 67"/>
                  <a:gd name="T1" fmla="*/ 1 h 196"/>
                  <a:gd name="T2" fmla="*/ 5 w 67"/>
                  <a:gd name="T3" fmla="*/ 57 h 196"/>
                  <a:gd name="T4" fmla="*/ 9 w 67"/>
                  <a:gd name="T5" fmla="*/ 194 h 196"/>
                  <a:gd name="T6" fmla="*/ 30 w 67"/>
                  <a:gd name="T7" fmla="*/ 196 h 196"/>
                  <a:gd name="T8" fmla="*/ 59 w 67"/>
                  <a:gd name="T9" fmla="*/ 72 h 196"/>
                  <a:gd name="T10" fmla="*/ 40 w 67"/>
                  <a:gd name="T11" fmla="*/ 1 h 196"/>
                </a:gdLst>
                <a:ahLst/>
                <a:cxnLst>
                  <a:cxn ang="0">
                    <a:pos x="T0" y="T1"/>
                  </a:cxn>
                  <a:cxn ang="0">
                    <a:pos x="T2" y="T3"/>
                  </a:cxn>
                  <a:cxn ang="0">
                    <a:pos x="T4" y="T5"/>
                  </a:cxn>
                  <a:cxn ang="0">
                    <a:pos x="T6" y="T7"/>
                  </a:cxn>
                  <a:cxn ang="0">
                    <a:pos x="T8" y="T9"/>
                  </a:cxn>
                  <a:cxn ang="0">
                    <a:pos x="T10" y="T11"/>
                  </a:cxn>
                </a:cxnLst>
                <a:rect l="0" t="0" r="r" b="b"/>
                <a:pathLst>
                  <a:path w="67" h="196">
                    <a:moveTo>
                      <a:pt x="40" y="1"/>
                    </a:moveTo>
                    <a:cubicBezTo>
                      <a:pt x="31" y="0"/>
                      <a:pt x="9" y="1"/>
                      <a:pt x="5" y="57"/>
                    </a:cubicBezTo>
                    <a:cubicBezTo>
                      <a:pt x="0" y="114"/>
                      <a:pt x="9" y="194"/>
                      <a:pt x="9" y="194"/>
                    </a:cubicBezTo>
                    <a:cubicBezTo>
                      <a:pt x="30" y="196"/>
                      <a:pt x="30" y="196"/>
                      <a:pt x="30" y="196"/>
                    </a:cubicBezTo>
                    <a:cubicBezTo>
                      <a:pt x="30" y="196"/>
                      <a:pt x="57" y="93"/>
                      <a:pt x="59" y="72"/>
                    </a:cubicBezTo>
                    <a:cubicBezTo>
                      <a:pt x="64" y="27"/>
                      <a:pt x="67" y="4"/>
                      <a:pt x="40" y="1"/>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2" name="Freeform 199">
                <a:extLst>
                  <a:ext uri="{FF2B5EF4-FFF2-40B4-BE49-F238E27FC236}">
                    <a16:creationId xmlns="" xmlns:a16="http://schemas.microsoft.com/office/drawing/2014/main" id="{F81196AE-5D64-4047-A98D-136AC8A9B4BC}"/>
                  </a:ext>
                </a:extLst>
              </p:cNvPr>
              <p:cNvSpPr>
                <a:spLocks/>
              </p:cNvSpPr>
              <p:nvPr/>
            </p:nvSpPr>
            <p:spPr bwMode="auto">
              <a:xfrm>
                <a:off x="7244465" y="3966540"/>
                <a:ext cx="194764" cy="359563"/>
              </a:xfrm>
              <a:custGeom>
                <a:avLst/>
                <a:gdLst>
                  <a:gd name="T0" fmla="*/ 13 w 103"/>
                  <a:gd name="T1" fmla="*/ 14 h 190"/>
                  <a:gd name="T2" fmla="*/ 16 w 103"/>
                  <a:gd name="T3" fmla="*/ 68 h 190"/>
                  <a:gd name="T4" fmla="*/ 37 w 103"/>
                  <a:gd name="T5" fmla="*/ 115 h 190"/>
                  <a:gd name="T6" fmla="*/ 57 w 103"/>
                  <a:gd name="T7" fmla="*/ 170 h 190"/>
                  <a:gd name="T8" fmla="*/ 85 w 103"/>
                  <a:gd name="T9" fmla="*/ 186 h 190"/>
                  <a:gd name="T10" fmla="*/ 100 w 103"/>
                  <a:gd name="T11" fmla="*/ 162 h 190"/>
                  <a:gd name="T12" fmla="*/ 13 w 103"/>
                  <a:gd name="T13" fmla="*/ 14 h 190"/>
                </a:gdLst>
                <a:ahLst/>
                <a:cxnLst>
                  <a:cxn ang="0">
                    <a:pos x="T0" y="T1"/>
                  </a:cxn>
                  <a:cxn ang="0">
                    <a:pos x="T2" y="T3"/>
                  </a:cxn>
                  <a:cxn ang="0">
                    <a:pos x="T4" y="T5"/>
                  </a:cxn>
                  <a:cxn ang="0">
                    <a:pos x="T6" y="T7"/>
                  </a:cxn>
                  <a:cxn ang="0">
                    <a:pos x="T8" y="T9"/>
                  </a:cxn>
                  <a:cxn ang="0">
                    <a:pos x="T10" y="T11"/>
                  </a:cxn>
                  <a:cxn ang="0">
                    <a:pos x="T12" y="T13"/>
                  </a:cxn>
                </a:cxnLst>
                <a:rect l="0" t="0" r="r" b="b"/>
                <a:pathLst>
                  <a:path w="103" h="190">
                    <a:moveTo>
                      <a:pt x="13" y="14"/>
                    </a:moveTo>
                    <a:cubicBezTo>
                      <a:pt x="0" y="18"/>
                      <a:pt x="7" y="43"/>
                      <a:pt x="16" y="68"/>
                    </a:cubicBezTo>
                    <a:cubicBezTo>
                      <a:pt x="25" y="93"/>
                      <a:pt x="34" y="108"/>
                      <a:pt x="37" y="115"/>
                    </a:cubicBezTo>
                    <a:cubicBezTo>
                      <a:pt x="39" y="121"/>
                      <a:pt x="52" y="161"/>
                      <a:pt x="57" y="170"/>
                    </a:cubicBezTo>
                    <a:cubicBezTo>
                      <a:pt x="62" y="180"/>
                      <a:pt x="75" y="190"/>
                      <a:pt x="85" y="186"/>
                    </a:cubicBezTo>
                    <a:cubicBezTo>
                      <a:pt x="94" y="183"/>
                      <a:pt x="103" y="180"/>
                      <a:pt x="100" y="162"/>
                    </a:cubicBezTo>
                    <a:cubicBezTo>
                      <a:pt x="97" y="143"/>
                      <a:pt x="56" y="0"/>
                      <a:pt x="13" y="14"/>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3" name="Freeform 200">
                <a:extLst>
                  <a:ext uri="{FF2B5EF4-FFF2-40B4-BE49-F238E27FC236}">
                    <a16:creationId xmlns="" xmlns:a16="http://schemas.microsoft.com/office/drawing/2014/main" id="{1BEACEF1-5D70-4AF1-ABA5-212C61FCB149}"/>
                  </a:ext>
                </a:extLst>
              </p:cNvPr>
              <p:cNvSpPr>
                <a:spLocks/>
              </p:cNvSpPr>
              <p:nvPr/>
            </p:nvSpPr>
            <p:spPr bwMode="auto">
              <a:xfrm>
                <a:off x="7046492" y="3838124"/>
                <a:ext cx="162660" cy="226867"/>
              </a:xfrm>
              <a:custGeom>
                <a:avLst/>
                <a:gdLst>
                  <a:gd name="T0" fmla="*/ 16 w 86"/>
                  <a:gd name="T1" fmla="*/ 0 h 120"/>
                  <a:gd name="T2" fmla="*/ 8 w 86"/>
                  <a:gd name="T3" fmla="*/ 86 h 120"/>
                  <a:gd name="T4" fmla="*/ 60 w 86"/>
                  <a:gd name="T5" fmla="*/ 120 h 120"/>
                  <a:gd name="T6" fmla="*/ 75 w 86"/>
                  <a:gd name="T7" fmla="*/ 89 h 120"/>
                  <a:gd name="T8" fmla="*/ 62 w 86"/>
                  <a:gd name="T9" fmla="*/ 13 h 120"/>
                  <a:gd name="T10" fmla="*/ 16 w 86"/>
                  <a:gd name="T11" fmla="*/ 0 h 120"/>
                </a:gdLst>
                <a:ahLst/>
                <a:cxnLst>
                  <a:cxn ang="0">
                    <a:pos x="T0" y="T1"/>
                  </a:cxn>
                  <a:cxn ang="0">
                    <a:pos x="T2" y="T3"/>
                  </a:cxn>
                  <a:cxn ang="0">
                    <a:pos x="T4" y="T5"/>
                  </a:cxn>
                  <a:cxn ang="0">
                    <a:pos x="T6" y="T7"/>
                  </a:cxn>
                  <a:cxn ang="0">
                    <a:pos x="T8" y="T9"/>
                  </a:cxn>
                  <a:cxn ang="0">
                    <a:pos x="T10" y="T11"/>
                  </a:cxn>
                </a:cxnLst>
                <a:rect l="0" t="0" r="r" b="b"/>
                <a:pathLst>
                  <a:path w="86" h="120">
                    <a:moveTo>
                      <a:pt x="16" y="0"/>
                    </a:moveTo>
                    <a:cubicBezTo>
                      <a:pt x="16" y="0"/>
                      <a:pt x="16" y="69"/>
                      <a:pt x="8" y="86"/>
                    </a:cubicBezTo>
                    <a:cubicBezTo>
                      <a:pt x="0" y="102"/>
                      <a:pt x="60" y="120"/>
                      <a:pt x="60" y="120"/>
                    </a:cubicBezTo>
                    <a:cubicBezTo>
                      <a:pt x="60" y="120"/>
                      <a:pt x="86" y="104"/>
                      <a:pt x="75" y="89"/>
                    </a:cubicBezTo>
                    <a:cubicBezTo>
                      <a:pt x="64" y="73"/>
                      <a:pt x="62" y="13"/>
                      <a:pt x="62" y="13"/>
                    </a:cubicBezTo>
                    <a:lnTo>
                      <a:pt x="16" y="0"/>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4" name="Freeform 201">
                <a:extLst>
                  <a:ext uri="{FF2B5EF4-FFF2-40B4-BE49-F238E27FC236}">
                    <a16:creationId xmlns="" xmlns:a16="http://schemas.microsoft.com/office/drawing/2014/main" id="{BD53E63E-45F3-4E51-A87A-96CAB705321F}"/>
                  </a:ext>
                </a:extLst>
              </p:cNvPr>
              <p:cNvSpPr>
                <a:spLocks/>
              </p:cNvSpPr>
              <p:nvPr/>
            </p:nvSpPr>
            <p:spPr bwMode="auto">
              <a:xfrm>
                <a:off x="7076455" y="3777127"/>
                <a:ext cx="110223" cy="236498"/>
              </a:xfrm>
              <a:custGeom>
                <a:avLst/>
                <a:gdLst>
                  <a:gd name="T0" fmla="*/ 29 w 58"/>
                  <a:gd name="T1" fmla="*/ 111 h 125"/>
                  <a:gd name="T2" fmla="*/ 51 w 58"/>
                  <a:gd name="T3" fmla="*/ 124 h 125"/>
                  <a:gd name="T4" fmla="*/ 58 w 58"/>
                  <a:gd name="T5" fmla="*/ 119 h 125"/>
                  <a:gd name="T6" fmla="*/ 46 w 58"/>
                  <a:gd name="T7" fmla="*/ 0 h 125"/>
                  <a:gd name="T8" fmla="*/ 0 w 58"/>
                  <a:gd name="T9" fmla="*/ 32 h 125"/>
                  <a:gd name="T10" fmla="*/ 0 w 58"/>
                  <a:gd name="T11" fmla="*/ 59 h 125"/>
                  <a:gd name="T12" fmla="*/ 29 w 58"/>
                  <a:gd name="T13" fmla="*/ 111 h 125"/>
                </a:gdLst>
                <a:ahLst/>
                <a:cxnLst>
                  <a:cxn ang="0">
                    <a:pos x="T0" y="T1"/>
                  </a:cxn>
                  <a:cxn ang="0">
                    <a:pos x="T2" y="T3"/>
                  </a:cxn>
                  <a:cxn ang="0">
                    <a:pos x="T4" y="T5"/>
                  </a:cxn>
                  <a:cxn ang="0">
                    <a:pos x="T6" y="T7"/>
                  </a:cxn>
                  <a:cxn ang="0">
                    <a:pos x="T8" y="T9"/>
                  </a:cxn>
                  <a:cxn ang="0">
                    <a:pos x="T10" y="T11"/>
                  </a:cxn>
                  <a:cxn ang="0">
                    <a:pos x="T12" y="T13"/>
                  </a:cxn>
                </a:cxnLst>
                <a:rect l="0" t="0" r="r" b="b"/>
                <a:pathLst>
                  <a:path w="58" h="125">
                    <a:moveTo>
                      <a:pt x="29" y="111"/>
                    </a:moveTo>
                    <a:cubicBezTo>
                      <a:pt x="35" y="116"/>
                      <a:pt x="43" y="123"/>
                      <a:pt x="51" y="124"/>
                    </a:cubicBezTo>
                    <a:cubicBezTo>
                      <a:pt x="55" y="125"/>
                      <a:pt x="57" y="122"/>
                      <a:pt x="58" y="119"/>
                    </a:cubicBezTo>
                    <a:cubicBezTo>
                      <a:pt x="48" y="103"/>
                      <a:pt x="46" y="0"/>
                      <a:pt x="46" y="0"/>
                    </a:cubicBezTo>
                    <a:cubicBezTo>
                      <a:pt x="0" y="32"/>
                      <a:pt x="0" y="32"/>
                      <a:pt x="0" y="32"/>
                    </a:cubicBezTo>
                    <a:cubicBezTo>
                      <a:pt x="0" y="32"/>
                      <a:pt x="0" y="55"/>
                      <a:pt x="0" y="59"/>
                    </a:cubicBezTo>
                    <a:cubicBezTo>
                      <a:pt x="8" y="74"/>
                      <a:pt x="16" y="99"/>
                      <a:pt x="29" y="111"/>
                    </a:cubicBezTo>
                    <a:close/>
                  </a:path>
                </a:pathLst>
              </a:custGeom>
              <a:solidFill>
                <a:srgbClr val="FCC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5" name="Freeform 202">
                <a:extLst>
                  <a:ext uri="{FF2B5EF4-FFF2-40B4-BE49-F238E27FC236}">
                    <a16:creationId xmlns="" xmlns:a16="http://schemas.microsoft.com/office/drawing/2014/main" id="{E225ADF5-540F-4641-8129-BCC842021ABB}"/>
                  </a:ext>
                </a:extLst>
              </p:cNvPr>
              <p:cNvSpPr>
                <a:spLocks/>
              </p:cNvSpPr>
              <p:nvPr/>
            </p:nvSpPr>
            <p:spPr bwMode="auto">
              <a:xfrm>
                <a:off x="7065753" y="3707569"/>
                <a:ext cx="156239" cy="239709"/>
              </a:xfrm>
              <a:custGeom>
                <a:avLst/>
                <a:gdLst>
                  <a:gd name="T0" fmla="*/ 80 w 83"/>
                  <a:gd name="T1" fmla="*/ 20 h 127"/>
                  <a:gd name="T2" fmla="*/ 83 w 83"/>
                  <a:gd name="T3" fmla="*/ 53 h 127"/>
                  <a:gd name="T4" fmla="*/ 80 w 83"/>
                  <a:gd name="T5" fmla="*/ 63 h 127"/>
                  <a:gd name="T6" fmla="*/ 82 w 83"/>
                  <a:gd name="T7" fmla="*/ 80 h 127"/>
                  <a:gd name="T8" fmla="*/ 63 w 83"/>
                  <a:gd name="T9" fmla="*/ 123 h 127"/>
                  <a:gd name="T10" fmla="*/ 46 w 83"/>
                  <a:gd name="T11" fmla="*/ 127 h 127"/>
                  <a:gd name="T12" fmla="*/ 9 w 83"/>
                  <a:gd name="T13" fmla="*/ 100 h 127"/>
                  <a:gd name="T14" fmla="*/ 5 w 83"/>
                  <a:gd name="T15" fmla="*/ 81 h 127"/>
                  <a:gd name="T16" fmla="*/ 0 w 83"/>
                  <a:gd name="T17" fmla="*/ 48 h 127"/>
                  <a:gd name="T18" fmla="*/ 3 w 83"/>
                  <a:gd name="T19" fmla="*/ 17 h 127"/>
                  <a:gd name="T20" fmla="*/ 50 w 83"/>
                  <a:gd name="T21" fmla="*/ 3 h 127"/>
                  <a:gd name="T22" fmla="*/ 80 w 83"/>
                  <a:gd name="T2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80" y="20"/>
                    </a:moveTo>
                    <a:cubicBezTo>
                      <a:pt x="81" y="22"/>
                      <a:pt x="83" y="50"/>
                      <a:pt x="83" y="53"/>
                    </a:cubicBezTo>
                    <a:cubicBezTo>
                      <a:pt x="83" y="55"/>
                      <a:pt x="80" y="59"/>
                      <a:pt x="80" y="63"/>
                    </a:cubicBezTo>
                    <a:cubicBezTo>
                      <a:pt x="80" y="67"/>
                      <a:pt x="82" y="73"/>
                      <a:pt x="82" y="80"/>
                    </a:cubicBezTo>
                    <a:cubicBezTo>
                      <a:pt x="80" y="93"/>
                      <a:pt x="65" y="119"/>
                      <a:pt x="63" y="123"/>
                    </a:cubicBezTo>
                    <a:cubicBezTo>
                      <a:pt x="62" y="126"/>
                      <a:pt x="51" y="127"/>
                      <a:pt x="46" y="127"/>
                    </a:cubicBezTo>
                    <a:cubicBezTo>
                      <a:pt x="37" y="125"/>
                      <a:pt x="12" y="106"/>
                      <a:pt x="9" y="100"/>
                    </a:cubicBezTo>
                    <a:cubicBezTo>
                      <a:pt x="6" y="94"/>
                      <a:pt x="5" y="81"/>
                      <a:pt x="5" y="81"/>
                    </a:cubicBezTo>
                    <a:cubicBezTo>
                      <a:pt x="5" y="81"/>
                      <a:pt x="0" y="53"/>
                      <a:pt x="0" y="48"/>
                    </a:cubicBezTo>
                    <a:cubicBezTo>
                      <a:pt x="0" y="42"/>
                      <a:pt x="1" y="20"/>
                      <a:pt x="3" y="17"/>
                    </a:cubicBezTo>
                    <a:cubicBezTo>
                      <a:pt x="4" y="14"/>
                      <a:pt x="19" y="0"/>
                      <a:pt x="50" y="3"/>
                    </a:cubicBezTo>
                    <a:cubicBezTo>
                      <a:pt x="81" y="7"/>
                      <a:pt x="78" y="18"/>
                      <a:pt x="80" y="20"/>
                    </a:cubicBezTo>
                    <a:close/>
                  </a:path>
                </a:pathLst>
              </a:custGeom>
              <a:solidFill>
                <a:srgbClr val="FAB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6" name="Freeform 203">
                <a:extLst>
                  <a:ext uri="{FF2B5EF4-FFF2-40B4-BE49-F238E27FC236}">
                    <a16:creationId xmlns="" xmlns:a16="http://schemas.microsoft.com/office/drawing/2014/main" id="{F5065B19-E72C-483F-8765-263F504A1FFE}"/>
                  </a:ext>
                </a:extLst>
              </p:cNvPr>
              <p:cNvSpPr>
                <a:spLocks/>
              </p:cNvSpPr>
              <p:nvPr/>
            </p:nvSpPr>
            <p:spPr bwMode="auto">
              <a:xfrm>
                <a:off x="7065753" y="3707569"/>
                <a:ext cx="156239" cy="239709"/>
              </a:xfrm>
              <a:custGeom>
                <a:avLst/>
                <a:gdLst>
                  <a:gd name="T0" fmla="*/ 80 w 83"/>
                  <a:gd name="T1" fmla="*/ 20 h 127"/>
                  <a:gd name="T2" fmla="*/ 83 w 83"/>
                  <a:gd name="T3" fmla="*/ 53 h 127"/>
                  <a:gd name="T4" fmla="*/ 80 w 83"/>
                  <a:gd name="T5" fmla="*/ 63 h 127"/>
                  <a:gd name="T6" fmla="*/ 82 w 83"/>
                  <a:gd name="T7" fmla="*/ 80 h 127"/>
                  <a:gd name="T8" fmla="*/ 63 w 83"/>
                  <a:gd name="T9" fmla="*/ 123 h 127"/>
                  <a:gd name="T10" fmla="*/ 46 w 83"/>
                  <a:gd name="T11" fmla="*/ 127 h 127"/>
                  <a:gd name="T12" fmla="*/ 9 w 83"/>
                  <a:gd name="T13" fmla="*/ 100 h 127"/>
                  <a:gd name="T14" fmla="*/ 5 w 83"/>
                  <a:gd name="T15" fmla="*/ 81 h 127"/>
                  <a:gd name="T16" fmla="*/ 0 w 83"/>
                  <a:gd name="T17" fmla="*/ 48 h 127"/>
                  <a:gd name="T18" fmla="*/ 3 w 83"/>
                  <a:gd name="T19" fmla="*/ 17 h 127"/>
                  <a:gd name="T20" fmla="*/ 50 w 83"/>
                  <a:gd name="T21" fmla="*/ 3 h 127"/>
                  <a:gd name="T22" fmla="*/ 80 w 83"/>
                  <a:gd name="T2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80" y="20"/>
                    </a:moveTo>
                    <a:cubicBezTo>
                      <a:pt x="81" y="22"/>
                      <a:pt x="83" y="50"/>
                      <a:pt x="83" y="53"/>
                    </a:cubicBezTo>
                    <a:cubicBezTo>
                      <a:pt x="83" y="55"/>
                      <a:pt x="80" y="59"/>
                      <a:pt x="80" y="63"/>
                    </a:cubicBezTo>
                    <a:cubicBezTo>
                      <a:pt x="80" y="67"/>
                      <a:pt x="82" y="73"/>
                      <a:pt x="82" y="80"/>
                    </a:cubicBezTo>
                    <a:cubicBezTo>
                      <a:pt x="80" y="93"/>
                      <a:pt x="65" y="119"/>
                      <a:pt x="63" y="123"/>
                    </a:cubicBezTo>
                    <a:cubicBezTo>
                      <a:pt x="62" y="126"/>
                      <a:pt x="51" y="127"/>
                      <a:pt x="46" y="127"/>
                    </a:cubicBezTo>
                    <a:cubicBezTo>
                      <a:pt x="37" y="125"/>
                      <a:pt x="12" y="106"/>
                      <a:pt x="9" y="100"/>
                    </a:cubicBezTo>
                    <a:cubicBezTo>
                      <a:pt x="6" y="94"/>
                      <a:pt x="5" y="81"/>
                      <a:pt x="5" y="81"/>
                    </a:cubicBezTo>
                    <a:cubicBezTo>
                      <a:pt x="5" y="81"/>
                      <a:pt x="0" y="53"/>
                      <a:pt x="0" y="48"/>
                    </a:cubicBezTo>
                    <a:cubicBezTo>
                      <a:pt x="0" y="42"/>
                      <a:pt x="1" y="20"/>
                      <a:pt x="3" y="17"/>
                    </a:cubicBezTo>
                    <a:cubicBezTo>
                      <a:pt x="4" y="14"/>
                      <a:pt x="19" y="0"/>
                      <a:pt x="50" y="3"/>
                    </a:cubicBezTo>
                    <a:cubicBezTo>
                      <a:pt x="81" y="7"/>
                      <a:pt x="78" y="18"/>
                      <a:pt x="80" y="20"/>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7" name="Freeform 204">
                <a:extLst>
                  <a:ext uri="{FF2B5EF4-FFF2-40B4-BE49-F238E27FC236}">
                    <a16:creationId xmlns="" xmlns:a16="http://schemas.microsoft.com/office/drawing/2014/main" id="{697C5DFD-153E-4201-B36D-6BACFAADEE2D}"/>
                  </a:ext>
                </a:extLst>
              </p:cNvPr>
              <p:cNvSpPr>
                <a:spLocks/>
              </p:cNvSpPr>
              <p:nvPr/>
            </p:nvSpPr>
            <p:spPr bwMode="auto">
              <a:xfrm>
                <a:off x="7002616" y="3656203"/>
                <a:ext cx="253621" cy="191552"/>
              </a:xfrm>
              <a:custGeom>
                <a:avLst/>
                <a:gdLst>
                  <a:gd name="T0" fmla="*/ 33 w 134"/>
                  <a:gd name="T1" fmla="*/ 28 h 101"/>
                  <a:gd name="T2" fmla="*/ 81 w 134"/>
                  <a:gd name="T3" fmla="*/ 10 h 101"/>
                  <a:gd name="T4" fmla="*/ 116 w 134"/>
                  <a:gd name="T5" fmla="*/ 20 h 101"/>
                  <a:gd name="T6" fmla="*/ 105 w 134"/>
                  <a:gd name="T7" fmla="*/ 56 h 101"/>
                  <a:gd name="T8" fmla="*/ 50 w 134"/>
                  <a:gd name="T9" fmla="*/ 49 h 101"/>
                  <a:gd name="T10" fmla="*/ 36 w 134"/>
                  <a:gd name="T11" fmla="*/ 101 h 101"/>
                  <a:gd name="T12" fmla="*/ 33 w 134"/>
                  <a:gd name="T13" fmla="*/ 28 h 101"/>
                </a:gdLst>
                <a:ahLst/>
                <a:cxnLst>
                  <a:cxn ang="0">
                    <a:pos x="T0" y="T1"/>
                  </a:cxn>
                  <a:cxn ang="0">
                    <a:pos x="T2" y="T3"/>
                  </a:cxn>
                  <a:cxn ang="0">
                    <a:pos x="T4" y="T5"/>
                  </a:cxn>
                  <a:cxn ang="0">
                    <a:pos x="T6" y="T7"/>
                  </a:cxn>
                  <a:cxn ang="0">
                    <a:pos x="T8" y="T9"/>
                  </a:cxn>
                  <a:cxn ang="0">
                    <a:pos x="T10" y="T11"/>
                  </a:cxn>
                  <a:cxn ang="0">
                    <a:pos x="T12" y="T13"/>
                  </a:cxn>
                </a:cxnLst>
                <a:rect l="0" t="0" r="r" b="b"/>
                <a:pathLst>
                  <a:path w="134" h="101">
                    <a:moveTo>
                      <a:pt x="33" y="28"/>
                    </a:moveTo>
                    <a:cubicBezTo>
                      <a:pt x="36" y="13"/>
                      <a:pt x="47" y="0"/>
                      <a:pt x="81" y="10"/>
                    </a:cubicBezTo>
                    <a:cubicBezTo>
                      <a:pt x="114" y="20"/>
                      <a:pt x="116" y="20"/>
                      <a:pt x="116" y="20"/>
                    </a:cubicBezTo>
                    <a:cubicBezTo>
                      <a:pt x="116" y="20"/>
                      <a:pt x="134" y="61"/>
                      <a:pt x="105" y="56"/>
                    </a:cubicBezTo>
                    <a:cubicBezTo>
                      <a:pt x="86" y="52"/>
                      <a:pt x="64" y="48"/>
                      <a:pt x="50" y="49"/>
                    </a:cubicBezTo>
                    <a:cubicBezTo>
                      <a:pt x="46" y="58"/>
                      <a:pt x="36" y="84"/>
                      <a:pt x="36" y="101"/>
                    </a:cubicBezTo>
                    <a:cubicBezTo>
                      <a:pt x="36" y="101"/>
                      <a:pt x="0" y="41"/>
                      <a:pt x="33" y="28"/>
                    </a:cubicBez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8" name="Freeform 206">
                <a:extLst>
                  <a:ext uri="{FF2B5EF4-FFF2-40B4-BE49-F238E27FC236}">
                    <a16:creationId xmlns="" xmlns:a16="http://schemas.microsoft.com/office/drawing/2014/main" id="{C94C753B-36C6-425F-971D-F3A475CA113D}"/>
                  </a:ext>
                </a:extLst>
              </p:cNvPr>
              <p:cNvSpPr>
                <a:spLocks/>
              </p:cNvSpPr>
              <p:nvPr/>
            </p:nvSpPr>
            <p:spPr bwMode="auto">
              <a:xfrm>
                <a:off x="7048632" y="3798530"/>
                <a:ext cx="39595" cy="64208"/>
              </a:xfrm>
              <a:custGeom>
                <a:avLst/>
                <a:gdLst>
                  <a:gd name="T0" fmla="*/ 19 w 21"/>
                  <a:gd name="T1" fmla="*/ 15 h 34"/>
                  <a:gd name="T2" fmla="*/ 12 w 21"/>
                  <a:gd name="T3" fmla="*/ 34 h 34"/>
                  <a:gd name="T4" fmla="*/ 6 w 21"/>
                  <a:gd name="T5" fmla="*/ 28 h 34"/>
                  <a:gd name="T6" fmla="*/ 2 w 21"/>
                  <a:gd name="T7" fmla="*/ 19 h 34"/>
                  <a:gd name="T8" fmla="*/ 6 w 21"/>
                  <a:gd name="T9" fmla="*/ 2 h 34"/>
                  <a:gd name="T10" fmla="*/ 19 w 21"/>
                  <a:gd name="T11" fmla="*/ 15 h 34"/>
                </a:gdLst>
                <a:ahLst/>
                <a:cxnLst>
                  <a:cxn ang="0">
                    <a:pos x="T0" y="T1"/>
                  </a:cxn>
                  <a:cxn ang="0">
                    <a:pos x="T2" y="T3"/>
                  </a:cxn>
                  <a:cxn ang="0">
                    <a:pos x="T4" y="T5"/>
                  </a:cxn>
                  <a:cxn ang="0">
                    <a:pos x="T6" y="T7"/>
                  </a:cxn>
                  <a:cxn ang="0">
                    <a:pos x="T8" y="T9"/>
                  </a:cxn>
                  <a:cxn ang="0">
                    <a:pos x="T10" y="T11"/>
                  </a:cxn>
                </a:cxnLst>
                <a:rect l="0" t="0" r="r" b="b"/>
                <a:pathLst>
                  <a:path w="21" h="34">
                    <a:moveTo>
                      <a:pt x="19" y="15"/>
                    </a:moveTo>
                    <a:cubicBezTo>
                      <a:pt x="21" y="24"/>
                      <a:pt x="16" y="34"/>
                      <a:pt x="12" y="34"/>
                    </a:cubicBezTo>
                    <a:cubicBezTo>
                      <a:pt x="9" y="33"/>
                      <a:pt x="9" y="31"/>
                      <a:pt x="6" y="28"/>
                    </a:cubicBezTo>
                    <a:cubicBezTo>
                      <a:pt x="4" y="26"/>
                      <a:pt x="3" y="23"/>
                      <a:pt x="2" y="19"/>
                    </a:cubicBezTo>
                    <a:cubicBezTo>
                      <a:pt x="0" y="11"/>
                      <a:pt x="2" y="3"/>
                      <a:pt x="6" y="2"/>
                    </a:cubicBezTo>
                    <a:cubicBezTo>
                      <a:pt x="11" y="0"/>
                      <a:pt x="17" y="6"/>
                      <a:pt x="19" y="15"/>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9" name="Freeform 207">
                <a:extLst>
                  <a:ext uri="{FF2B5EF4-FFF2-40B4-BE49-F238E27FC236}">
                    <a16:creationId xmlns="" xmlns:a16="http://schemas.microsoft.com/office/drawing/2014/main" id="{64671C86-0040-4A0F-AACF-2FFBD4A3F2F3}"/>
                  </a:ext>
                </a:extLst>
              </p:cNvPr>
              <p:cNvSpPr>
                <a:spLocks/>
              </p:cNvSpPr>
              <p:nvPr/>
            </p:nvSpPr>
            <p:spPr bwMode="auto">
              <a:xfrm>
                <a:off x="7129962" y="4418134"/>
                <a:ext cx="154098" cy="832559"/>
              </a:xfrm>
              <a:custGeom>
                <a:avLst/>
                <a:gdLst>
                  <a:gd name="T0" fmla="*/ 68 w 82"/>
                  <a:gd name="T1" fmla="*/ 0 h 440"/>
                  <a:gd name="T2" fmla="*/ 80 w 82"/>
                  <a:gd name="T3" fmla="*/ 69 h 440"/>
                  <a:gd name="T4" fmla="*/ 69 w 82"/>
                  <a:gd name="T5" fmla="*/ 229 h 440"/>
                  <a:gd name="T6" fmla="*/ 69 w 82"/>
                  <a:gd name="T7" fmla="*/ 322 h 440"/>
                  <a:gd name="T8" fmla="*/ 58 w 82"/>
                  <a:gd name="T9" fmla="*/ 440 h 440"/>
                  <a:gd name="T10" fmla="*/ 7 w 82"/>
                  <a:gd name="T11" fmla="*/ 439 h 440"/>
                  <a:gd name="T12" fmla="*/ 7 w 82"/>
                  <a:gd name="T13" fmla="*/ 245 h 440"/>
                  <a:gd name="T14" fmla="*/ 0 w 82"/>
                  <a:gd name="T15" fmla="*/ 80 h 440"/>
                  <a:gd name="T16" fmla="*/ 0 w 82"/>
                  <a:gd name="T17" fmla="*/ 2 h 440"/>
                  <a:gd name="T18" fmla="*/ 68 w 82"/>
                  <a:gd name="T19"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440">
                    <a:moveTo>
                      <a:pt x="68" y="0"/>
                    </a:moveTo>
                    <a:cubicBezTo>
                      <a:pt x="68" y="0"/>
                      <a:pt x="79" y="42"/>
                      <a:pt x="80" y="69"/>
                    </a:cubicBezTo>
                    <a:cubicBezTo>
                      <a:pt x="82" y="97"/>
                      <a:pt x="69" y="216"/>
                      <a:pt x="69" y="229"/>
                    </a:cubicBezTo>
                    <a:cubicBezTo>
                      <a:pt x="69" y="242"/>
                      <a:pt x="70" y="283"/>
                      <a:pt x="69" y="322"/>
                    </a:cubicBezTo>
                    <a:cubicBezTo>
                      <a:pt x="68" y="362"/>
                      <a:pt x="58" y="440"/>
                      <a:pt x="58" y="440"/>
                    </a:cubicBezTo>
                    <a:cubicBezTo>
                      <a:pt x="7" y="439"/>
                      <a:pt x="7" y="439"/>
                      <a:pt x="7" y="439"/>
                    </a:cubicBezTo>
                    <a:cubicBezTo>
                      <a:pt x="7" y="439"/>
                      <a:pt x="7" y="271"/>
                      <a:pt x="7" y="245"/>
                    </a:cubicBezTo>
                    <a:cubicBezTo>
                      <a:pt x="7" y="219"/>
                      <a:pt x="0" y="80"/>
                      <a:pt x="0" y="80"/>
                    </a:cubicBezTo>
                    <a:cubicBezTo>
                      <a:pt x="0" y="2"/>
                      <a:pt x="0" y="2"/>
                      <a:pt x="0" y="2"/>
                    </a:cubicBezTo>
                    <a:lnTo>
                      <a:pt x="68"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0" name="Freeform 208">
                <a:extLst>
                  <a:ext uri="{FF2B5EF4-FFF2-40B4-BE49-F238E27FC236}">
                    <a16:creationId xmlns="" xmlns:a16="http://schemas.microsoft.com/office/drawing/2014/main" id="{D795FFD7-309C-444E-A323-29AB1B3AF260}"/>
                  </a:ext>
                </a:extLst>
              </p:cNvPr>
              <p:cNvSpPr>
                <a:spLocks/>
              </p:cNvSpPr>
              <p:nvPr/>
            </p:nvSpPr>
            <p:spPr bwMode="auto">
              <a:xfrm>
                <a:off x="6952320" y="3954768"/>
                <a:ext cx="348862" cy="467646"/>
              </a:xfrm>
              <a:custGeom>
                <a:avLst/>
                <a:gdLst>
                  <a:gd name="T0" fmla="*/ 5 w 185"/>
                  <a:gd name="T1" fmla="*/ 20 h 247"/>
                  <a:gd name="T2" fmla="*/ 41 w 185"/>
                  <a:gd name="T3" fmla="*/ 5 h 247"/>
                  <a:gd name="T4" fmla="*/ 62 w 185"/>
                  <a:gd name="T5" fmla="*/ 0 h 247"/>
                  <a:gd name="T6" fmla="*/ 70 w 185"/>
                  <a:gd name="T7" fmla="*/ 4 h 247"/>
                  <a:gd name="T8" fmla="*/ 113 w 185"/>
                  <a:gd name="T9" fmla="*/ 6 h 247"/>
                  <a:gd name="T10" fmla="*/ 120 w 185"/>
                  <a:gd name="T11" fmla="*/ 1 h 247"/>
                  <a:gd name="T12" fmla="*/ 146 w 185"/>
                  <a:gd name="T13" fmla="*/ 7 h 247"/>
                  <a:gd name="T14" fmla="*/ 182 w 185"/>
                  <a:gd name="T15" fmla="*/ 21 h 247"/>
                  <a:gd name="T16" fmla="*/ 165 w 185"/>
                  <a:gd name="T17" fmla="*/ 145 h 247"/>
                  <a:gd name="T18" fmla="*/ 162 w 185"/>
                  <a:gd name="T19" fmla="*/ 245 h 247"/>
                  <a:gd name="T20" fmla="*/ 94 w 185"/>
                  <a:gd name="T21" fmla="*/ 247 h 247"/>
                  <a:gd name="T22" fmla="*/ 94 w 185"/>
                  <a:gd name="T23" fmla="*/ 247 h 247"/>
                  <a:gd name="T24" fmla="*/ 94 w 185"/>
                  <a:gd name="T25" fmla="*/ 247 h 247"/>
                  <a:gd name="T26" fmla="*/ 94 w 185"/>
                  <a:gd name="T27" fmla="*/ 247 h 247"/>
                  <a:gd name="T28" fmla="*/ 94 w 185"/>
                  <a:gd name="T29" fmla="*/ 247 h 247"/>
                  <a:gd name="T30" fmla="*/ 26 w 185"/>
                  <a:gd name="T31" fmla="*/ 245 h 247"/>
                  <a:gd name="T32" fmla="*/ 23 w 185"/>
                  <a:gd name="T33" fmla="*/ 144 h 247"/>
                  <a:gd name="T34" fmla="*/ 5 w 185"/>
                  <a:gd name="T35" fmla="*/ 2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47">
                    <a:moveTo>
                      <a:pt x="5" y="20"/>
                    </a:moveTo>
                    <a:cubicBezTo>
                      <a:pt x="8" y="14"/>
                      <a:pt x="25" y="10"/>
                      <a:pt x="41" y="5"/>
                    </a:cubicBezTo>
                    <a:cubicBezTo>
                      <a:pt x="54" y="1"/>
                      <a:pt x="62" y="0"/>
                      <a:pt x="62" y="0"/>
                    </a:cubicBezTo>
                    <a:cubicBezTo>
                      <a:pt x="70" y="4"/>
                      <a:pt x="70" y="4"/>
                      <a:pt x="70" y="4"/>
                    </a:cubicBezTo>
                    <a:cubicBezTo>
                      <a:pt x="89" y="15"/>
                      <a:pt x="94" y="16"/>
                      <a:pt x="113" y="6"/>
                    </a:cubicBezTo>
                    <a:cubicBezTo>
                      <a:pt x="120" y="1"/>
                      <a:pt x="120" y="1"/>
                      <a:pt x="120" y="1"/>
                    </a:cubicBezTo>
                    <a:cubicBezTo>
                      <a:pt x="120" y="1"/>
                      <a:pt x="133" y="3"/>
                      <a:pt x="146" y="7"/>
                    </a:cubicBezTo>
                    <a:cubicBezTo>
                      <a:pt x="162" y="12"/>
                      <a:pt x="179" y="16"/>
                      <a:pt x="182" y="21"/>
                    </a:cubicBezTo>
                    <a:cubicBezTo>
                      <a:pt x="185" y="27"/>
                      <a:pt x="169" y="136"/>
                      <a:pt x="165" y="145"/>
                    </a:cubicBezTo>
                    <a:cubicBezTo>
                      <a:pt x="162" y="154"/>
                      <a:pt x="170" y="226"/>
                      <a:pt x="162" y="245"/>
                    </a:cubicBezTo>
                    <a:cubicBezTo>
                      <a:pt x="94" y="247"/>
                      <a:pt x="94" y="247"/>
                      <a:pt x="94" y="247"/>
                    </a:cubicBezTo>
                    <a:cubicBezTo>
                      <a:pt x="94" y="247"/>
                      <a:pt x="94" y="247"/>
                      <a:pt x="94" y="247"/>
                    </a:cubicBezTo>
                    <a:cubicBezTo>
                      <a:pt x="94" y="247"/>
                      <a:pt x="94" y="247"/>
                      <a:pt x="94" y="247"/>
                    </a:cubicBezTo>
                    <a:cubicBezTo>
                      <a:pt x="94" y="247"/>
                      <a:pt x="94" y="247"/>
                      <a:pt x="94" y="247"/>
                    </a:cubicBezTo>
                    <a:cubicBezTo>
                      <a:pt x="94" y="247"/>
                      <a:pt x="94" y="247"/>
                      <a:pt x="94" y="247"/>
                    </a:cubicBezTo>
                    <a:cubicBezTo>
                      <a:pt x="26" y="245"/>
                      <a:pt x="26" y="245"/>
                      <a:pt x="26" y="245"/>
                    </a:cubicBezTo>
                    <a:cubicBezTo>
                      <a:pt x="20" y="223"/>
                      <a:pt x="26" y="153"/>
                      <a:pt x="23" y="144"/>
                    </a:cubicBezTo>
                    <a:cubicBezTo>
                      <a:pt x="20" y="135"/>
                      <a:pt x="0" y="28"/>
                      <a:pt x="5" y="2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1" name="Freeform 209">
                <a:extLst>
                  <a:ext uri="{FF2B5EF4-FFF2-40B4-BE49-F238E27FC236}">
                    <a16:creationId xmlns="" xmlns:a16="http://schemas.microsoft.com/office/drawing/2014/main" id="{50330F5B-3A62-467B-99CA-8524B179C9D3}"/>
                  </a:ext>
                </a:extLst>
              </p:cNvPr>
              <p:cNvSpPr>
                <a:spLocks/>
              </p:cNvSpPr>
              <p:nvPr/>
            </p:nvSpPr>
            <p:spPr bwMode="auto">
              <a:xfrm>
                <a:off x="6913796" y="4414923"/>
                <a:ext cx="217236" cy="836840"/>
              </a:xfrm>
              <a:custGeom>
                <a:avLst/>
                <a:gdLst>
                  <a:gd name="T0" fmla="*/ 46 w 115"/>
                  <a:gd name="T1" fmla="*/ 0 h 443"/>
                  <a:gd name="T2" fmla="*/ 27 w 115"/>
                  <a:gd name="T3" fmla="*/ 68 h 443"/>
                  <a:gd name="T4" fmla="*/ 17 w 115"/>
                  <a:gd name="T5" fmla="*/ 228 h 443"/>
                  <a:gd name="T6" fmla="*/ 8 w 115"/>
                  <a:gd name="T7" fmla="*/ 321 h 443"/>
                  <a:gd name="T8" fmla="*/ 0 w 115"/>
                  <a:gd name="T9" fmla="*/ 439 h 443"/>
                  <a:gd name="T10" fmla="*/ 50 w 115"/>
                  <a:gd name="T11" fmla="*/ 443 h 443"/>
                  <a:gd name="T12" fmla="*/ 77 w 115"/>
                  <a:gd name="T13" fmla="*/ 251 h 443"/>
                  <a:gd name="T14" fmla="*/ 115 w 115"/>
                  <a:gd name="T15" fmla="*/ 86 h 443"/>
                  <a:gd name="T16" fmla="*/ 114 w 115"/>
                  <a:gd name="T17" fmla="*/ 4 h 443"/>
                  <a:gd name="T18" fmla="*/ 46 w 11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443">
                    <a:moveTo>
                      <a:pt x="46" y="0"/>
                    </a:moveTo>
                    <a:cubicBezTo>
                      <a:pt x="46" y="0"/>
                      <a:pt x="31" y="41"/>
                      <a:pt x="27" y="68"/>
                    </a:cubicBezTo>
                    <a:cubicBezTo>
                      <a:pt x="23" y="95"/>
                      <a:pt x="19" y="215"/>
                      <a:pt x="17" y="228"/>
                    </a:cubicBezTo>
                    <a:cubicBezTo>
                      <a:pt x="16" y="242"/>
                      <a:pt x="11" y="282"/>
                      <a:pt x="8" y="321"/>
                    </a:cubicBezTo>
                    <a:cubicBezTo>
                      <a:pt x="4" y="361"/>
                      <a:pt x="0" y="439"/>
                      <a:pt x="0" y="439"/>
                    </a:cubicBezTo>
                    <a:cubicBezTo>
                      <a:pt x="50" y="443"/>
                      <a:pt x="50" y="443"/>
                      <a:pt x="50" y="443"/>
                    </a:cubicBezTo>
                    <a:cubicBezTo>
                      <a:pt x="50" y="443"/>
                      <a:pt x="74" y="277"/>
                      <a:pt x="77" y="251"/>
                    </a:cubicBezTo>
                    <a:cubicBezTo>
                      <a:pt x="80" y="224"/>
                      <a:pt x="115" y="86"/>
                      <a:pt x="115" y="86"/>
                    </a:cubicBezTo>
                    <a:cubicBezTo>
                      <a:pt x="114" y="4"/>
                      <a:pt x="114" y="4"/>
                      <a:pt x="114" y="4"/>
                    </a:cubicBezTo>
                    <a:lnTo>
                      <a:pt x="46"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2" name="Freeform 210">
                <a:extLst>
                  <a:ext uri="{FF2B5EF4-FFF2-40B4-BE49-F238E27FC236}">
                    <a16:creationId xmlns="" xmlns:a16="http://schemas.microsoft.com/office/drawing/2014/main" id="{9A67DF9A-D4BD-4946-BFD2-E779FD0CADF0}"/>
                  </a:ext>
                </a:extLst>
              </p:cNvPr>
              <p:cNvSpPr>
                <a:spLocks/>
              </p:cNvSpPr>
              <p:nvPr/>
            </p:nvSpPr>
            <p:spPr bwMode="auto">
              <a:xfrm>
                <a:off x="7154575" y="5248553"/>
                <a:ext cx="107013" cy="79189"/>
              </a:xfrm>
              <a:custGeom>
                <a:avLst/>
                <a:gdLst>
                  <a:gd name="T0" fmla="*/ 40 w 57"/>
                  <a:gd name="T1" fmla="*/ 1 h 42"/>
                  <a:gd name="T2" fmla="*/ 56 w 57"/>
                  <a:gd name="T3" fmla="*/ 27 h 42"/>
                  <a:gd name="T4" fmla="*/ 35 w 57"/>
                  <a:gd name="T5" fmla="*/ 41 h 42"/>
                  <a:gd name="T6" fmla="*/ 6 w 57"/>
                  <a:gd name="T7" fmla="*/ 33 h 42"/>
                  <a:gd name="T8" fmla="*/ 0 w 57"/>
                  <a:gd name="T9" fmla="*/ 0 h 42"/>
                  <a:gd name="T10" fmla="*/ 40 w 57"/>
                  <a:gd name="T11" fmla="*/ 1 h 42"/>
                </a:gdLst>
                <a:ahLst/>
                <a:cxnLst>
                  <a:cxn ang="0">
                    <a:pos x="T0" y="T1"/>
                  </a:cxn>
                  <a:cxn ang="0">
                    <a:pos x="T2" y="T3"/>
                  </a:cxn>
                  <a:cxn ang="0">
                    <a:pos x="T4" y="T5"/>
                  </a:cxn>
                  <a:cxn ang="0">
                    <a:pos x="T6" y="T7"/>
                  </a:cxn>
                  <a:cxn ang="0">
                    <a:pos x="T8" y="T9"/>
                  </a:cxn>
                  <a:cxn ang="0">
                    <a:pos x="T10" y="T11"/>
                  </a:cxn>
                </a:cxnLst>
                <a:rect l="0" t="0" r="r" b="b"/>
                <a:pathLst>
                  <a:path w="57" h="42">
                    <a:moveTo>
                      <a:pt x="40" y="1"/>
                    </a:moveTo>
                    <a:cubicBezTo>
                      <a:pt x="40" y="1"/>
                      <a:pt x="57" y="21"/>
                      <a:pt x="56" y="27"/>
                    </a:cubicBezTo>
                    <a:cubicBezTo>
                      <a:pt x="56" y="30"/>
                      <a:pt x="48" y="41"/>
                      <a:pt x="35" y="41"/>
                    </a:cubicBezTo>
                    <a:cubicBezTo>
                      <a:pt x="25" y="42"/>
                      <a:pt x="9" y="33"/>
                      <a:pt x="6" y="33"/>
                    </a:cubicBezTo>
                    <a:cubicBezTo>
                      <a:pt x="0" y="32"/>
                      <a:pt x="0" y="0"/>
                      <a:pt x="0" y="0"/>
                    </a:cubicBezTo>
                    <a:lnTo>
                      <a:pt x="40" y="1"/>
                    </a:ln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3" name="Freeform 211">
                <a:extLst>
                  <a:ext uri="{FF2B5EF4-FFF2-40B4-BE49-F238E27FC236}">
                    <a16:creationId xmlns="" xmlns:a16="http://schemas.microsoft.com/office/drawing/2014/main" id="{77C8DF4D-10E9-44AE-8E67-00245AA92589}"/>
                  </a:ext>
                </a:extLst>
              </p:cNvPr>
              <p:cNvSpPr>
                <a:spLocks/>
              </p:cNvSpPr>
              <p:nvPr/>
            </p:nvSpPr>
            <p:spPr bwMode="auto">
              <a:xfrm>
                <a:off x="6891323" y="5246413"/>
                <a:ext cx="111294" cy="79189"/>
              </a:xfrm>
              <a:custGeom>
                <a:avLst/>
                <a:gdLst>
                  <a:gd name="T0" fmla="*/ 19 w 59"/>
                  <a:gd name="T1" fmla="*/ 0 h 42"/>
                  <a:gd name="T2" fmla="*/ 0 w 59"/>
                  <a:gd name="T3" fmla="*/ 24 h 42"/>
                  <a:gd name="T4" fmla="*/ 19 w 59"/>
                  <a:gd name="T5" fmla="*/ 41 h 42"/>
                  <a:gd name="T6" fmla="*/ 49 w 59"/>
                  <a:gd name="T7" fmla="*/ 35 h 42"/>
                  <a:gd name="T8" fmla="*/ 59 w 59"/>
                  <a:gd name="T9" fmla="*/ 3 h 42"/>
                  <a:gd name="T10" fmla="*/ 19 w 59"/>
                  <a:gd name="T11" fmla="*/ 0 h 42"/>
                </a:gdLst>
                <a:ahLst/>
                <a:cxnLst>
                  <a:cxn ang="0">
                    <a:pos x="T0" y="T1"/>
                  </a:cxn>
                  <a:cxn ang="0">
                    <a:pos x="T2" y="T3"/>
                  </a:cxn>
                  <a:cxn ang="0">
                    <a:pos x="T4" y="T5"/>
                  </a:cxn>
                  <a:cxn ang="0">
                    <a:pos x="T6" y="T7"/>
                  </a:cxn>
                  <a:cxn ang="0">
                    <a:pos x="T8" y="T9"/>
                  </a:cxn>
                  <a:cxn ang="0">
                    <a:pos x="T10" y="T11"/>
                  </a:cxn>
                </a:cxnLst>
                <a:rect l="0" t="0" r="r" b="b"/>
                <a:pathLst>
                  <a:path w="59" h="42">
                    <a:moveTo>
                      <a:pt x="19" y="0"/>
                    </a:moveTo>
                    <a:cubicBezTo>
                      <a:pt x="19" y="0"/>
                      <a:pt x="0" y="18"/>
                      <a:pt x="0" y="24"/>
                    </a:cubicBezTo>
                    <a:cubicBezTo>
                      <a:pt x="0" y="27"/>
                      <a:pt x="6" y="39"/>
                      <a:pt x="19" y="41"/>
                    </a:cubicBezTo>
                    <a:cubicBezTo>
                      <a:pt x="29" y="42"/>
                      <a:pt x="47" y="35"/>
                      <a:pt x="49" y="35"/>
                    </a:cubicBezTo>
                    <a:cubicBezTo>
                      <a:pt x="55" y="35"/>
                      <a:pt x="59" y="3"/>
                      <a:pt x="59" y="3"/>
                    </a:cubicBezTo>
                    <a:lnTo>
                      <a:pt x="19" y="0"/>
                    </a:ln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4" name="Freeform 212">
                <a:extLst>
                  <a:ext uri="{FF2B5EF4-FFF2-40B4-BE49-F238E27FC236}">
                    <a16:creationId xmlns="" xmlns:a16="http://schemas.microsoft.com/office/drawing/2014/main" id="{4E457131-09A4-4B08-BB7F-4F760FF64C75}"/>
                  </a:ext>
                </a:extLst>
              </p:cNvPr>
              <p:cNvSpPr>
                <a:spLocks/>
              </p:cNvSpPr>
              <p:nvPr/>
            </p:nvSpPr>
            <p:spPr bwMode="auto">
              <a:xfrm>
                <a:off x="6913796" y="4414923"/>
                <a:ext cx="164800" cy="833629"/>
              </a:xfrm>
              <a:custGeom>
                <a:avLst/>
                <a:gdLst>
                  <a:gd name="T0" fmla="*/ 53 w 87"/>
                  <a:gd name="T1" fmla="*/ 95 h 441"/>
                  <a:gd name="T2" fmla="*/ 41 w 87"/>
                  <a:gd name="T3" fmla="*/ 240 h 441"/>
                  <a:gd name="T4" fmla="*/ 16 w 87"/>
                  <a:gd name="T5" fmla="*/ 441 h 441"/>
                  <a:gd name="T6" fmla="*/ 0 w 87"/>
                  <a:gd name="T7" fmla="*/ 439 h 441"/>
                  <a:gd name="T8" fmla="*/ 8 w 87"/>
                  <a:gd name="T9" fmla="*/ 321 h 441"/>
                  <a:gd name="T10" fmla="*/ 17 w 87"/>
                  <a:gd name="T11" fmla="*/ 228 h 441"/>
                  <a:gd name="T12" fmla="*/ 27 w 87"/>
                  <a:gd name="T13" fmla="*/ 68 h 441"/>
                  <a:gd name="T14" fmla="*/ 46 w 87"/>
                  <a:gd name="T15" fmla="*/ 0 h 441"/>
                  <a:gd name="T16" fmla="*/ 87 w 87"/>
                  <a:gd name="T17" fmla="*/ 3 h 441"/>
                  <a:gd name="T18" fmla="*/ 53 w 87"/>
                  <a:gd name="T19" fmla="*/ 9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1">
                    <a:moveTo>
                      <a:pt x="53" y="95"/>
                    </a:moveTo>
                    <a:cubicBezTo>
                      <a:pt x="50" y="113"/>
                      <a:pt x="42" y="233"/>
                      <a:pt x="41" y="240"/>
                    </a:cubicBezTo>
                    <a:cubicBezTo>
                      <a:pt x="41" y="246"/>
                      <a:pt x="17" y="432"/>
                      <a:pt x="16" y="441"/>
                    </a:cubicBezTo>
                    <a:cubicBezTo>
                      <a:pt x="0" y="439"/>
                      <a:pt x="0" y="439"/>
                      <a:pt x="0" y="439"/>
                    </a:cubicBezTo>
                    <a:cubicBezTo>
                      <a:pt x="0" y="439"/>
                      <a:pt x="4" y="361"/>
                      <a:pt x="8" y="321"/>
                    </a:cubicBezTo>
                    <a:cubicBezTo>
                      <a:pt x="11" y="282"/>
                      <a:pt x="16" y="242"/>
                      <a:pt x="17" y="228"/>
                    </a:cubicBezTo>
                    <a:cubicBezTo>
                      <a:pt x="19" y="215"/>
                      <a:pt x="23" y="95"/>
                      <a:pt x="27" y="68"/>
                    </a:cubicBezTo>
                    <a:cubicBezTo>
                      <a:pt x="31" y="41"/>
                      <a:pt x="46" y="0"/>
                      <a:pt x="46" y="0"/>
                    </a:cubicBezTo>
                    <a:cubicBezTo>
                      <a:pt x="87" y="3"/>
                      <a:pt x="87" y="3"/>
                      <a:pt x="87" y="3"/>
                    </a:cubicBezTo>
                    <a:cubicBezTo>
                      <a:pt x="87" y="3"/>
                      <a:pt x="56" y="77"/>
                      <a:pt x="53" y="95"/>
                    </a:cubicBez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5" name="Freeform 213">
                <a:extLst>
                  <a:ext uri="{FF2B5EF4-FFF2-40B4-BE49-F238E27FC236}">
                    <a16:creationId xmlns="" xmlns:a16="http://schemas.microsoft.com/office/drawing/2014/main" id="{55AD9684-02D8-4BA3-8913-E9A3D59D1776}"/>
                  </a:ext>
                </a:extLst>
              </p:cNvPr>
              <p:cNvSpPr>
                <a:spLocks/>
              </p:cNvSpPr>
              <p:nvPr/>
            </p:nvSpPr>
            <p:spPr bwMode="auto">
              <a:xfrm>
                <a:off x="7129962" y="4474850"/>
                <a:ext cx="88821" cy="775843"/>
              </a:xfrm>
              <a:custGeom>
                <a:avLst/>
                <a:gdLst>
                  <a:gd name="T0" fmla="*/ 8 w 47"/>
                  <a:gd name="T1" fmla="*/ 17 h 410"/>
                  <a:gd name="T2" fmla="*/ 45 w 47"/>
                  <a:gd name="T3" fmla="*/ 25 h 410"/>
                  <a:gd name="T4" fmla="*/ 45 w 47"/>
                  <a:gd name="T5" fmla="*/ 67 h 410"/>
                  <a:gd name="T6" fmla="*/ 35 w 47"/>
                  <a:gd name="T7" fmla="*/ 203 h 410"/>
                  <a:gd name="T8" fmla="*/ 36 w 47"/>
                  <a:gd name="T9" fmla="*/ 409 h 410"/>
                  <a:gd name="T10" fmla="*/ 35 w 47"/>
                  <a:gd name="T11" fmla="*/ 410 h 410"/>
                  <a:gd name="T12" fmla="*/ 7 w 47"/>
                  <a:gd name="T13" fmla="*/ 409 h 410"/>
                  <a:gd name="T14" fmla="*/ 7 w 47"/>
                  <a:gd name="T15" fmla="*/ 215 h 410"/>
                  <a:gd name="T16" fmla="*/ 0 w 47"/>
                  <a:gd name="T17" fmla="*/ 50 h 410"/>
                  <a:gd name="T18" fmla="*/ 0 w 47"/>
                  <a:gd name="T19" fmla="*/ 42 h 410"/>
                  <a:gd name="T20" fmla="*/ 0 w 47"/>
                  <a:gd name="T21" fmla="*/ 32 h 410"/>
                  <a:gd name="T22" fmla="*/ 8 w 47"/>
                  <a:gd name="T23" fmla="*/ 1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10">
                    <a:moveTo>
                      <a:pt x="8" y="17"/>
                    </a:moveTo>
                    <a:cubicBezTo>
                      <a:pt x="18" y="0"/>
                      <a:pt x="43" y="6"/>
                      <a:pt x="45" y="25"/>
                    </a:cubicBezTo>
                    <a:cubicBezTo>
                      <a:pt x="46" y="44"/>
                      <a:pt x="47" y="58"/>
                      <a:pt x="45" y="67"/>
                    </a:cubicBezTo>
                    <a:cubicBezTo>
                      <a:pt x="41" y="89"/>
                      <a:pt x="35" y="200"/>
                      <a:pt x="35" y="203"/>
                    </a:cubicBezTo>
                    <a:cubicBezTo>
                      <a:pt x="36" y="206"/>
                      <a:pt x="36" y="409"/>
                      <a:pt x="36" y="409"/>
                    </a:cubicBezTo>
                    <a:cubicBezTo>
                      <a:pt x="35" y="410"/>
                      <a:pt x="35" y="410"/>
                      <a:pt x="35" y="410"/>
                    </a:cubicBezTo>
                    <a:cubicBezTo>
                      <a:pt x="7" y="409"/>
                      <a:pt x="7" y="409"/>
                      <a:pt x="7" y="409"/>
                    </a:cubicBezTo>
                    <a:cubicBezTo>
                      <a:pt x="7" y="409"/>
                      <a:pt x="7" y="241"/>
                      <a:pt x="7" y="215"/>
                    </a:cubicBezTo>
                    <a:cubicBezTo>
                      <a:pt x="7" y="189"/>
                      <a:pt x="0" y="50"/>
                      <a:pt x="0" y="50"/>
                    </a:cubicBezTo>
                    <a:cubicBezTo>
                      <a:pt x="0" y="42"/>
                      <a:pt x="0" y="42"/>
                      <a:pt x="0" y="42"/>
                    </a:cubicBezTo>
                    <a:cubicBezTo>
                      <a:pt x="0" y="32"/>
                      <a:pt x="0" y="32"/>
                      <a:pt x="0" y="32"/>
                    </a:cubicBezTo>
                    <a:lnTo>
                      <a:pt x="8" y="17"/>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6" name="Freeform 214">
                <a:extLst>
                  <a:ext uri="{FF2B5EF4-FFF2-40B4-BE49-F238E27FC236}">
                    <a16:creationId xmlns="" xmlns:a16="http://schemas.microsoft.com/office/drawing/2014/main" id="{BBBF3873-5B1A-44FE-BA4C-7AABA480F7FF}"/>
                  </a:ext>
                </a:extLst>
              </p:cNvPr>
              <p:cNvSpPr>
                <a:spLocks/>
              </p:cNvSpPr>
              <p:nvPr/>
            </p:nvSpPr>
            <p:spPr bwMode="auto">
              <a:xfrm>
                <a:off x="7254096" y="3991152"/>
                <a:ext cx="179782" cy="291075"/>
              </a:xfrm>
              <a:custGeom>
                <a:avLst/>
                <a:gdLst>
                  <a:gd name="T0" fmla="*/ 22 w 95"/>
                  <a:gd name="T1" fmla="*/ 0 h 154"/>
                  <a:gd name="T2" fmla="*/ 55 w 95"/>
                  <a:gd name="T3" fmla="*/ 36 h 154"/>
                  <a:gd name="T4" fmla="*/ 95 w 95"/>
                  <a:gd name="T5" fmla="*/ 136 h 154"/>
                  <a:gd name="T6" fmla="*/ 68 w 95"/>
                  <a:gd name="T7" fmla="*/ 149 h 154"/>
                  <a:gd name="T8" fmla="*/ 43 w 95"/>
                  <a:gd name="T9" fmla="*/ 153 h 154"/>
                  <a:gd name="T10" fmla="*/ 20 w 95"/>
                  <a:gd name="T11" fmla="*/ 85 h 154"/>
                  <a:gd name="T12" fmla="*/ 22 w 95"/>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5" h="154">
                    <a:moveTo>
                      <a:pt x="22" y="0"/>
                    </a:moveTo>
                    <a:cubicBezTo>
                      <a:pt x="22" y="0"/>
                      <a:pt x="40" y="4"/>
                      <a:pt x="55" y="36"/>
                    </a:cubicBezTo>
                    <a:cubicBezTo>
                      <a:pt x="70" y="68"/>
                      <a:pt x="95" y="136"/>
                      <a:pt x="95" y="136"/>
                    </a:cubicBezTo>
                    <a:cubicBezTo>
                      <a:pt x="95" y="136"/>
                      <a:pt x="86" y="144"/>
                      <a:pt x="68" y="149"/>
                    </a:cubicBezTo>
                    <a:cubicBezTo>
                      <a:pt x="51" y="154"/>
                      <a:pt x="43" y="153"/>
                      <a:pt x="43" y="153"/>
                    </a:cubicBezTo>
                    <a:cubicBezTo>
                      <a:pt x="20" y="85"/>
                      <a:pt x="20" y="85"/>
                      <a:pt x="20" y="85"/>
                    </a:cubicBezTo>
                    <a:cubicBezTo>
                      <a:pt x="20" y="85"/>
                      <a:pt x="0" y="2"/>
                      <a:pt x="22"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7" name="Freeform 215">
                <a:extLst>
                  <a:ext uri="{FF2B5EF4-FFF2-40B4-BE49-F238E27FC236}">
                    <a16:creationId xmlns="" xmlns:a16="http://schemas.microsoft.com/office/drawing/2014/main" id="{B7738F5C-CC56-4CBF-AE91-B517EC7E8824}"/>
                  </a:ext>
                </a:extLst>
              </p:cNvPr>
              <p:cNvSpPr>
                <a:spLocks/>
              </p:cNvSpPr>
              <p:nvPr/>
            </p:nvSpPr>
            <p:spPr bwMode="auto">
              <a:xfrm>
                <a:off x="6839957" y="3979381"/>
                <a:ext cx="184062" cy="270743"/>
              </a:xfrm>
              <a:custGeom>
                <a:avLst/>
                <a:gdLst>
                  <a:gd name="T0" fmla="*/ 75 w 97"/>
                  <a:gd name="T1" fmla="*/ 0 h 143"/>
                  <a:gd name="T2" fmla="*/ 39 w 97"/>
                  <a:gd name="T3" fmla="*/ 32 h 143"/>
                  <a:gd name="T4" fmla="*/ 0 w 97"/>
                  <a:gd name="T5" fmla="*/ 123 h 143"/>
                  <a:gd name="T6" fmla="*/ 23 w 97"/>
                  <a:gd name="T7" fmla="*/ 136 h 143"/>
                  <a:gd name="T8" fmla="*/ 40 w 97"/>
                  <a:gd name="T9" fmla="*/ 143 h 143"/>
                  <a:gd name="T10" fmla="*/ 77 w 97"/>
                  <a:gd name="T11" fmla="*/ 76 h 143"/>
                  <a:gd name="T12" fmla="*/ 75 w 97"/>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97" h="143">
                    <a:moveTo>
                      <a:pt x="75" y="0"/>
                    </a:moveTo>
                    <a:cubicBezTo>
                      <a:pt x="75" y="0"/>
                      <a:pt x="57" y="2"/>
                      <a:pt x="39" y="32"/>
                    </a:cubicBezTo>
                    <a:cubicBezTo>
                      <a:pt x="20" y="62"/>
                      <a:pt x="0" y="123"/>
                      <a:pt x="0" y="123"/>
                    </a:cubicBezTo>
                    <a:cubicBezTo>
                      <a:pt x="0" y="123"/>
                      <a:pt x="6" y="129"/>
                      <a:pt x="23" y="136"/>
                    </a:cubicBezTo>
                    <a:cubicBezTo>
                      <a:pt x="40" y="143"/>
                      <a:pt x="40" y="143"/>
                      <a:pt x="40" y="143"/>
                    </a:cubicBezTo>
                    <a:cubicBezTo>
                      <a:pt x="77" y="76"/>
                      <a:pt x="77" y="76"/>
                      <a:pt x="77" y="76"/>
                    </a:cubicBezTo>
                    <a:cubicBezTo>
                      <a:pt x="77" y="76"/>
                      <a:pt x="97" y="4"/>
                      <a:pt x="75"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8" name="Freeform 216">
                <a:extLst>
                  <a:ext uri="{FF2B5EF4-FFF2-40B4-BE49-F238E27FC236}">
                    <a16:creationId xmlns="" xmlns:a16="http://schemas.microsoft.com/office/drawing/2014/main" id="{229A517F-F1B9-42A5-ACB0-D3D7FBDDFB1E}"/>
                  </a:ext>
                </a:extLst>
              </p:cNvPr>
              <p:cNvSpPr>
                <a:spLocks/>
              </p:cNvSpPr>
              <p:nvPr/>
            </p:nvSpPr>
            <p:spPr bwMode="auto">
              <a:xfrm>
                <a:off x="6960881" y="4013625"/>
                <a:ext cx="280373" cy="408789"/>
              </a:xfrm>
              <a:custGeom>
                <a:avLst/>
                <a:gdLst>
                  <a:gd name="T0" fmla="*/ 74 w 148"/>
                  <a:gd name="T1" fmla="*/ 188 h 216"/>
                  <a:gd name="T2" fmla="*/ 102 w 148"/>
                  <a:gd name="T3" fmla="*/ 143 h 216"/>
                  <a:gd name="T4" fmla="*/ 138 w 148"/>
                  <a:gd name="T5" fmla="*/ 132 h 216"/>
                  <a:gd name="T6" fmla="*/ 80 w 148"/>
                  <a:gd name="T7" fmla="*/ 106 h 216"/>
                  <a:gd name="T8" fmla="*/ 28 w 148"/>
                  <a:gd name="T9" fmla="*/ 106 h 216"/>
                  <a:gd name="T10" fmla="*/ 0 w 148"/>
                  <a:gd name="T11" fmla="*/ 0 h 216"/>
                  <a:gd name="T12" fmla="*/ 18 w 148"/>
                  <a:gd name="T13" fmla="*/ 117 h 216"/>
                  <a:gd name="T14" fmla="*/ 21 w 148"/>
                  <a:gd name="T15" fmla="*/ 214 h 216"/>
                  <a:gd name="T16" fmla="*/ 84 w 148"/>
                  <a:gd name="T17" fmla="*/ 216 h 216"/>
                  <a:gd name="T18" fmla="*/ 84 w 148"/>
                  <a:gd name="T19" fmla="*/ 216 h 216"/>
                  <a:gd name="T20" fmla="*/ 84 w 148"/>
                  <a:gd name="T21" fmla="*/ 216 h 216"/>
                  <a:gd name="T22" fmla="*/ 84 w 148"/>
                  <a:gd name="T23" fmla="*/ 216 h 216"/>
                  <a:gd name="T24" fmla="*/ 84 w 148"/>
                  <a:gd name="T25" fmla="*/ 216 h 216"/>
                  <a:gd name="T26" fmla="*/ 148 w 148"/>
                  <a:gd name="T27" fmla="*/ 214 h 216"/>
                  <a:gd name="T28" fmla="*/ 74 w 148"/>
                  <a:gd name="T29"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216">
                    <a:moveTo>
                      <a:pt x="74" y="188"/>
                    </a:moveTo>
                    <a:cubicBezTo>
                      <a:pt x="65" y="172"/>
                      <a:pt x="91" y="147"/>
                      <a:pt x="102" y="143"/>
                    </a:cubicBezTo>
                    <a:cubicBezTo>
                      <a:pt x="114" y="139"/>
                      <a:pt x="135" y="141"/>
                      <a:pt x="138" y="132"/>
                    </a:cubicBezTo>
                    <a:cubicBezTo>
                      <a:pt x="144" y="116"/>
                      <a:pt x="86" y="105"/>
                      <a:pt x="80" y="106"/>
                    </a:cubicBezTo>
                    <a:cubicBezTo>
                      <a:pt x="75" y="107"/>
                      <a:pt x="35" y="111"/>
                      <a:pt x="28" y="106"/>
                    </a:cubicBezTo>
                    <a:cubicBezTo>
                      <a:pt x="22" y="101"/>
                      <a:pt x="0" y="0"/>
                      <a:pt x="0" y="0"/>
                    </a:cubicBezTo>
                    <a:cubicBezTo>
                      <a:pt x="7" y="32"/>
                      <a:pt x="17" y="112"/>
                      <a:pt x="18" y="117"/>
                    </a:cubicBezTo>
                    <a:cubicBezTo>
                      <a:pt x="21" y="126"/>
                      <a:pt x="13" y="195"/>
                      <a:pt x="21" y="214"/>
                    </a:cubicBezTo>
                    <a:cubicBezTo>
                      <a:pt x="84" y="216"/>
                      <a:pt x="84" y="216"/>
                      <a:pt x="84" y="216"/>
                    </a:cubicBezTo>
                    <a:cubicBezTo>
                      <a:pt x="84" y="216"/>
                      <a:pt x="84" y="216"/>
                      <a:pt x="84" y="216"/>
                    </a:cubicBezTo>
                    <a:cubicBezTo>
                      <a:pt x="84" y="216"/>
                      <a:pt x="84" y="216"/>
                      <a:pt x="84" y="216"/>
                    </a:cubicBezTo>
                    <a:cubicBezTo>
                      <a:pt x="84" y="216"/>
                      <a:pt x="84" y="216"/>
                      <a:pt x="84" y="216"/>
                    </a:cubicBezTo>
                    <a:cubicBezTo>
                      <a:pt x="84" y="216"/>
                      <a:pt x="84" y="216"/>
                      <a:pt x="84" y="216"/>
                    </a:cubicBezTo>
                    <a:cubicBezTo>
                      <a:pt x="148" y="214"/>
                      <a:pt x="148" y="214"/>
                      <a:pt x="148" y="214"/>
                    </a:cubicBezTo>
                    <a:cubicBezTo>
                      <a:pt x="148" y="214"/>
                      <a:pt x="80" y="198"/>
                      <a:pt x="74" y="188"/>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9" name="Freeform 217">
                <a:extLst>
                  <a:ext uri="{FF2B5EF4-FFF2-40B4-BE49-F238E27FC236}">
                    <a16:creationId xmlns="" xmlns:a16="http://schemas.microsoft.com/office/drawing/2014/main" id="{B6229DDE-59A2-4DB4-BCD1-65B073E4252B}"/>
                  </a:ext>
                </a:extLst>
              </p:cNvPr>
              <p:cNvSpPr>
                <a:spLocks/>
              </p:cNvSpPr>
              <p:nvPr/>
            </p:nvSpPr>
            <p:spPr bwMode="auto">
              <a:xfrm>
                <a:off x="7305463" y="4244773"/>
                <a:ext cx="143397" cy="94171"/>
              </a:xfrm>
              <a:custGeom>
                <a:avLst/>
                <a:gdLst>
                  <a:gd name="T0" fmla="*/ 67 w 76"/>
                  <a:gd name="T1" fmla="*/ 19 h 50"/>
                  <a:gd name="T2" fmla="*/ 44 w 76"/>
                  <a:gd name="T3" fmla="*/ 4 h 50"/>
                  <a:gd name="T4" fmla="*/ 0 w 76"/>
                  <a:gd name="T5" fmla="*/ 25 h 50"/>
                  <a:gd name="T6" fmla="*/ 6 w 76"/>
                  <a:gd name="T7" fmla="*/ 43 h 50"/>
                  <a:gd name="T8" fmla="*/ 46 w 76"/>
                  <a:gd name="T9" fmla="*/ 49 h 50"/>
                  <a:gd name="T10" fmla="*/ 67 w 76"/>
                  <a:gd name="T11" fmla="*/ 19 h 50"/>
                </a:gdLst>
                <a:ahLst/>
                <a:cxnLst>
                  <a:cxn ang="0">
                    <a:pos x="T0" y="T1"/>
                  </a:cxn>
                  <a:cxn ang="0">
                    <a:pos x="T2" y="T3"/>
                  </a:cxn>
                  <a:cxn ang="0">
                    <a:pos x="T4" y="T5"/>
                  </a:cxn>
                  <a:cxn ang="0">
                    <a:pos x="T6" y="T7"/>
                  </a:cxn>
                  <a:cxn ang="0">
                    <a:pos x="T8" y="T9"/>
                  </a:cxn>
                  <a:cxn ang="0">
                    <a:pos x="T10" y="T11"/>
                  </a:cxn>
                </a:cxnLst>
                <a:rect l="0" t="0" r="r" b="b"/>
                <a:pathLst>
                  <a:path w="76" h="50">
                    <a:moveTo>
                      <a:pt x="67" y="19"/>
                    </a:moveTo>
                    <a:cubicBezTo>
                      <a:pt x="64" y="8"/>
                      <a:pt x="58" y="0"/>
                      <a:pt x="44" y="4"/>
                    </a:cubicBezTo>
                    <a:cubicBezTo>
                      <a:pt x="30" y="7"/>
                      <a:pt x="0" y="25"/>
                      <a:pt x="0" y="25"/>
                    </a:cubicBezTo>
                    <a:cubicBezTo>
                      <a:pt x="6" y="43"/>
                      <a:pt x="6" y="43"/>
                      <a:pt x="6" y="43"/>
                    </a:cubicBezTo>
                    <a:cubicBezTo>
                      <a:pt x="6" y="43"/>
                      <a:pt x="38" y="50"/>
                      <a:pt x="46" y="49"/>
                    </a:cubicBezTo>
                    <a:cubicBezTo>
                      <a:pt x="54" y="48"/>
                      <a:pt x="76" y="48"/>
                      <a:pt x="67" y="19"/>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0" name="Freeform 218">
                <a:extLst>
                  <a:ext uri="{FF2B5EF4-FFF2-40B4-BE49-F238E27FC236}">
                    <a16:creationId xmlns="" xmlns:a16="http://schemas.microsoft.com/office/drawing/2014/main" id="{6BA8FB57-9B54-40BE-A99C-9ADA861A70F9}"/>
                  </a:ext>
                </a:extLst>
              </p:cNvPr>
              <p:cNvSpPr>
                <a:spLocks/>
              </p:cNvSpPr>
              <p:nvPr/>
            </p:nvSpPr>
            <p:spPr bwMode="auto">
              <a:xfrm>
                <a:off x="6827115" y="4200898"/>
                <a:ext cx="251480" cy="117714"/>
              </a:xfrm>
              <a:custGeom>
                <a:avLst/>
                <a:gdLst>
                  <a:gd name="T0" fmla="*/ 2 w 133"/>
                  <a:gd name="T1" fmla="*/ 32 h 62"/>
                  <a:gd name="T2" fmla="*/ 37 w 133"/>
                  <a:gd name="T3" fmla="*/ 5 h 62"/>
                  <a:gd name="T4" fmla="*/ 131 w 133"/>
                  <a:gd name="T5" fmla="*/ 1 h 62"/>
                  <a:gd name="T6" fmla="*/ 133 w 133"/>
                  <a:gd name="T7" fmla="*/ 19 h 62"/>
                  <a:gd name="T8" fmla="*/ 69 w 133"/>
                  <a:gd name="T9" fmla="*/ 44 h 62"/>
                  <a:gd name="T10" fmla="*/ 2 w 133"/>
                  <a:gd name="T11" fmla="*/ 32 h 62"/>
                </a:gdLst>
                <a:ahLst/>
                <a:cxnLst>
                  <a:cxn ang="0">
                    <a:pos x="T0" y="T1"/>
                  </a:cxn>
                  <a:cxn ang="0">
                    <a:pos x="T2" y="T3"/>
                  </a:cxn>
                  <a:cxn ang="0">
                    <a:pos x="T4" y="T5"/>
                  </a:cxn>
                  <a:cxn ang="0">
                    <a:pos x="T6" y="T7"/>
                  </a:cxn>
                  <a:cxn ang="0">
                    <a:pos x="T8" y="T9"/>
                  </a:cxn>
                  <a:cxn ang="0">
                    <a:pos x="T10" y="T11"/>
                  </a:cxn>
                </a:cxnLst>
                <a:rect l="0" t="0" r="r" b="b"/>
                <a:pathLst>
                  <a:path w="133" h="62">
                    <a:moveTo>
                      <a:pt x="2" y="32"/>
                    </a:moveTo>
                    <a:cubicBezTo>
                      <a:pt x="0" y="21"/>
                      <a:pt x="5" y="11"/>
                      <a:pt x="37" y="5"/>
                    </a:cubicBezTo>
                    <a:cubicBezTo>
                      <a:pt x="69" y="0"/>
                      <a:pt x="131" y="1"/>
                      <a:pt x="131" y="1"/>
                    </a:cubicBezTo>
                    <a:cubicBezTo>
                      <a:pt x="133" y="19"/>
                      <a:pt x="133" y="19"/>
                      <a:pt x="133" y="19"/>
                    </a:cubicBezTo>
                    <a:cubicBezTo>
                      <a:pt x="133" y="19"/>
                      <a:pt x="86" y="41"/>
                      <a:pt x="69" y="44"/>
                    </a:cubicBezTo>
                    <a:cubicBezTo>
                      <a:pt x="52" y="48"/>
                      <a:pt x="5" y="62"/>
                      <a:pt x="2" y="32"/>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1" name="Freeform 219">
                <a:extLst>
                  <a:ext uri="{FF2B5EF4-FFF2-40B4-BE49-F238E27FC236}">
                    <a16:creationId xmlns="" xmlns:a16="http://schemas.microsoft.com/office/drawing/2014/main" id="{54D8D317-3979-4A04-80A3-B0F2FDCCFEAB}"/>
                  </a:ext>
                </a:extLst>
              </p:cNvPr>
              <p:cNvSpPr>
                <a:spLocks/>
              </p:cNvSpPr>
              <p:nvPr/>
            </p:nvSpPr>
            <p:spPr bwMode="auto">
              <a:xfrm>
                <a:off x="7046492" y="4196617"/>
                <a:ext cx="143397" cy="85610"/>
              </a:xfrm>
              <a:custGeom>
                <a:avLst/>
                <a:gdLst>
                  <a:gd name="T0" fmla="*/ 0 w 76"/>
                  <a:gd name="T1" fmla="*/ 24 h 45"/>
                  <a:gd name="T2" fmla="*/ 22 w 76"/>
                  <a:gd name="T3" fmla="*/ 32 h 45"/>
                  <a:gd name="T4" fmla="*/ 51 w 76"/>
                  <a:gd name="T5" fmla="*/ 30 h 45"/>
                  <a:gd name="T6" fmla="*/ 75 w 76"/>
                  <a:gd name="T7" fmla="*/ 40 h 45"/>
                  <a:gd name="T8" fmla="*/ 62 w 76"/>
                  <a:gd name="T9" fmla="*/ 16 h 45"/>
                  <a:gd name="T10" fmla="*/ 33 w 76"/>
                  <a:gd name="T11" fmla="*/ 0 h 45"/>
                  <a:gd name="T12" fmla="*/ 8 w 76"/>
                  <a:gd name="T13" fmla="*/ 3 h 45"/>
                  <a:gd name="T14" fmla="*/ 0 w 76"/>
                  <a:gd name="T15" fmla="*/ 2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0" y="24"/>
                    </a:moveTo>
                    <a:cubicBezTo>
                      <a:pt x="0" y="24"/>
                      <a:pt x="17" y="31"/>
                      <a:pt x="22" y="32"/>
                    </a:cubicBezTo>
                    <a:cubicBezTo>
                      <a:pt x="28" y="33"/>
                      <a:pt x="47" y="30"/>
                      <a:pt x="51" y="30"/>
                    </a:cubicBezTo>
                    <a:cubicBezTo>
                      <a:pt x="59" y="31"/>
                      <a:pt x="74" y="45"/>
                      <a:pt x="75" y="40"/>
                    </a:cubicBezTo>
                    <a:cubicBezTo>
                      <a:pt x="76" y="35"/>
                      <a:pt x="62" y="16"/>
                      <a:pt x="62" y="16"/>
                    </a:cubicBezTo>
                    <a:cubicBezTo>
                      <a:pt x="62" y="16"/>
                      <a:pt x="41" y="0"/>
                      <a:pt x="33" y="0"/>
                    </a:cubicBezTo>
                    <a:cubicBezTo>
                      <a:pt x="24" y="1"/>
                      <a:pt x="8" y="3"/>
                      <a:pt x="8" y="3"/>
                    </a:cubicBezTo>
                    <a:lnTo>
                      <a:pt x="0" y="24"/>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2" name="Freeform 220">
                <a:extLst>
                  <a:ext uri="{FF2B5EF4-FFF2-40B4-BE49-F238E27FC236}">
                    <a16:creationId xmlns="" xmlns:a16="http://schemas.microsoft.com/office/drawing/2014/main" id="{8B5607BB-9F65-4277-B68D-AEBFA74516BF}"/>
                  </a:ext>
                </a:extLst>
              </p:cNvPr>
              <p:cNvSpPr>
                <a:spLocks/>
              </p:cNvSpPr>
              <p:nvPr/>
            </p:nvSpPr>
            <p:spPr bwMode="auto">
              <a:xfrm>
                <a:off x="7211291" y="4277947"/>
                <a:ext cx="154098" cy="55646"/>
              </a:xfrm>
              <a:custGeom>
                <a:avLst/>
                <a:gdLst>
                  <a:gd name="T0" fmla="*/ 82 w 82"/>
                  <a:gd name="T1" fmla="*/ 4 h 29"/>
                  <a:gd name="T2" fmla="*/ 58 w 82"/>
                  <a:gd name="T3" fmla="*/ 1 h 29"/>
                  <a:gd name="T4" fmla="*/ 30 w 82"/>
                  <a:gd name="T5" fmla="*/ 8 h 29"/>
                  <a:gd name="T6" fmla="*/ 0 w 82"/>
                  <a:gd name="T7" fmla="*/ 12 h 29"/>
                  <a:gd name="T8" fmla="*/ 26 w 82"/>
                  <a:gd name="T9" fmla="*/ 25 h 29"/>
                  <a:gd name="T10" fmla="*/ 54 w 82"/>
                  <a:gd name="T11" fmla="*/ 28 h 29"/>
                  <a:gd name="T12" fmla="*/ 78 w 82"/>
                  <a:gd name="T13" fmla="*/ 26 h 29"/>
                  <a:gd name="T14" fmla="*/ 82 w 82"/>
                  <a:gd name="T15" fmla="*/ 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29">
                    <a:moveTo>
                      <a:pt x="82" y="4"/>
                    </a:moveTo>
                    <a:cubicBezTo>
                      <a:pt x="82" y="4"/>
                      <a:pt x="64" y="0"/>
                      <a:pt x="58" y="1"/>
                    </a:cubicBezTo>
                    <a:cubicBezTo>
                      <a:pt x="53" y="1"/>
                      <a:pt x="34" y="7"/>
                      <a:pt x="30" y="8"/>
                    </a:cubicBezTo>
                    <a:cubicBezTo>
                      <a:pt x="23" y="9"/>
                      <a:pt x="0" y="7"/>
                      <a:pt x="0" y="12"/>
                    </a:cubicBezTo>
                    <a:cubicBezTo>
                      <a:pt x="0" y="16"/>
                      <a:pt x="26" y="25"/>
                      <a:pt x="26" y="25"/>
                    </a:cubicBezTo>
                    <a:cubicBezTo>
                      <a:pt x="26" y="25"/>
                      <a:pt x="40" y="29"/>
                      <a:pt x="54" y="28"/>
                    </a:cubicBezTo>
                    <a:cubicBezTo>
                      <a:pt x="62" y="28"/>
                      <a:pt x="78" y="26"/>
                      <a:pt x="78" y="26"/>
                    </a:cubicBezTo>
                    <a:lnTo>
                      <a:pt x="82" y="4"/>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3" name="Freeform 221">
                <a:extLst>
                  <a:ext uri="{FF2B5EF4-FFF2-40B4-BE49-F238E27FC236}">
                    <a16:creationId xmlns="" xmlns:a16="http://schemas.microsoft.com/office/drawing/2014/main" id="{881F2D04-1B9E-489F-86A5-9A3DAE96DE0F}"/>
                  </a:ext>
                </a:extLst>
              </p:cNvPr>
              <p:cNvSpPr>
                <a:spLocks/>
              </p:cNvSpPr>
              <p:nvPr/>
            </p:nvSpPr>
            <p:spPr bwMode="auto">
              <a:xfrm>
                <a:off x="7095717" y="4272597"/>
                <a:ext cx="380965" cy="17122"/>
              </a:xfrm>
              <a:custGeom>
                <a:avLst/>
                <a:gdLst>
                  <a:gd name="T0" fmla="*/ 0 w 356"/>
                  <a:gd name="T1" fmla="*/ 0 h 16"/>
                  <a:gd name="T2" fmla="*/ 224 w 356"/>
                  <a:gd name="T3" fmla="*/ 2 h 16"/>
                  <a:gd name="T4" fmla="*/ 356 w 356"/>
                  <a:gd name="T5" fmla="*/ 16 h 16"/>
                  <a:gd name="T6" fmla="*/ 100 w 356"/>
                  <a:gd name="T7" fmla="*/ 16 h 16"/>
                  <a:gd name="T8" fmla="*/ 0 w 356"/>
                  <a:gd name="T9" fmla="*/ 0 h 16"/>
                </a:gdLst>
                <a:ahLst/>
                <a:cxnLst>
                  <a:cxn ang="0">
                    <a:pos x="T0" y="T1"/>
                  </a:cxn>
                  <a:cxn ang="0">
                    <a:pos x="T2" y="T3"/>
                  </a:cxn>
                  <a:cxn ang="0">
                    <a:pos x="T4" y="T5"/>
                  </a:cxn>
                  <a:cxn ang="0">
                    <a:pos x="T6" y="T7"/>
                  </a:cxn>
                  <a:cxn ang="0">
                    <a:pos x="T8" y="T9"/>
                  </a:cxn>
                </a:cxnLst>
                <a:rect l="0" t="0" r="r" b="b"/>
                <a:pathLst>
                  <a:path w="356" h="16">
                    <a:moveTo>
                      <a:pt x="0" y="0"/>
                    </a:moveTo>
                    <a:lnTo>
                      <a:pt x="224" y="2"/>
                    </a:lnTo>
                    <a:lnTo>
                      <a:pt x="356" y="16"/>
                    </a:lnTo>
                    <a:lnTo>
                      <a:pt x="100" y="16"/>
                    </a:lnTo>
                    <a:lnTo>
                      <a:pt x="0"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4" name="Freeform 222">
                <a:extLst>
                  <a:ext uri="{FF2B5EF4-FFF2-40B4-BE49-F238E27FC236}">
                    <a16:creationId xmlns="" xmlns:a16="http://schemas.microsoft.com/office/drawing/2014/main" id="{982119A5-4BA3-4D0A-8FD1-AC109C0458FB}"/>
                  </a:ext>
                </a:extLst>
              </p:cNvPr>
              <p:cNvSpPr>
                <a:spLocks/>
              </p:cNvSpPr>
              <p:nvPr/>
            </p:nvSpPr>
            <p:spPr bwMode="auto">
              <a:xfrm>
                <a:off x="7202730" y="4077833"/>
                <a:ext cx="312477" cy="211885"/>
              </a:xfrm>
              <a:custGeom>
                <a:avLst/>
                <a:gdLst>
                  <a:gd name="T0" fmla="*/ 0 w 292"/>
                  <a:gd name="T1" fmla="*/ 198 h 198"/>
                  <a:gd name="T2" fmla="*/ 264 w 292"/>
                  <a:gd name="T3" fmla="*/ 198 h 198"/>
                  <a:gd name="T4" fmla="*/ 292 w 292"/>
                  <a:gd name="T5" fmla="*/ 0 h 198"/>
                  <a:gd name="T6" fmla="*/ 30 w 292"/>
                  <a:gd name="T7" fmla="*/ 0 h 198"/>
                  <a:gd name="T8" fmla="*/ 0 w 292"/>
                  <a:gd name="T9" fmla="*/ 198 h 198"/>
                </a:gdLst>
                <a:ahLst/>
                <a:cxnLst>
                  <a:cxn ang="0">
                    <a:pos x="T0" y="T1"/>
                  </a:cxn>
                  <a:cxn ang="0">
                    <a:pos x="T2" y="T3"/>
                  </a:cxn>
                  <a:cxn ang="0">
                    <a:pos x="T4" y="T5"/>
                  </a:cxn>
                  <a:cxn ang="0">
                    <a:pos x="T6" y="T7"/>
                  </a:cxn>
                  <a:cxn ang="0">
                    <a:pos x="T8" y="T9"/>
                  </a:cxn>
                </a:cxnLst>
                <a:rect l="0" t="0" r="r" b="b"/>
                <a:pathLst>
                  <a:path w="292" h="198">
                    <a:moveTo>
                      <a:pt x="0" y="198"/>
                    </a:moveTo>
                    <a:lnTo>
                      <a:pt x="264" y="198"/>
                    </a:lnTo>
                    <a:lnTo>
                      <a:pt x="292" y="0"/>
                    </a:lnTo>
                    <a:lnTo>
                      <a:pt x="30" y="0"/>
                    </a:lnTo>
                    <a:lnTo>
                      <a:pt x="0" y="198"/>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5" name="Freeform 223">
                <a:extLst>
                  <a:ext uri="{FF2B5EF4-FFF2-40B4-BE49-F238E27FC236}">
                    <a16:creationId xmlns="" xmlns:a16="http://schemas.microsoft.com/office/drawing/2014/main" id="{E916AC4E-6B64-4407-962F-8F2B56F59346}"/>
                  </a:ext>
                </a:extLst>
              </p:cNvPr>
              <p:cNvSpPr>
                <a:spLocks/>
              </p:cNvSpPr>
              <p:nvPr/>
            </p:nvSpPr>
            <p:spPr bwMode="auto">
              <a:xfrm>
                <a:off x="7095717" y="4272597"/>
                <a:ext cx="107013" cy="32104"/>
              </a:xfrm>
              <a:custGeom>
                <a:avLst/>
                <a:gdLst>
                  <a:gd name="T0" fmla="*/ 100 w 100"/>
                  <a:gd name="T1" fmla="*/ 30 h 30"/>
                  <a:gd name="T2" fmla="*/ 0 w 100"/>
                  <a:gd name="T3" fmla="*/ 16 h 30"/>
                  <a:gd name="T4" fmla="*/ 0 w 100"/>
                  <a:gd name="T5" fmla="*/ 0 h 30"/>
                  <a:gd name="T6" fmla="*/ 100 w 100"/>
                  <a:gd name="T7" fmla="*/ 16 h 30"/>
                  <a:gd name="T8" fmla="*/ 100 w 100"/>
                  <a:gd name="T9" fmla="*/ 30 h 30"/>
                </a:gdLst>
                <a:ahLst/>
                <a:cxnLst>
                  <a:cxn ang="0">
                    <a:pos x="T0" y="T1"/>
                  </a:cxn>
                  <a:cxn ang="0">
                    <a:pos x="T2" y="T3"/>
                  </a:cxn>
                  <a:cxn ang="0">
                    <a:pos x="T4" y="T5"/>
                  </a:cxn>
                  <a:cxn ang="0">
                    <a:pos x="T6" y="T7"/>
                  </a:cxn>
                  <a:cxn ang="0">
                    <a:pos x="T8" y="T9"/>
                  </a:cxn>
                </a:cxnLst>
                <a:rect l="0" t="0" r="r" b="b"/>
                <a:pathLst>
                  <a:path w="100" h="30">
                    <a:moveTo>
                      <a:pt x="100" y="30"/>
                    </a:moveTo>
                    <a:lnTo>
                      <a:pt x="0" y="16"/>
                    </a:lnTo>
                    <a:lnTo>
                      <a:pt x="0" y="0"/>
                    </a:lnTo>
                    <a:lnTo>
                      <a:pt x="100" y="16"/>
                    </a:lnTo>
                    <a:lnTo>
                      <a:pt x="100" y="3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6" name="Rectangle 224">
                <a:extLst>
                  <a:ext uri="{FF2B5EF4-FFF2-40B4-BE49-F238E27FC236}">
                    <a16:creationId xmlns="" xmlns:a16="http://schemas.microsoft.com/office/drawing/2014/main" id="{9E2F508D-7AEF-4CFC-A40D-7519E2C94A5D}"/>
                  </a:ext>
                </a:extLst>
              </p:cNvPr>
              <p:cNvSpPr>
                <a:spLocks noChangeArrowheads="1"/>
              </p:cNvSpPr>
              <p:nvPr/>
            </p:nvSpPr>
            <p:spPr bwMode="auto">
              <a:xfrm>
                <a:off x="7202730" y="4289718"/>
                <a:ext cx="282513" cy="14982"/>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7" name="Freeform 225">
                <a:extLst>
                  <a:ext uri="{FF2B5EF4-FFF2-40B4-BE49-F238E27FC236}">
                    <a16:creationId xmlns="" xmlns:a16="http://schemas.microsoft.com/office/drawing/2014/main" id="{91825D36-90B5-4BE2-A709-9E9AA1890F91}"/>
                  </a:ext>
                </a:extLst>
              </p:cNvPr>
              <p:cNvSpPr>
                <a:spLocks/>
              </p:cNvSpPr>
              <p:nvPr/>
            </p:nvSpPr>
            <p:spPr bwMode="auto">
              <a:xfrm>
                <a:off x="7202730" y="4077833"/>
                <a:ext cx="282513" cy="211885"/>
              </a:xfrm>
              <a:custGeom>
                <a:avLst/>
                <a:gdLst>
                  <a:gd name="T0" fmla="*/ 30 w 264"/>
                  <a:gd name="T1" fmla="*/ 0 h 198"/>
                  <a:gd name="T2" fmla="*/ 264 w 264"/>
                  <a:gd name="T3" fmla="*/ 198 h 198"/>
                  <a:gd name="T4" fmla="*/ 0 w 264"/>
                  <a:gd name="T5" fmla="*/ 198 h 198"/>
                  <a:gd name="T6" fmla="*/ 30 w 264"/>
                  <a:gd name="T7" fmla="*/ 0 h 198"/>
                </a:gdLst>
                <a:ahLst/>
                <a:cxnLst>
                  <a:cxn ang="0">
                    <a:pos x="T0" y="T1"/>
                  </a:cxn>
                  <a:cxn ang="0">
                    <a:pos x="T2" y="T3"/>
                  </a:cxn>
                  <a:cxn ang="0">
                    <a:pos x="T4" y="T5"/>
                  </a:cxn>
                  <a:cxn ang="0">
                    <a:pos x="T6" y="T7"/>
                  </a:cxn>
                </a:cxnLst>
                <a:rect l="0" t="0" r="r" b="b"/>
                <a:pathLst>
                  <a:path w="264" h="198">
                    <a:moveTo>
                      <a:pt x="30" y="0"/>
                    </a:moveTo>
                    <a:lnTo>
                      <a:pt x="264" y="198"/>
                    </a:lnTo>
                    <a:lnTo>
                      <a:pt x="0" y="198"/>
                    </a:lnTo>
                    <a:lnTo>
                      <a:pt x="30"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8" name="Freeform 226">
                <a:extLst>
                  <a:ext uri="{FF2B5EF4-FFF2-40B4-BE49-F238E27FC236}">
                    <a16:creationId xmlns="" xmlns:a16="http://schemas.microsoft.com/office/drawing/2014/main" id="{A09B20D8-0927-400C-BD94-B8605866274C}"/>
                  </a:ext>
                </a:extLst>
              </p:cNvPr>
              <p:cNvSpPr>
                <a:spLocks/>
              </p:cNvSpPr>
              <p:nvPr/>
            </p:nvSpPr>
            <p:spPr bwMode="auto">
              <a:xfrm>
                <a:off x="7241254" y="4274737"/>
                <a:ext cx="101662" cy="54576"/>
              </a:xfrm>
              <a:custGeom>
                <a:avLst/>
                <a:gdLst>
                  <a:gd name="T0" fmla="*/ 35 w 54"/>
                  <a:gd name="T1" fmla="*/ 25 h 29"/>
                  <a:gd name="T2" fmla="*/ 19 w 54"/>
                  <a:gd name="T3" fmla="*/ 17 h 29"/>
                  <a:gd name="T4" fmla="*/ 1 w 54"/>
                  <a:gd name="T5" fmla="*/ 4 h 29"/>
                  <a:gd name="T6" fmla="*/ 15 w 54"/>
                  <a:gd name="T7" fmla="*/ 3 h 29"/>
                  <a:gd name="T8" fmla="*/ 27 w 54"/>
                  <a:gd name="T9" fmla="*/ 5 h 29"/>
                  <a:gd name="T10" fmla="*/ 46 w 54"/>
                  <a:gd name="T11" fmla="*/ 5 h 29"/>
                  <a:gd name="T12" fmla="*/ 54 w 54"/>
                  <a:gd name="T13" fmla="*/ 18 h 29"/>
                  <a:gd name="T14" fmla="*/ 35 w 54"/>
                  <a:gd name="T15" fmla="*/ 25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9">
                    <a:moveTo>
                      <a:pt x="35" y="25"/>
                    </a:moveTo>
                    <a:cubicBezTo>
                      <a:pt x="35" y="25"/>
                      <a:pt x="19" y="20"/>
                      <a:pt x="19" y="17"/>
                    </a:cubicBezTo>
                    <a:cubicBezTo>
                      <a:pt x="18" y="14"/>
                      <a:pt x="2" y="5"/>
                      <a:pt x="1" y="4"/>
                    </a:cubicBezTo>
                    <a:cubicBezTo>
                      <a:pt x="0" y="2"/>
                      <a:pt x="9" y="0"/>
                      <a:pt x="15" y="3"/>
                    </a:cubicBezTo>
                    <a:cubicBezTo>
                      <a:pt x="21" y="5"/>
                      <a:pt x="25" y="5"/>
                      <a:pt x="27" y="5"/>
                    </a:cubicBezTo>
                    <a:cubicBezTo>
                      <a:pt x="29" y="5"/>
                      <a:pt x="39" y="1"/>
                      <a:pt x="46" y="5"/>
                    </a:cubicBezTo>
                    <a:cubicBezTo>
                      <a:pt x="54" y="8"/>
                      <a:pt x="54" y="15"/>
                      <a:pt x="54" y="18"/>
                    </a:cubicBezTo>
                    <a:cubicBezTo>
                      <a:pt x="54" y="20"/>
                      <a:pt x="40" y="29"/>
                      <a:pt x="35" y="25"/>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9" name="Freeform 227">
                <a:extLst>
                  <a:ext uri="{FF2B5EF4-FFF2-40B4-BE49-F238E27FC236}">
                    <a16:creationId xmlns="" xmlns:a16="http://schemas.microsoft.com/office/drawing/2014/main" id="{C2102B41-D1AE-4CA4-9596-6CC8294B6917}"/>
                  </a:ext>
                </a:extLst>
              </p:cNvPr>
              <p:cNvSpPr>
                <a:spLocks/>
              </p:cNvSpPr>
              <p:nvPr/>
            </p:nvSpPr>
            <p:spPr bwMode="auto">
              <a:xfrm>
                <a:off x="7101068" y="4499464"/>
                <a:ext cx="29964" cy="200114"/>
              </a:xfrm>
              <a:custGeom>
                <a:avLst/>
                <a:gdLst>
                  <a:gd name="T0" fmla="*/ 16 w 28"/>
                  <a:gd name="T1" fmla="*/ 0 h 187"/>
                  <a:gd name="T2" fmla="*/ 28 w 28"/>
                  <a:gd name="T3" fmla="*/ 73 h 187"/>
                  <a:gd name="T4" fmla="*/ 0 w 28"/>
                  <a:gd name="T5" fmla="*/ 187 h 187"/>
                  <a:gd name="T6" fmla="*/ 16 w 28"/>
                  <a:gd name="T7" fmla="*/ 0 h 187"/>
                </a:gdLst>
                <a:ahLst/>
                <a:cxnLst>
                  <a:cxn ang="0">
                    <a:pos x="T0" y="T1"/>
                  </a:cxn>
                  <a:cxn ang="0">
                    <a:pos x="T2" y="T3"/>
                  </a:cxn>
                  <a:cxn ang="0">
                    <a:pos x="T4" y="T5"/>
                  </a:cxn>
                  <a:cxn ang="0">
                    <a:pos x="T6" y="T7"/>
                  </a:cxn>
                </a:cxnLst>
                <a:rect l="0" t="0" r="r" b="b"/>
                <a:pathLst>
                  <a:path w="28" h="187">
                    <a:moveTo>
                      <a:pt x="16" y="0"/>
                    </a:moveTo>
                    <a:lnTo>
                      <a:pt x="28" y="73"/>
                    </a:lnTo>
                    <a:lnTo>
                      <a:pt x="0" y="187"/>
                    </a:lnTo>
                    <a:lnTo>
                      <a:pt x="16" y="0"/>
                    </a:lnTo>
                    <a:close/>
                  </a:path>
                </a:pathLst>
              </a:custGeom>
              <a:solidFill>
                <a:srgbClr val="641F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nvGrpSpPr>
              <p:cNvPr id="175" name="Group 174">
                <a:extLst>
                  <a:ext uri="{FF2B5EF4-FFF2-40B4-BE49-F238E27FC236}">
                    <a16:creationId xmlns="" xmlns:a16="http://schemas.microsoft.com/office/drawing/2014/main" id="{84832D4E-E219-4627-B276-981CBBD25E96}"/>
                  </a:ext>
                </a:extLst>
              </p:cNvPr>
              <p:cNvGrpSpPr/>
              <p:nvPr/>
            </p:nvGrpSpPr>
            <p:grpSpPr>
              <a:xfrm flipH="1">
                <a:off x="3628149" y="2140988"/>
                <a:ext cx="2590598" cy="1453147"/>
                <a:chOff x="7451182" y="2140988"/>
                <a:chExt cx="2590598" cy="1453147"/>
              </a:xfrm>
            </p:grpSpPr>
            <p:sp>
              <p:nvSpPr>
                <p:cNvPr id="8" name="Freeform 6">
                  <a:extLst>
                    <a:ext uri="{FF2B5EF4-FFF2-40B4-BE49-F238E27FC236}">
                      <a16:creationId xmlns="" xmlns:a16="http://schemas.microsoft.com/office/drawing/2014/main" id="{2C66DEB5-4E8A-475A-A653-5AC01FCFB2AA}"/>
                    </a:ext>
                  </a:extLst>
                </p:cNvPr>
                <p:cNvSpPr>
                  <a:spLocks/>
                </p:cNvSpPr>
                <p:nvPr/>
              </p:nvSpPr>
              <p:spPr bwMode="auto">
                <a:xfrm>
                  <a:off x="8798291" y="3062282"/>
                  <a:ext cx="49226" cy="41735"/>
                </a:xfrm>
                <a:custGeom>
                  <a:avLst/>
                  <a:gdLst>
                    <a:gd name="T0" fmla="*/ 22 w 26"/>
                    <a:gd name="T1" fmla="*/ 4 h 22"/>
                    <a:gd name="T2" fmla="*/ 21 w 26"/>
                    <a:gd name="T3" fmla="*/ 18 h 22"/>
                    <a:gd name="T4" fmla="*/ 4 w 26"/>
                    <a:gd name="T5" fmla="*/ 17 h 22"/>
                    <a:gd name="T6" fmla="*/ 6 w 26"/>
                    <a:gd name="T7" fmla="*/ 3 h 22"/>
                    <a:gd name="T8" fmla="*/ 22 w 26"/>
                    <a:gd name="T9" fmla="*/ 4 h 22"/>
                  </a:gdLst>
                  <a:ahLst/>
                  <a:cxnLst>
                    <a:cxn ang="0">
                      <a:pos x="T0" y="T1"/>
                    </a:cxn>
                    <a:cxn ang="0">
                      <a:pos x="T2" y="T3"/>
                    </a:cxn>
                    <a:cxn ang="0">
                      <a:pos x="T4" y="T5"/>
                    </a:cxn>
                    <a:cxn ang="0">
                      <a:pos x="T6" y="T7"/>
                    </a:cxn>
                    <a:cxn ang="0">
                      <a:pos x="T8" y="T9"/>
                    </a:cxn>
                  </a:cxnLst>
                  <a:rect l="0" t="0" r="r" b="b"/>
                  <a:pathLst>
                    <a:path w="26" h="22">
                      <a:moveTo>
                        <a:pt x="22" y="4"/>
                      </a:moveTo>
                      <a:cubicBezTo>
                        <a:pt x="26" y="8"/>
                        <a:pt x="26" y="15"/>
                        <a:pt x="21" y="18"/>
                      </a:cubicBezTo>
                      <a:cubicBezTo>
                        <a:pt x="16" y="22"/>
                        <a:pt x="9" y="21"/>
                        <a:pt x="4" y="17"/>
                      </a:cubicBezTo>
                      <a:cubicBezTo>
                        <a:pt x="0" y="13"/>
                        <a:pt x="1" y="7"/>
                        <a:pt x="6" y="3"/>
                      </a:cubicBezTo>
                      <a:cubicBezTo>
                        <a:pt x="11" y="0"/>
                        <a:pt x="18" y="0"/>
                        <a:pt x="22" y="4"/>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 name="Freeform 12">
                  <a:extLst>
                    <a:ext uri="{FF2B5EF4-FFF2-40B4-BE49-F238E27FC236}">
                      <a16:creationId xmlns="" xmlns:a16="http://schemas.microsoft.com/office/drawing/2014/main" id="{14ABF863-FBD7-4C17-BDF1-C31677E076E5}"/>
                    </a:ext>
                  </a:extLst>
                </p:cNvPr>
                <p:cNvSpPr>
                  <a:spLocks/>
                </p:cNvSpPr>
                <p:nvPr/>
              </p:nvSpPr>
              <p:spPr bwMode="auto">
                <a:xfrm>
                  <a:off x="8083446" y="3145752"/>
                  <a:ext cx="47085" cy="39594"/>
                </a:xfrm>
                <a:custGeom>
                  <a:avLst/>
                  <a:gdLst>
                    <a:gd name="T0" fmla="*/ 24 w 25"/>
                    <a:gd name="T1" fmla="*/ 10 h 21"/>
                    <a:gd name="T2" fmla="*/ 13 w 25"/>
                    <a:gd name="T3" fmla="*/ 20 h 21"/>
                    <a:gd name="T4" fmla="*/ 1 w 25"/>
                    <a:gd name="T5" fmla="*/ 11 h 21"/>
                    <a:gd name="T6" fmla="*/ 11 w 25"/>
                    <a:gd name="T7" fmla="*/ 1 h 21"/>
                    <a:gd name="T8" fmla="*/ 24 w 25"/>
                    <a:gd name="T9" fmla="*/ 10 h 21"/>
                  </a:gdLst>
                  <a:ahLst/>
                  <a:cxnLst>
                    <a:cxn ang="0">
                      <a:pos x="T0" y="T1"/>
                    </a:cxn>
                    <a:cxn ang="0">
                      <a:pos x="T2" y="T3"/>
                    </a:cxn>
                    <a:cxn ang="0">
                      <a:pos x="T4" y="T5"/>
                    </a:cxn>
                    <a:cxn ang="0">
                      <a:pos x="T6" y="T7"/>
                    </a:cxn>
                    <a:cxn ang="0">
                      <a:pos x="T8" y="T9"/>
                    </a:cxn>
                  </a:cxnLst>
                  <a:rect l="0" t="0" r="r" b="b"/>
                  <a:pathLst>
                    <a:path w="25" h="21">
                      <a:moveTo>
                        <a:pt x="24" y="10"/>
                      </a:moveTo>
                      <a:cubicBezTo>
                        <a:pt x="25" y="15"/>
                        <a:pt x="20" y="20"/>
                        <a:pt x="13" y="20"/>
                      </a:cubicBezTo>
                      <a:cubicBezTo>
                        <a:pt x="7" y="21"/>
                        <a:pt x="1" y="17"/>
                        <a:pt x="1" y="11"/>
                      </a:cubicBezTo>
                      <a:cubicBezTo>
                        <a:pt x="0" y="6"/>
                        <a:pt x="5" y="1"/>
                        <a:pt x="11" y="1"/>
                      </a:cubicBezTo>
                      <a:cubicBezTo>
                        <a:pt x="18" y="0"/>
                        <a:pt x="24" y="4"/>
                        <a:pt x="24" y="10"/>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 name="Freeform 13">
                  <a:extLst>
                    <a:ext uri="{FF2B5EF4-FFF2-40B4-BE49-F238E27FC236}">
                      <a16:creationId xmlns="" xmlns:a16="http://schemas.microsoft.com/office/drawing/2014/main" id="{53B9E12C-F23B-4740-94BC-2AC0619CF9BD}"/>
                    </a:ext>
                  </a:extLst>
                </p:cNvPr>
                <p:cNvSpPr>
                  <a:spLocks/>
                </p:cNvSpPr>
                <p:nvPr/>
              </p:nvSpPr>
              <p:spPr bwMode="auto">
                <a:xfrm>
                  <a:off x="8060973" y="2977742"/>
                  <a:ext cx="49226" cy="41735"/>
                </a:xfrm>
                <a:custGeom>
                  <a:avLst/>
                  <a:gdLst>
                    <a:gd name="T0" fmla="*/ 22 w 26"/>
                    <a:gd name="T1" fmla="*/ 5 h 22"/>
                    <a:gd name="T2" fmla="*/ 20 w 26"/>
                    <a:gd name="T3" fmla="*/ 19 h 22"/>
                    <a:gd name="T4" fmla="*/ 4 w 26"/>
                    <a:gd name="T5" fmla="*/ 18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5" y="15"/>
                        <a:pt x="20" y="19"/>
                      </a:cubicBezTo>
                      <a:cubicBezTo>
                        <a:pt x="15" y="22"/>
                        <a:pt x="8" y="22"/>
                        <a:pt x="4" y="18"/>
                      </a:cubicBezTo>
                      <a:cubicBezTo>
                        <a:pt x="0" y="14"/>
                        <a:pt x="0" y="7"/>
                        <a:pt x="5" y="4"/>
                      </a:cubicBezTo>
                      <a:cubicBezTo>
                        <a:pt x="10" y="0"/>
                        <a:pt x="17"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 name="Freeform 15">
                  <a:extLst>
                    <a:ext uri="{FF2B5EF4-FFF2-40B4-BE49-F238E27FC236}">
                      <a16:creationId xmlns="" xmlns:a16="http://schemas.microsoft.com/office/drawing/2014/main" id="{EBFC4B63-7042-4618-BAEC-EF66F549F9F2}"/>
                    </a:ext>
                  </a:extLst>
                </p:cNvPr>
                <p:cNvSpPr>
                  <a:spLocks/>
                </p:cNvSpPr>
                <p:nvPr/>
              </p:nvSpPr>
              <p:spPr bwMode="auto">
                <a:xfrm>
                  <a:off x="8581055" y="2913534"/>
                  <a:ext cx="49226" cy="41735"/>
                </a:xfrm>
                <a:custGeom>
                  <a:avLst/>
                  <a:gdLst>
                    <a:gd name="T0" fmla="*/ 21 w 26"/>
                    <a:gd name="T1" fmla="*/ 4 h 22"/>
                    <a:gd name="T2" fmla="*/ 20 w 26"/>
                    <a:gd name="T3" fmla="*/ 18 h 22"/>
                    <a:gd name="T4" fmla="*/ 4 w 26"/>
                    <a:gd name="T5" fmla="*/ 17 h 22"/>
                    <a:gd name="T6" fmla="*/ 5 w 26"/>
                    <a:gd name="T7" fmla="*/ 3 h 22"/>
                    <a:gd name="T8" fmla="*/ 21 w 26"/>
                    <a:gd name="T9" fmla="*/ 4 h 22"/>
                  </a:gdLst>
                  <a:ahLst/>
                  <a:cxnLst>
                    <a:cxn ang="0">
                      <a:pos x="T0" y="T1"/>
                    </a:cxn>
                    <a:cxn ang="0">
                      <a:pos x="T2" y="T3"/>
                    </a:cxn>
                    <a:cxn ang="0">
                      <a:pos x="T4" y="T5"/>
                    </a:cxn>
                    <a:cxn ang="0">
                      <a:pos x="T6" y="T7"/>
                    </a:cxn>
                    <a:cxn ang="0">
                      <a:pos x="T8" y="T9"/>
                    </a:cxn>
                  </a:cxnLst>
                  <a:rect l="0" t="0" r="r" b="b"/>
                  <a:pathLst>
                    <a:path w="26" h="22">
                      <a:moveTo>
                        <a:pt x="21" y="4"/>
                      </a:moveTo>
                      <a:cubicBezTo>
                        <a:pt x="26" y="8"/>
                        <a:pt x="25" y="15"/>
                        <a:pt x="20" y="18"/>
                      </a:cubicBezTo>
                      <a:cubicBezTo>
                        <a:pt x="15" y="22"/>
                        <a:pt x="8" y="21"/>
                        <a:pt x="4" y="17"/>
                      </a:cubicBezTo>
                      <a:cubicBezTo>
                        <a:pt x="0" y="13"/>
                        <a:pt x="0" y="7"/>
                        <a:pt x="5" y="3"/>
                      </a:cubicBezTo>
                      <a:cubicBezTo>
                        <a:pt x="10" y="0"/>
                        <a:pt x="17" y="0"/>
                        <a:pt x="21" y="4"/>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 name="Freeform 16">
                  <a:extLst>
                    <a:ext uri="{FF2B5EF4-FFF2-40B4-BE49-F238E27FC236}">
                      <a16:creationId xmlns="" xmlns:a16="http://schemas.microsoft.com/office/drawing/2014/main" id="{1C4F4974-3569-47BD-85BC-D5B6A453789B}"/>
                    </a:ext>
                  </a:extLst>
                </p:cNvPr>
                <p:cNvSpPr>
                  <a:spLocks/>
                </p:cNvSpPr>
                <p:nvPr/>
              </p:nvSpPr>
              <p:spPr bwMode="auto">
                <a:xfrm>
                  <a:off x="8475113" y="2681317"/>
                  <a:ext cx="44945" cy="37455"/>
                </a:xfrm>
                <a:custGeom>
                  <a:avLst/>
                  <a:gdLst>
                    <a:gd name="T0" fmla="*/ 24 w 24"/>
                    <a:gd name="T1" fmla="*/ 9 h 20"/>
                    <a:gd name="T2" fmla="*/ 13 w 24"/>
                    <a:gd name="T3" fmla="*/ 20 h 20"/>
                    <a:gd name="T4" fmla="*/ 1 w 24"/>
                    <a:gd name="T5" fmla="*/ 11 h 20"/>
                    <a:gd name="T6" fmla="*/ 11 w 24"/>
                    <a:gd name="T7" fmla="*/ 0 h 20"/>
                    <a:gd name="T8" fmla="*/ 24 w 24"/>
                    <a:gd name="T9" fmla="*/ 9 h 20"/>
                  </a:gdLst>
                  <a:ahLst/>
                  <a:cxnLst>
                    <a:cxn ang="0">
                      <a:pos x="T0" y="T1"/>
                    </a:cxn>
                    <a:cxn ang="0">
                      <a:pos x="T2" y="T3"/>
                    </a:cxn>
                    <a:cxn ang="0">
                      <a:pos x="T4" y="T5"/>
                    </a:cxn>
                    <a:cxn ang="0">
                      <a:pos x="T6" y="T7"/>
                    </a:cxn>
                    <a:cxn ang="0">
                      <a:pos x="T8" y="T9"/>
                    </a:cxn>
                  </a:cxnLst>
                  <a:rect l="0" t="0" r="r" b="b"/>
                  <a:pathLst>
                    <a:path w="24" h="20">
                      <a:moveTo>
                        <a:pt x="24" y="9"/>
                      </a:moveTo>
                      <a:cubicBezTo>
                        <a:pt x="24" y="15"/>
                        <a:pt x="20" y="19"/>
                        <a:pt x="13" y="20"/>
                      </a:cubicBezTo>
                      <a:cubicBezTo>
                        <a:pt x="7" y="20"/>
                        <a:pt x="1" y="16"/>
                        <a:pt x="1" y="11"/>
                      </a:cubicBezTo>
                      <a:cubicBezTo>
                        <a:pt x="0" y="6"/>
                        <a:pt x="5" y="1"/>
                        <a:pt x="11" y="0"/>
                      </a:cubicBezTo>
                      <a:cubicBezTo>
                        <a:pt x="18" y="0"/>
                        <a:pt x="23"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 name="Freeform 17">
                  <a:extLst>
                    <a:ext uri="{FF2B5EF4-FFF2-40B4-BE49-F238E27FC236}">
                      <a16:creationId xmlns="" xmlns:a16="http://schemas.microsoft.com/office/drawing/2014/main" id="{CD3EF6F8-AD7E-4EBA-B7EC-BBF742FB8F2F}"/>
                    </a:ext>
                  </a:extLst>
                </p:cNvPr>
                <p:cNvSpPr>
                  <a:spLocks/>
                </p:cNvSpPr>
                <p:nvPr/>
              </p:nvSpPr>
              <p:spPr bwMode="auto">
                <a:xfrm>
                  <a:off x="8800432" y="2489763"/>
                  <a:ext cx="44945" cy="37455"/>
                </a:xfrm>
                <a:custGeom>
                  <a:avLst/>
                  <a:gdLst>
                    <a:gd name="T0" fmla="*/ 24 w 24"/>
                    <a:gd name="T1" fmla="*/ 9 h 20"/>
                    <a:gd name="T2" fmla="*/ 13 w 24"/>
                    <a:gd name="T3" fmla="*/ 20 h 20"/>
                    <a:gd name="T4" fmla="*/ 1 w 24"/>
                    <a:gd name="T5" fmla="*/ 11 h 20"/>
                    <a:gd name="T6" fmla="*/ 11 w 24"/>
                    <a:gd name="T7" fmla="*/ 0 h 20"/>
                    <a:gd name="T8" fmla="*/ 24 w 24"/>
                    <a:gd name="T9" fmla="*/ 9 h 20"/>
                  </a:gdLst>
                  <a:ahLst/>
                  <a:cxnLst>
                    <a:cxn ang="0">
                      <a:pos x="T0" y="T1"/>
                    </a:cxn>
                    <a:cxn ang="0">
                      <a:pos x="T2" y="T3"/>
                    </a:cxn>
                    <a:cxn ang="0">
                      <a:pos x="T4" y="T5"/>
                    </a:cxn>
                    <a:cxn ang="0">
                      <a:pos x="T6" y="T7"/>
                    </a:cxn>
                    <a:cxn ang="0">
                      <a:pos x="T8" y="T9"/>
                    </a:cxn>
                  </a:cxnLst>
                  <a:rect l="0" t="0" r="r" b="b"/>
                  <a:pathLst>
                    <a:path w="24" h="20">
                      <a:moveTo>
                        <a:pt x="24" y="9"/>
                      </a:moveTo>
                      <a:cubicBezTo>
                        <a:pt x="24" y="15"/>
                        <a:pt x="20" y="19"/>
                        <a:pt x="13" y="20"/>
                      </a:cubicBezTo>
                      <a:cubicBezTo>
                        <a:pt x="7" y="20"/>
                        <a:pt x="1" y="16"/>
                        <a:pt x="1" y="11"/>
                      </a:cubicBezTo>
                      <a:cubicBezTo>
                        <a:pt x="0" y="5"/>
                        <a:pt x="5" y="1"/>
                        <a:pt x="11" y="0"/>
                      </a:cubicBezTo>
                      <a:cubicBezTo>
                        <a:pt x="18" y="0"/>
                        <a:pt x="23"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 name="Freeform 18">
                  <a:extLst>
                    <a:ext uri="{FF2B5EF4-FFF2-40B4-BE49-F238E27FC236}">
                      <a16:creationId xmlns="" xmlns:a16="http://schemas.microsoft.com/office/drawing/2014/main" id="{2D1CD8C0-3ED0-4E02-A05F-5CE20F131250}"/>
                    </a:ext>
                  </a:extLst>
                </p:cNvPr>
                <p:cNvSpPr>
                  <a:spLocks/>
                </p:cNvSpPr>
                <p:nvPr/>
              </p:nvSpPr>
              <p:spPr bwMode="auto">
                <a:xfrm>
                  <a:off x="9074384" y="2595706"/>
                  <a:ext cx="49226" cy="41735"/>
                </a:xfrm>
                <a:custGeom>
                  <a:avLst/>
                  <a:gdLst>
                    <a:gd name="T0" fmla="*/ 22 w 26"/>
                    <a:gd name="T1" fmla="*/ 5 h 22"/>
                    <a:gd name="T2" fmla="*/ 21 w 26"/>
                    <a:gd name="T3" fmla="*/ 19 h 22"/>
                    <a:gd name="T4" fmla="*/ 4 w 26"/>
                    <a:gd name="T5" fmla="*/ 18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9"/>
                      </a:cubicBezTo>
                      <a:cubicBezTo>
                        <a:pt x="16" y="22"/>
                        <a:pt x="9" y="22"/>
                        <a:pt x="4" y="18"/>
                      </a:cubicBezTo>
                      <a:cubicBezTo>
                        <a:pt x="0" y="14"/>
                        <a:pt x="1" y="7"/>
                        <a:pt x="6" y="4"/>
                      </a:cubicBezTo>
                      <a:cubicBezTo>
                        <a:pt x="11"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 name="Freeform 19">
                  <a:extLst>
                    <a:ext uri="{FF2B5EF4-FFF2-40B4-BE49-F238E27FC236}">
                      <a16:creationId xmlns="" xmlns:a16="http://schemas.microsoft.com/office/drawing/2014/main" id="{E7EF2C32-CE40-4AC1-8781-D647CDE45026}"/>
                    </a:ext>
                  </a:extLst>
                </p:cNvPr>
                <p:cNvSpPr>
                  <a:spLocks/>
                </p:cNvSpPr>
                <p:nvPr/>
              </p:nvSpPr>
              <p:spPr bwMode="auto">
                <a:xfrm>
                  <a:off x="9435017" y="2822573"/>
                  <a:ext cx="49226" cy="41735"/>
                </a:xfrm>
                <a:custGeom>
                  <a:avLst/>
                  <a:gdLst>
                    <a:gd name="T0" fmla="*/ 22 w 26"/>
                    <a:gd name="T1" fmla="*/ 5 h 22"/>
                    <a:gd name="T2" fmla="*/ 21 w 26"/>
                    <a:gd name="T3" fmla="*/ 18 h 22"/>
                    <a:gd name="T4" fmla="*/ 4 w 26"/>
                    <a:gd name="T5" fmla="*/ 17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8"/>
                      </a:cubicBezTo>
                      <a:cubicBezTo>
                        <a:pt x="16" y="22"/>
                        <a:pt x="8" y="21"/>
                        <a:pt x="4" y="17"/>
                      </a:cubicBezTo>
                      <a:cubicBezTo>
                        <a:pt x="0" y="13"/>
                        <a:pt x="1" y="7"/>
                        <a:pt x="5"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 name="Freeform 21">
                  <a:extLst>
                    <a:ext uri="{FF2B5EF4-FFF2-40B4-BE49-F238E27FC236}">
                      <a16:creationId xmlns="" xmlns:a16="http://schemas.microsoft.com/office/drawing/2014/main" id="{34063831-78DA-4F3C-B300-DBBC2AF2EEA5}"/>
                    </a:ext>
                  </a:extLst>
                </p:cNvPr>
                <p:cNvSpPr>
                  <a:spLocks/>
                </p:cNvSpPr>
                <p:nvPr/>
              </p:nvSpPr>
              <p:spPr bwMode="auto">
                <a:xfrm>
                  <a:off x="8648474" y="2194408"/>
                  <a:ext cx="47085" cy="38524"/>
                </a:xfrm>
                <a:custGeom>
                  <a:avLst/>
                  <a:gdLst>
                    <a:gd name="T0" fmla="*/ 24 w 25"/>
                    <a:gd name="T1" fmla="*/ 9 h 20"/>
                    <a:gd name="T2" fmla="*/ 14 w 25"/>
                    <a:gd name="T3" fmla="*/ 20 h 20"/>
                    <a:gd name="T4" fmla="*/ 1 w 25"/>
                    <a:gd name="T5" fmla="*/ 11 h 20"/>
                    <a:gd name="T6" fmla="*/ 12 w 25"/>
                    <a:gd name="T7" fmla="*/ 0 h 20"/>
                    <a:gd name="T8" fmla="*/ 24 w 25"/>
                    <a:gd name="T9" fmla="*/ 9 h 20"/>
                  </a:gdLst>
                  <a:ahLst/>
                  <a:cxnLst>
                    <a:cxn ang="0">
                      <a:pos x="T0" y="T1"/>
                    </a:cxn>
                    <a:cxn ang="0">
                      <a:pos x="T2" y="T3"/>
                    </a:cxn>
                    <a:cxn ang="0">
                      <a:pos x="T4" y="T5"/>
                    </a:cxn>
                    <a:cxn ang="0">
                      <a:pos x="T6" y="T7"/>
                    </a:cxn>
                    <a:cxn ang="0">
                      <a:pos x="T8" y="T9"/>
                    </a:cxn>
                  </a:cxnLst>
                  <a:rect l="0" t="0" r="r" b="b"/>
                  <a:pathLst>
                    <a:path w="25" h="20">
                      <a:moveTo>
                        <a:pt x="24" y="9"/>
                      </a:moveTo>
                      <a:cubicBezTo>
                        <a:pt x="25" y="14"/>
                        <a:pt x="20" y="19"/>
                        <a:pt x="14" y="20"/>
                      </a:cubicBezTo>
                      <a:cubicBezTo>
                        <a:pt x="7" y="20"/>
                        <a:pt x="2" y="16"/>
                        <a:pt x="1" y="11"/>
                      </a:cubicBezTo>
                      <a:cubicBezTo>
                        <a:pt x="0" y="5"/>
                        <a:pt x="5" y="1"/>
                        <a:pt x="12" y="0"/>
                      </a:cubicBezTo>
                      <a:cubicBezTo>
                        <a:pt x="18" y="0"/>
                        <a:pt x="24"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8" name="Freeform 22">
                  <a:extLst>
                    <a:ext uri="{FF2B5EF4-FFF2-40B4-BE49-F238E27FC236}">
                      <a16:creationId xmlns="" xmlns:a16="http://schemas.microsoft.com/office/drawing/2014/main" id="{678AF515-A0B5-430D-876F-76268C30BC00}"/>
                    </a:ext>
                  </a:extLst>
                </p:cNvPr>
                <p:cNvSpPr>
                  <a:spLocks/>
                </p:cNvSpPr>
                <p:nvPr/>
              </p:nvSpPr>
              <p:spPr bwMode="auto">
                <a:xfrm>
                  <a:off x="9992554" y="2376330"/>
                  <a:ext cx="49226" cy="41735"/>
                </a:xfrm>
                <a:custGeom>
                  <a:avLst/>
                  <a:gdLst>
                    <a:gd name="T0" fmla="*/ 22 w 26"/>
                    <a:gd name="T1" fmla="*/ 5 h 22"/>
                    <a:gd name="T2" fmla="*/ 21 w 26"/>
                    <a:gd name="T3" fmla="*/ 19 h 22"/>
                    <a:gd name="T4" fmla="*/ 4 w 26"/>
                    <a:gd name="T5" fmla="*/ 18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9"/>
                      </a:cubicBezTo>
                      <a:cubicBezTo>
                        <a:pt x="16" y="22"/>
                        <a:pt x="9" y="22"/>
                        <a:pt x="4" y="18"/>
                      </a:cubicBezTo>
                      <a:cubicBezTo>
                        <a:pt x="0" y="13"/>
                        <a:pt x="1" y="7"/>
                        <a:pt x="6"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9" name="Freeform 23">
                  <a:extLst>
                    <a:ext uri="{FF2B5EF4-FFF2-40B4-BE49-F238E27FC236}">
                      <a16:creationId xmlns="" xmlns:a16="http://schemas.microsoft.com/office/drawing/2014/main" id="{C450DF6C-5D91-4DEE-B15D-544A5EA69965}"/>
                    </a:ext>
                  </a:extLst>
                </p:cNvPr>
                <p:cNvSpPr>
                  <a:spLocks/>
                </p:cNvSpPr>
                <p:nvPr/>
              </p:nvSpPr>
              <p:spPr bwMode="auto">
                <a:xfrm>
                  <a:off x="8906870" y="2140988"/>
                  <a:ext cx="46015" cy="39594"/>
                </a:xfrm>
                <a:custGeom>
                  <a:avLst/>
                  <a:gdLst>
                    <a:gd name="T0" fmla="*/ 24 w 24"/>
                    <a:gd name="T1" fmla="*/ 10 h 21"/>
                    <a:gd name="T2" fmla="*/ 13 w 24"/>
                    <a:gd name="T3" fmla="*/ 20 h 21"/>
                    <a:gd name="T4" fmla="*/ 0 w 24"/>
                    <a:gd name="T5" fmla="*/ 11 h 21"/>
                    <a:gd name="T6" fmla="*/ 11 w 24"/>
                    <a:gd name="T7" fmla="*/ 1 h 21"/>
                    <a:gd name="T8" fmla="*/ 24 w 24"/>
                    <a:gd name="T9" fmla="*/ 10 h 21"/>
                  </a:gdLst>
                  <a:ahLst/>
                  <a:cxnLst>
                    <a:cxn ang="0">
                      <a:pos x="T0" y="T1"/>
                    </a:cxn>
                    <a:cxn ang="0">
                      <a:pos x="T2" y="T3"/>
                    </a:cxn>
                    <a:cxn ang="0">
                      <a:pos x="T4" y="T5"/>
                    </a:cxn>
                    <a:cxn ang="0">
                      <a:pos x="T6" y="T7"/>
                    </a:cxn>
                    <a:cxn ang="0">
                      <a:pos x="T8" y="T9"/>
                    </a:cxn>
                  </a:cxnLst>
                  <a:rect l="0" t="0" r="r" b="b"/>
                  <a:pathLst>
                    <a:path w="24" h="21">
                      <a:moveTo>
                        <a:pt x="24" y="10"/>
                      </a:moveTo>
                      <a:cubicBezTo>
                        <a:pt x="24" y="15"/>
                        <a:pt x="19" y="20"/>
                        <a:pt x="13" y="20"/>
                      </a:cubicBezTo>
                      <a:cubicBezTo>
                        <a:pt x="7" y="21"/>
                        <a:pt x="1" y="17"/>
                        <a:pt x="0" y="11"/>
                      </a:cubicBezTo>
                      <a:cubicBezTo>
                        <a:pt x="0" y="6"/>
                        <a:pt x="5" y="1"/>
                        <a:pt x="11" y="1"/>
                      </a:cubicBezTo>
                      <a:cubicBezTo>
                        <a:pt x="18" y="0"/>
                        <a:pt x="23" y="4"/>
                        <a:pt x="24" y="10"/>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1" name="Oval 118">
                  <a:extLst>
                    <a:ext uri="{FF2B5EF4-FFF2-40B4-BE49-F238E27FC236}">
                      <a16:creationId xmlns="" xmlns:a16="http://schemas.microsoft.com/office/drawing/2014/main" id="{4805D6EA-31DA-40FF-8535-7527DEB6412D}"/>
                    </a:ext>
                  </a:extLst>
                </p:cNvPr>
                <p:cNvSpPr>
                  <a:spLocks noChangeArrowheads="1"/>
                </p:cNvSpPr>
                <p:nvPr/>
              </p:nvSpPr>
              <p:spPr bwMode="auto">
                <a:xfrm>
                  <a:off x="7961451" y="2824714"/>
                  <a:ext cx="40664" cy="41735"/>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2" name="Freeform 119">
                  <a:extLst>
                    <a:ext uri="{FF2B5EF4-FFF2-40B4-BE49-F238E27FC236}">
                      <a16:creationId xmlns="" xmlns:a16="http://schemas.microsoft.com/office/drawing/2014/main" id="{28B77C4A-3258-4C32-A798-6C918F2845F5}"/>
                    </a:ext>
                  </a:extLst>
                </p:cNvPr>
                <p:cNvSpPr>
                  <a:spLocks/>
                </p:cNvSpPr>
                <p:nvPr/>
              </p:nvSpPr>
              <p:spPr bwMode="auto">
                <a:xfrm>
                  <a:off x="7947539" y="2297141"/>
                  <a:ext cx="93101" cy="92031"/>
                </a:xfrm>
                <a:custGeom>
                  <a:avLst/>
                  <a:gdLst>
                    <a:gd name="T0" fmla="*/ 43 w 49"/>
                    <a:gd name="T1" fmla="*/ 18 h 49"/>
                    <a:gd name="T2" fmla="*/ 31 w 49"/>
                    <a:gd name="T3" fmla="*/ 18 h 49"/>
                    <a:gd name="T4" fmla="*/ 31 w 49"/>
                    <a:gd name="T5" fmla="*/ 7 h 49"/>
                    <a:gd name="T6" fmla="*/ 25 w 49"/>
                    <a:gd name="T7" fmla="*/ 0 h 49"/>
                    <a:gd name="T8" fmla="*/ 19 w 49"/>
                    <a:gd name="T9" fmla="*/ 7 h 49"/>
                    <a:gd name="T10" fmla="*/ 19 w 49"/>
                    <a:gd name="T11" fmla="*/ 18 h 49"/>
                    <a:gd name="T12" fmla="*/ 7 w 49"/>
                    <a:gd name="T13" fmla="*/ 18 h 49"/>
                    <a:gd name="T14" fmla="*/ 0 w 49"/>
                    <a:gd name="T15" fmla="*/ 25 h 49"/>
                    <a:gd name="T16" fmla="*/ 7 w 49"/>
                    <a:gd name="T17" fmla="*/ 31 h 49"/>
                    <a:gd name="T18" fmla="*/ 19 w 49"/>
                    <a:gd name="T19" fmla="*/ 31 h 49"/>
                    <a:gd name="T20" fmla="*/ 19 w 49"/>
                    <a:gd name="T21" fmla="*/ 43 h 49"/>
                    <a:gd name="T22" fmla="*/ 25 w 49"/>
                    <a:gd name="T23" fmla="*/ 49 h 49"/>
                    <a:gd name="T24" fmla="*/ 31 w 49"/>
                    <a:gd name="T25" fmla="*/ 43 h 49"/>
                    <a:gd name="T26" fmla="*/ 31 w 49"/>
                    <a:gd name="T27" fmla="*/ 31 h 49"/>
                    <a:gd name="T28" fmla="*/ 43 w 49"/>
                    <a:gd name="T29" fmla="*/ 31 h 49"/>
                    <a:gd name="T30" fmla="*/ 49 w 49"/>
                    <a:gd name="T31" fmla="*/ 25 h 49"/>
                    <a:gd name="T32" fmla="*/ 43 w 49"/>
                    <a:gd name="T33"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43" y="18"/>
                      </a:moveTo>
                      <a:cubicBezTo>
                        <a:pt x="31" y="18"/>
                        <a:pt x="31" y="18"/>
                        <a:pt x="31" y="18"/>
                      </a:cubicBezTo>
                      <a:cubicBezTo>
                        <a:pt x="31" y="7"/>
                        <a:pt x="31" y="7"/>
                        <a:pt x="31" y="7"/>
                      </a:cubicBezTo>
                      <a:cubicBezTo>
                        <a:pt x="31" y="3"/>
                        <a:pt x="28" y="0"/>
                        <a:pt x="25" y="0"/>
                      </a:cubicBezTo>
                      <a:cubicBezTo>
                        <a:pt x="21" y="0"/>
                        <a:pt x="19" y="3"/>
                        <a:pt x="19" y="7"/>
                      </a:cubicBezTo>
                      <a:cubicBezTo>
                        <a:pt x="19" y="18"/>
                        <a:pt x="19" y="18"/>
                        <a:pt x="19" y="18"/>
                      </a:cubicBezTo>
                      <a:cubicBezTo>
                        <a:pt x="7" y="18"/>
                        <a:pt x="7" y="18"/>
                        <a:pt x="7" y="18"/>
                      </a:cubicBezTo>
                      <a:cubicBezTo>
                        <a:pt x="3" y="18"/>
                        <a:pt x="0" y="21"/>
                        <a:pt x="0" y="25"/>
                      </a:cubicBezTo>
                      <a:cubicBezTo>
                        <a:pt x="0" y="28"/>
                        <a:pt x="3" y="31"/>
                        <a:pt x="7" y="31"/>
                      </a:cubicBezTo>
                      <a:cubicBezTo>
                        <a:pt x="19" y="31"/>
                        <a:pt x="19" y="31"/>
                        <a:pt x="19" y="31"/>
                      </a:cubicBezTo>
                      <a:cubicBezTo>
                        <a:pt x="19" y="43"/>
                        <a:pt x="19" y="43"/>
                        <a:pt x="19" y="43"/>
                      </a:cubicBezTo>
                      <a:cubicBezTo>
                        <a:pt x="19" y="46"/>
                        <a:pt x="21" y="49"/>
                        <a:pt x="25" y="49"/>
                      </a:cubicBezTo>
                      <a:cubicBezTo>
                        <a:pt x="28" y="49"/>
                        <a:pt x="31" y="46"/>
                        <a:pt x="31" y="43"/>
                      </a:cubicBezTo>
                      <a:cubicBezTo>
                        <a:pt x="31" y="31"/>
                        <a:pt x="31" y="31"/>
                        <a:pt x="31" y="31"/>
                      </a:cubicBezTo>
                      <a:cubicBezTo>
                        <a:pt x="43" y="31"/>
                        <a:pt x="43" y="31"/>
                        <a:pt x="43" y="31"/>
                      </a:cubicBezTo>
                      <a:cubicBezTo>
                        <a:pt x="46" y="31"/>
                        <a:pt x="49" y="28"/>
                        <a:pt x="49" y="25"/>
                      </a:cubicBezTo>
                      <a:cubicBezTo>
                        <a:pt x="49" y="21"/>
                        <a:pt x="46" y="18"/>
                        <a:pt x="43" y="18"/>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7" name="Oval 124">
                  <a:extLst>
                    <a:ext uri="{FF2B5EF4-FFF2-40B4-BE49-F238E27FC236}">
                      <a16:creationId xmlns="" xmlns:a16="http://schemas.microsoft.com/office/drawing/2014/main" id="{B25F6613-CA96-4311-868A-BA5592FC3D1D}"/>
                    </a:ext>
                  </a:extLst>
                </p:cNvPr>
                <p:cNvSpPr>
                  <a:spLocks noChangeArrowheads="1"/>
                </p:cNvSpPr>
                <p:nvPr/>
              </p:nvSpPr>
              <p:spPr bwMode="auto">
                <a:xfrm>
                  <a:off x="8214001" y="2206180"/>
                  <a:ext cx="37455" cy="37455"/>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8" name="Freeform 125">
                  <a:extLst>
                    <a:ext uri="{FF2B5EF4-FFF2-40B4-BE49-F238E27FC236}">
                      <a16:creationId xmlns="" xmlns:a16="http://schemas.microsoft.com/office/drawing/2014/main" id="{BC4D4496-B91F-459E-9F8C-7CA7754E5748}"/>
                    </a:ext>
                  </a:extLst>
                </p:cNvPr>
                <p:cNvSpPr>
                  <a:spLocks noEditPoints="1"/>
                </p:cNvSpPr>
                <p:nvPr/>
              </p:nvSpPr>
              <p:spPr bwMode="auto">
                <a:xfrm>
                  <a:off x="8374520" y="2820433"/>
                  <a:ext cx="41735" cy="39594"/>
                </a:xfrm>
                <a:custGeom>
                  <a:avLst/>
                  <a:gdLst>
                    <a:gd name="T0" fmla="*/ 11 w 22"/>
                    <a:gd name="T1" fmla="*/ 21 h 21"/>
                    <a:gd name="T2" fmla="*/ 0 w 22"/>
                    <a:gd name="T3" fmla="*/ 11 h 21"/>
                    <a:gd name="T4" fmla="*/ 11 w 22"/>
                    <a:gd name="T5" fmla="*/ 0 h 21"/>
                    <a:gd name="T6" fmla="*/ 22 w 22"/>
                    <a:gd name="T7" fmla="*/ 11 h 21"/>
                    <a:gd name="T8" fmla="*/ 11 w 22"/>
                    <a:gd name="T9" fmla="*/ 21 h 21"/>
                    <a:gd name="T10" fmla="*/ 11 w 22"/>
                    <a:gd name="T11" fmla="*/ 5 h 21"/>
                    <a:gd name="T12" fmla="*/ 6 w 22"/>
                    <a:gd name="T13" fmla="*/ 11 h 21"/>
                    <a:gd name="T14" fmla="*/ 11 w 22"/>
                    <a:gd name="T15" fmla="*/ 16 h 21"/>
                    <a:gd name="T16" fmla="*/ 16 w 22"/>
                    <a:gd name="T17" fmla="*/ 11 h 21"/>
                    <a:gd name="T18" fmla="*/ 11 w 22"/>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1"/>
                      </a:cubicBezTo>
                      <a:cubicBezTo>
                        <a:pt x="0" y="5"/>
                        <a:pt x="5" y="0"/>
                        <a:pt x="11" y="0"/>
                      </a:cubicBezTo>
                      <a:cubicBezTo>
                        <a:pt x="17" y="0"/>
                        <a:pt x="22" y="5"/>
                        <a:pt x="22" y="11"/>
                      </a:cubicBezTo>
                      <a:cubicBezTo>
                        <a:pt x="22" y="16"/>
                        <a:pt x="17" y="21"/>
                        <a:pt x="11" y="21"/>
                      </a:cubicBezTo>
                      <a:close/>
                      <a:moveTo>
                        <a:pt x="11" y="5"/>
                      </a:moveTo>
                      <a:cubicBezTo>
                        <a:pt x="8" y="5"/>
                        <a:pt x="6" y="8"/>
                        <a:pt x="6" y="11"/>
                      </a:cubicBezTo>
                      <a:cubicBezTo>
                        <a:pt x="6" y="13"/>
                        <a:pt x="8" y="16"/>
                        <a:pt x="11" y="16"/>
                      </a:cubicBezTo>
                      <a:cubicBezTo>
                        <a:pt x="14" y="16"/>
                        <a:pt x="16" y="13"/>
                        <a:pt x="16" y="11"/>
                      </a:cubicBezTo>
                      <a:cubicBezTo>
                        <a:pt x="16" y="8"/>
                        <a:pt x="14" y="5"/>
                        <a:pt x="11" y="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0" name="Freeform 127">
                  <a:extLst>
                    <a:ext uri="{FF2B5EF4-FFF2-40B4-BE49-F238E27FC236}">
                      <a16:creationId xmlns="" xmlns:a16="http://schemas.microsoft.com/office/drawing/2014/main" id="{F5B3DE99-CA8F-45FB-BC7E-C87A0AFA717B}"/>
                    </a:ext>
                  </a:extLst>
                </p:cNvPr>
                <p:cNvSpPr>
                  <a:spLocks noEditPoints="1"/>
                </p:cNvSpPr>
                <p:nvPr/>
              </p:nvSpPr>
              <p:spPr bwMode="auto">
                <a:xfrm>
                  <a:off x="8155144" y="3037669"/>
                  <a:ext cx="40664" cy="41735"/>
                </a:xfrm>
                <a:custGeom>
                  <a:avLst/>
                  <a:gdLst>
                    <a:gd name="T0" fmla="*/ 10 w 21"/>
                    <a:gd name="T1" fmla="*/ 6 h 22"/>
                    <a:gd name="T2" fmla="*/ 16 w 21"/>
                    <a:gd name="T3" fmla="*/ 11 h 22"/>
                    <a:gd name="T4" fmla="*/ 10 w 21"/>
                    <a:gd name="T5" fmla="*/ 17 h 22"/>
                    <a:gd name="T6" fmla="*/ 5 w 21"/>
                    <a:gd name="T7" fmla="*/ 11 h 22"/>
                    <a:gd name="T8" fmla="*/ 10 w 21"/>
                    <a:gd name="T9" fmla="*/ 6 h 22"/>
                    <a:gd name="T10" fmla="*/ 10 w 21"/>
                    <a:gd name="T11" fmla="*/ 0 h 22"/>
                    <a:gd name="T12" fmla="*/ 0 w 21"/>
                    <a:gd name="T13" fmla="*/ 11 h 22"/>
                    <a:gd name="T14" fmla="*/ 10 w 21"/>
                    <a:gd name="T15" fmla="*/ 22 h 22"/>
                    <a:gd name="T16" fmla="*/ 21 w 21"/>
                    <a:gd name="T17" fmla="*/ 11 h 22"/>
                    <a:gd name="T18" fmla="*/ 10 w 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10" y="6"/>
                      </a:moveTo>
                      <a:cubicBezTo>
                        <a:pt x="13" y="6"/>
                        <a:pt x="16" y="8"/>
                        <a:pt x="16" y="11"/>
                      </a:cubicBezTo>
                      <a:cubicBezTo>
                        <a:pt x="16" y="14"/>
                        <a:pt x="13" y="17"/>
                        <a:pt x="10" y="17"/>
                      </a:cubicBezTo>
                      <a:cubicBezTo>
                        <a:pt x="7" y="17"/>
                        <a:pt x="5" y="14"/>
                        <a:pt x="5" y="11"/>
                      </a:cubicBezTo>
                      <a:cubicBezTo>
                        <a:pt x="5" y="8"/>
                        <a:pt x="7" y="6"/>
                        <a:pt x="10" y="6"/>
                      </a:cubicBezTo>
                      <a:moveTo>
                        <a:pt x="10" y="0"/>
                      </a:moveTo>
                      <a:cubicBezTo>
                        <a:pt x="4" y="0"/>
                        <a:pt x="0" y="5"/>
                        <a:pt x="0" y="11"/>
                      </a:cubicBezTo>
                      <a:cubicBezTo>
                        <a:pt x="0" y="17"/>
                        <a:pt x="4" y="22"/>
                        <a:pt x="10" y="22"/>
                      </a:cubicBezTo>
                      <a:cubicBezTo>
                        <a:pt x="16" y="22"/>
                        <a:pt x="21" y="17"/>
                        <a:pt x="21" y="11"/>
                      </a:cubicBezTo>
                      <a:cubicBezTo>
                        <a:pt x="21" y="5"/>
                        <a:pt x="16" y="0"/>
                        <a:pt x="10" y="0"/>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0" name="Freeform 477">
                  <a:extLst>
                    <a:ext uri="{FF2B5EF4-FFF2-40B4-BE49-F238E27FC236}">
                      <a16:creationId xmlns="" xmlns:a16="http://schemas.microsoft.com/office/drawing/2014/main" id="{0ABE5175-8F21-4676-8546-FD2F3C477FC0}"/>
                    </a:ext>
                  </a:extLst>
                </p:cNvPr>
                <p:cNvSpPr>
                  <a:spLocks/>
                </p:cNvSpPr>
                <p:nvPr/>
              </p:nvSpPr>
              <p:spPr bwMode="auto">
                <a:xfrm>
                  <a:off x="8004195" y="2428768"/>
                  <a:ext cx="478347" cy="290004"/>
                </a:xfrm>
                <a:custGeom>
                  <a:avLst/>
                  <a:gdLst>
                    <a:gd name="T0" fmla="*/ 200 w 253"/>
                    <a:gd name="T1" fmla="*/ 48 h 153"/>
                    <a:gd name="T2" fmla="*/ 184 w 253"/>
                    <a:gd name="T3" fmla="*/ 48 h 153"/>
                    <a:gd name="T4" fmla="*/ 117 w 253"/>
                    <a:gd name="T5" fmla="*/ 0 h 153"/>
                    <a:gd name="T6" fmla="*/ 51 w 253"/>
                    <a:gd name="T7" fmla="*/ 48 h 153"/>
                    <a:gd name="T8" fmla="*/ 0 w 253"/>
                    <a:gd name="T9" fmla="*/ 101 h 153"/>
                    <a:gd name="T10" fmla="*/ 52 w 253"/>
                    <a:gd name="T11" fmla="*/ 153 h 153"/>
                    <a:gd name="T12" fmla="*/ 200 w 253"/>
                    <a:gd name="T13" fmla="*/ 153 h 153"/>
                    <a:gd name="T14" fmla="*/ 253 w 253"/>
                    <a:gd name="T15" fmla="*/ 101 h 153"/>
                    <a:gd name="T16" fmla="*/ 200 w 253"/>
                    <a:gd name="T17" fmla="*/ 4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53">
                      <a:moveTo>
                        <a:pt x="200" y="48"/>
                      </a:moveTo>
                      <a:cubicBezTo>
                        <a:pt x="184" y="48"/>
                        <a:pt x="184" y="48"/>
                        <a:pt x="184" y="48"/>
                      </a:cubicBezTo>
                      <a:cubicBezTo>
                        <a:pt x="174" y="20"/>
                        <a:pt x="148" y="0"/>
                        <a:pt x="117" y="0"/>
                      </a:cubicBezTo>
                      <a:cubicBezTo>
                        <a:pt x="87" y="0"/>
                        <a:pt x="60" y="20"/>
                        <a:pt x="51" y="48"/>
                      </a:cubicBezTo>
                      <a:cubicBezTo>
                        <a:pt x="23" y="49"/>
                        <a:pt x="0" y="72"/>
                        <a:pt x="0" y="101"/>
                      </a:cubicBezTo>
                      <a:cubicBezTo>
                        <a:pt x="0" y="130"/>
                        <a:pt x="23" y="153"/>
                        <a:pt x="52" y="153"/>
                      </a:cubicBezTo>
                      <a:cubicBezTo>
                        <a:pt x="200" y="153"/>
                        <a:pt x="200" y="153"/>
                        <a:pt x="200" y="153"/>
                      </a:cubicBezTo>
                      <a:cubicBezTo>
                        <a:pt x="229" y="153"/>
                        <a:pt x="253" y="130"/>
                        <a:pt x="253" y="101"/>
                      </a:cubicBezTo>
                      <a:cubicBezTo>
                        <a:pt x="253" y="72"/>
                        <a:pt x="229" y="48"/>
                        <a:pt x="200" y="48"/>
                      </a:cubicBez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1" name="Freeform 478">
                  <a:extLst>
                    <a:ext uri="{FF2B5EF4-FFF2-40B4-BE49-F238E27FC236}">
                      <a16:creationId xmlns="" xmlns:a16="http://schemas.microsoft.com/office/drawing/2014/main" id="{CA4107D0-1FE8-4F8D-AFB8-91EF0C479D5D}"/>
                    </a:ext>
                  </a:extLst>
                </p:cNvPr>
                <p:cNvSpPr>
                  <a:spLocks/>
                </p:cNvSpPr>
                <p:nvPr/>
              </p:nvSpPr>
              <p:spPr bwMode="auto">
                <a:xfrm>
                  <a:off x="7451182" y="3341585"/>
                  <a:ext cx="362773" cy="252550"/>
                </a:xfrm>
                <a:custGeom>
                  <a:avLst/>
                  <a:gdLst>
                    <a:gd name="T0" fmla="*/ 192 w 192"/>
                    <a:gd name="T1" fmla="*/ 67 h 134"/>
                    <a:gd name="T2" fmla="*/ 124 w 192"/>
                    <a:gd name="T3" fmla="*/ 0 h 134"/>
                    <a:gd name="T4" fmla="*/ 61 w 192"/>
                    <a:gd name="T5" fmla="*/ 44 h 134"/>
                    <a:gd name="T6" fmla="*/ 46 w 192"/>
                    <a:gd name="T7" fmla="*/ 42 h 134"/>
                    <a:gd name="T8" fmla="*/ 0 w 192"/>
                    <a:gd name="T9" fmla="*/ 88 h 134"/>
                    <a:gd name="T10" fmla="*/ 46 w 192"/>
                    <a:gd name="T11" fmla="*/ 134 h 134"/>
                    <a:gd name="T12" fmla="*/ 48 w 192"/>
                    <a:gd name="T13" fmla="*/ 134 h 134"/>
                    <a:gd name="T14" fmla="*/ 122 w 192"/>
                    <a:gd name="T15" fmla="*/ 134 h 134"/>
                    <a:gd name="T16" fmla="*/ 124 w 192"/>
                    <a:gd name="T17" fmla="*/ 134 h 134"/>
                    <a:gd name="T18" fmla="*/ 126 w 192"/>
                    <a:gd name="T19" fmla="*/ 134 h 134"/>
                    <a:gd name="T20" fmla="*/ 128 w 192"/>
                    <a:gd name="T21" fmla="*/ 134 h 134"/>
                    <a:gd name="T22" fmla="*/ 128 w 192"/>
                    <a:gd name="T23" fmla="*/ 134 h 134"/>
                    <a:gd name="T24" fmla="*/ 192 w 192"/>
                    <a:gd name="T25"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4">
                      <a:moveTo>
                        <a:pt x="192" y="67"/>
                      </a:moveTo>
                      <a:cubicBezTo>
                        <a:pt x="192" y="30"/>
                        <a:pt x="161" y="0"/>
                        <a:pt x="124" y="0"/>
                      </a:cubicBezTo>
                      <a:cubicBezTo>
                        <a:pt x="95" y="0"/>
                        <a:pt x="71" y="18"/>
                        <a:pt x="61" y="44"/>
                      </a:cubicBezTo>
                      <a:cubicBezTo>
                        <a:pt x="56" y="42"/>
                        <a:pt x="51" y="42"/>
                        <a:pt x="46" y="42"/>
                      </a:cubicBezTo>
                      <a:cubicBezTo>
                        <a:pt x="20" y="42"/>
                        <a:pt x="0" y="62"/>
                        <a:pt x="0" y="88"/>
                      </a:cubicBezTo>
                      <a:cubicBezTo>
                        <a:pt x="0" y="113"/>
                        <a:pt x="20" y="134"/>
                        <a:pt x="46" y="134"/>
                      </a:cubicBezTo>
                      <a:cubicBezTo>
                        <a:pt x="47" y="134"/>
                        <a:pt x="47" y="134"/>
                        <a:pt x="48" y="134"/>
                      </a:cubicBezTo>
                      <a:cubicBezTo>
                        <a:pt x="122" y="134"/>
                        <a:pt x="122" y="134"/>
                        <a:pt x="122" y="134"/>
                      </a:cubicBezTo>
                      <a:cubicBezTo>
                        <a:pt x="123" y="134"/>
                        <a:pt x="124" y="134"/>
                        <a:pt x="124" y="134"/>
                      </a:cubicBezTo>
                      <a:cubicBezTo>
                        <a:pt x="125" y="134"/>
                        <a:pt x="126" y="134"/>
                        <a:pt x="126" y="134"/>
                      </a:cubicBezTo>
                      <a:cubicBezTo>
                        <a:pt x="128" y="134"/>
                        <a:pt x="128" y="134"/>
                        <a:pt x="128" y="134"/>
                      </a:cubicBezTo>
                      <a:cubicBezTo>
                        <a:pt x="128" y="134"/>
                        <a:pt x="128" y="134"/>
                        <a:pt x="128" y="134"/>
                      </a:cubicBezTo>
                      <a:cubicBezTo>
                        <a:pt x="163" y="132"/>
                        <a:pt x="192" y="103"/>
                        <a:pt x="192" y="67"/>
                      </a:cubicBez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72" name="Oval 479">
                <a:extLst>
                  <a:ext uri="{FF2B5EF4-FFF2-40B4-BE49-F238E27FC236}">
                    <a16:creationId xmlns="" xmlns:a16="http://schemas.microsoft.com/office/drawing/2014/main" id="{6376EDD0-E4C6-416A-80CD-D45FCDC0EA9B}"/>
                  </a:ext>
                </a:extLst>
              </p:cNvPr>
              <p:cNvSpPr>
                <a:spLocks noChangeArrowheads="1"/>
              </p:cNvSpPr>
              <p:nvPr/>
            </p:nvSpPr>
            <p:spPr bwMode="auto">
              <a:xfrm>
                <a:off x="5725953" y="2533639"/>
                <a:ext cx="50296" cy="52436"/>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77" name="Rectangle 176">
              <a:extLst>
                <a:ext uri="{FF2B5EF4-FFF2-40B4-BE49-F238E27FC236}">
                  <a16:creationId xmlns="" xmlns:a16="http://schemas.microsoft.com/office/drawing/2014/main" id="{3CFE103C-A213-43F3-AB0C-DFE445321391}"/>
                </a:ext>
              </a:extLst>
            </p:cNvPr>
            <p:cNvSpPr>
              <a:spLocks/>
            </p:cNvSpPr>
            <p:nvPr/>
          </p:nvSpPr>
          <p:spPr>
            <a:xfrm>
              <a:off x="1295621" y="2012592"/>
              <a:ext cx="2820520" cy="27395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dirty="0">
                  <a:solidFill>
                    <a:schemeClr val="bg1"/>
                  </a:solidFill>
                </a:rPr>
                <a:t>From</a:t>
              </a:r>
            </a:p>
          </p:txBody>
        </p:sp>
        <p:sp>
          <p:nvSpPr>
            <p:cNvPr id="178" name="Rectangle 177">
              <a:extLst>
                <a:ext uri="{FF2B5EF4-FFF2-40B4-BE49-F238E27FC236}">
                  <a16:creationId xmlns="" xmlns:a16="http://schemas.microsoft.com/office/drawing/2014/main" id="{3B562C13-9BCE-45AA-8780-9DADE787E1A6}"/>
                </a:ext>
              </a:extLst>
            </p:cNvPr>
            <p:cNvSpPr>
              <a:spLocks/>
            </p:cNvSpPr>
            <p:nvPr/>
          </p:nvSpPr>
          <p:spPr>
            <a:xfrm>
              <a:off x="4405234" y="2012592"/>
              <a:ext cx="3003513" cy="27395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dirty="0">
                  <a:solidFill>
                    <a:schemeClr val="bg1"/>
                  </a:solidFill>
                </a:rPr>
                <a:t>To</a:t>
              </a:r>
            </a:p>
          </p:txBody>
        </p:sp>
        <p:sp>
          <p:nvSpPr>
            <p:cNvPr id="179" name="Rectangle 178">
              <a:extLst>
                <a:ext uri="{FF2B5EF4-FFF2-40B4-BE49-F238E27FC236}">
                  <a16:creationId xmlns="" xmlns:a16="http://schemas.microsoft.com/office/drawing/2014/main" id="{948D8A3C-ABEA-4F02-B02E-7B03AF5E0E6E}"/>
                </a:ext>
              </a:extLst>
            </p:cNvPr>
            <p:cNvSpPr>
              <a:spLocks/>
            </p:cNvSpPr>
            <p:nvPr/>
          </p:nvSpPr>
          <p:spPr>
            <a:xfrm>
              <a:off x="1295621" y="2274138"/>
              <a:ext cx="2820520"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200" b="1" dirty="0">
                <a:solidFill>
                  <a:schemeClr val="bg1"/>
                </a:solidFill>
              </a:endParaRPr>
            </a:p>
          </p:txBody>
        </p:sp>
        <p:sp>
          <p:nvSpPr>
            <p:cNvPr id="180" name="Rectangle 179">
              <a:extLst>
                <a:ext uri="{FF2B5EF4-FFF2-40B4-BE49-F238E27FC236}">
                  <a16:creationId xmlns="" xmlns:a16="http://schemas.microsoft.com/office/drawing/2014/main" id="{F5F2B56F-09E4-4BA1-B7D3-283C9A3FD51B}"/>
                </a:ext>
              </a:extLst>
            </p:cNvPr>
            <p:cNvSpPr>
              <a:spLocks/>
            </p:cNvSpPr>
            <p:nvPr/>
          </p:nvSpPr>
          <p:spPr>
            <a:xfrm>
              <a:off x="4405234" y="2274138"/>
              <a:ext cx="3003513"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200" b="1" dirty="0">
                <a:solidFill>
                  <a:schemeClr val="bg1"/>
                </a:solidFill>
              </a:endParaRPr>
            </a:p>
          </p:txBody>
        </p:sp>
        <p:cxnSp>
          <p:nvCxnSpPr>
            <p:cNvPr id="182" name="Straight Connector 181">
              <a:extLst>
                <a:ext uri="{FF2B5EF4-FFF2-40B4-BE49-F238E27FC236}">
                  <a16:creationId xmlns="" xmlns:a16="http://schemas.microsoft.com/office/drawing/2014/main" id="{306E0CB0-FDE4-4787-9D06-F7E788DD7083}"/>
                </a:ext>
              </a:extLst>
            </p:cNvPr>
            <p:cNvCxnSpPr>
              <a:cxnSpLocks/>
            </p:cNvCxnSpPr>
            <p:nvPr/>
          </p:nvCxnSpPr>
          <p:spPr>
            <a:xfrm>
              <a:off x="4260688" y="2033992"/>
              <a:ext cx="0" cy="3815973"/>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3" name="Text Placeholder 489">
              <a:extLst>
                <a:ext uri="{FF2B5EF4-FFF2-40B4-BE49-F238E27FC236}">
                  <a16:creationId xmlns="" xmlns:a16="http://schemas.microsoft.com/office/drawing/2014/main" id="{BD9042C4-5394-4C6D-BB2B-333F37BC0DA5}"/>
                </a:ext>
              </a:extLst>
            </p:cNvPr>
            <p:cNvSpPr txBox="1">
              <a:spLocks/>
            </p:cNvSpPr>
            <p:nvPr/>
          </p:nvSpPr>
          <p:spPr>
            <a:xfrm>
              <a:off x="1295621" y="2376330"/>
              <a:ext cx="2820520" cy="3424985"/>
            </a:xfrm>
            <a:prstGeom prst="rect">
              <a:avLst/>
            </a:prstGeom>
            <a:solidFill>
              <a:srgbClr val="483698">
                <a:alpha val="46000"/>
              </a:srgbClr>
            </a:solidFill>
          </p:spPr>
          <p:txBody>
            <a:bodyPr lIns="45720" tIns="91440" rIns="45720" bIns="9144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a:buFont typeface="Univers 45 Light" pitchFamily="2" charset="0"/>
                <a:buChar char="—"/>
              </a:pPr>
              <a:r>
                <a:rPr lang="en-US" sz="1200" dirty="0">
                  <a:solidFill>
                    <a:schemeClr val="bg1"/>
                  </a:solidFill>
                  <a:cs typeface="Arial" panose="020B0604020202020204" pitchFamily="34" charset="0"/>
                </a:rPr>
                <a:t>Single platform; lift and shift; use security we already have</a:t>
              </a:r>
            </a:p>
            <a:p>
              <a:pPr marL="283464" indent="-283464">
                <a:buFont typeface="Univers 45 Light" pitchFamily="2" charset="0"/>
                <a:buChar char="—"/>
              </a:pPr>
              <a:r>
                <a:rPr lang="en-US" sz="1200" dirty="0">
                  <a:solidFill>
                    <a:schemeClr val="bg1"/>
                  </a:solidFill>
                  <a:cs typeface="Arial" panose="020B0604020202020204" pitchFamily="34" charset="0"/>
                </a:rPr>
                <a:t>Lower risk data and nominal volumes</a:t>
              </a:r>
            </a:p>
            <a:p>
              <a:pPr marL="283464" indent="-283464">
                <a:buFont typeface="Univers 45 Light" pitchFamily="2" charset="0"/>
                <a:buChar char="—"/>
              </a:pPr>
              <a:r>
                <a:rPr lang="en-US" sz="1200" dirty="0">
                  <a:solidFill>
                    <a:schemeClr val="bg1"/>
                  </a:solidFill>
                  <a:cs typeface="Arial" panose="020B0604020202020204" pitchFamily="34" charset="0"/>
                </a:rPr>
                <a:t>Security as technology problem</a:t>
              </a:r>
              <a:endParaRPr lang="en-US" sz="1200" b="0" dirty="0">
                <a:solidFill>
                  <a:schemeClr val="bg1"/>
                </a:solidFill>
                <a:cs typeface="Arial" panose="020B0604020202020204" pitchFamily="34" charset="0"/>
              </a:endParaRPr>
            </a:p>
            <a:p>
              <a:pPr marL="283464" indent="-283464">
                <a:buFont typeface="Univers 45 Light" pitchFamily="2" charset="0"/>
                <a:buChar char="—"/>
              </a:pPr>
              <a:r>
                <a:rPr lang="en-US" sz="1200" dirty="0">
                  <a:solidFill>
                    <a:schemeClr val="bg1"/>
                  </a:solidFill>
                  <a:cs typeface="Arial" panose="020B0604020202020204" pitchFamily="34" charset="0"/>
                </a:rPr>
                <a:t>Cloud or app teams can handle security</a:t>
              </a:r>
            </a:p>
            <a:p>
              <a:pPr marL="283464" indent="-283464">
                <a:buFont typeface="Univers 45 Light" pitchFamily="2" charset="0"/>
                <a:buChar char="—"/>
              </a:pPr>
              <a:r>
                <a:rPr lang="en-US" sz="1200" dirty="0">
                  <a:solidFill>
                    <a:schemeClr val="bg1"/>
                  </a:solidFill>
                  <a:cs typeface="Arial" panose="020B0604020202020204" pitchFamily="34" charset="0"/>
                </a:rPr>
                <a:t>Deploy cloud first, security as afterthought</a:t>
              </a:r>
              <a:endParaRPr lang="en-US" sz="1200" b="0" dirty="0">
                <a:solidFill>
                  <a:schemeClr val="bg1"/>
                </a:solidFill>
                <a:cs typeface="Arial" panose="020B0604020202020204" pitchFamily="34" charset="0"/>
              </a:endParaRPr>
            </a:p>
            <a:p>
              <a:pPr marL="283464" indent="-283464">
                <a:buFont typeface="Univers 45 Light" pitchFamily="2" charset="0"/>
                <a:buChar char="—"/>
              </a:pPr>
              <a:r>
                <a:rPr lang="en-US" sz="1200" dirty="0">
                  <a:solidFill>
                    <a:schemeClr val="bg1"/>
                  </a:solidFill>
                  <a:cs typeface="Arial" panose="020B0604020202020204" pitchFamily="34" charset="0"/>
                </a:rPr>
                <a:t>Largely still perimeter and network based</a:t>
              </a:r>
            </a:p>
            <a:p>
              <a:pPr marL="283464" indent="-283464">
                <a:buFont typeface="Univers 45 Light" pitchFamily="2" charset="0"/>
                <a:buChar char="—"/>
              </a:pPr>
              <a:r>
                <a:rPr lang="en-US" sz="1200" dirty="0">
                  <a:solidFill>
                    <a:schemeClr val="bg1"/>
                  </a:solidFill>
                  <a:cs typeface="Arial" panose="020B0604020202020204" pitchFamily="34" charset="0"/>
                </a:rPr>
                <a:t>Largely waterfall with aspirations of continuous</a:t>
              </a:r>
            </a:p>
            <a:p>
              <a:pPr marL="283464" indent="-283464">
                <a:buFont typeface="Univers 45 Light" pitchFamily="2" charset="0"/>
                <a:buChar char="—"/>
              </a:pPr>
              <a:r>
                <a:rPr lang="en-US" sz="1200" dirty="0">
                  <a:solidFill>
                    <a:schemeClr val="bg1"/>
                  </a:solidFill>
                  <a:cs typeface="Arial" panose="020B0604020202020204" pitchFamily="34" charset="0"/>
                </a:rPr>
                <a:t>Limited automation (still somewhat manual)</a:t>
              </a:r>
            </a:p>
          </p:txBody>
        </p:sp>
        <p:sp>
          <p:nvSpPr>
            <p:cNvPr id="185" name="Text Placeholder 489">
              <a:extLst>
                <a:ext uri="{FF2B5EF4-FFF2-40B4-BE49-F238E27FC236}">
                  <a16:creationId xmlns="" xmlns:a16="http://schemas.microsoft.com/office/drawing/2014/main" id="{1CDE4015-5222-4A6D-89DE-2FE51F1D4E14}"/>
                </a:ext>
              </a:extLst>
            </p:cNvPr>
            <p:cNvSpPr txBox="1">
              <a:spLocks/>
            </p:cNvSpPr>
            <p:nvPr/>
          </p:nvSpPr>
          <p:spPr>
            <a:xfrm>
              <a:off x="4405234" y="2376330"/>
              <a:ext cx="3003513" cy="3424985"/>
            </a:xfrm>
            <a:prstGeom prst="rect">
              <a:avLst/>
            </a:prstGeom>
            <a:solidFill>
              <a:srgbClr val="483698">
                <a:alpha val="46000"/>
              </a:srgbClr>
            </a:solidFill>
          </p:spPr>
          <p:txBody>
            <a:bodyPr wrap="square" lIns="45720" tIns="91440" rIns="45720" bIns="9144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a:spcAft>
                  <a:spcPts val="400"/>
                </a:spcAft>
                <a:buFont typeface="Univers 45 Light" pitchFamily="2" charset="0"/>
                <a:buChar char="—"/>
              </a:pPr>
              <a:r>
                <a:rPr lang="en-US" sz="1200" dirty="0">
                  <a:solidFill>
                    <a:schemeClr val="bg1"/>
                  </a:solidFill>
                </a:rPr>
                <a:t>Multi-cloud; build and secure natively</a:t>
              </a:r>
            </a:p>
            <a:p>
              <a:pPr marL="283464" indent="-283464">
                <a:spcAft>
                  <a:spcPts val="400"/>
                </a:spcAft>
                <a:buFont typeface="Univers 45 Light" pitchFamily="2" charset="0"/>
                <a:buChar char="—"/>
              </a:pPr>
              <a:r>
                <a:rPr lang="en-US" sz="1200" dirty="0">
                  <a:solidFill>
                    <a:schemeClr val="bg1"/>
                  </a:solidFill>
                </a:rPr>
                <a:t>Mission critical and highly regulated data; massive volumes</a:t>
              </a:r>
            </a:p>
            <a:p>
              <a:pPr marL="283464" indent="-283464">
                <a:spcAft>
                  <a:spcPts val="400"/>
                </a:spcAft>
                <a:buFont typeface="Univers 45 Light" pitchFamily="2" charset="0"/>
                <a:buChar char="—"/>
              </a:pPr>
              <a:r>
                <a:rPr lang="en-US" sz="1200" dirty="0">
                  <a:solidFill>
                    <a:schemeClr val="bg1"/>
                  </a:solidFill>
                </a:rPr>
                <a:t>Security as a standards, governance and technology problem</a:t>
              </a:r>
            </a:p>
            <a:p>
              <a:pPr marL="283464" indent="-283464">
                <a:spcAft>
                  <a:spcPts val="400"/>
                </a:spcAft>
                <a:buFont typeface="Univers 45 Light" pitchFamily="2" charset="0"/>
                <a:buChar char="—"/>
              </a:pPr>
              <a:r>
                <a:rPr lang="en-US" sz="1200" dirty="0">
                  <a:solidFill>
                    <a:schemeClr val="bg1"/>
                  </a:solidFill>
                </a:rPr>
                <a:t>Cloud security requires cross-team involvement</a:t>
              </a:r>
            </a:p>
            <a:p>
              <a:pPr marL="283464" indent="-283464">
                <a:spcAft>
                  <a:spcPts val="400"/>
                </a:spcAft>
                <a:buFont typeface="Univers 45 Light" pitchFamily="2" charset="0"/>
                <a:buChar char="—"/>
              </a:pPr>
              <a:r>
                <a:rPr lang="en-US" sz="1200" dirty="0">
                  <a:solidFill>
                    <a:schemeClr val="bg1"/>
                  </a:solidFill>
                </a:rPr>
                <a:t>Security by design across platform and applications</a:t>
              </a:r>
            </a:p>
            <a:p>
              <a:pPr marL="283464" indent="-283464">
                <a:spcAft>
                  <a:spcPts val="400"/>
                </a:spcAft>
                <a:buFont typeface="Univers 45 Light" pitchFamily="2" charset="0"/>
                <a:buChar char="—"/>
              </a:pPr>
              <a:r>
                <a:rPr lang="en-US" sz="1200" dirty="0">
                  <a:solidFill>
                    <a:schemeClr val="bg1"/>
                  </a:solidFill>
                </a:rPr>
                <a:t>Data, identity, and API-focused security</a:t>
              </a:r>
            </a:p>
            <a:p>
              <a:pPr marL="283464" indent="-283464">
                <a:spcAft>
                  <a:spcPts val="400"/>
                </a:spcAft>
                <a:buFont typeface="Univers 45 Light" pitchFamily="2" charset="0"/>
                <a:buChar char="—"/>
              </a:pPr>
              <a:r>
                <a:rPr lang="en-US" sz="1200" dirty="0">
                  <a:solidFill>
                    <a:schemeClr val="bg1"/>
                  </a:solidFill>
                </a:rPr>
                <a:t>Continuous integration and deployment is non-negotiable </a:t>
              </a:r>
            </a:p>
            <a:p>
              <a:pPr marL="283464" indent="-283464">
                <a:spcAft>
                  <a:spcPts val="400"/>
                </a:spcAft>
                <a:buFont typeface="Univers 45 Light" pitchFamily="2" charset="0"/>
                <a:buChar char="—"/>
              </a:pPr>
              <a:r>
                <a:rPr lang="en-US" sz="1200" dirty="0">
                  <a:solidFill>
                    <a:schemeClr val="bg1"/>
                  </a:solidFill>
                </a:rPr>
                <a:t>Automate everything</a:t>
              </a:r>
            </a:p>
          </p:txBody>
        </p:sp>
      </p:grpSp>
    </p:spTree>
    <p:extLst>
      <p:ext uri="{BB962C8B-B14F-4D97-AF65-F5344CB8AC3E}">
        <p14:creationId xmlns:p14="http://schemas.microsoft.com/office/powerpoint/2010/main" val="3087777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998400" y="960895"/>
            <a:ext cx="10195200" cy="4652560"/>
          </a:xfrm>
        </p:spPr>
        <p:txBody>
          <a:bodyPr/>
          <a:lstStyle/>
          <a:p>
            <a:pPr lvl="1"/>
            <a:r>
              <a:rPr lang="en-US" sz="1000" dirty="0">
                <a:solidFill>
                  <a:schemeClr val="tx1"/>
                </a:solidFill>
              </a:rPr>
              <a:t>Cloud security should address the realities of a hybrid and multi cloud operating environment.</a:t>
            </a:r>
          </a:p>
        </p:txBody>
      </p:sp>
      <p:sp>
        <p:nvSpPr>
          <p:cNvPr id="171" name="Text Placeholder 3"/>
          <p:cNvSpPr txBox="1">
            <a:spLocks/>
          </p:cNvSpPr>
          <p:nvPr/>
        </p:nvSpPr>
        <p:spPr>
          <a:xfrm>
            <a:off x="991494" y="5602245"/>
            <a:ext cx="10172890" cy="203125"/>
          </a:xfrm>
          <a:prstGeom prst="rect">
            <a:avLst/>
          </a:prstGeom>
        </p:spPr>
        <p:txBody>
          <a:bodyPr lIns="0" tIns="0" rIns="0" bIns="0" anchor="b"/>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800" b="0" dirty="0">
                <a:solidFill>
                  <a:srgbClr val="000000"/>
                </a:solidFill>
                <a:cs typeface="Helvetica" pitchFamily="34" charset="0"/>
              </a:rPr>
              <a:t>* Note: vendors are representative only</a:t>
            </a:r>
          </a:p>
        </p:txBody>
      </p:sp>
      <p:sp>
        <p:nvSpPr>
          <p:cNvPr id="86" name="Rectangle 85"/>
          <p:cNvSpPr/>
          <p:nvPr/>
        </p:nvSpPr>
        <p:spPr bwMode="ltGray">
          <a:xfrm>
            <a:off x="2691124" y="5150670"/>
            <a:ext cx="7342602" cy="422680"/>
          </a:xfrm>
          <a:prstGeom prst="rect">
            <a:avLst/>
          </a:prstGeom>
          <a:solidFill>
            <a:srgbClr val="00A3A1"/>
          </a:solidFill>
          <a:ln w="6350">
            <a:solidFill>
              <a:srgbClr val="00A3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85" name="Rectangle 84"/>
          <p:cNvSpPr/>
          <p:nvPr/>
        </p:nvSpPr>
        <p:spPr bwMode="ltGray">
          <a:xfrm>
            <a:off x="2691124" y="4757002"/>
            <a:ext cx="7342602" cy="356570"/>
          </a:xfrm>
          <a:prstGeom prst="rect">
            <a:avLst/>
          </a:prstGeom>
          <a:solidFill>
            <a:srgbClr val="00A3A1"/>
          </a:solidFill>
          <a:ln w="6350">
            <a:solidFill>
              <a:srgbClr val="00A3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66" name="Rectangle 65"/>
          <p:cNvSpPr/>
          <p:nvPr/>
        </p:nvSpPr>
        <p:spPr bwMode="ltGray">
          <a:xfrm>
            <a:off x="2691124" y="4328090"/>
            <a:ext cx="7342602" cy="399470"/>
          </a:xfrm>
          <a:prstGeom prst="rect">
            <a:avLst/>
          </a:prstGeom>
          <a:solidFill>
            <a:srgbClr val="00A3A1"/>
          </a:solidFill>
          <a:ln w="6350">
            <a:solidFill>
              <a:srgbClr val="00A3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68" name="Rectangle 67"/>
          <p:cNvSpPr/>
          <p:nvPr/>
        </p:nvSpPr>
        <p:spPr bwMode="ltGray">
          <a:xfrm>
            <a:off x="2691124" y="1416350"/>
            <a:ext cx="7342602" cy="745380"/>
          </a:xfrm>
          <a:prstGeom prst="rect">
            <a:avLst/>
          </a:prstGeom>
          <a:solidFill>
            <a:srgbClr val="005EB8"/>
          </a:solidFill>
          <a:ln w="6350">
            <a:solidFill>
              <a:srgbClr val="005EB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73" name="Rectangle 72"/>
          <p:cNvSpPr/>
          <p:nvPr/>
        </p:nvSpPr>
        <p:spPr bwMode="ltGray">
          <a:xfrm>
            <a:off x="2383006" y="1415941"/>
            <a:ext cx="281209" cy="745789"/>
          </a:xfrm>
          <a:prstGeom prst="rect">
            <a:avLst/>
          </a:prstGeom>
          <a:solidFill>
            <a:srgbClr val="005EB8"/>
          </a:solidFill>
          <a:ln w="3175" cap="flat" cmpd="sng" algn="ctr">
            <a:noFill/>
            <a:prstDash val="solid"/>
          </a:ln>
          <a:effectLst/>
        </p:spPr>
        <p:txBody>
          <a:bodyPr vert="vert270" rtlCol="0" anchor="ctr"/>
          <a:lstStyle/>
          <a:p>
            <a:pPr algn="ctr" defTabSz="806867">
              <a:defRPr/>
            </a:pPr>
            <a:r>
              <a:rPr lang="en-AU" sz="800" b="1" kern="0" dirty="0">
                <a:solidFill>
                  <a:prstClr val="white"/>
                </a:solidFill>
              </a:rPr>
              <a:t>SaaS</a:t>
            </a:r>
          </a:p>
        </p:txBody>
      </p:sp>
      <p:sp>
        <p:nvSpPr>
          <p:cNvPr id="74" name="Rectangle 73"/>
          <p:cNvSpPr/>
          <p:nvPr/>
        </p:nvSpPr>
        <p:spPr bwMode="ltGray">
          <a:xfrm>
            <a:off x="2383006" y="2346179"/>
            <a:ext cx="282905" cy="1956818"/>
          </a:xfrm>
          <a:prstGeom prst="rect">
            <a:avLst/>
          </a:prstGeom>
          <a:solidFill>
            <a:srgbClr val="0091DA"/>
          </a:solidFill>
          <a:ln w="3175" cap="flat" cmpd="sng" algn="ctr">
            <a:noFill/>
            <a:prstDash val="solid"/>
          </a:ln>
          <a:effectLst/>
        </p:spPr>
        <p:txBody>
          <a:bodyPr vert="vert270" rtlCol="0" anchor="ctr"/>
          <a:lstStyle/>
          <a:p>
            <a:pPr algn="ctr"/>
            <a:r>
              <a:rPr lang="en-AU" sz="800" b="1" kern="0" dirty="0">
                <a:solidFill>
                  <a:prstClr val="white"/>
                </a:solidFill>
              </a:rPr>
              <a:t>PaaS</a:t>
            </a:r>
          </a:p>
        </p:txBody>
      </p:sp>
      <p:sp>
        <p:nvSpPr>
          <p:cNvPr id="77" name="Rectangle 76"/>
          <p:cNvSpPr/>
          <p:nvPr/>
        </p:nvSpPr>
        <p:spPr bwMode="ltGray">
          <a:xfrm>
            <a:off x="2383006" y="4328090"/>
            <a:ext cx="285923" cy="1245260"/>
          </a:xfrm>
          <a:prstGeom prst="rect">
            <a:avLst/>
          </a:prstGeom>
          <a:solidFill>
            <a:srgbClr val="00A3A1"/>
          </a:solidFill>
          <a:ln w="3175" cap="flat" cmpd="sng" algn="ctr">
            <a:noFill/>
            <a:prstDash val="solid"/>
          </a:ln>
          <a:effectLst/>
        </p:spPr>
        <p:txBody>
          <a:bodyPr vert="vert270" rtlCol="0" anchor="ctr"/>
          <a:lstStyle/>
          <a:p>
            <a:pPr algn="ctr" defTabSz="806867">
              <a:defRPr/>
            </a:pPr>
            <a:r>
              <a:rPr lang="en-AU" sz="800" b="1" kern="0" dirty="0">
                <a:solidFill>
                  <a:prstClr val="white"/>
                </a:solidFill>
              </a:rPr>
              <a:t>IaaS</a:t>
            </a:r>
          </a:p>
        </p:txBody>
      </p:sp>
      <p:sp>
        <p:nvSpPr>
          <p:cNvPr id="79" name="TextBox 78"/>
          <p:cNvSpPr txBox="1"/>
          <p:nvPr/>
        </p:nvSpPr>
        <p:spPr>
          <a:xfrm>
            <a:off x="6077939" y="1234546"/>
            <a:ext cx="771045" cy="123111"/>
          </a:xfrm>
          <a:prstGeom prst="rect">
            <a:avLst/>
          </a:prstGeom>
          <a:noFill/>
        </p:spPr>
        <p:txBody>
          <a:bodyPr wrap="none" lIns="0" tIns="0" rIns="0" bIns="0" rtlCol="0">
            <a:spAutoFit/>
          </a:bodyPr>
          <a:lstStyle/>
          <a:p>
            <a:r>
              <a:rPr lang="en-US" sz="800" b="1" i="1" dirty="0">
                <a:solidFill>
                  <a:srgbClr val="00338D"/>
                </a:solidFill>
              </a:rPr>
              <a:t>Azure Offerings</a:t>
            </a:r>
          </a:p>
        </p:txBody>
      </p:sp>
      <p:sp>
        <p:nvSpPr>
          <p:cNvPr id="80" name="Rectangle 79"/>
          <p:cNvSpPr/>
          <p:nvPr/>
        </p:nvSpPr>
        <p:spPr bwMode="ltGray">
          <a:xfrm>
            <a:off x="2751643" y="5193275"/>
            <a:ext cx="1432326" cy="337471"/>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A3A1"/>
                </a:solidFill>
              </a:rPr>
              <a:t>Network</a:t>
            </a:r>
            <a:br>
              <a:rPr lang="en-AU" sz="800" b="1" kern="0" dirty="0">
                <a:solidFill>
                  <a:srgbClr val="00A3A1"/>
                </a:solidFill>
              </a:rPr>
            </a:br>
            <a:r>
              <a:rPr lang="en-AU" sz="800" b="1" kern="0" dirty="0">
                <a:solidFill>
                  <a:srgbClr val="00A3A1"/>
                </a:solidFill>
              </a:rPr>
              <a:t>solutions</a:t>
            </a:r>
          </a:p>
        </p:txBody>
      </p:sp>
      <p:sp>
        <p:nvSpPr>
          <p:cNvPr id="81" name="Rectangle 80"/>
          <p:cNvSpPr/>
          <p:nvPr/>
        </p:nvSpPr>
        <p:spPr bwMode="ltGray">
          <a:xfrm>
            <a:off x="2751643" y="4753861"/>
            <a:ext cx="1432326" cy="362853"/>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A3A1"/>
                </a:solidFill>
              </a:rPr>
              <a:t>Storage</a:t>
            </a:r>
            <a:br>
              <a:rPr lang="en-AU" sz="800" b="1" kern="0" dirty="0">
                <a:solidFill>
                  <a:srgbClr val="00A3A1"/>
                </a:solidFill>
              </a:rPr>
            </a:br>
            <a:r>
              <a:rPr lang="en-AU" sz="800" b="1" kern="0" dirty="0">
                <a:solidFill>
                  <a:srgbClr val="00A3A1"/>
                </a:solidFill>
              </a:rPr>
              <a:t>solutions</a:t>
            </a:r>
          </a:p>
        </p:txBody>
      </p:sp>
      <p:sp>
        <p:nvSpPr>
          <p:cNvPr id="82" name="Rectangle 81"/>
          <p:cNvSpPr/>
          <p:nvPr/>
        </p:nvSpPr>
        <p:spPr bwMode="ltGray">
          <a:xfrm>
            <a:off x="2751643" y="4357954"/>
            <a:ext cx="1432326" cy="347549"/>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A3A1"/>
                </a:solidFill>
              </a:rPr>
              <a:t>Compute</a:t>
            </a:r>
          </a:p>
          <a:p>
            <a:pPr algn="r" defTabSz="806867"/>
            <a:r>
              <a:rPr lang="en-AU" sz="800" b="1" kern="0" dirty="0">
                <a:solidFill>
                  <a:srgbClr val="00A3A1"/>
                </a:solidFill>
              </a:rPr>
              <a:t>solutions</a:t>
            </a:r>
          </a:p>
        </p:txBody>
      </p:sp>
      <p:sp>
        <p:nvSpPr>
          <p:cNvPr id="83" name="Rectangle 82"/>
          <p:cNvSpPr/>
          <p:nvPr/>
        </p:nvSpPr>
        <p:spPr bwMode="ltGray">
          <a:xfrm>
            <a:off x="2751643" y="1428727"/>
            <a:ext cx="1432326" cy="350068"/>
          </a:xfrm>
          <a:prstGeom prst="rect">
            <a:avLst/>
          </a:prstGeom>
          <a:solidFill>
            <a:schemeClr val="bg1"/>
          </a:solidFill>
          <a:ln w="3175" cap="flat" cmpd="sng" algn="ctr">
            <a:noFill/>
            <a:prstDash val="solid"/>
          </a:ln>
          <a:effectLst/>
        </p:spPr>
        <p:txBody>
          <a:bodyPr lIns="27432" tIns="27432" rIns="27432" bIns="27432" rtlCol="0" anchor="ctr"/>
          <a:lstStyle/>
          <a:p>
            <a:pPr algn="r" defTabSz="806867">
              <a:defRPr/>
            </a:pPr>
            <a:r>
              <a:rPr lang="en-AU" sz="800" b="1" kern="0" dirty="0">
                <a:solidFill>
                  <a:srgbClr val="00338D"/>
                </a:solidFill>
              </a:rPr>
              <a:t>Business</a:t>
            </a:r>
            <a:br>
              <a:rPr lang="en-AU" sz="800" b="1" kern="0" dirty="0">
                <a:solidFill>
                  <a:srgbClr val="00338D"/>
                </a:solidFill>
              </a:rPr>
            </a:br>
            <a:r>
              <a:rPr lang="en-AU" sz="800" b="1" kern="0" dirty="0">
                <a:solidFill>
                  <a:srgbClr val="00338D"/>
                </a:solidFill>
              </a:rPr>
              <a:t>application</a:t>
            </a:r>
          </a:p>
          <a:p>
            <a:pPr algn="r" defTabSz="806867">
              <a:defRPr/>
            </a:pPr>
            <a:r>
              <a:rPr lang="en-AU" sz="800" b="1" kern="0" dirty="0">
                <a:solidFill>
                  <a:srgbClr val="00338D"/>
                </a:solidFill>
              </a:rPr>
              <a:t>Solutions</a:t>
            </a:r>
          </a:p>
        </p:txBody>
      </p:sp>
      <p:sp>
        <p:nvSpPr>
          <p:cNvPr id="84" name="Rectangle 83"/>
          <p:cNvSpPr/>
          <p:nvPr/>
        </p:nvSpPr>
        <p:spPr bwMode="ltGray">
          <a:xfrm>
            <a:off x="2751643" y="1790313"/>
            <a:ext cx="1432326" cy="362853"/>
          </a:xfrm>
          <a:prstGeom prst="rect">
            <a:avLst/>
          </a:prstGeom>
          <a:solidFill>
            <a:schemeClr val="bg1"/>
          </a:solidFill>
          <a:ln w="3175" cap="flat" cmpd="sng" algn="ctr">
            <a:noFill/>
            <a:prstDash val="solid"/>
          </a:ln>
          <a:effectLst/>
        </p:spPr>
        <p:txBody>
          <a:bodyPr lIns="27432" tIns="27432" rIns="27432" bIns="27432" rtlCol="0" anchor="ctr"/>
          <a:lstStyle/>
          <a:p>
            <a:pPr algn="r" defTabSz="806867">
              <a:defRPr/>
            </a:pPr>
            <a:r>
              <a:rPr lang="en-AU" sz="800" b="1" kern="0" dirty="0">
                <a:solidFill>
                  <a:srgbClr val="00338D"/>
                </a:solidFill>
              </a:rPr>
              <a:t>Technical</a:t>
            </a:r>
            <a:br>
              <a:rPr lang="en-AU" sz="800" b="1" kern="0" dirty="0">
                <a:solidFill>
                  <a:srgbClr val="00338D"/>
                </a:solidFill>
              </a:rPr>
            </a:br>
            <a:r>
              <a:rPr lang="en-AU" sz="800" b="1" kern="0" dirty="0">
                <a:solidFill>
                  <a:srgbClr val="00338D"/>
                </a:solidFill>
              </a:rPr>
              <a:t>application</a:t>
            </a:r>
            <a:br>
              <a:rPr lang="en-AU" sz="800" b="1" kern="0" dirty="0">
                <a:solidFill>
                  <a:srgbClr val="00338D"/>
                </a:solidFill>
              </a:rPr>
            </a:br>
            <a:r>
              <a:rPr lang="en-AU" sz="800" b="1" kern="0" dirty="0">
                <a:solidFill>
                  <a:srgbClr val="00338D"/>
                </a:solidFill>
              </a:rPr>
              <a:t>solutions</a:t>
            </a:r>
          </a:p>
        </p:txBody>
      </p:sp>
      <p:grpSp>
        <p:nvGrpSpPr>
          <p:cNvPr id="12" name="Group 11"/>
          <p:cNvGrpSpPr/>
          <p:nvPr/>
        </p:nvGrpSpPr>
        <p:grpSpPr>
          <a:xfrm>
            <a:off x="2691124" y="3134348"/>
            <a:ext cx="7342602" cy="668093"/>
            <a:chOff x="2691124" y="3550347"/>
            <a:chExt cx="7342602" cy="668093"/>
          </a:xfrm>
        </p:grpSpPr>
        <p:sp>
          <p:nvSpPr>
            <p:cNvPr id="72" name="Rectangle 71"/>
            <p:cNvSpPr/>
            <p:nvPr/>
          </p:nvSpPr>
          <p:spPr bwMode="ltGray">
            <a:xfrm>
              <a:off x="2691124" y="3550347"/>
              <a:ext cx="7342602" cy="668093"/>
            </a:xfrm>
            <a:prstGeom prst="rect">
              <a:avLst/>
            </a:prstGeom>
            <a:solidFill>
              <a:srgbClr val="0091DA"/>
            </a:solidFill>
            <a:ln w="6350">
              <a:solidFill>
                <a:srgbClr val="0091D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99" name="Rectangle 98"/>
            <p:cNvSpPr/>
            <p:nvPr/>
          </p:nvSpPr>
          <p:spPr bwMode="ltGray">
            <a:xfrm>
              <a:off x="2751643" y="3566496"/>
              <a:ext cx="1432326" cy="635794"/>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91DA"/>
                  </a:solidFill>
                </a:rPr>
                <a:t>Orchestration/</a:t>
              </a:r>
              <a:br>
                <a:rPr lang="en-AU" sz="800" b="1" kern="0" dirty="0">
                  <a:solidFill>
                    <a:srgbClr val="0091DA"/>
                  </a:solidFill>
                </a:rPr>
              </a:br>
              <a:r>
                <a:rPr lang="en-AU" sz="800" b="1" kern="0" dirty="0">
                  <a:solidFill>
                    <a:srgbClr val="0091DA"/>
                  </a:solidFill>
                </a:rPr>
                <a:t>automation/</a:t>
              </a:r>
              <a:br>
                <a:rPr lang="en-AU" sz="800" b="1" kern="0" dirty="0">
                  <a:solidFill>
                    <a:srgbClr val="0091DA"/>
                  </a:solidFill>
                </a:rPr>
              </a:br>
              <a:r>
                <a:rPr lang="en-AU" sz="800" b="1" kern="0" dirty="0">
                  <a:solidFill>
                    <a:srgbClr val="0091DA"/>
                  </a:solidFill>
                </a:rPr>
                <a:t>management</a:t>
              </a:r>
              <a:br>
                <a:rPr lang="en-AU" sz="800" b="1" kern="0" dirty="0">
                  <a:solidFill>
                    <a:srgbClr val="0091DA"/>
                  </a:solidFill>
                </a:rPr>
              </a:br>
              <a:r>
                <a:rPr lang="en-AU" sz="800" b="1" kern="0" dirty="0">
                  <a:solidFill>
                    <a:srgbClr val="0091DA"/>
                  </a:solidFill>
                </a:rPr>
                <a:t>solutions and</a:t>
              </a:r>
              <a:br>
                <a:rPr lang="en-AU" sz="800" b="1" kern="0" dirty="0">
                  <a:solidFill>
                    <a:srgbClr val="0091DA"/>
                  </a:solidFill>
                </a:rPr>
              </a:br>
              <a:r>
                <a:rPr lang="en-AU" sz="800" b="1" kern="0" dirty="0">
                  <a:solidFill>
                    <a:srgbClr val="0091DA"/>
                  </a:solidFill>
                </a:rPr>
                <a:t>vendors</a:t>
              </a:r>
            </a:p>
          </p:txBody>
        </p:sp>
      </p:grpSp>
      <p:sp>
        <p:nvSpPr>
          <p:cNvPr id="124" name="Up-Down Arrow 123"/>
          <p:cNvSpPr/>
          <p:nvPr/>
        </p:nvSpPr>
        <p:spPr>
          <a:xfrm>
            <a:off x="995363" y="1415941"/>
            <a:ext cx="1335204" cy="4174127"/>
          </a:xfrm>
          <a:prstGeom prst="upDownArrow">
            <a:avLst>
              <a:gd name="adj1" fmla="val 69755"/>
              <a:gd name="adj2" fmla="val 50000"/>
            </a:avLst>
          </a:prstGeom>
          <a:solidFill>
            <a:srgbClr val="470A68"/>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defTabSz="806867">
              <a:defRPr/>
            </a:pPr>
            <a:r>
              <a:rPr lang="en-US" sz="800" b="1" i="1" kern="0" dirty="0">
                <a:solidFill>
                  <a:prstClr val="white"/>
                </a:solidFill>
              </a:rPr>
              <a:t>End-to-end Security, Risk, and Compliance</a:t>
            </a:r>
          </a:p>
        </p:txBody>
      </p:sp>
      <p:sp>
        <p:nvSpPr>
          <p:cNvPr id="127" name="TextBox 126"/>
          <p:cNvSpPr txBox="1"/>
          <p:nvPr/>
        </p:nvSpPr>
        <p:spPr>
          <a:xfrm>
            <a:off x="2538621" y="1234546"/>
            <a:ext cx="1059585" cy="123111"/>
          </a:xfrm>
          <a:prstGeom prst="rect">
            <a:avLst/>
          </a:prstGeom>
          <a:noFill/>
        </p:spPr>
        <p:txBody>
          <a:bodyPr wrap="none" lIns="0" tIns="0" rIns="0" bIns="0" rtlCol="0">
            <a:spAutoFit/>
          </a:bodyPr>
          <a:lstStyle/>
          <a:p>
            <a:r>
              <a:rPr lang="en-US" sz="800" b="1" i="1" dirty="0">
                <a:solidFill>
                  <a:srgbClr val="00338D"/>
                </a:solidFill>
              </a:rPr>
              <a:t>Azure Cloud Services</a:t>
            </a:r>
          </a:p>
        </p:txBody>
      </p:sp>
      <p:sp>
        <p:nvSpPr>
          <p:cNvPr id="128" name="Rectangle 127"/>
          <p:cNvSpPr/>
          <p:nvPr/>
        </p:nvSpPr>
        <p:spPr bwMode="ltGray">
          <a:xfrm rot="5400000">
            <a:off x="8928221" y="3330756"/>
            <a:ext cx="3364816" cy="1153809"/>
          </a:xfrm>
          <a:prstGeom prst="rect">
            <a:avLst/>
          </a:prstGeom>
          <a:solidFill>
            <a:srgbClr val="00338D"/>
          </a:solidFill>
          <a:ln w="3175" cap="flat" cmpd="sng" algn="ctr">
            <a:noFill/>
            <a:prstDash val="solid"/>
          </a:ln>
          <a:effectLst/>
        </p:spPr>
        <p:txBody>
          <a:bodyPr vert="vert270" lIns="444706" tIns="45720" rIns="91440" rtlCol="0" anchor="t" anchorCtr="0"/>
          <a:lstStyle/>
          <a:p>
            <a:pPr defTabSz="806867">
              <a:defRPr/>
            </a:pPr>
            <a:r>
              <a:rPr lang="en-AU" sz="800" b="1" kern="0" dirty="0">
                <a:solidFill>
                  <a:prstClr val="white"/>
                </a:solidFill>
              </a:rPr>
              <a:t>Operating Systems </a:t>
            </a:r>
          </a:p>
          <a:p>
            <a:pPr defTabSz="806867">
              <a:defRPr/>
            </a:pPr>
            <a:r>
              <a:rPr lang="en-AU" sz="800" b="1" kern="0" dirty="0">
                <a:solidFill>
                  <a:prstClr val="white"/>
                </a:solidFill>
              </a:rPr>
              <a:t>Container OS: </a:t>
            </a:r>
            <a:endParaRPr lang="en-US" sz="800" b="1" kern="0" dirty="0">
              <a:solidFill>
                <a:prstClr val="white"/>
              </a:solidFill>
            </a:endParaRPr>
          </a:p>
        </p:txBody>
      </p:sp>
      <p:sp>
        <p:nvSpPr>
          <p:cNvPr id="132" name="Freeform 4921"/>
          <p:cNvSpPr>
            <a:spLocks noChangeAspect="1" noEditPoints="1"/>
          </p:cNvSpPr>
          <p:nvPr/>
        </p:nvSpPr>
        <p:spPr bwMode="auto">
          <a:xfrm>
            <a:off x="1418710" y="1683652"/>
            <a:ext cx="459925" cy="505528"/>
          </a:xfrm>
          <a:custGeom>
            <a:avLst/>
            <a:gdLst>
              <a:gd name="T0" fmla="*/ 204 w 278"/>
              <a:gd name="T1" fmla="*/ 126 h 356"/>
              <a:gd name="T2" fmla="*/ 218 w 278"/>
              <a:gd name="T3" fmla="*/ 56 h 356"/>
              <a:gd name="T4" fmla="*/ 218 w 278"/>
              <a:gd name="T5" fmla="*/ 56 h 356"/>
              <a:gd name="T6" fmla="*/ 222 w 278"/>
              <a:gd name="T7" fmla="*/ 56 h 356"/>
              <a:gd name="T8" fmla="*/ 226 w 278"/>
              <a:gd name="T9" fmla="*/ 50 h 356"/>
              <a:gd name="T10" fmla="*/ 228 w 278"/>
              <a:gd name="T11" fmla="*/ 46 h 356"/>
              <a:gd name="T12" fmla="*/ 222 w 278"/>
              <a:gd name="T13" fmla="*/ 38 h 356"/>
              <a:gd name="T14" fmla="*/ 160 w 278"/>
              <a:gd name="T15" fmla="*/ 2 h 356"/>
              <a:gd name="T16" fmla="*/ 150 w 278"/>
              <a:gd name="T17" fmla="*/ 2 h 356"/>
              <a:gd name="T18" fmla="*/ 88 w 278"/>
              <a:gd name="T19" fmla="*/ 38 h 356"/>
              <a:gd name="T20" fmla="*/ 84 w 278"/>
              <a:gd name="T21" fmla="*/ 48 h 356"/>
              <a:gd name="T22" fmla="*/ 88 w 278"/>
              <a:gd name="T23" fmla="*/ 54 h 356"/>
              <a:gd name="T24" fmla="*/ 108 w 278"/>
              <a:gd name="T25" fmla="*/ 56 h 356"/>
              <a:gd name="T26" fmla="*/ 22 w 278"/>
              <a:gd name="T27" fmla="*/ 170 h 356"/>
              <a:gd name="T28" fmla="*/ 74 w 278"/>
              <a:gd name="T29" fmla="*/ 114 h 356"/>
              <a:gd name="T30" fmla="*/ 22 w 278"/>
              <a:gd name="T31" fmla="*/ 70 h 356"/>
              <a:gd name="T32" fmla="*/ 22 w 278"/>
              <a:gd name="T33" fmla="*/ 64 h 356"/>
              <a:gd name="T34" fmla="*/ 18 w 278"/>
              <a:gd name="T35" fmla="*/ 56 h 356"/>
              <a:gd name="T36" fmla="*/ 12 w 278"/>
              <a:gd name="T37" fmla="*/ 54 h 356"/>
              <a:gd name="T38" fmla="*/ 8 w 278"/>
              <a:gd name="T39" fmla="*/ 54 h 356"/>
              <a:gd name="T40" fmla="*/ 2 w 278"/>
              <a:gd name="T41" fmla="*/ 60 h 356"/>
              <a:gd name="T42" fmla="*/ 2 w 278"/>
              <a:gd name="T43" fmla="*/ 190 h 356"/>
              <a:gd name="T44" fmla="*/ 0 w 278"/>
              <a:gd name="T45" fmla="*/ 190 h 356"/>
              <a:gd name="T46" fmla="*/ 0 w 278"/>
              <a:gd name="T47" fmla="*/ 340 h 356"/>
              <a:gd name="T48" fmla="*/ 6 w 278"/>
              <a:gd name="T49" fmla="*/ 350 h 356"/>
              <a:gd name="T50" fmla="*/ 16 w 278"/>
              <a:gd name="T51" fmla="*/ 356 h 356"/>
              <a:gd name="T52" fmla="*/ 134 w 278"/>
              <a:gd name="T53" fmla="*/ 260 h 356"/>
              <a:gd name="T54" fmla="*/ 178 w 278"/>
              <a:gd name="T55" fmla="*/ 356 h 356"/>
              <a:gd name="T56" fmla="*/ 262 w 278"/>
              <a:gd name="T57" fmla="*/ 356 h 356"/>
              <a:gd name="T58" fmla="*/ 272 w 278"/>
              <a:gd name="T59" fmla="*/ 350 h 356"/>
              <a:gd name="T60" fmla="*/ 278 w 278"/>
              <a:gd name="T61" fmla="*/ 340 h 356"/>
              <a:gd name="T62" fmla="*/ 278 w 278"/>
              <a:gd name="T63" fmla="*/ 174 h 356"/>
              <a:gd name="T64" fmla="*/ 276 w 278"/>
              <a:gd name="T65" fmla="*/ 164 h 356"/>
              <a:gd name="T66" fmla="*/ 268 w 278"/>
              <a:gd name="T67" fmla="*/ 158 h 356"/>
              <a:gd name="T68" fmla="*/ 102 w 278"/>
              <a:gd name="T69" fmla="*/ 306 h 356"/>
              <a:gd name="T70" fmla="*/ 58 w 278"/>
              <a:gd name="T71" fmla="*/ 260 h 356"/>
              <a:gd name="T72" fmla="*/ 102 w 278"/>
              <a:gd name="T73" fmla="*/ 306 h 356"/>
              <a:gd name="T74" fmla="*/ 58 w 278"/>
              <a:gd name="T75" fmla="*/ 230 h 356"/>
              <a:gd name="T76" fmla="*/ 102 w 278"/>
              <a:gd name="T77" fmla="*/ 186 h 356"/>
              <a:gd name="T78" fmla="*/ 178 w 278"/>
              <a:gd name="T79" fmla="*/ 230 h 356"/>
              <a:gd name="T80" fmla="*/ 134 w 278"/>
              <a:gd name="T81" fmla="*/ 186 h 356"/>
              <a:gd name="T82" fmla="*/ 178 w 278"/>
              <a:gd name="T83" fmla="*/ 230 h 356"/>
              <a:gd name="T84" fmla="*/ 156 w 278"/>
              <a:gd name="T85" fmla="*/ 114 h 356"/>
              <a:gd name="T86" fmla="*/ 140 w 278"/>
              <a:gd name="T87" fmla="*/ 106 h 356"/>
              <a:gd name="T88" fmla="*/ 134 w 278"/>
              <a:gd name="T89" fmla="*/ 90 h 356"/>
              <a:gd name="T90" fmla="*/ 136 w 278"/>
              <a:gd name="T91" fmla="*/ 82 h 356"/>
              <a:gd name="T92" fmla="*/ 146 w 278"/>
              <a:gd name="T93" fmla="*/ 70 h 356"/>
              <a:gd name="T94" fmla="*/ 156 w 278"/>
              <a:gd name="T95" fmla="*/ 68 h 356"/>
              <a:gd name="T96" fmla="*/ 172 w 278"/>
              <a:gd name="T97" fmla="*/ 76 h 356"/>
              <a:gd name="T98" fmla="*/ 178 w 278"/>
              <a:gd name="T99" fmla="*/ 90 h 356"/>
              <a:gd name="T100" fmla="*/ 176 w 278"/>
              <a:gd name="T101" fmla="*/ 100 h 356"/>
              <a:gd name="T102" fmla="*/ 164 w 278"/>
              <a:gd name="T103" fmla="*/ 112 h 356"/>
              <a:gd name="T104" fmla="*/ 156 w 278"/>
              <a:gd name="T105" fmla="*/ 11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 h="356">
                <a:moveTo>
                  <a:pt x="268" y="158"/>
                </a:moveTo>
                <a:lnTo>
                  <a:pt x="204" y="126"/>
                </a:lnTo>
                <a:lnTo>
                  <a:pt x="204" y="56"/>
                </a:lnTo>
                <a:lnTo>
                  <a:pt x="218" y="56"/>
                </a:lnTo>
                <a:lnTo>
                  <a:pt x="218" y="56"/>
                </a:lnTo>
                <a:lnTo>
                  <a:pt x="218" y="56"/>
                </a:lnTo>
                <a:lnTo>
                  <a:pt x="218" y="56"/>
                </a:lnTo>
                <a:lnTo>
                  <a:pt x="222" y="56"/>
                </a:lnTo>
                <a:lnTo>
                  <a:pt x="224" y="54"/>
                </a:lnTo>
                <a:lnTo>
                  <a:pt x="226" y="50"/>
                </a:lnTo>
                <a:lnTo>
                  <a:pt x="228" y="46"/>
                </a:lnTo>
                <a:lnTo>
                  <a:pt x="228" y="46"/>
                </a:lnTo>
                <a:lnTo>
                  <a:pt x="226" y="40"/>
                </a:lnTo>
                <a:lnTo>
                  <a:pt x="222" y="38"/>
                </a:lnTo>
                <a:lnTo>
                  <a:pt x="160" y="2"/>
                </a:lnTo>
                <a:lnTo>
                  <a:pt x="160" y="2"/>
                </a:lnTo>
                <a:lnTo>
                  <a:pt x="156" y="0"/>
                </a:lnTo>
                <a:lnTo>
                  <a:pt x="150" y="2"/>
                </a:lnTo>
                <a:lnTo>
                  <a:pt x="88" y="38"/>
                </a:lnTo>
                <a:lnTo>
                  <a:pt x="88" y="38"/>
                </a:lnTo>
                <a:lnTo>
                  <a:pt x="84" y="42"/>
                </a:lnTo>
                <a:lnTo>
                  <a:pt x="84" y="48"/>
                </a:lnTo>
                <a:lnTo>
                  <a:pt x="84" y="48"/>
                </a:lnTo>
                <a:lnTo>
                  <a:pt x="88" y="54"/>
                </a:lnTo>
                <a:lnTo>
                  <a:pt x="94" y="56"/>
                </a:lnTo>
                <a:lnTo>
                  <a:pt x="108" y="56"/>
                </a:lnTo>
                <a:lnTo>
                  <a:pt x="108" y="126"/>
                </a:lnTo>
                <a:lnTo>
                  <a:pt x="22" y="170"/>
                </a:lnTo>
                <a:lnTo>
                  <a:pt x="22" y="114"/>
                </a:lnTo>
                <a:lnTo>
                  <a:pt x="74" y="114"/>
                </a:lnTo>
                <a:lnTo>
                  <a:pt x="74" y="70"/>
                </a:lnTo>
                <a:lnTo>
                  <a:pt x="22" y="70"/>
                </a:lnTo>
                <a:lnTo>
                  <a:pt x="22" y="64"/>
                </a:lnTo>
                <a:lnTo>
                  <a:pt x="22" y="64"/>
                </a:lnTo>
                <a:lnTo>
                  <a:pt x="20" y="60"/>
                </a:lnTo>
                <a:lnTo>
                  <a:pt x="18" y="56"/>
                </a:lnTo>
                <a:lnTo>
                  <a:pt x="14" y="54"/>
                </a:lnTo>
                <a:lnTo>
                  <a:pt x="12" y="54"/>
                </a:lnTo>
                <a:lnTo>
                  <a:pt x="12" y="54"/>
                </a:lnTo>
                <a:lnTo>
                  <a:pt x="8" y="54"/>
                </a:lnTo>
                <a:lnTo>
                  <a:pt x="4" y="56"/>
                </a:lnTo>
                <a:lnTo>
                  <a:pt x="2" y="60"/>
                </a:lnTo>
                <a:lnTo>
                  <a:pt x="2" y="64"/>
                </a:lnTo>
                <a:lnTo>
                  <a:pt x="2" y="190"/>
                </a:lnTo>
                <a:lnTo>
                  <a:pt x="2" y="190"/>
                </a:lnTo>
                <a:lnTo>
                  <a:pt x="0" y="190"/>
                </a:lnTo>
                <a:lnTo>
                  <a:pt x="0" y="340"/>
                </a:lnTo>
                <a:lnTo>
                  <a:pt x="0" y="340"/>
                </a:lnTo>
                <a:lnTo>
                  <a:pt x="2" y="346"/>
                </a:lnTo>
                <a:lnTo>
                  <a:pt x="6" y="350"/>
                </a:lnTo>
                <a:lnTo>
                  <a:pt x="10" y="354"/>
                </a:lnTo>
                <a:lnTo>
                  <a:pt x="16" y="356"/>
                </a:lnTo>
                <a:lnTo>
                  <a:pt x="134" y="356"/>
                </a:lnTo>
                <a:lnTo>
                  <a:pt x="134" y="260"/>
                </a:lnTo>
                <a:lnTo>
                  <a:pt x="178" y="260"/>
                </a:lnTo>
                <a:lnTo>
                  <a:pt x="178" y="356"/>
                </a:lnTo>
                <a:lnTo>
                  <a:pt x="262" y="356"/>
                </a:lnTo>
                <a:lnTo>
                  <a:pt x="262" y="356"/>
                </a:lnTo>
                <a:lnTo>
                  <a:pt x="268" y="354"/>
                </a:lnTo>
                <a:lnTo>
                  <a:pt x="272" y="350"/>
                </a:lnTo>
                <a:lnTo>
                  <a:pt x="276" y="346"/>
                </a:lnTo>
                <a:lnTo>
                  <a:pt x="278" y="340"/>
                </a:lnTo>
                <a:lnTo>
                  <a:pt x="278" y="174"/>
                </a:lnTo>
                <a:lnTo>
                  <a:pt x="278" y="174"/>
                </a:lnTo>
                <a:lnTo>
                  <a:pt x="276" y="168"/>
                </a:lnTo>
                <a:lnTo>
                  <a:pt x="276" y="164"/>
                </a:lnTo>
                <a:lnTo>
                  <a:pt x="272" y="162"/>
                </a:lnTo>
                <a:lnTo>
                  <a:pt x="268" y="158"/>
                </a:lnTo>
                <a:lnTo>
                  <a:pt x="268" y="158"/>
                </a:lnTo>
                <a:close/>
                <a:moveTo>
                  <a:pt x="102" y="306"/>
                </a:moveTo>
                <a:lnTo>
                  <a:pt x="58" y="306"/>
                </a:lnTo>
                <a:lnTo>
                  <a:pt x="58" y="260"/>
                </a:lnTo>
                <a:lnTo>
                  <a:pt x="102" y="260"/>
                </a:lnTo>
                <a:lnTo>
                  <a:pt x="102" y="306"/>
                </a:lnTo>
                <a:close/>
                <a:moveTo>
                  <a:pt x="102" y="230"/>
                </a:moveTo>
                <a:lnTo>
                  <a:pt x="58" y="230"/>
                </a:lnTo>
                <a:lnTo>
                  <a:pt x="58" y="186"/>
                </a:lnTo>
                <a:lnTo>
                  <a:pt x="102" y="186"/>
                </a:lnTo>
                <a:lnTo>
                  <a:pt x="102" y="230"/>
                </a:lnTo>
                <a:close/>
                <a:moveTo>
                  <a:pt x="178" y="230"/>
                </a:moveTo>
                <a:lnTo>
                  <a:pt x="134" y="230"/>
                </a:lnTo>
                <a:lnTo>
                  <a:pt x="134" y="186"/>
                </a:lnTo>
                <a:lnTo>
                  <a:pt x="178" y="186"/>
                </a:lnTo>
                <a:lnTo>
                  <a:pt x="178" y="230"/>
                </a:lnTo>
                <a:close/>
                <a:moveTo>
                  <a:pt x="156" y="114"/>
                </a:moveTo>
                <a:lnTo>
                  <a:pt x="156" y="114"/>
                </a:lnTo>
                <a:lnTo>
                  <a:pt x="146" y="112"/>
                </a:lnTo>
                <a:lnTo>
                  <a:pt x="140" y="106"/>
                </a:lnTo>
                <a:lnTo>
                  <a:pt x="136" y="100"/>
                </a:lnTo>
                <a:lnTo>
                  <a:pt x="134" y="90"/>
                </a:lnTo>
                <a:lnTo>
                  <a:pt x="134" y="90"/>
                </a:lnTo>
                <a:lnTo>
                  <a:pt x="136" y="82"/>
                </a:lnTo>
                <a:lnTo>
                  <a:pt x="140" y="76"/>
                </a:lnTo>
                <a:lnTo>
                  <a:pt x="146" y="70"/>
                </a:lnTo>
                <a:lnTo>
                  <a:pt x="156" y="68"/>
                </a:lnTo>
                <a:lnTo>
                  <a:pt x="156" y="68"/>
                </a:lnTo>
                <a:lnTo>
                  <a:pt x="164" y="70"/>
                </a:lnTo>
                <a:lnTo>
                  <a:pt x="172" y="76"/>
                </a:lnTo>
                <a:lnTo>
                  <a:pt x="176" y="82"/>
                </a:lnTo>
                <a:lnTo>
                  <a:pt x="178" y="90"/>
                </a:lnTo>
                <a:lnTo>
                  <a:pt x="178" y="90"/>
                </a:lnTo>
                <a:lnTo>
                  <a:pt x="176" y="100"/>
                </a:lnTo>
                <a:lnTo>
                  <a:pt x="172" y="106"/>
                </a:lnTo>
                <a:lnTo>
                  <a:pt x="164" y="112"/>
                </a:lnTo>
                <a:lnTo>
                  <a:pt x="156" y="114"/>
                </a:lnTo>
                <a:lnTo>
                  <a:pt x="156" y="114"/>
                </a:lnTo>
                <a:close/>
              </a:path>
            </a:pathLst>
          </a:custGeom>
          <a:solidFill>
            <a:schemeClr val="bg1"/>
          </a:solidFill>
          <a:ln>
            <a:noFill/>
          </a:ln>
        </p:spPr>
        <p:txBody>
          <a:bodyPr vert="horz" wrap="square" lIns="92018" tIns="46009" rIns="92018" bIns="46009" numCol="1" anchor="t" anchorCtr="0" compatLnSpc="1">
            <a:prstTxWarp prst="textNoShape">
              <a:avLst/>
            </a:prstTxWarp>
          </a:bodyPr>
          <a:lstStyle/>
          <a:p>
            <a:pPr defTabSz="920230">
              <a:defRPr/>
            </a:pPr>
            <a:endParaRPr lang="en-GB" sz="800" kern="0" dirty="0">
              <a:solidFill>
                <a:srgbClr val="000000">
                  <a:lumMod val="50000"/>
                  <a:lumOff val="50000"/>
                </a:srgbClr>
              </a:solidFill>
            </a:endParaRPr>
          </a:p>
        </p:txBody>
      </p:sp>
      <p:sp>
        <p:nvSpPr>
          <p:cNvPr id="133" name="TextBox 132"/>
          <p:cNvSpPr txBox="1"/>
          <p:nvPr/>
        </p:nvSpPr>
        <p:spPr>
          <a:xfrm>
            <a:off x="4309257" y="1605365"/>
            <a:ext cx="1446011" cy="367351"/>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Office 365</a:t>
            </a:r>
          </a:p>
          <a:p>
            <a:pPr>
              <a:spcAft>
                <a:spcPts val="0"/>
              </a:spcAft>
            </a:pPr>
            <a:r>
              <a:rPr lang="en-US" sz="800" b="0" dirty="0">
                <a:solidFill>
                  <a:prstClr val="white"/>
                </a:solidFill>
                <a:latin typeface="Arial"/>
              </a:rPr>
              <a:t>Intune</a:t>
            </a:r>
          </a:p>
          <a:p>
            <a:pPr>
              <a:spcAft>
                <a:spcPts val="0"/>
              </a:spcAft>
            </a:pPr>
            <a:r>
              <a:rPr lang="en-US" sz="800" b="0" dirty="0">
                <a:solidFill>
                  <a:prstClr val="white"/>
                </a:solidFill>
                <a:latin typeface="Arial"/>
              </a:rPr>
              <a:t>LOB applications</a:t>
            </a:r>
          </a:p>
        </p:txBody>
      </p:sp>
      <p:sp>
        <p:nvSpPr>
          <p:cNvPr id="134" name="TextBox 133"/>
          <p:cNvSpPr txBox="1"/>
          <p:nvPr/>
        </p:nvSpPr>
        <p:spPr>
          <a:xfrm>
            <a:off x="6025534" y="1571479"/>
            <a:ext cx="2023830" cy="367351"/>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Content Relationship Management</a:t>
            </a:r>
          </a:p>
          <a:p>
            <a:pPr>
              <a:spcAft>
                <a:spcPts val="0"/>
              </a:spcAft>
            </a:pPr>
            <a:r>
              <a:rPr lang="en-US" sz="800" b="0" dirty="0">
                <a:solidFill>
                  <a:prstClr val="white"/>
                </a:solidFill>
                <a:latin typeface="Arial"/>
              </a:rPr>
              <a:t>SAP on Azure</a:t>
            </a:r>
          </a:p>
          <a:p>
            <a:pPr>
              <a:spcAft>
                <a:spcPts val="0"/>
              </a:spcAft>
            </a:pPr>
            <a:r>
              <a:rPr lang="en-US" sz="800" b="0" dirty="0">
                <a:solidFill>
                  <a:prstClr val="white"/>
                </a:solidFill>
                <a:latin typeface="Arial"/>
              </a:rPr>
              <a:t>E-Commerce</a:t>
            </a:r>
          </a:p>
        </p:txBody>
      </p:sp>
      <p:sp>
        <p:nvSpPr>
          <p:cNvPr id="135" name="TextBox 134"/>
          <p:cNvSpPr txBox="1"/>
          <p:nvPr/>
        </p:nvSpPr>
        <p:spPr>
          <a:xfrm>
            <a:off x="8510273" y="1605365"/>
            <a:ext cx="1319703" cy="367351"/>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Oracle on Azure</a:t>
            </a:r>
          </a:p>
          <a:p>
            <a:pPr>
              <a:spcAft>
                <a:spcPts val="0"/>
              </a:spcAft>
            </a:pPr>
            <a:r>
              <a:rPr lang="en-US" sz="800" b="0" dirty="0">
                <a:solidFill>
                  <a:prstClr val="white"/>
                </a:solidFill>
                <a:latin typeface="Arial"/>
              </a:rPr>
              <a:t>Dynamics on Azure</a:t>
            </a:r>
          </a:p>
          <a:p>
            <a:pPr>
              <a:spcAft>
                <a:spcPts val="0"/>
              </a:spcAft>
            </a:pPr>
            <a:r>
              <a:rPr lang="en-US" sz="800" b="0" dirty="0">
                <a:solidFill>
                  <a:prstClr val="white"/>
                </a:solidFill>
                <a:latin typeface="Arial"/>
              </a:rPr>
              <a:t>AI Platform</a:t>
            </a:r>
          </a:p>
        </p:txBody>
      </p:sp>
      <p:sp>
        <p:nvSpPr>
          <p:cNvPr id="137" name="TextBox 136"/>
          <p:cNvSpPr txBox="1"/>
          <p:nvPr/>
        </p:nvSpPr>
        <p:spPr>
          <a:xfrm>
            <a:off x="4309257" y="3179032"/>
            <a:ext cx="1359605"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Azure Automate</a:t>
            </a:r>
          </a:p>
          <a:p>
            <a:pPr>
              <a:spcAft>
                <a:spcPts val="0"/>
              </a:spcAft>
            </a:pPr>
            <a:r>
              <a:rPr lang="en-US" sz="800" b="0" dirty="0">
                <a:solidFill>
                  <a:prstClr val="white"/>
                </a:solidFill>
                <a:latin typeface="Arial"/>
              </a:rPr>
              <a:t>Azure Kubernetes Services</a:t>
            </a:r>
          </a:p>
          <a:p>
            <a:pPr>
              <a:spcAft>
                <a:spcPts val="0"/>
              </a:spcAft>
            </a:pPr>
            <a:r>
              <a:rPr lang="en-US" sz="800" b="0" dirty="0">
                <a:solidFill>
                  <a:prstClr val="white"/>
                </a:solidFill>
                <a:latin typeface="Arial"/>
              </a:rPr>
              <a:t>Bot Services </a:t>
            </a:r>
          </a:p>
        </p:txBody>
      </p:sp>
      <p:sp>
        <p:nvSpPr>
          <p:cNvPr id="138" name="TextBox 137"/>
          <p:cNvSpPr txBox="1"/>
          <p:nvPr/>
        </p:nvSpPr>
        <p:spPr>
          <a:xfrm>
            <a:off x="4314388" y="4337357"/>
            <a:ext cx="2047534"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Azure Virtual Machines</a:t>
            </a:r>
          </a:p>
          <a:p>
            <a:pPr>
              <a:spcAft>
                <a:spcPts val="0"/>
              </a:spcAft>
            </a:pPr>
            <a:r>
              <a:rPr lang="en-US" sz="800" b="0" dirty="0">
                <a:solidFill>
                  <a:prstClr val="white"/>
                </a:solidFill>
                <a:latin typeface="Arial"/>
              </a:rPr>
              <a:t>Virtual Machine Scale Sets</a:t>
            </a:r>
          </a:p>
        </p:txBody>
      </p:sp>
      <p:sp>
        <p:nvSpPr>
          <p:cNvPr id="139" name="TextBox 138"/>
          <p:cNvSpPr txBox="1"/>
          <p:nvPr/>
        </p:nvSpPr>
        <p:spPr>
          <a:xfrm>
            <a:off x="7138671" y="4755360"/>
            <a:ext cx="1697393"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Open Stack</a:t>
            </a:r>
          </a:p>
          <a:p>
            <a:pPr>
              <a:spcAft>
                <a:spcPts val="0"/>
              </a:spcAft>
            </a:pPr>
            <a:r>
              <a:rPr lang="en-US" sz="800" b="0" dirty="0">
                <a:solidFill>
                  <a:prstClr val="white"/>
                </a:solidFill>
                <a:latin typeface="Arial"/>
              </a:rPr>
              <a:t>Vmware</a:t>
            </a:r>
          </a:p>
          <a:p>
            <a:pPr>
              <a:spcAft>
                <a:spcPts val="0"/>
              </a:spcAft>
            </a:pPr>
            <a:r>
              <a:rPr lang="en-US" sz="800" b="0" dirty="0">
                <a:solidFill>
                  <a:prstClr val="white"/>
                </a:solidFill>
                <a:latin typeface="Arial"/>
              </a:rPr>
              <a:t>Rackspace</a:t>
            </a:r>
          </a:p>
        </p:txBody>
      </p:sp>
      <p:sp>
        <p:nvSpPr>
          <p:cNvPr id="140" name="TextBox 139"/>
          <p:cNvSpPr txBox="1"/>
          <p:nvPr/>
        </p:nvSpPr>
        <p:spPr>
          <a:xfrm>
            <a:off x="10045450" y="2854516"/>
            <a:ext cx="1095911" cy="270660"/>
          </a:xfrm>
          <a:prstGeom prst="rect">
            <a:avLst/>
          </a:prstGeom>
          <a:noFill/>
          <a:ln>
            <a:noFill/>
          </a:ln>
        </p:spPr>
        <p:txBody>
          <a:bodyPr wrap="square" lIns="54610" tIns="54610" rIns="54610" bIns="54610" rtlCol="0">
            <a:noAutofit/>
          </a:bodyPr>
          <a:lstStyle>
            <a:defPPr>
              <a:defRPr lang="en-US"/>
            </a:defPPr>
            <a:lvl1pPr marL="171450" indent="-171450">
              <a:spcAft>
                <a:spcPts val="2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buClr>
                <a:prstClr val="white"/>
              </a:buClr>
              <a:buFont typeface="Arial" panose="020B0604020202020204" pitchFamily="34" charset="0"/>
              <a:buChar char="—"/>
            </a:pPr>
            <a:r>
              <a:rPr lang="en-US" sz="800" b="0" dirty="0">
                <a:solidFill>
                  <a:prstClr val="white"/>
                </a:solidFill>
                <a:latin typeface="Arial"/>
              </a:rPr>
              <a:t>Core OS</a:t>
            </a:r>
          </a:p>
          <a:p>
            <a:pPr>
              <a:spcAft>
                <a:spcPts val="0"/>
              </a:spcAft>
              <a:buClr>
                <a:prstClr val="white"/>
              </a:buClr>
              <a:buFont typeface="Arial" panose="020B0604020202020204" pitchFamily="34" charset="0"/>
              <a:buChar char="—"/>
            </a:pPr>
            <a:r>
              <a:rPr lang="en-US" sz="800" b="0" dirty="0">
                <a:solidFill>
                  <a:prstClr val="white"/>
                </a:solidFill>
                <a:latin typeface="Arial"/>
              </a:rPr>
              <a:t>Snappy Ubuntu</a:t>
            </a:r>
          </a:p>
          <a:p>
            <a:pPr>
              <a:spcAft>
                <a:spcPts val="0"/>
              </a:spcAft>
              <a:buClr>
                <a:prstClr val="white"/>
              </a:buClr>
              <a:buFont typeface="Arial" panose="020B0604020202020204" pitchFamily="34" charset="0"/>
              <a:buChar char="—"/>
            </a:pPr>
            <a:r>
              <a:rPr lang="en-US" sz="800" b="0" dirty="0">
                <a:solidFill>
                  <a:prstClr val="white"/>
                </a:solidFill>
                <a:latin typeface="Arial"/>
              </a:rPr>
              <a:t>Atomic </a:t>
            </a:r>
          </a:p>
          <a:p>
            <a:pPr>
              <a:spcAft>
                <a:spcPts val="0"/>
              </a:spcAft>
              <a:buClr>
                <a:prstClr val="white"/>
              </a:buClr>
              <a:buFont typeface="Arial" panose="020B0604020202020204" pitchFamily="34" charset="0"/>
              <a:buChar char="—"/>
            </a:pPr>
            <a:r>
              <a:rPr lang="en-US" sz="800" b="0" dirty="0">
                <a:solidFill>
                  <a:prstClr val="white"/>
                </a:solidFill>
                <a:latin typeface="Arial"/>
              </a:rPr>
              <a:t>Mesosphere</a:t>
            </a:r>
          </a:p>
          <a:p>
            <a:pPr>
              <a:spcAft>
                <a:spcPts val="0"/>
              </a:spcAft>
              <a:buClr>
                <a:prstClr val="white"/>
              </a:buClr>
              <a:buFont typeface="Arial" panose="020B0604020202020204" pitchFamily="34" charset="0"/>
              <a:buChar char="—"/>
            </a:pPr>
            <a:r>
              <a:rPr lang="en-US" sz="800" b="0" dirty="0">
                <a:solidFill>
                  <a:prstClr val="white"/>
                </a:solidFill>
                <a:latin typeface="Arial"/>
              </a:rPr>
              <a:t>DC/OS</a:t>
            </a:r>
          </a:p>
          <a:p>
            <a:pPr>
              <a:spcAft>
                <a:spcPts val="0"/>
              </a:spcAft>
              <a:buClr>
                <a:prstClr val="white"/>
              </a:buClr>
              <a:buFont typeface="Arial" panose="020B0604020202020204" pitchFamily="34" charset="0"/>
              <a:buChar char="—"/>
            </a:pPr>
            <a:r>
              <a:rPr lang="en-US" sz="800" b="0" dirty="0">
                <a:solidFill>
                  <a:prstClr val="white"/>
                </a:solidFill>
                <a:latin typeface="Arial"/>
              </a:rPr>
              <a:t>Vmware Photon </a:t>
            </a:r>
          </a:p>
          <a:p>
            <a:pPr>
              <a:spcAft>
                <a:spcPts val="0"/>
              </a:spcAft>
              <a:buClr>
                <a:prstClr val="white"/>
              </a:buClr>
              <a:buFont typeface="Arial" panose="020B0604020202020204" pitchFamily="34" charset="0"/>
              <a:buChar char="—"/>
            </a:pPr>
            <a:r>
              <a:rPr lang="en-US" sz="800" b="0" dirty="0">
                <a:solidFill>
                  <a:prstClr val="white"/>
                </a:solidFill>
                <a:latin typeface="Arial"/>
              </a:rPr>
              <a:t>Platform</a:t>
            </a:r>
          </a:p>
        </p:txBody>
      </p:sp>
      <p:sp>
        <p:nvSpPr>
          <p:cNvPr id="143" name="TextBox 142"/>
          <p:cNvSpPr txBox="1"/>
          <p:nvPr/>
        </p:nvSpPr>
        <p:spPr>
          <a:xfrm>
            <a:off x="10045450" y="4116896"/>
            <a:ext cx="1095911" cy="372202"/>
          </a:xfrm>
          <a:prstGeom prst="rect">
            <a:avLst/>
          </a:prstGeom>
          <a:noFill/>
          <a:ln>
            <a:noFill/>
          </a:ln>
        </p:spPr>
        <p:txBody>
          <a:bodyPr wrap="square" lIns="54610" tIns="54610" rIns="54610" bIns="54610" rtlCol="0">
            <a:noAutofit/>
          </a:bodyPr>
          <a:lstStyle>
            <a:defPPr>
              <a:defRPr lang="en-US"/>
            </a:defPPr>
            <a:lvl1pPr marL="171450" indent="-171450">
              <a:spcAft>
                <a:spcPts val="200"/>
              </a:spcAft>
              <a:buFont typeface="Arial" panose="020B0604020202020204" pitchFamily="34" charset="0"/>
              <a:buChar char="―"/>
              <a:defRPr sz="900" b="1">
                <a:solidFill>
                  <a:schemeClr val="bg1"/>
                </a:solidFill>
                <a:latin typeface="Arial Narrow" panose="020B0606020202030204" pitchFamily="34" charset="0"/>
              </a:defRPr>
            </a:lvl1pPr>
          </a:lstStyle>
          <a:p>
            <a:pPr>
              <a:spcAft>
                <a:spcPts val="0"/>
              </a:spcAft>
              <a:buClr>
                <a:prstClr val="white"/>
              </a:buClr>
              <a:buFont typeface="Arial" panose="020B0604020202020204" pitchFamily="34" charset="0"/>
              <a:buChar char="—"/>
            </a:pPr>
            <a:r>
              <a:rPr lang="en-US" sz="800" b="0" dirty="0">
                <a:solidFill>
                  <a:prstClr val="white"/>
                </a:solidFill>
                <a:latin typeface="Arial"/>
              </a:rPr>
              <a:t>Redhat </a:t>
            </a:r>
          </a:p>
          <a:p>
            <a:pPr>
              <a:spcAft>
                <a:spcPts val="0"/>
              </a:spcAft>
              <a:buClr>
                <a:prstClr val="white"/>
              </a:buClr>
              <a:buFont typeface="Arial" panose="020B0604020202020204" pitchFamily="34" charset="0"/>
              <a:buChar char="—"/>
            </a:pPr>
            <a:r>
              <a:rPr lang="en-US" sz="800" b="0" dirty="0">
                <a:solidFill>
                  <a:prstClr val="white"/>
                </a:solidFill>
                <a:latin typeface="Arial"/>
              </a:rPr>
              <a:t>CentOS</a:t>
            </a:r>
          </a:p>
          <a:p>
            <a:pPr>
              <a:spcAft>
                <a:spcPts val="0"/>
              </a:spcAft>
              <a:buClr>
                <a:prstClr val="white"/>
              </a:buClr>
              <a:buFont typeface="Arial" panose="020B0604020202020204" pitchFamily="34" charset="0"/>
              <a:buChar char="—"/>
            </a:pPr>
            <a:r>
              <a:rPr lang="en-US" sz="800" b="0" dirty="0">
                <a:solidFill>
                  <a:prstClr val="white"/>
                </a:solidFill>
                <a:latin typeface="Arial"/>
              </a:rPr>
              <a:t>Ubuntu </a:t>
            </a:r>
          </a:p>
          <a:p>
            <a:pPr>
              <a:spcAft>
                <a:spcPts val="0"/>
              </a:spcAft>
              <a:buClr>
                <a:prstClr val="white"/>
              </a:buClr>
              <a:buFont typeface="Arial" panose="020B0604020202020204" pitchFamily="34" charset="0"/>
              <a:buChar char="—"/>
            </a:pPr>
            <a:r>
              <a:rPr lang="en-US" sz="800" b="0" dirty="0">
                <a:solidFill>
                  <a:prstClr val="white"/>
                </a:solidFill>
                <a:latin typeface="Arial"/>
              </a:rPr>
              <a:t>Debian</a:t>
            </a:r>
          </a:p>
          <a:p>
            <a:pPr>
              <a:spcAft>
                <a:spcPts val="0"/>
              </a:spcAft>
              <a:buClr>
                <a:prstClr val="white"/>
              </a:buClr>
              <a:buFont typeface="Arial" panose="020B0604020202020204" pitchFamily="34" charset="0"/>
              <a:buChar char="—"/>
            </a:pPr>
            <a:r>
              <a:rPr lang="en-US" sz="800" b="0" dirty="0">
                <a:solidFill>
                  <a:prstClr val="white"/>
                </a:solidFill>
                <a:latin typeface="Arial"/>
              </a:rPr>
              <a:t>FreeBSD</a:t>
            </a:r>
          </a:p>
          <a:p>
            <a:pPr>
              <a:spcAft>
                <a:spcPts val="0"/>
              </a:spcAft>
              <a:buClr>
                <a:prstClr val="white"/>
              </a:buClr>
              <a:buFont typeface="Arial" panose="020B0604020202020204" pitchFamily="34" charset="0"/>
              <a:buChar char="—"/>
            </a:pPr>
            <a:r>
              <a:rPr lang="en-US" sz="800" b="0" dirty="0">
                <a:solidFill>
                  <a:prstClr val="white"/>
                </a:solidFill>
                <a:latin typeface="Arial"/>
              </a:rPr>
              <a:t>Windows Server</a:t>
            </a:r>
          </a:p>
          <a:p>
            <a:pPr>
              <a:spcAft>
                <a:spcPts val="0"/>
              </a:spcAft>
              <a:buClr>
                <a:prstClr val="white"/>
              </a:buClr>
              <a:buFont typeface="Arial" panose="020B0604020202020204" pitchFamily="34" charset="0"/>
              <a:buChar char="—"/>
            </a:pPr>
            <a:r>
              <a:rPr lang="en-US" sz="800" b="0" dirty="0">
                <a:solidFill>
                  <a:prstClr val="white"/>
                </a:solidFill>
                <a:latin typeface="Arial"/>
              </a:rPr>
              <a:t>Kali Linux</a:t>
            </a:r>
          </a:p>
        </p:txBody>
      </p:sp>
      <p:grpSp>
        <p:nvGrpSpPr>
          <p:cNvPr id="11" name="Group 10"/>
          <p:cNvGrpSpPr/>
          <p:nvPr/>
        </p:nvGrpSpPr>
        <p:grpSpPr>
          <a:xfrm>
            <a:off x="2691124" y="2346179"/>
            <a:ext cx="7342602" cy="758234"/>
            <a:chOff x="2691124" y="2562379"/>
            <a:chExt cx="7342602" cy="936597"/>
          </a:xfrm>
        </p:grpSpPr>
        <p:sp>
          <p:nvSpPr>
            <p:cNvPr id="67" name="Rectangle 66"/>
            <p:cNvSpPr/>
            <p:nvPr/>
          </p:nvSpPr>
          <p:spPr bwMode="ltGray">
            <a:xfrm>
              <a:off x="2691124" y="2562379"/>
              <a:ext cx="7342602" cy="936597"/>
            </a:xfrm>
            <a:prstGeom prst="rect">
              <a:avLst/>
            </a:prstGeom>
            <a:solidFill>
              <a:srgbClr val="0091DA"/>
            </a:solidFill>
            <a:ln w="6350">
              <a:solidFill>
                <a:srgbClr val="0091D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88" name="Rectangle 87"/>
            <p:cNvSpPr/>
            <p:nvPr/>
          </p:nvSpPr>
          <p:spPr bwMode="ltGray">
            <a:xfrm>
              <a:off x="2751643" y="2577031"/>
              <a:ext cx="1432326" cy="907292"/>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91DA"/>
                  </a:solidFill>
                </a:rPr>
                <a:t>Middleware</a:t>
              </a:r>
              <a:br>
                <a:rPr lang="en-AU" sz="800" b="1" kern="0" dirty="0">
                  <a:solidFill>
                    <a:srgbClr val="0091DA"/>
                  </a:solidFill>
                </a:rPr>
              </a:br>
              <a:r>
                <a:rPr lang="en-AU" sz="800" b="1" kern="0" dirty="0">
                  <a:solidFill>
                    <a:srgbClr val="0091DA"/>
                  </a:solidFill>
                </a:rPr>
                <a:t>solutions</a:t>
              </a:r>
            </a:p>
          </p:txBody>
        </p:sp>
        <p:sp>
          <p:nvSpPr>
            <p:cNvPr id="136" name="TextBox 135"/>
            <p:cNvSpPr txBox="1"/>
            <p:nvPr/>
          </p:nvSpPr>
          <p:spPr>
            <a:xfrm>
              <a:off x="4309257" y="2630729"/>
              <a:ext cx="2140996"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Azure Red Hat Open Shift</a:t>
              </a:r>
            </a:p>
            <a:p>
              <a:pPr>
                <a:spcAft>
                  <a:spcPts val="0"/>
                </a:spcAft>
              </a:pPr>
              <a:r>
                <a:rPr lang="en-US" sz="800" b="0" dirty="0">
                  <a:solidFill>
                    <a:prstClr val="white"/>
                  </a:solidFill>
                  <a:latin typeface="Arial"/>
                </a:rPr>
                <a:t>Azure App Services</a:t>
              </a:r>
            </a:p>
            <a:p>
              <a:pPr>
                <a:spcAft>
                  <a:spcPts val="0"/>
                </a:spcAft>
              </a:pPr>
              <a:r>
                <a:rPr lang="en-US" sz="800" b="0" dirty="0">
                  <a:solidFill>
                    <a:prstClr val="white"/>
                  </a:solidFill>
                  <a:latin typeface="Arial"/>
                </a:rPr>
                <a:t>Azure Web Services</a:t>
              </a:r>
            </a:p>
          </p:txBody>
        </p:sp>
        <p:sp>
          <p:nvSpPr>
            <p:cNvPr id="146" name="TextBox 145"/>
            <p:cNvSpPr txBox="1"/>
            <p:nvPr/>
          </p:nvSpPr>
          <p:spPr>
            <a:xfrm>
              <a:off x="7160666" y="2697405"/>
              <a:ext cx="1446011"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Stackato</a:t>
              </a:r>
            </a:p>
            <a:p>
              <a:pPr>
                <a:spcAft>
                  <a:spcPts val="0"/>
                </a:spcAft>
              </a:pPr>
              <a:r>
                <a:rPr lang="en-US" sz="800" b="0" dirty="0">
                  <a:solidFill>
                    <a:prstClr val="white"/>
                  </a:solidFill>
                  <a:latin typeface="Arial"/>
                </a:rPr>
                <a:t>Pivotal CF</a:t>
              </a:r>
            </a:p>
            <a:p>
              <a:pPr>
                <a:spcAft>
                  <a:spcPts val="0"/>
                </a:spcAft>
              </a:pPr>
              <a:r>
                <a:rPr lang="en-US" sz="800" b="0" dirty="0">
                  <a:solidFill>
                    <a:prstClr val="white"/>
                  </a:solidFill>
                  <a:latin typeface="Arial"/>
                </a:rPr>
                <a:t>Cumulogic </a:t>
              </a:r>
            </a:p>
          </p:txBody>
        </p:sp>
        <p:sp>
          <p:nvSpPr>
            <p:cNvPr id="147" name="TextBox 146"/>
            <p:cNvSpPr txBox="1"/>
            <p:nvPr/>
          </p:nvSpPr>
          <p:spPr>
            <a:xfrm>
              <a:off x="8409166" y="2697405"/>
              <a:ext cx="1446011"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Open Shift Enterprise</a:t>
              </a:r>
            </a:p>
            <a:p>
              <a:pPr>
                <a:spcAft>
                  <a:spcPts val="0"/>
                </a:spcAft>
              </a:pPr>
              <a:r>
                <a:rPr lang="en-US" sz="800" b="0" dirty="0">
                  <a:solidFill>
                    <a:prstClr val="white"/>
                  </a:solidFill>
                  <a:latin typeface="Arial"/>
                </a:rPr>
                <a:t>Cloudbees</a:t>
              </a:r>
            </a:p>
            <a:p>
              <a:pPr>
                <a:spcAft>
                  <a:spcPts val="0"/>
                </a:spcAft>
              </a:pPr>
              <a:r>
                <a:rPr lang="en-US" sz="800" b="0" dirty="0">
                  <a:solidFill>
                    <a:prstClr val="white"/>
                  </a:solidFill>
                  <a:latin typeface="Arial"/>
                </a:rPr>
                <a:t>Apprenda</a:t>
              </a:r>
            </a:p>
          </p:txBody>
        </p:sp>
      </p:grpSp>
      <p:sp>
        <p:nvSpPr>
          <p:cNvPr id="157" name="TextBox 156"/>
          <p:cNvSpPr txBox="1"/>
          <p:nvPr/>
        </p:nvSpPr>
        <p:spPr>
          <a:xfrm>
            <a:off x="6361921" y="3213212"/>
            <a:ext cx="973695"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endParaRPr lang="en-US" sz="800" b="0" dirty="0">
              <a:solidFill>
                <a:prstClr val="white"/>
              </a:solidFill>
              <a:latin typeface="Arial"/>
            </a:endParaRPr>
          </a:p>
        </p:txBody>
      </p:sp>
      <p:sp>
        <p:nvSpPr>
          <p:cNvPr id="158" name="TextBox 157"/>
          <p:cNvSpPr txBox="1"/>
          <p:nvPr/>
        </p:nvSpPr>
        <p:spPr>
          <a:xfrm>
            <a:off x="7320959" y="3365740"/>
            <a:ext cx="1333413"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Data Integration</a:t>
            </a:r>
          </a:p>
          <a:p>
            <a:pPr>
              <a:spcAft>
                <a:spcPts val="0"/>
              </a:spcAft>
            </a:pPr>
            <a:r>
              <a:rPr lang="en-US" sz="800" b="0" dirty="0">
                <a:solidFill>
                  <a:prstClr val="white"/>
                </a:solidFill>
                <a:latin typeface="Arial"/>
              </a:rPr>
              <a:t>Integrated Networking</a:t>
            </a:r>
          </a:p>
          <a:p>
            <a:pPr>
              <a:spcAft>
                <a:spcPts val="0"/>
              </a:spcAft>
            </a:pPr>
            <a:r>
              <a:rPr lang="en-US" sz="800" b="0" dirty="0">
                <a:solidFill>
                  <a:prstClr val="white"/>
                </a:solidFill>
                <a:latin typeface="Arial"/>
              </a:rPr>
              <a:t>Integrated IAM</a:t>
            </a:r>
          </a:p>
        </p:txBody>
      </p:sp>
      <p:sp>
        <p:nvSpPr>
          <p:cNvPr id="163" name="TextBox 162"/>
          <p:cNvSpPr txBox="1"/>
          <p:nvPr/>
        </p:nvSpPr>
        <p:spPr>
          <a:xfrm>
            <a:off x="9058354" y="3365740"/>
            <a:ext cx="868689"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Cloudbolt</a:t>
            </a:r>
          </a:p>
          <a:p>
            <a:pPr>
              <a:spcAft>
                <a:spcPts val="0"/>
              </a:spcAft>
            </a:pPr>
            <a:r>
              <a:rPr lang="en-US" sz="800" b="0" dirty="0">
                <a:solidFill>
                  <a:prstClr val="white"/>
                </a:solidFill>
                <a:latin typeface="Arial"/>
              </a:rPr>
              <a:t>Avni</a:t>
            </a:r>
          </a:p>
        </p:txBody>
      </p:sp>
      <p:grpSp>
        <p:nvGrpSpPr>
          <p:cNvPr id="13" name="Group 12"/>
          <p:cNvGrpSpPr/>
          <p:nvPr/>
        </p:nvGrpSpPr>
        <p:grpSpPr>
          <a:xfrm>
            <a:off x="2691124" y="3844650"/>
            <a:ext cx="7342602" cy="450081"/>
            <a:chOff x="2691124" y="4108121"/>
            <a:chExt cx="7342602" cy="450081"/>
          </a:xfrm>
        </p:grpSpPr>
        <p:sp>
          <p:nvSpPr>
            <p:cNvPr id="71" name="Rectangle 70"/>
            <p:cNvSpPr/>
            <p:nvPr/>
          </p:nvSpPr>
          <p:spPr bwMode="ltGray">
            <a:xfrm>
              <a:off x="2691124" y="4108121"/>
              <a:ext cx="7342602" cy="450081"/>
            </a:xfrm>
            <a:prstGeom prst="rect">
              <a:avLst/>
            </a:prstGeom>
            <a:solidFill>
              <a:srgbClr val="0091DA"/>
            </a:solidFill>
            <a:ln w="6350">
              <a:solidFill>
                <a:srgbClr val="0091D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92" name="Rectangle 91"/>
            <p:cNvSpPr/>
            <p:nvPr/>
          </p:nvSpPr>
          <p:spPr bwMode="ltGray">
            <a:xfrm>
              <a:off x="2751643" y="4122421"/>
              <a:ext cx="1432326" cy="421481"/>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91DA"/>
                  </a:solidFill>
                </a:rPr>
                <a:t>Virtualisation</a:t>
              </a:r>
              <a:br>
                <a:rPr lang="en-AU" sz="800" b="1" kern="0" dirty="0">
                  <a:solidFill>
                    <a:srgbClr val="0091DA"/>
                  </a:solidFill>
                </a:rPr>
              </a:br>
              <a:r>
                <a:rPr lang="en-AU" sz="800" b="1" kern="0" dirty="0">
                  <a:solidFill>
                    <a:srgbClr val="0091DA"/>
                  </a:solidFill>
                </a:rPr>
                <a:t>solutions</a:t>
              </a:r>
            </a:p>
          </p:txBody>
        </p:sp>
        <p:sp>
          <p:nvSpPr>
            <p:cNvPr id="97" name="Rectangle 96"/>
            <p:cNvSpPr/>
            <p:nvPr/>
          </p:nvSpPr>
          <p:spPr bwMode="ltGray">
            <a:xfrm>
              <a:off x="2897414" y="4227826"/>
              <a:ext cx="222712" cy="210844"/>
            </a:xfrm>
            <a:prstGeom prst="rect">
              <a:avLst/>
            </a:prstGeom>
            <a:solidFill>
              <a:srgbClr val="00338D"/>
            </a:solidFill>
            <a:ln w="3175" cap="flat" cmpd="sng" algn="ctr">
              <a:noFill/>
              <a:prstDash val="solid"/>
            </a:ln>
            <a:effectLst/>
          </p:spPr>
          <p:txBody>
            <a:bodyPr rtlCol="0" anchor="ctr"/>
            <a:lstStyle/>
            <a:p>
              <a:pPr algn="ctr" defTabSz="806867">
                <a:defRPr/>
              </a:pPr>
              <a:endParaRPr lang="en-GB" sz="800" kern="0" dirty="0">
                <a:solidFill>
                  <a:srgbClr val="000000">
                    <a:lumMod val="50000"/>
                    <a:lumOff val="50000"/>
                  </a:srgbClr>
                </a:solidFill>
              </a:endParaRPr>
            </a:p>
          </p:txBody>
        </p:sp>
        <p:sp>
          <p:nvSpPr>
            <p:cNvPr id="130" name="TextBox 129"/>
            <p:cNvSpPr txBox="1"/>
            <p:nvPr/>
          </p:nvSpPr>
          <p:spPr>
            <a:xfrm>
              <a:off x="7335718" y="4108121"/>
              <a:ext cx="2428185" cy="127874"/>
            </a:xfrm>
            <a:prstGeom prst="rect">
              <a:avLst/>
            </a:prstGeom>
            <a:noFill/>
          </p:spPr>
          <p:txBody>
            <a:bodyPr wrap="none" lIns="27432" tIns="27432" rIns="27432" bIns="27432" rtlCol="0">
              <a:noAutofit/>
            </a:bodyPr>
            <a:lstStyle/>
            <a:p>
              <a:r>
                <a:rPr lang="en-US" sz="800" b="1" dirty="0">
                  <a:solidFill>
                    <a:prstClr val="white"/>
                  </a:solidFill>
                </a:rPr>
                <a:t>VM Virtualization (Off Premise &amp; On Premise) </a:t>
              </a:r>
            </a:p>
          </p:txBody>
        </p:sp>
        <p:sp>
          <p:nvSpPr>
            <p:cNvPr id="165" name="TextBox 164"/>
            <p:cNvSpPr txBox="1"/>
            <p:nvPr/>
          </p:nvSpPr>
          <p:spPr>
            <a:xfrm>
              <a:off x="4279563" y="4143257"/>
              <a:ext cx="2040930"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Azure Virtual Networks</a:t>
              </a:r>
            </a:p>
            <a:p>
              <a:pPr>
                <a:spcAft>
                  <a:spcPts val="0"/>
                </a:spcAft>
              </a:pPr>
              <a:r>
                <a:rPr lang="en-US" sz="800" b="0" dirty="0">
                  <a:solidFill>
                    <a:prstClr val="white"/>
                  </a:solidFill>
                  <a:latin typeface="Arial"/>
                </a:rPr>
                <a:t>Azure Virtual Machine</a:t>
              </a:r>
            </a:p>
          </p:txBody>
        </p:sp>
        <p:sp>
          <p:nvSpPr>
            <p:cNvPr id="167" name="TextBox 166"/>
            <p:cNvSpPr txBox="1"/>
            <p:nvPr/>
          </p:nvSpPr>
          <p:spPr>
            <a:xfrm>
              <a:off x="7160666" y="4273718"/>
              <a:ext cx="1040990"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KVM</a:t>
              </a:r>
            </a:p>
            <a:p>
              <a:pPr>
                <a:spcAft>
                  <a:spcPts val="0"/>
                </a:spcAft>
              </a:pPr>
              <a:r>
                <a:rPr lang="en-US" sz="800" b="0" dirty="0">
                  <a:solidFill>
                    <a:prstClr val="white"/>
                  </a:solidFill>
                  <a:latin typeface="Arial"/>
                </a:rPr>
                <a:t>Vmware</a:t>
              </a:r>
            </a:p>
          </p:txBody>
        </p:sp>
        <p:sp>
          <p:nvSpPr>
            <p:cNvPr id="168" name="TextBox 167"/>
            <p:cNvSpPr txBox="1"/>
            <p:nvPr/>
          </p:nvSpPr>
          <p:spPr>
            <a:xfrm>
              <a:off x="8409166" y="4273718"/>
              <a:ext cx="1040990"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Vmware Esxi</a:t>
              </a:r>
            </a:p>
            <a:p>
              <a:pPr>
                <a:spcAft>
                  <a:spcPts val="0"/>
                </a:spcAft>
              </a:pPr>
              <a:r>
                <a:rPr lang="en-US" sz="800" b="0" dirty="0">
                  <a:solidFill>
                    <a:prstClr val="white"/>
                  </a:solidFill>
                  <a:latin typeface="Arial"/>
                </a:rPr>
                <a:t>LXC</a:t>
              </a:r>
            </a:p>
            <a:p>
              <a:pPr>
                <a:spcAft>
                  <a:spcPts val="0"/>
                </a:spcAft>
              </a:pPr>
              <a:endParaRPr lang="en-US" sz="800" b="0" dirty="0">
                <a:solidFill>
                  <a:prstClr val="white"/>
                </a:solidFill>
                <a:latin typeface="Arial"/>
              </a:endParaRPr>
            </a:p>
          </p:txBody>
        </p:sp>
      </p:grpSp>
      <p:sp>
        <p:nvSpPr>
          <p:cNvPr id="64" name="AutoShape 19"/>
          <p:cNvSpPr>
            <a:spLocks noChangeAspect="1" noChangeArrowheads="1" noTextEdit="1"/>
          </p:cNvSpPr>
          <p:nvPr/>
        </p:nvSpPr>
        <p:spPr bwMode="auto">
          <a:xfrm>
            <a:off x="10119596" y="2283596"/>
            <a:ext cx="338244"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65" name="Freeform 21"/>
          <p:cNvSpPr>
            <a:spLocks/>
          </p:cNvSpPr>
          <p:nvPr/>
        </p:nvSpPr>
        <p:spPr bwMode="auto">
          <a:xfrm>
            <a:off x="10125939" y="2289946"/>
            <a:ext cx="325560" cy="300038"/>
          </a:xfrm>
          <a:custGeom>
            <a:avLst/>
            <a:gdLst>
              <a:gd name="T0" fmla="*/ 1 w 154"/>
              <a:gd name="T1" fmla="*/ 25 h 189"/>
              <a:gd name="T2" fmla="*/ 0 w 154"/>
              <a:gd name="T3" fmla="*/ 162 h 189"/>
              <a:gd name="T4" fmla="*/ 154 w 154"/>
              <a:gd name="T5" fmla="*/ 189 h 189"/>
              <a:gd name="T6" fmla="*/ 154 w 154"/>
              <a:gd name="T7" fmla="*/ 0 h 189"/>
              <a:gd name="T8" fmla="*/ 1 w 154"/>
              <a:gd name="T9" fmla="*/ 25 h 189"/>
            </a:gdLst>
            <a:ahLst/>
            <a:cxnLst>
              <a:cxn ang="0">
                <a:pos x="T0" y="T1"/>
              </a:cxn>
              <a:cxn ang="0">
                <a:pos x="T2" y="T3"/>
              </a:cxn>
              <a:cxn ang="0">
                <a:pos x="T4" y="T5"/>
              </a:cxn>
              <a:cxn ang="0">
                <a:pos x="T6" y="T7"/>
              </a:cxn>
              <a:cxn ang="0">
                <a:pos x="T8" y="T9"/>
              </a:cxn>
            </a:cxnLst>
            <a:rect l="0" t="0" r="r" b="b"/>
            <a:pathLst>
              <a:path w="154" h="189">
                <a:moveTo>
                  <a:pt x="1" y="25"/>
                </a:moveTo>
                <a:lnTo>
                  <a:pt x="0" y="162"/>
                </a:lnTo>
                <a:lnTo>
                  <a:pt x="154" y="189"/>
                </a:lnTo>
                <a:lnTo>
                  <a:pt x="154" y="0"/>
                </a:lnTo>
                <a:lnTo>
                  <a:pt x="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2" name="Freeform 22"/>
          <p:cNvSpPr>
            <a:spLocks/>
          </p:cNvSpPr>
          <p:nvPr/>
        </p:nvSpPr>
        <p:spPr bwMode="auto">
          <a:xfrm>
            <a:off x="10269692" y="2305821"/>
            <a:ext cx="167009" cy="130175"/>
          </a:xfrm>
          <a:custGeom>
            <a:avLst/>
            <a:gdLst>
              <a:gd name="T0" fmla="*/ 0 w 79"/>
              <a:gd name="T1" fmla="*/ 82 h 82"/>
              <a:gd name="T2" fmla="*/ 79 w 79"/>
              <a:gd name="T3" fmla="*/ 82 h 82"/>
              <a:gd name="T4" fmla="*/ 79 w 79"/>
              <a:gd name="T5" fmla="*/ 0 h 82"/>
              <a:gd name="T6" fmla="*/ 0 w 79"/>
              <a:gd name="T7" fmla="*/ 13 h 82"/>
              <a:gd name="T8" fmla="*/ 0 w 79"/>
              <a:gd name="T9" fmla="*/ 82 h 82"/>
            </a:gdLst>
            <a:ahLst/>
            <a:cxnLst>
              <a:cxn ang="0">
                <a:pos x="T0" y="T1"/>
              </a:cxn>
              <a:cxn ang="0">
                <a:pos x="T2" y="T3"/>
              </a:cxn>
              <a:cxn ang="0">
                <a:pos x="T4" y="T5"/>
              </a:cxn>
              <a:cxn ang="0">
                <a:pos x="T6" y="T7"/>
              </a:cxn>
              <a:cxn ang="0">
                <a:pos x="T8" y="T9"/>
              </a:cxn>
            </a:cxnLst>
            <a:rect l="0" t="0" r="r" b="b"/>
            <a:pathLst>
              <a:path w="79" h="82">
                <a:moveTo>
                  <a:pt x="0" y="82"/>
                </a:moveTo>
                <a:lnTo>
                  <a:pt x="79" y="82"/>
                </a:lnTo>
                <a:lnTo>
                  <a:pt x="79" y="0"/>
                </a:lnTo>
                <a:lnTo>
                  <a:pt x="0" y="13"/>
                </a:lnTo>
                <a:lnTo>
                  <a:pt x="0" y="82"/>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3" name="Freeform 23"/>
          <p:cNvSpPr>
            <a:spLocks/>
          </p:cNvSpPr>
          <p:nvPr/>
        </p:nvSpPr>
        <p:spPr bwMode="auto">
          <a:xfrm>
            <a:off x="10140736" y="2328046"/>
            <a:ext cx="116272" cy="107950"/>
          </a:xfrm>
          <a:custGeom>
            <a:avLst/>
            <a:gdLst>
              <a:gd name="T0" fmla="*/ 55 w 55"/>
              <a:gd name="T1" fmla="*/ 68 h 68"/>
              <a:gd name="T2" fmla="*/ 55 w 55"/>
              <a:gd name="T3" fmla="*/ 0 h 68"/>
              <a:gd name="T4" fmla="*/ 0 w 55"/>
              <a:gd name="T5" fmla="*/ 9 h 68"/>
              <a:gd name="T6" fmla="*/ 0 w 55"/>
              <a:gd name="T7" fmla="*/ 68 h 68"/>
              <a:gd name="T8" fmla="*/ 55 w 55"/>
              <a:gd name="T9" fmla="*/ 68 h 68"/>
            </a:gdLst>
            <a:ahLst/>
            <a:cxnLst>
              <a:cxn ang="0">
                <a:pos x="T0" y="T1"/>
              </a:cxn>
              <a:cxn ang="0">
                <a:pos x="T2" y="T3"/>
              </a:cxn>
              <a:cxn ang="0">
                <a:pos x="T4" y="T5"/>
              </a:cxn>
              <a:cxn ang="0">
                <a:pos x="T6" y="T7"/>
              </a:cxn>
              <a:cxn ang="0">
                <a:pos x="T8" y="T9"/>
              </a:cxn>
            </a:cxnLst>
            <a:rect l="0" t="0" r="r" b="b"/>
            <a:pathLst>
              <a:path w="55" h="68">
                <a:moveTo>
                  <a:pt x="55" y="68"/>
                </a:moveTo>
                <a:lnTo>
                  <a:pt x="55" y="0"/>
                </a:lnTo>
                <a:lnTo>
                  <a:pt x="0" y="9"/>
                </a:lnTo>
                <a:lnTo>
                  <a:pt x="0" y="68"/>
                </a:lnTo>
                <a:lnTo>
                  <a:pt x="55" y="68"/>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4" name="Freeform 24"/>
          <p:cNvSpPr>
            <a:spLocks/>
          </p:cNvSpPr>
          <p:nvPr/>
        </p:nvSpPr>
        <p:spPr bwMode="auto">
          <a:xfrm>
            <a:off x="10140736" y="2448696"/>
            <a:ext cx="116272" cy="104775"/>
          </a:xfrm>
          <a:custGeom>
            <a:avLst/>
            <a:gdLst>
              <a:gd name="T0" fmla="*/ 55 w 55"/>
              <a:gd name="T1" fmla="*/ 0 h 66"/>
              <a:gd name="T2" fmla="*/ 0 w 55"/>
              <a:gd name="T3" fmla="*/ 0 h 66"/>
              <a:gd name="T4" fmla="*/ 0 w 55"/>
              <a:gd name="T5" fmla="*/ 56 h 66"/>
              <a:gd name="T6" fmla="*/ 55 w 55"/>
              <a:gd name="T7" fmla="*/ 66 h 66"/>
              <a:gd name="T8" fmla="*/ 55 w 55"/>
              <a:gd name="T9" fmla="*/ 0 h 66"/>
            </a:gdLst>
            <a:ahLst/>
            <a:cxnLst>
              <a:cxn ang="0">
                <a:pos x="T0" y="T1"/>
              </a:cxn>
              <a:cxn ang="0">
                <a:pos x="T2" y="T3"/>
              </a:cxn>
              <a:cxn ang="0">
                <a:pos x="T4" y="T5"/>
              </a:cxn>
              <a:cxn ang="0">
                <a:pos x="T6" y="T7"/>
              </a:cxn>
              <a:cxn ang="0">
                <a:pos x="T8" y="T9"/>
              </a:cxn>
            </a:cxnLst>
            <a:rect l="0" t="0" r="r" b="b"/>
            <a:pathLst>
              <a:path w="55" h="66">
                <a:moveTo>
                  <a:pt x="55" y="0"/>
                </a:moveTo>
                <a:lnTo>
                  <a:pt x="0" y="0"/>
                </a:lnTo>
                <a:lnTo>
                  <a:pt x="0" y="56"/>
                </a:lnTo>
                <a:lnTo>
                  <a:pt x="55" y="66"/>
                </a:lnTo>
                <a:lnTo>
                  <a:pt x="55" y="0"/>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5" name="Freeform 25"/>
          <p:cNvSpPr>
            <a:spLocks/>
          </p:cNvSpPr>
          <p:nvPr/>
        </p:nvSpPr>
        <p:spPr bwMode="auto">
          <a:xfrm>
            <a:off x="10269692" y="2448696"/>
            <a:ext cx="167009" cy="127000"/>
          </a:xfrm>
          <a:custGeom>
            <a:avLst/>
            <a:gdLst>
              <a:gd name="T0" fmla="*/ 0 w 79"/>
              <a:gd name="T1" fmla="*/ 0 h 80"/>
              <a:gd name="T2" fmla="*/ 0 w 79"/>
              <a:gd name="T3" fmla="*/ 67 h 80"/>
              <a:gd name="T4" fmla="*/ 79 w 79"/>
              <a:gd name="T5" fmla="*/ 80 h 80"/>
              <a:gd name="T6" fmla="*/ 79 w 79"/>
              <a:gd name="T7" fmla="*/ 0 h 80"/>
              <a:gd name="T8" fmla="*/ 0 w 79"/>
              <a:gd name="T9" fmla="*/ 0 h 80"/>
            </a:gdLst>
            <a:ahLst/>
            <a:cxnLst>
              <a:cxn ang="0">
                <a:pos x="T0" y="T1"/>
              </a:cxn>
              <a:cxn ang="0">
                <a:pos x="T2" y="T3"/>
              </a:cxn>
              <a:cxn ang="0">
                <a:pos x="T4" y="T5"/>
              </a:cxn>
              <a:cxn ang="0">
                <a:pos x="T6" y="T7"/>
              </a:cxn>
              <a:cxn ang="0">
                <a:pos x="T8" y="T9"/>
              </a:cxn>
            </a:cxnLst>
            <a:rect l="0" t="0" r="r" b="b"/>
            <a:pathLst>
              <a:path w="79" h="80">
                <a:moveTo>
                  <a:pt x="0" y="0"/>
                </a:moveTo>
                <a:lnTo>
                  <a:pt x="0" y="67"/>
                </a:lnTo>
                <a:lnTo>
                  <a:pt x="79" y="80"/>
                </a:lnTo>
                <a:lnTo>
                  <a:pt x="79" y="0"/>
                </a:lnTo>
                <a:lnTo>
                  <a:pt x="0" y="0"/>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70" name="Rectangle 69"/>
          <p:cNvSpPr/>
          <p:nvPr/>
        </p:nvSpPr>
        <p:spPr bwMode="ltGray">
          <a:xfrm>
            <a:off x="4183969" y="2183749"/>
            <a:ext cx="2747666" cy="3399212"/>
          </a:xfrm>
          <a:prstGeom prst="rect">
            <a:avLst/>
          </a:prstGeom>
          <a:noFill/>
          <a:ln w="6350" cap="flat" cmpd="sng" algn="ctr">
            <a:solidFill>
              <a:srgbClr val="00338D"/>
            </a:solidFill>
            <a:prstDash val="sysDash"/>
          </a:ln>
          <a:effectLst/>
        </p:spPr>
        <p:txBody>
          <a:bodyPr rtlCol="0" anchor="t"/>
          <a:lstStyle/>
          <a:p>
            <a:pPr algn="ctr" defTabSz="806867">
              <a:defRPr/>
            </a:pPr>
            <a:r>
              <a:rPr lang="en-AU" sz="800" b="1" kern="0" dirty="0">
                <a:solidFill>
                  <a:srgbClr val="00338D"/>
                </a:solidFill>
              </a:rPr>
              <a:t>Off-Premise Cloud</a:t>
            </a:r>
          </a:p>
        </p:txBody>
      </p:sp>
      <p:sp>
        <p:nvSpPr>
          <p:cNvPr id="69" name="Rectangle 68"/>
          <p:cNvSpPr/>
          <p:nvPr/>
        </p:nvSpPr>
        <p:spPr bwMode="ltGray">
          <a:xfrm>
            <a:off x="7093844" y="2183583"/>
            <a:ext cx="2936808" cy="3399377"/>
          </a:xfrm>
          <a:prstGeom prst="rect">
            <a:avLst/>
          </a:prstGeom>
          <a:noFill/>
          <a:ln w="6350" cap="flat" cmpd="sng" algn="ctr">
            <a:solidFill>
              <a:srgbClr val="00338D"/>
            </a:solidFill>
            <a:prstDash val="sysDash"/>
          </a:ln>
          <a:effectLst/>
        </p:spPr>
        <p:txBody>
          <a:bodyPr rtlCol="0" anchor="t"/>
          <a:lstStyle/>
          <a:p>
            <a:pPr algn="ctr" defTabSz="806867">
              <a:defRPr/>
            </a:pPr>
            <a:r>
              <a:rPr lang="en-AU" sz="800" b="1" kern="0" dirty="0">
                <a:solidFill>
                  <a:srgbClr val="00338D"/>
                </a:solidFill>
              </a:rPr>
              <a:t>On-Premise Cloud</a:t>
            </a:r>
          </a:p>
        </p:txBody>
      </p:sp>
      <p:sp>
        <p:nvSpPr>
          <p:cNvPr id="87" name="TextBox 86"/>
          <p:cNvSpPr txBox="1"/>
          <p:nvPr/>
        </p:nvSpPr>
        <p:spPr>
          <a:xfrm>
            <a:off x="4302653" y="4755360"/>
            <a:ext cx="2047534"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Storage Accounts</a:t>
            </a:r>
          </a:p>
          <a:p>
            <a:pPr>
              <a:spcAft>
                <a:spcPts val="0"/>
              </a:spcAft>
            </a:pPr>
            <a:r>
              <a:rPr lang="en-US" sz="800" b="0" dirty="0">
                <a:solidFill>
                  <a:prstClr val="white"/>
                </a:solidFill>
                <a:latin typeface="Arial"/>
              </a:rPr>
              <a:t>Azure Data Lake Services</a:t>
            </a:r>
          </a:p>
          <a:p>
            <a:pPr>
              <a:spcAft>
                <a:spcPts val="0"/>
              </a:spcAft>
            </a:pPr>
            <a:r>
              <a:rPr lang="en-US" sz="800" b="0" dirty="0">
                <a:solidFill>
                  <a:prstClr val="white"/>
                </a:solidFill>
                <a:latin typeface="Arial"/>
              </a:rPr>
              <a:t>Virtual Machine Scale Sets</a:t>
            </a:r>
          </a:p>
        </p:txBody>
      </p:sp>
      <p:sp>
        <p:nvSpPr>
          <p:cNvPr id="94" name="TextBox 93"/>
          <p:cNvSpPr txBox="1"/>
          <p:nvPr/>
        </p:nvSpPr>
        <p:spPr>
          <a:xfrm>
            <a:off x="4291430" y="5201326"/>
            <a:ext cx="2047534"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Azure Virtual Networks </a:t>
            </a:r>
          </a:p>
          <a:p>
            <a:pPr>
              <a:spcAft>
                <a:spcPts val="0"/>
              </a:spcAft>
            </a:pPr>
            <a:r>
              <a:rPr lang="en-US" sz="800" b="0" dirty="0">
                <a:solidFill>
                  <a:prstClr val="white"/>
                </a:solidFill>
                <a:latin typeface="Arial"/>
              </a:rPr>
              <a:t>Azure Network Watcher</a:t>
            </a:r>
          </a:p>
        </p:txBody>
      </p:sp>
      <p:sp>
        <p:nvSpPr>
          <p:cNvPr id="8" name="Title 7"/>
          <p:cNvSpPr>
            <a:spLocks noGrp="1"/>
          </p:cNvSpPr>
          <p:nvPr>
            <p:ph type="title"/>
          </p:nvPr>
        </p:nvSpPr>
        <p:spPr/>
        <p:txBody>
          <a:bodyPr/>
          <a:lstStyle/>
          <a:p>
            <a:r>
              <a:rPr lang="en-US" dirty="0"/>
              <a:t>Principle – Hybrid and multi-cloud</a:t>
            </a:r>
          </a:p>
        </p:txBody>
      </p:sp>
      <p:sp>
        <p:nvSpPr>
          <p:cNvPr id="2" name="Text Placeholder 1"/>
          <p:cNvSpPr>
            <a:spLocks noGrp="1"/>
          </p:cNvSpPr>
          <p:nvPr>
            <p:ph type="body" sz="quarter" idx="12"/>
          </p:nvPr>
        </p:nvSpPr>
        <p:spPr/>
        <p:txBody>
          <a:bodyPr/>
          <a:lstStyle/>
          <a:p>
            <a:r>
              <a:rPr lang="en-US" dirty="0"/>
              <a:t>app enginer jelastic deis elasticbox</a:t>
            </a:r>
          </a:p>
        </p:txBody>
      </p:sp>
      <p:sp>
        <p:nvSpPr>
          <p:cNvPr id="89" name="Freeform 4849"/>
          <p:cNvSpPr>
            <a:spLocks noEditPoints="1"/>
          </p:cNvSpPr>
          <p:nvPr/>
        </p:nvSpPr>
        <p:spPr bwMode="auto">
          <a:xfrm>
            <a:off x="2921792" y="1497988"/>
            <a:ext cx="242274" cy="225643"/>
          </a:xfrm>
          <a:custGeom>
            <a:avLst/>
            <a:gdLst>
              <a:gd name="T0" fmla="*/ 0 w 324"/>
              <a:gd name="T1" fmla="*/ 136 h 262"/>
              <a:gd name="T2" fmla="*/ 0 w 324"/>
              <a:gd name="T3" fmla="*/ 132 h 262"/>
              <a:gd name="T4" fmla="*/ 6 w 324"/>
              <a:gd name="T5" fmla="*/ 126 h 262"/>
              <a:gd name="T6" fmla="*/ 46 w 324"/>
              <a:gd name="T7" fmla="*/ 126 h 262"/>
              <a:gd name="T8" fmla="*/ 50 w 324"/>
              <a:gd name="T9" fmla="*/ 126 h 262"/>
              <a:gd name="T10" fmla="*/ 56 w 324"/>
              <a:gd name="T11" fmla="*/ 132 h 262"/>
              <a:gd name="T12" fmla="*/ 56 w 324"/>
              <a:gd name="T13" fmla="*/ 212 h 262"/>
              <a:gd name="T14" fmla="*/ 56 w 324"/>
              <a:gd name="T15" fmla="*/ 216 h 262"/>
              <a:gd name="T16" fmla="*/ 50 w 324"/>
              <a:gd name="T17" fmla="*/ 220 h 262"/>
              <a:gd name="T18" fmla="*/ 10 w 324"/>
              <a:gd name="T19" fmla="*/ 222 h 262"/>
              <a:gd name="T20" fmla="*/ 6 w 324"/>
              <a:gd name="T21" fmla="*/ 220 h 262"/>
              <a:gd name="T22" fmla="*/ 0 w 324"/>
              <a:gd name="T23" fmla="*/ 216 h 262"/>
              <a:gd name="T24" fmla="*/ 0 w 324"/>
              <a:gd name="T25" fmla="*/ 212 h 262"/>
              <a:gd name="T26" fmla="*/ 136 w 324"/>
              <a:gd name="T27" fmla="*/ 222 h 262"/>
              <a:gd name="T28" fmla="*/ 140 w 324"/>
              <a:gd name="T29" fmla="*/ 220 h 262"/>
              <a:gd name="T30" fmla="*/ 144 w 324"/>
              <a:gd name="T31" fmla="*/ 216 h 262"/>
              <a:gd name="T32" fmla="*/ 146 w 324"/>
              <a:gd name="T33" fmla="*/ 58 h 262"/>
              <a:gd name="T34" fmla="*/ 144 w 324"/>
              <a:gd name="T35" fmla="*/ 54 h 262"/>
              <a:gd name="T36" fmla="*/ 140 w 324"/>
              <a:gd name="T37" fmla="*/ 50 h 262"/>
              <a:gd name="T38" fmla="*/ 100 w 324"/>
              <a:gd name="T39" fmla="*/ 48 h 262"/>
              <a:gd name="T40" fmla="*/ 96 w 324"/>
              <a:gd name="T41" fmla="*/ 50 h 262"/>
              <a:gd name="T42" fmla="*/ 90 w 324"/>
              <a:gd name="T43" fmla="*/ 54 h 262"/>
              <a:gd name="T44" fmla="*/ 90 w 324"/>
              <a:gd name="T45" fmla="*/ 212 h 262"/>
              <a:gd name="T46" fmla="*/ 90 w 324"/>
              <a:gd name="T47" fmla="*/ 216 h 262"/>
              <a:gd name="T48" fmla="*/ 96 w 324"/>
              <a:gd name="T49" fmla="*/ 220 h 262"/>
              <a:gd name="T50" fmla="*/ 100 w 324"/>
              <a:gd name="T51" fmla="*/ 222 h 262"/>
              <a:gd name="T52" fmla="*/ 224 w 324"/>
              <a:gd name="T53" fmla="*/ 222 h 262"/>
              <a:gd name="T54" fmla="*/ 228 w 324"/>
              <a:gd name="T55" fmla="*/ 220 h 262"/>
              <a:gd name="T56" fmla="*/ 234 w 324"/>
              <a:gd name="T57" fmla="*/ 216 h 262"/>
              <a:gd name="T58" fmla="*/ 234 w 324"/>
              <a:gd name="T59" fmla="*/ 86 h 262"/>
              <a:gd name="T60" fmla="*/ 234 w 324"/>
              <a:gd name="T61" fmla="*/ 82 h 262"/>
              <a:gd name="T62" fmla="*/ 228 w 324"/>
              <a:gd name="T63" fmla="*/ 76 h 262"/>
              <a:gd name="T64" fmla="*/ 188 w 324"/>
              <a:gd name="T65" fmla="*/ 76 h 262"/>
              <a:gd name="T66" fmla="*/ 184 w 324"/>
              <a:gd name="T67" fmla="*/ 76 h 262"/>
              <a:gd name="T68" fmla="*/ 180 w 324"/>
              <a:gd name="T69" fmla="*/ 82 h 262"/>
              <a:gd name="T70" fmla="*/ 178 w 324"/>
              <a:gd name="T71" fmla="*/ 212 h 262"/>
              <a:gd name="T72" fmla="*/ 180 w 324"/>
              <a:gd name="T73" fmla="*/ 216 h 262"/>
              <a:gd name="T74" fmla="*/ 184 w 324"/>
              <a:gd name="T75" fmla="*/ 220 h 262"/>
              <a:gd name="T76" fmla="*/ 188 w 324"/>
              <a:gd name="T77" fmla="*/ 222 h 262"/>
              <a:gd name="T78" fmla="*/ 278 w 324"/>
              <a:gd name="T79" fmla="*/ 0 h 262"/>
              <a:gd name="T80" fmla="*/ 274 w 324"/>
              <a:gd name="T81" fmla="*/ 0 h 262"/>
              <a:gd name="T82" fmla="*/ 268 w 324"/>
              <a:gd name="T83" fmla="*/ 6 h 262"/>
              <a:gd name="T84" fmla="*/ 268 w 324"/>
              <a:gd name="T85" fmla="*/ 212 h 262"/>
              <a:gd name="T86" fmla="*/ 268 w 324"/>
              <a:gd name="T87" fmla="*/ 216 h 262"/>
              <a:gd name="T88" fmla="*/ 274 w 324"/>
              <a:gd name="T89" fmla="*/ 220 h 262"/>
              <a:gd name="T90" fmla="*/ 314 w 324"/>
              <a:gd name="T91" fmla="*/ 222 h 262"/>
              <a:gd name="T92" fmla="*/ 318 w 324"/>
              <a:gd name="T93" fmla="*/ 220 h 262"/>
              <a:gd name="T94" fmla="*/ 324 w 324"/>
              <a:gd name="T95" fmla="*/ 216 h 262"/>
              <a:gd name="T96" fmla="*/ 324 w 324"/>
              <a:gd name="T97" fmla="*/ 10 h 262"/>
              <a:gd name="T98" fmla="*/ 324 w 324"/>
              <a:gd name="T99" fmla="*/ 6 h 262"/>
              <a:gd name="T100" fmla="*/ 318 w 324"/>
              <a:gd name="T101" fmla="*/ 0 h 262"/>
              <a:gd name="T102" fmla="*/ 314 w 324"/>
              <a:gd name="T103" fmla="*/ 0 h 262"/>
              <a:gd name="T104" fmla="*/ 0 w 324"/>
              <a:gd name="T105" fmla="*/ 242 h 262"/>
              <a:gd name="T106" fmla="*/ 324 w 324"/>
              <a:gd name="T107"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62">
                <a:moveTo>
                  <a:pt x="0" y="212"/>
                </a:moveTo>
                <a:lnTo>
                  <a:pt x="0" y="136"/>
                </a:lnTo>
                <a:lnTo>
                  <a:pt x="0" y="136"/>
                </a:lnTo>
                <a:lnTo>
                  <a:pt x="0" y="132"/>
                </a:lnTo>
                <a:lnTo>
                  <a:pt x="2" y="128"/>
                </a:lnTo>
                <a:lnTo>
                  <a:pt x="6" y="126"/>
                </a:lnTo>
                <a:lnTo>
                  <a:pt x="10" y="126"/>
                </a:lnTo>
                <a:lnTo>
                  <a:pt x="46" y="126"/>
                </a:lnTo>
                <a:lnTo>
                  <a:pt x="46" y="126"/>
                </a:lnTo>
                <a:lnTo>
                  <a:pt x="50" y="126"/>
                </a:lnTo>
                <a:lnTo>
                  <a:pt x="54" y="128"/>
                </a:lnTo>
                <a:lnTo>
                  <a:pt x="56" y="132"/>
                </a:lnTo>
                <a:lnTo>
                  <a:pt x="56" y="136"/>
                </a:lnTo>
                <a:lnTo>
                  <a:pt x="56" y="212"/>
                </a:lnTo>
                <a:lnTo>
                  <a:pt x="56" y="212"/>
                </a:lnTo>
                <a:lnTo>
                  <a:pt x="56" y="216"/>
                </a:lnTo>
                <a:lnTo>
                  <a:pt x="54" y="218"/>
                </a:lnTo>
                <a:lnTo>
                  <a:pt x="50" y="220"/>
                </a:lnTo>
                <a:lnTo>
                  <a:pt x="46" y="222"/>
                </a:lnTo>
                <a:lnTo>
                  <a:pt x="10" y="222"/>
                </a:lnTo>
                <a:lnTo>
                  <a:pt x="10" y="222"/>
                </a:lnTo>
                <a:lnTo>
                  <a:pt x="6" y="220"/>
                </a:lnTo>
                <a:lnTo>
                  <a:pt x="2" y="218"/>
                </a:lnTo>
                <a:lnTo>
                  <a:pt x="0" y="216"/>
                </a:lnTo>
                <a:lnTo>
                  <a:pt x="0" y="212"/>
                </a:lnTo>
                <a:lnTo>
                  <a:pt x="0" y="212"/>
                </a:lnTo>
                <a:close/>
                <a:moveTo>
                  <a:pt x="100" y="222"/>
                </a:moveTo>
                <a:lnTo>
                  <a:pt x="136" y="222"/>
                </a:lnTo>
                <a:lnTo>
                  <a:pt x="136" y="222"/>
                </a:lnTo>
                <a:lnTo>
                  <a:pt x="140" y="220"/>
                </a:lnTo>
                <a:lnTo>
                  <a:pt x="142" y="218"/>
                </a:lnTo>
                <a:lnTo>
                  <a:pt x="144" y="216"/>
                </a:lnTo>
                <a:lnTo>
                  <a:pt x="146" y="212"/>
                </a:lnTo>
                <a:lnTo>
                  <a:pt x="146" y="58"/>
                </a:lnTo>
                <a:lnTo>
                  <a:pt x="146" y="58"/>
                </a:lnTo>
                <a:lnTo>
                  <a:pt x="144" y="54"/>
                </a:lnTo>
                <a:lnTo>
                  <a:pt x="142" y="52"/>
                </a:lnTo>
                <a:lnTo>
                  <a:pt x="140" y="50"/>
                </a:lnTo>
                <a:lnTo>
                  <a:pt x="136" y="48"/>
                </a:lnTo>
                <a:lnTo>
                  <a:pt x="100" y="48"/>
                </a:lnTo>
                <a:lnTo>
                  <a:pt x="100" y="48"/>
                </a:lnTo>
                <a:lnTo>
                  <a:pt x="96" y="50"/>
                </a:lnTo>
                <a:lnTo>
                  <a:pt x="92" y="52"/>
                </a:lnTo>
                <a:lnTo>
                  <a:pt x="90" y="54"/>
                </a:lnTo>
                <a:lnTo>
                  <a:pt x="90" y="58"/>
                </a:lnTo>
                <a:lnTo>
                  <a:pt x="90" y="212"/>
                </a:lnTo>
                <a:lnTo>
                  <a:pt x="90" y="212"/>
                </a:lnTo>
                <a:lnTo>
                  <a:pt x="90" y="216"/>
                </a:lnTo>
                <a:lnTo>
                  <a:pt x="92" y="218"/>
                </a:lnTo>
                <a:lnTo>
                  <a:pt x="96" y="220"/>
                </a:lnTo>
                <a:lnTo>
                  <a:pt x="100" y="222"/>
                </a:lnTo>
                <a:lnTo>
                  <a:pt x="100" y="222"/>
                </a:lnTo>
                <a:close/>
                <a:moveTo>
                  <a:pt x="188" y="222"/>
                </a:moveTo>
                <a:lnTo>
                  <a:pt x="224" y="222"/>
                </a:lnTo>
                <a:lnTo>
                  <a:pt x="224" y="222"/>
                </a:lnTo>
                <a:lnTo>
                  <a:pt x="228" y="220"/>
                </a:lnTo>
                <a:lnTo>
                  <a:pt x="232" y="218"/>
                </a:lnTo>
                <a:lnTo>
                  <a:pt x="234" y="216"/>
                </a:lnTo>
                <a:lnTo>
                  <a:pt x="234" y="212"/>
                </a:lnTo>
                <a:lnTo>
                  <a:pt x="234" y="86"/>
                </a:lnTo>
                <a:lnTo>
                  <a:pt x="234" y="86"/>
                </a:lnTo>
                <a:lnTo>
                  <a:pt x="234" y="82"/>
                </a:lnTo>
                <a:lnTo>
                  <a:pt x="232" y="78"/>
                </a:lnTo>
                <a:lnTo>
                  <a:pt x="228" y="76"/>
                </a:lnTo>
                <a:lnTo>
                  <a:pt x="224" y="76"/>
                </a:lnTo>
                <a:lnTo>
                  <a:pt x="188" y="76"/>
                </a:lnTo>
                <a:lnTo>
                  <a:pt x="188" y="76"/>
                </a:lnTo>
                <a:lnTo>
                  <a:pt x="184" y="76"/>
                </a:lnTo>
                <a:lnTo>
                  <a:pt x="182" y="78"/>
                </a:lnTo>
                <a:lnTo>
                  <a:pt x="180" y="82"/>
                </a:lnTo>
                <a:lnTo>
                  <a:pt x="178" y="86"/>
                </a:lnTo>
                <a:lnTo>
                  <a:pt x="178" y="212"/>
                </a:lnTo>
                <a:lnTo>
                  <a:pt x="178" y="212"/>
                </a:lnTo>
                <a:lnTo>
                  <a:pt x="180" y="216"/>
                </a:lnTo>
                <a:lnTo>
                  <a:pt x="182" y="218"/>
                </a:lnTo>
                <a:lnTo>
                  <a:pt x="184" y="220"/>
                </a:lnTo>
                <a:lnTo>
                  <a:pt x="188" y="222"/>
                </a:lnTo>
                <a:lnTo>
                  <a:pt x="188" y="222"/>
                </a:lnTo>
                <a:close/>
                <a:moveTo>
                  <a:pt x="314" y="0"/>
                </a:moveTo>
                <a:lnTo>
                  <a:pt x="278" y="0"/>
                </a:lnTo>
                <a:lnTo>
                  <a:pt x="278" y="0"/>
                </a:lnTo>
                <a:lnTo>
                  <a:pt x="274" y="0"/>
                </a:lnTo>
                <a:lnTo>
                  <a:pt x="270" y="2"/>
                </a:lnTo>
                <a:lnTo>
                  <a:pt x="268" y="6"/>
                </a:lnTo>
                <a:lnTo>
                  <a:pt x="268" y="10"/>
                </a:lnTo>
                <a:lnTo>
                  <a:pt x="268" y="212"/>
                </a:lnTo>
                <a:lnTo>
                  <a:pt x="268" y="212"/>
                </a:lnTo>
                <a:lnTo>
                  <a:pt x="268" y="216"/>
                </a:lnTo>
                <a:lnTo>
                  <a:pt x="270" y="218"/>
                </a:lnTo>
                <a:lnTo>
                  <a:pt x="274" y="220"/>
                </a:lnTo>
                <a:lnTo>
                  <a:pt x="278" y="222"/>
                </a:lnTo>
                <a:lnTo>
                  <a:pt x="314" y="222"/>
                </a:lnTo>
                <a:lnTo>
                  <a:pt x="314" y="222"/>
                </a:lnTo>
                <a:lnTo>
                  <a:pt x="318" y="220"/>
                </a:lnTo>
                <a:lnTo>
                  <a:pt x="322" y="218"/>
                </a:lnTo>
                <a:lnTo>
                  <a:pt x="324" y="216"/>
                </a:lnTo>
                <a:lnTo>
                  <a:pt x="324" y="212"/>
                </a:lnTo>
                <a:lnTo>
                  <a:pt x="324" y="10"/>
                </a:lnTo>
                <a:lnTo>
                  <a:pt x="324" y="10"/>
                </a:lnTo>
                <a:lnTo>
                  <a:pt x="324" y="6"/>
                </a:lnTo>
                <a:lnTo>
                  <a:pt x="322" y="2"/>
                </a:lnTo>
                <a:lnTo>
                  <a:pt x="318" y="0"/>
                </a:lnTo>
                <a:lnTo>
                  <a:pt x="314" y="0"/>
                </a:lnTo>
                <a:lnTo>
                  <a:pt x="314" y="0"/>
                </a:lnTo>
                <a:close/>
                <a:moveTo>
                  <a:pt x="324" y="242"/>
                </a:moveTo>
                <a:lnTo>
                  <a:pt x="0" y="242"/>
                </a:lnTo>
                <a:lnTo>
                  <a:pt x="0" y="262"/>
                </a:lnTo>
                <a:lnTo>
                  <a:pt x="324" y="262"/>
                </a:lnTo>
                <a:lnTo>
                  <a:pt x="324" y="242"/>
                </a:lnTo>
                <a:close/>
              </a:path>
            </a:pathLst>
          </a:custGeom>
          <a:solidFill>
            <a:srgbClr val="00338D"/>
          </a:solidFill>
          <a:ln>
            <a:noFill/>
          </a:ln>
        </p:spPr>
        <p:txBody>
          <a:bodyPr vert="horz" wrap="square" lIns="92018" tIns="46009" rIns="92018" bIns="46009" numCol="1" anchor="t" anchorCtr="0" compatLnSpc="1">
            <a:prstTxWarp prst="textNoShape">
              <a:avLst/>
            </a:prstTxWarp>
          </a:bodyPr>
          <a:lstStyle/>
          <a:p>
            <a:pPr defTabSz="920230"/>
            <a:endParaRPr lang="en-GB" sz="700" kern="0" dirty="0">
              <a:solidFill>
                <a:srgbClr val="000000">
                  <a:lumMod val="50000"/>
                  <a:lumOff val="50000"/>
                </a:srgbClr>
              </a:solidFill>
            </a:endParaRPr>
          </a:p>
        </p:txBody>
      </p:sp>
      <p:sp>
        <p:nvSpPr>
          <p:cNvPr id="90" name="Freeform 4846"/>
          <p:cNvSpPr>
            <a:spLocks noEditPoints="1"/>
          </p:cNvSpPr>
          <p:nvPr/>
        </p:nvSpPr>
        <p:spPr bwMode="auto">
          <a:xfrm>
            <a:off x="2887798" y="1853532"/>
            <a:ext cx="310263" cy="254752"/>
          </a:xfrm>
          <a:custGeom>
            <a:avLst/>
            <a:gdLst>
              <a:gd name="T0" fmla="*/ 234 w 388"/>
              <a:gd name="T1" fmla="*/ 108 h 320"/>
              <a:gd name="T2" fmla="*/ 206 w 388"/>
              <a:gd name="T3" fmla="*/ 22 h 320"/>
              <a:gd name="T4" fmla="*/ 150 w 388"/>
              <a:gd name="T5" fmla="*/ 24 h 320"/>
              <a:gd name="T6" fmla="*/ 110 w 388"/>
              <a:gd name="T7" fmla="*/ 24 h 320"/>
              <a:gd name="T8" fmla="*/ 24 w 388"/>
              <a:gd name="T9" fmla="*/ 52 h 320"/>
              <a:gd name="T10" fmla="*/ 26 w 388"/>
              <a:gd name="T11" fmla="*/ 108 h 320"/>
              <a:gd name="T12" fmla="*/ 26 w 388"/>
              <a:gd name="T13" fmla="*/ 148 h 320"/>
              <a:gd name="T14" fmla="*/ 52 w 388"/>
              <a:gd name="T15" fmla="*/ 234 h 320"/>
              <a:gd name="T16" fmla="*/ 110 w 388"/>
              <a:gd name="T17" fmla="*/ 232 h 320"/>
              <a:gd name="T18" fmla="*/ 150 w 388"/>
              <a:gd name="T19" fmla="*/ 232 h 320"/>
              <a:gd name="T20" fmla="*/ 236 w 388"/>
              <a:gd name="T21" fmla="*/ 206 h 320"/>
              <a:gd name="T22" fmla="*/ 234 w 388"/>
              <a:gd name="T23" fmla="*/ 148 h 320"/>
              <a:gd name="T24" fmla="*/ 114 w 388"/>
              <a:gd name="T25" fmla="*/ 208 h 320"/>
              <a:gd name="T26" fmla="*/ 62 w 388"/>
              <a:gd name="T27" fmla="*/ 174 h 320"/>
              <a:gd name="T28" fmla="*/ 48 w 388"/>
              <a:gd name="T29" fmla="*/ 128 h 320"/>
              <a:gd name="T30" fmla="*/ 72 w 388"/>
              <a:gd name="T31" fmla="*/ 70 h 320"/>
              <a:gd name="T32" fmla="*/ 130 w 388"/>
              <a:gd name="T33" fmla="*/ 46 h 320"/>
              <a:gd name="T34" fmla="*/ 176 w 388"/>
              <a:gd name="T35" fmla="*/ 60 h 320"/>
              <a:gd name="T36" fmla="*/ 210 w 388"/>
              <a:gd name="T37" fmla="*/ 112 h 320"/>
              <a:gd name="T38" fmla="*/ 206 w 388"/>
              <a:gd name="T39" fmla="*/ 160 h 320"/>
              <a:gd name="T40" fmla="*/ 162 w 388"/>
              <a:gd name="T41" fmla="*/ 204 h 320"/>
              <a:gd name="T42" fmla="*/ 130 w 388"/>
              <a:gd name="T43" fmla="*/ 66 h 320"/>
              <a:gd name="T44" fmla="*/ 94 w 388"/>
              <a:gd name="T45" fmla="*/ 76 h 320"/>
              <a:gd name="T46" fmla="*/ 68 w 388"/>
              <a:gd name="T47" fmla="*/ 116 h 320"/>
              <a:gd name="T48" fmla="*/ 72 w 388"/>
              <a:gd name="T49" fmla="*/ 152 h 320"/>
              <a:gd name="T50" fmla="*/ 106 w 388"/>
              <a:gd name="T51" fmla="*/ 186 h 320"/>
              <a:gd name="T52" fmla="*/ 142 w 388"/>
              <a:gd name="T53" fmla="*/ 190 h 320"/>
              <a:gd name="T54" fmla="*/ 182 w 388"/>
              <a:gd name="T55" fmla="*/ 162 h 320"/>
              <a:gd name="T56" fmla="*/ 192 w 388"/>
              <a:gd name="T57" fmla="*/ 128 h 320"/>
              <a:gd name="T58" fmla="*/ 174 w 388"/>
              <a:gd name="T59" fmla="*/ 84 h 320"/>
              <a:gd name="T60" fmla="*/ 130 w 388"/>
              <a:gd name="T61" fmla="*/ 66 h 320"/>
              <a:gd name="T62" fmla="*/ 120 w 388"/>
              <a:gd name="T63" fmla="*/ 152 h 320"/>
              <a:gd name="T64" fmla="*/ 102 w 388"/>
              <a:gd name="T65" fmla="*/ 128 h 320"/>
              <a:gd name="T66" fmla="*/ 130 w 388"/>
              <a:gd name="T67" fmla="*/ 102 h 320"/>
              <a:gd name="T68" fmla="*/ 154 w 388"/>
              <a:gd name="T69" fmla="*/ 118 h 320"/>
              <a:gd name="T70" fmla="*/ 148 w 388"/>
              <a:gd name="T71" fmla="*/ 148 h 320"/>
              <a:gd name="T72" fmla="*/ 370 w 388"/>
              <a:gd name="T73" fmla="*/ 248 h 320"/>
              <a:gd name="T74" fmla="*/ 364 w 388"/>
              <a:gd name="T75" fmla="*/ 214 h 320"/>
              <a:gd name="T76" fmla="*/ 320 w 388"/>
              <a:gd name="T77" fmla="*/ 162 h 320"/>
              <a:gd name="T78" fmla="*/ 286 w 388"/>
              <a:gd name="T79" fmla="*/ 186 h 320"/>
              <a:gd name="T80" fmla="*/ 260 w 388"/>
              <a:gd name="T81" fmla="*/ 208 h 320"/>
              <a:gd name="T82" fmla="*/ 236 w 388"/>
              <a:gd name="T83" fmla="*/ 272 h 320"/>
              <a:gd name="T84" fmla="*/ 274 w 388"/>
              <a:gd name="T85" fmla="*/ 290 h 320"/>
              <a:gd name="T86" fmla="*/ 306 w 388"/>
              <a:gd name="T87" fmla="*/ 302 h 320"/>
              <a:gd name="T88" fmla="*/ 372 w 388"/>
              <a:gd name="T89" fmla="*/ 290 h 320"/>
              <a:gd name="T90" fmla="*/ 370 w 388"/>
              <a:gd name="T91" fmla="*/ 248 h 320"/>
              <a:gd name="T92" fmla="*/ 310 w 388"/>
              <a:gd name="T93" fmla="*/ 266 h 320"/>
              <a:gd name="T94" fmla="*/ 288 w 388"/>
              <a:gd name="T95" fmla="*/ 252 h 320"/>
              <a:gd name="T96" fmla="*/ 300 w 388"/>
              <a:gd name="T97" fmla="*/ 220 h 320"/>
              <a:gd name="T98" fmla="*/ 326 w 388"/>
              <a:gd name="T99" fmla="*/ 224 h 320"/>
              <a:gd name="T100" fmla="*/ 332 w 388"/>
              <a:gd name="T101" fmla="*/ 25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 h="320">
                <a:moveTo>
                  <a:pt x="258" y="148"/>
                </a:moveTo>
                <a:lnTo>
                  <a:pt x="258" y="108"/>
                </a:lnTo>
                <a:lnTo>
                  <a:pt x="234" y="108"/>
                </a:lnTo>
                <a:lnTo>
                  <a:pt x="234" y="108"/>
                </a:lnTo>
                <a:lnTo>
                  <a:pt x="226" y="88"/>
                </a:lnTo>
                <a:lnTo>
                  <a:pt x="216" y="70"/>
                </a:lnTo>
                <a:lnTo>
                  <a:pt x="236" y="52"/>
                </a:lnTo>
                <a:lnTo>
                  <a:pt x="206" y="22"/>
                </a:lnTo>
                <a:lnTo>
                  <a:pt x="188" y="40"/>
                </a:lnTo>
                <a:lnTo>
                  <a:pt x="188" y="40"/>
                </a:lnTo>
                <a:lnTo>
                  <a:pt x="170" y="30"/>
                </a:lnTo>
                <a:lnTo>
                  <a:pt x="150" y="24"/>
                </a:lnTo>
                <a:lnTo>
                  <a:pt x="150" y="0"/>
                </a:lnTo>
                <a:lnTo>
                  <a:pt x="110" y="0"/>
                </a:lnTo>
                <a:lnTo>
                  <a:pt x="110" y="24"/>
                </a:lnTo>
                <a:lnTo>
                  <a:pt x="110" y="24"/>
                </a:lnTo>
                <a:lnTo>
                  <a:pt x="90" y="30"/>
                </a:lnTo>
                <a:lnTo>
                  <a:pt x="70" y="40"/>
                </a:lnTo>
                <a:lnTo>
                  <a:pt x="52" y="22"/>
                </a:lnTo>
                <a:lnTo>
                  <a:pt x="24" y="52"/>
                </a:lnTo>
                <a:lnTo>
                  <a:pt x="42" y="70"/>
                </a:lnTo>
                <a:lnTo>
                  <a:pt x="42" y="70"/>
                </a:lnTo>
                <a:lnTo>
                  <a:pt x="32" y="88"/>
                </a:lnTo>
                <a:lnTo>
                  <a:pt x="26" y="108"/>
                </a:lnTo>
                <a:lnTo>
                  <a:pt x="0" y="108"/>
                </a:lnTo>
                <a:lnTo>
                  <a:pt x="0" y="148"/>
                </a:lnTo>
                <a:lnTo>
                  <a:pt x="26" y="148"/>
                </a:lnTo>
                <a:lnTo>
                  <a:pt x="26" y="148"/>
                </a:lnTo>
                <a:lnTo>
                  <a:pt x="32" y="168"/>
                </a:lnTo>
                <a:lnTo>
                  <a:pt x="42" y="188"/>
                </a:lnTo>
                <a:lnTo>
                  <a:pt x="24" y="206"/>
                </a:lnTo>
                <a:lnTo>
                  <a:pt x="52" y="234"/>
                </a:lnTo>
                <a:lnTo>
                  <a:pt x="70" y="216"/>
                </a:lnTo>
                <a:lnTo>
                  <a:pt x="70" y="216"/>
                </a:lnTo>
                <a:lnTo>
                  <a:pt x="90" y="226"/>
                </a:lnTo>
                <a:lnTo>
                  <a:pt x="110" y="232"/>
                </a:lnTo>
                <a:lnTo>
                  <a:pt x="110" y="258"/>
                </a:lnTo>
                <a:lnTo>
                  <a:pt x="150" y="258"/>
                </a:lnTo>
                <a:lnTo>
                  <a:pt x="150" y="232"/>
                </a:lnTo>
                <a:lnTo>
                  <a:pt x="150" y="232"/>
                </a:lnTo>
                <a:lnTo>
                  <a:pt x="170" y="226"/>
                </a:lnTo>
                <a:lnTo>
                  <a:pt x="188" y="216"/>
                </a:lnTo>
                <a:lnTo>
                  <a:pt x="206" y="234"/>
                </a:lnTo>
                <a:lnTo>
                  <a:pt x="236" y="206"/>
                </a:lnTo>
                <a:lnTo>
                  <a:pt x="216" y="188"/>
                </a:lnTo>
                <a:lnTo>
                  <a:pt x="216" y="188"/>
                </a:lnTo>
                <a:lnTo>
                  <a:pt x="226" y="168"/>
                </a:lnTo>
                <a:lnTo>
                  <a:pt x="234" y="148"/>
                </a:lnTo>
                <a:lnTo>
                  <a:pt x="258" y="148"/>
                </a:lnTo>
                <a:close/>
                <a:moveTo>
                  <a:pt x="130" y="210"/>
                </a:moveTo>
                <a:lnTo>
                  <a:pt x="130" y="210"/>
                </a:lnTo>
                <a:lnTo>
                  <a:pt x="114" y="208"/>
                </a:lnTo>
                <a:lnTo>
                  <a:pt x="98" y="204"/>
                </a:lnTo>
                <a:lnTo>
                  <a:pt x="84" y="196"/>
                </a:lnTo>
                <a:lnTo>
                  <a:pt x="72" y="186"/>
                </a:lnTo>
                <a:lnTo>
                  <a:pt x="62" y="174"/>
                </a:lnTo>
                <a:lnTo>
                  <a:pt x="54" y="160"/>
                </a:lnTo>
                <a:lnTo>
                  <a:pt x="50" y="144"/>
                </a:lnTo>
                <a:lnTo>
                  <a:pt x="48" y="128"/>
                </a:lnTo>
                <a:lnTo>
                  <a:pt x="48" y="128"/>
                </a:lnTo>
                <a:lnTo>
                  <a:pt x="50" y="112"/>
                </a:lnTo>
                <a:lnTo>
                  <a:pt x="54" y="96"/>
                </a:lnTo>
                <a:lnTo>
                  <a:pt x="62" y="82"/>
                </a:lnTo>
                <a:lnTo>
                  <a:pt x="72" y="70"/>
                </a:lnTo>
                <a:lnTo>
                  <a:pt x="84" y="60"/>
                </a:lnTo>
                <a:lnTo>
                  <a:pt x="98" y="52"/>
                </a:lnTo>
                <a:lnTo>
                  <a:pt x="114" y="48"/>
                </a:lnTo>
                <a:lnTo>
                  <a:pt x="130" y="46"/>
                </a:lnTo>
                <a:lnTo>
                  <a:pt x="130" y="46"/>
                </a:lnTo>
                <a:lnTo>
                  <a:pt x="146" y="48"/>
                </a:lnTo>
                <a:lnTo>
                  <a:pt x="162" y="52"/>
                </a:lnTo>
                <a:lnTo>
                  <a:pt x="176" y="60"/>
                </a:lnTo>
                <a:lnTo>
                  <a:pt x="188" y="70"/>
                </a:lnTo>
                <a:lnTo>
                  <a:pt x="198" y="82"/>
                </a:lnTo>
                <a:lnTo>
                  <a:pt x="206" y="96"/>
                </a:lnTo>
                <a:lnTo>
                  <a:pt x="210" y="112"/>
                </a:lnTo>
                <a:lnTo>
                  <a:pt x="212" y="128"/>
                </a:lnTo>
                <a:lnTo>
                  <a:pt x="212" y="128"/>
                </a:lnTo>
                <a:lnTo>
                  <a:pt x="210" y="144"/>
                </a:lnTo>
                <a:lnTo>
                  <a:pt x="206" y="160"/>
                </a:lnTo>
                <a:lnTo>
                  <a:pt x="198" y="174"/>
                </a:lnTo>
                <a:lnTo>
                  <a:pt x="188" y="186"/>
                </a:lnTo>
                <a:lnTo>
                  <a:pt x="176" y="196"/>
                </a:lnTo>
                <a:lnTo>
                  <a:pt x="162" y="204"/>
                </a:lnTo>
                <a:lnTo>
                  <a:pt x="146" y="208"/>
                </a:lnTo>
                <a:lnTo>
                  <a:pt x="130" y="210"/>
                </a:lnTo>
                <a:lnTo>
                  <a:pt x="130" y="210"/>
                </a:lnTo>
                <a:close/>
                <a:moveTo>
                  <a:pt x="130" y="66"/>
                </a:moveTo>
                <a:lnTo>
                  <a:pt x="130" y="66"/>
                </a:lnTo>
                <a:lnTo>
                  <a:pt x="118" y="68"/>
                </a:lnTo>
                <a:lnTo>
                  <a:pt x="106" y="70"/>
                </a:lnTo>
                <a:lnTo>
                  <a:pt x="94" y="76"/>
                </a:lnTo>
                <a:lnTo>
                  <a:pt x="86" y="84"/>
                </a:lnTo>
                <a:lnTo>
                  <a:pt x="78" y="94"/>
                </a:lnTo>
                <a:lnTo>
                  <a:pt x="72" y="104"/>
                </a:lnTo>
                <a:lnTo>
                  <a:pt x="68" y="116"/>
                </a:lnTo>
                <a:lnTo>
                  <a:pt x="68" y="128"/>
                </a:lnTo>
                <a:lnTo>
                  <a:pt x="68" y="128"/>
                </a:lnTo>
                <a:lnTo>
                  <a:pt x="68" y="140"/>
                </a:lnTo>
                <a:lnTo>
                  <a:pt x="72" y="152"/>
                </a:lnTo>
                <a:lnTo>
                  <a:pt x="78" y="162"/>
                </a:lnTo>
                <a:lnTo>
                  <a:pt x="86" y="172"/>
                </a:lnTo>
                <a:lnTo>
                  <a:pt x="94" y="180"/>
                </a:lnTo>
                <a:lnTo>
                  <a:pt x="106" y="186"/>
                </a:lnTo>
                <a:lnTo>
                  <a:pt x="118" y="190"/>
                </a:lnTo>
                <a:lnTo>
                  <a:pt x="130" y="190"/>
                </a:lnTo>
                <a:lnTo>
                  <a:pt x="130" y="190"/>
                </a:lnTo>
                <a:lnTo>
                  <a:pt x="142" y="190"/>
                </a:lnTo>
                <a:lnTo>
                  <a:pt x="154" y="186"/>
                </a:lnTo>
                <a:lnTo>
                  <a:pt x="164" y="180"/>
                </a:lnTo>
                <a:lnTo>
                  <a:pt x="174" y="172"/>
                </a:lnTo>
                <a:lnTo>
                  <a:pt x="182" y="162"/>
                </a:lnTo>
                <a:lnTo>
                  <a:pt x="188" y="152"/>
                </a:lnTo>
                <a:lnTo>
                  <a:pt x="190" y="140"/>
                </a:lnTo>
                <a:lnTo>
                  <a:pt x="192" y="128"/>
                </a:lnTo>
                <a:lnTo>
                  <a:pt x="192" y="128"/>
                </a:lnTo>
                <a:lnTo>
                  <a:pt x="190" y="116"/>
                </a:lnTo>
                <a:lnTo>
                  <a:pt x="188" y="104"/>
                </a:lnTo>
                <a:lnTo>
                  <a:pt x="182" y="94"/>
                </a:lnTo>
                <a:lnTo>
                  <a:pt x="174" y="84"/>
                </a:lnTo>
                <a:lnTo>
                  <a:pt x="164" y="76"/>
                </a:lnTo>
                <a:lnTo>
                  <a:pt x="154" y="70"/>
                </a:lnTo>
                <a:lnTo>
                  <a:pt x="142" y="68"/>
                </a:lnTo>
                <a:lnTo>
                  <a:pt x="130" y="66"/>
                </a:lnTo>
                <a:lnTo>
                  <a:pt x="130" y="66"/>
                </a:lnTo>
                <a:close/>
                <a:moveTo>
                  <a:pt x="130" y="156"/>
                </a:moveTo>
                <a:lnTo>
                  <a:pt x="130" y="156"/>
                </a:lnTo>
                <a:lnTo>
                  <a:pt x="120" y="152"/>
                </a:lnTo>
                <a:lnTo>
                  <a:pt x="110" y="148"/>
                </a:lnTo>
                <a:lnTo>
                  <a:pt x="104" y="138"/>
                </a:lnTo>
                <a:lnTo>
                  <a:pt x="102" y="128"/>
                </a:lnTo>
                <a:lnTo>
                  <a:pt x="102" y="128"/>
                </a:lnTo>
                <a:lnTo>
                  <a:pt x="104" y="118"/>
                </a:lnTo>
                <a:lnTo>
                  <a:pt x="110" y="110"/>
                </a:lnTo>
                <a:lnTo>
                  <a:pt x="120" y="104"/>
                </a:lnTo>
                <a:lnTo>
                  <a:pt x="130" y="102"/>
                </a:lnTo>
                <a:lnTo>
                  <a:pt x="130" y="102"/>
                </a:lnTo>
                <a:lnTo>
                  <a:pt x="140" y="104"/>
                </a:lnTo>
                <a:lnTo>
                  <a:pt x="148" y="110"/>
                </a:lnTo>
                <a:lnTo>
                  <a:pt x="154" y="118"/>
                </a:lnTo>
                <a:lnTo>
                  <a:pt x="156" y="128"/>
                </a:lnTo>
                <a:lnTo>
                  <a:pt x="156" y="128"/>
                </a:lnTo>
                <a:lnTo>
                  <a:pt x="154" y="138"/>
                </a:lnTo>
                <a:lnTo>
                  <a:pt x="148" y="148"/>
                </a:lnTo>
                <a:lnTo>
                  <a:pt x="140" y="152"/>
                </a:lnTo>
                <a:lnTo>
                  <a:pt x="130" y="156"/>
                </a:lnTo>
                <a:lnTo>
                  <a:pt x="130" y="156"/>
                </a:lnTo>
                <a:close/>
                <a:moveTo>
                  <a:pt x="370" y="248"/>
                </a:moveTo>
                <a:lnTo>
                  <a:pt x="388" y="244"/>
                </a:lnTo>
                <a:lnTo>
                  <a:pt x="382" y="212"/>
                </a:lnTo>
                <a:lnTo>
                  <a:pt x="364" y="214"/>
                </a:lnTo>
                <a:lnTo>
                  <a:pt x="364" y="214"/>
                </a:lnTo>
                <a:lnTo>
                  <a:pt x="356" y="202"/>
                </a:lnTo>
                <a:lnTo>
                  <a:pt x="346" y="192"/>
                </a:lnTo>
                <a:lnTo>
                  <a:pt x="352" y="174"/>
                </a:lnTo>
                <a:lnTo>
                  <a:pt x="320" y="162"/>
                </a:lnTo>
                <a:lnTo>
                  <a:pt x="314" y="180"/>
                </a:lnTo>
                <a:lnTo>
                  <a:pt x="314" y="180"/>
                </a:lnTo>
                <a:lnTo>
                  <a:pt x="300" y="182"/>
                </a:lnTo>
                <a:lnTo>
                  <a:pt x="286" y="186"/>
                </a:lnTo>
                <a:lnTo>
                  <a:pt x="272" y="172"/>
                </a:lnTo>
                <a:lnTo>
                  <a:pt x="246" y="194"/>
                </a:lnTo>
                <a:lnTo>
                  <a:pt x="260" y="208"/>
                </a:lnTo>
                <a:lnTo>
                  <a:pt x="260" y="208"/>
                </a:lnTo>
                <a:lnTo>
                  <a:pt x="252" y="220"/>
                </a:lnTo>
                <a:lnTo>
                  <a:pt x="250" y="234"/>
                </a:lnTo>
                <a:lnTo>
                  <a:pt x="230" y="238"/>
                </a:lnTo>
                <a:lnTo>
                  <a:pt x="236" y="272"/>
                </a:lnTo>
                <a:lnTo>
                  <a:pt x="256" y="268"/>
                </a:lnTo>
                <a:lnTo>
                  <a:pt x="256" y="268"/>
                </a:lnTo>
                <a:lnTo>
                  <a:pt x="264" y="280"/>
                </a:lnTo>
                <a:lnTo>
                  <a:pt x="274" y="290"/>
                </a:lnTo>
                <a:lnTo>
                  <a:pt x="268" y="308"/>
                </a:lnTo>
                <a:lnTo>
                  <a:pt x="300" y="320"/>
                </a:lnTo>
                <a:lnTo>
                  <a:pt x="306" y="302"/>
                </a:lnTo>
                <a:lnTo>
                  <a:pt x="306" y="302"/>
                </a:lnTo>
                <a:lnTo>
                  <a:pt x="320" y="302"/>
                </a:lnTo>
                <a:lnTo>
                  <a:pt x="334" y="298"/>
                </a:lnTo>
                <a:lnTo>
                  <a:pt x="346" y="312"/>
                </a:lnTo>
                <a:lnTo>
                  <a:pt x="372" y="290"/>
                </a:lnTo>
                <a:lnTo>
                  <a:pt x="360" y="276"/>
                </a:lnTo>
                <a:lnTo>
                  <a:pt x="360" y="276"/>
                </a:lnTo>
                <a:lnTo>
                  <a:pt x="366" y="262"/>
                </a:lnTo>
                <a:lnTo>
                  <a:pt x="370" y="248"/>
                </a:lnTo>
                <a:lnTo>
                  <a:pt x="370" y="248"/>
                </a:lnTo>
                <a:close/>
                <a:moveTo>
                  <a:pt x="320" y="264"/>
                </a:moveTo>
                <a:lnTo>
                  <a:pt x="320" y="264"/>
                </a:lnTo>
                <a:lnTo>
                  <a:pt x="310" y="266"/>
                </a:lnTo>
                <a:lnTo>
                  <a:pt x="302" y="264"/>
                </a:lnTo>
                <a:lnTo>
                  <a:pt x="294" y="260"/>
                </a:lnTo>
                <a:lnTo>
                  <a:pt x="288" y="252"/>
                </a:lnTo>
                <a:lnTo>
                  <a:pt x="288" y="252"/>
                </a:lnTo>
                <a:lnTo>
                  <a:pt x="286" y="242"/>
                </a:lnTo>
                <a:lnTo>
                  <a:pt x="288" y="234"/>
                </a:lnTo>
                <a:lnTo>
                  <a:pt x="292" y="226"/>
                </a:lnTo>
                <a:lnTo>
                  <a:pt x="300" y="220"/>
                </a:lnTo>
                <a:lnTo>
                  <a:pt x="300" y="220"/>
                </a:lnTo>
                <a:lnTo>
                  <a:pt x="308" y="218"/>
                </a:lnTo>
                <a:lnTo>
                  <a:pt x="318" y="220"/>
                </a:lnTo>
                <a:lnTo>
                  <a:pt x="326" y="224"/>
                </a:lnTo>
                <a:lnTo>
                  <a:pt x="332" y="232"/>
                </a:lnTo>
                <a:lnTo>
                  <a:pt x="332" y="232"/>
                </a:lnTo>
                <a:lnTo>
                  <a:pt x="334" y="240"/>
                </a:lnTo>
                <a:lnTo>
                  <a:pt x="332" y="250"/>
                </a:lnTo>
                <a:lnTo>
                  <a:pt x="328" y="258"/>
                </a:lnTo>
                <a:lnTo>
                  <a:pt x="320" y="264"/>
                </a:lnTo>
                <a:lnTo>
                  <a:pt x="320" y="264"/>
                </a:lnTo>
                <a:close/>
              </a:path>
            </a:pathLst>
          </a:custGeom>
          <a:solidFill>
            <a:srgbClr val="00338D"/>
          </a:solidFill>
          <a:ln>
            <a:noFill/>
          </a:ln>
        </p:spPr>
        <p:txBody>
          <a:bodyPr vert="horz" wrap="square" lIns="92018" tIns="46009" rIns="92018" bIns="46009" numCol="1" anchor="t" anchorCtr="0" compatLnSpc="1">
            <a:prstTxWarp prst="textNoShape">
              <a:avLst/>
            </a:prstTxWarp>
          </a:bodyPr>
          <a:lstStyle/>
          <a:p>
            <a:pPr defTabSz="920230"/>
            <a:endParaRPr lang="en-GB" sz="700" kern="0" dirty="0">
              <a:solidFill>
                <a:srgbClr val="000000">
                  <a:lumMod val="50000"/>
                  <a:lumOff val="50000"/>
                </a:srgbClr>
              </a:solidFill>
            </a:endParaRPr>
          </a:p>
        </p:txBody>
      </p:sp>
      <p:sp>
        <p:nvSpPr>
          <p:cNvPr id="91" name="Freeform 4984"/>
          <p:cNvSpPr>
            <a:spLocks noEditPoints="1"/>
          </p:cNvSpPr>
          <p:nvPr/>
        </p:nvSpPr>
        <p:spPr bwMode="auto">
          <a:xfrm>
            <a:off x="2933520" y="5235056"/>
            <a:ext cx="218819" cy="253909"/>
          </a:xfrm>
          <a:custGeom>
            <a:avLst/>
            <a:gdLst>
              <a:gd name="T0" fmla="*/ 312 w 360"/>
              <a:gd name="T1" fmla="*/ 150 h 342"/>
              <a:gd name="T2" fmla="*/ 302 w 360"/>
              <a:gd name="T3" fmla="*/ 156 h 342"/>
              <a:gd name="T4" fmla="*/ 294 w 360"/>
              <a:gd name="T5" fmla="*/ 148 h 342"/>
              <a:gd name="T6" fmla="*/ 250 w 360"/>
              <a:gd name="T7" fmla="*/ 92 h 342"/>
              <a:gd name="T8" fmla="*/ 180 w 360"/>
              <a:gd name="T9" fmla="*/ 70 h 342"/>
              <a:gd name="T10" fmla="*/ 126 w 360"/>
              <a:gd name="T11" fmla="*/ 82 h 342"/>
              <a:gd name="T12" fmla="*/ 74 w 360"/>
              <a:gd name="T13" fmla="*/ 132 h 342"/>
              <a:gd name="T14" fmla="*/ 58 w 360"/>
              <a:gd name="T15" fmla="*/ 156 h 342"/>
              <a:gd name="T16" fmla="*/ 50 w 360"/>
              <a:gd name="T17" fmla="*/ 152 h 342"/>
              <a:gd name="T18" fmla="*/ 48 w 360"/>
              <a:gd name="T19" fmla="*/ 142 h 342"/>
              <a:gd name="T20" fmla="*/ 100 w 360"/>
              <a:gd name="T21" fmla="*/ 74 h 342"/>
              <a:gd name="T22" fmla="*/ 180 w 360"/>
              <a:gd name="T23" fmla="*/ 50 h 342"/>
              <a:gd name="T24" fmla="*/ 242 w 360"/>
              <a:gd name="T25" fmla="*/ 64 h 342"/>
              <a:gd name="T26" fmla="*/ 304 w 360"/>
              <a:gd name="T27" fmla="*/ 122 h 342"/>
              <a:gd name="T28" fmla="*/ 102 w 360"/>
              <a:gd name="T29" fmla="*/ 172 h 342"/>
              <a:gd name="T30" fmla="*/ 114 w 360"/>
              <a:gd name="T31" fmla="*/ 166 h 342"/>
              <a:gd name="T32" fmla="*/ 132 w 360"/>
              <a:gd name="T33" fmla="*/ 138 h 342"/>
              <a:gd name="T34" fmla="*/ 170 w 360"/>
              <a:gd name="T35" fmla="*/ 120 h 342"/>
              <a:gd name="T36" fmla="*/ 202 w 360"/>
              <a:gd name="T37" fmla="*/ 122 h 342"/>
              <a:gd name="T38" fmla="*/ 236 w 360"/>
              <a:gd name="T39" fmla="*/ 146 h 342"/>
              <a:gd name="T40" fmla="*/ 248 w 360"/>
              <a:gd name="T41" fmla="*/ 170 h 342"/>
              <a:gd name="T42" fmla="*/ 258 w 360"/>
              <a:gd name="T43" fmla="*/ 172 h 342"/>
              <a:gd name="T44" fmla="*/ 264 w 360"/>
              <a:gd name="T45" fmla="*/ 158 h 342"/>
              <a:gd name="T46" fmla="*/ 242 w 360"/>
              <a:gd name="T47" fmla="*/ 124 h 342"/>
              <a:gd name="T48" fmla="*/ 194 w 360"/>
              <a:gd name="T49" fmla="*/ 100 h 342"/>
              <a:gd name="T50" fmla="*/ 152 w 360"/>
              <a:gd name="T51" fmla="*/ 104 h 342"/>
              <a:gd name="T52" fmla="*/ 108 w 360"/>
              <a:gd name="T53" fmla="*/ 134 h 342"/>
              <a:gd name="T54" fmla="*/ 94 w 360"/>
              <a:gd name="T55" fmla="*/ 162 h 342"/>
              <a:gd name="T56" fmla="*/ 102 w 360"/>
              <a:gd name="T57" fmla="*/ 172 h 342"/>
              <a:gd name="T58" fmla="*/ 330 w 360"/>
              <a:gd name="T59" fmla="*/ 74 h 342"/>
              <a:gd name="T60" fmla="*/ 238 w 360"/>
              <a:gd name="T61" fmla="*/ 8 h 342"/>
              <a:gd name="T62" fmla="*/ 150 w 360"/>
              <a:gd name="T63" fmla="*/ 2 h 342"/>
              <a:gd name="T64" fmla="*/ 48 w 360"/>
              <a:gd name="T65" fmla="*/ 52 h 342"/>
              <a:gd name="T66" fmla="*/ 2 w 360"/>
              <a:gd name="T67" fmla="*/ 124 h 342"/>
              <a:gd name="T68" fmla="*/ 8 w 360"/>
              <a:gd name="T69" fmla="*/ 138 h 342"/>
              <a:gd name="T70" fmla="*/ 16 w 360"/>
              <a:gd name="T71" fmla="*/ 136 h 342"/>
              <a:gd name="T72" fmla="*/ 46 w 360"/>
              <a:gd name="T73" fmla="*/ 86 h 342"/>
              <a:gd name="T74" fmla="*/ 128 w 360"/>
              <a:gd name="T75" fmla="*/ 28 h 342"/>
              <a:gd name="T76" fmla="*/ 206 w 360"/>
              <a:gd name="T77" fmla="*/ 22 h 342"/>
              <a:gd name="T78" fmla="*/ 298 w 360"/>
              <a:gd name="T79" fmla="*/ 66 h 342"/>
              <a:gd name="T80" fmla="*/ 340 w 360"/>
              <a:gd name="T81" fmla="*/ 132 h 342"/>
              <a:gd name="T82" fmla="*/ 352 w 360"/>
              <a:gd name="T83" fmla="*/ 138 h 342"/>
              <a:gd name="T84" fmla="*/ 360 w 360"/>
              <a:gd name="T85" fmla="*/ 128 h 342"/>
              <a:gd name="T86" fmla="*/ 272 w 360"/>
              <a:gd name="T87" fmla="*/ 280 h 342"/>
              <a:gd name="T88" fmla="*/ 190 w 360"/>
              <a:gd name="T89" fmla="*/ 214 h 342"/>
              <a:gd name="T90" fmla="*/ 204 w 360"/>
              <a:gd name="T91" fmla="*/ 198 h 342"/>
              <a:gd name="T92" fmla="*/ 198 w 360"/>
              <a:gd name="T93" fmla="*/ 172 h 342"/>
              <a:gd name="T94" fmla="*/ 170 w 360"/>
              <a:gd name="T95" fmla="*/ 166 h 342"/>
              <a:gd name="T96" fmla="*/ 154 w 360"/>
              <a:gd name="T97" fmla="*/ 190 h 342"/>
              <a:gd name="T98" fmla="*/ 170 w 360"/>
              <a:gd name="T99" fmla="*/ 214 h 342"/>
              <a:gd name="T100" fmla="*/ 92 w 360"/>
              <a:gd name="T101" fmla="*/ 276 h 342"/>
              <a:gd name="T102" fmla="*/ 74 w 360"/>
              <a:gd name="T103" fmla="*/ 334 h 342"/>
              <a:gd name="T104" fmla="*/ 84 w 360"/>
              <a:gd name="T105" fmla="*/ 342 h 342"/>
              <a:gd name="T106" fmla="*/ 284 w 360"/>
              <a:gd name="T107" fmla="*/ 338 h 342"/>
              <a:gd name="T108" fmla="*/ 272 w 360"/>
              <a:gd name="T109" fmla="*/ 2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342">
                <a:moveTo>
                  <a:pt x="312" y="142"/>
                </a:moveTo>
                <a:lnTo>
                  <a:pt x="312" y="142"/>
                </a:lnTo>
                <a:lnTo>
                  <a:pt x="312" y="146"/>
                </a:lnTo>
                <a:lnTo>
                  <a:pt x="312" y="150"/>
                </a:lnTo>
                <a:lnTo>
                  <a:pt x="310" y="152"/>
                </a:lnTo>
                <a:lnTo>
                  <a:pt x="306" y="154"/>
                </a:lnTo>
                <a:lnTo>
                  <a:pt x="306" y="154"/>
                </a:lnTo>
                <a:lnTo>
                  <a:pt x="302" y="156"/>
                </a:lnTo>
                <a:lnTo>
                  <a:pt x="298" y="154"/>
                </a:lnTo>
                <a:lnTo>
                  <a:pt x="296" y="152"/>
                </a:lnTo>
                <a:lnTo>
                  <a:pt x="294" y="148"/>
                </a:lnTo>
                <a:lnTo>
                  <a:pt x="294" y="148"/>
                </a:lnTo>
                <a:lnTo>
                  <a:pt x="286" y="132"/>
                </a:lnTo>
                <a:lnTo>
                  <a:pt x="276" y="116"/>
                </a:lnTo>
                <a:lnTo>
                  <a:pt x="264" y="102"/>
                </a:lnTo>
                <a:lnTo>
                  <a:pt x="250" y="92"/>
                </a:lnTo>
                <a:lnTo>
                  <a:pt x="234" y="82"/>
                </a:lnTo>
                <a:lnTo>
                  <a:pt x="216" y="74"/>
                </a:lnTo>
                <a:lnTo>
                  <a:pt x="198" y="70"/>
                </a:lnTo>
                <a:lnTo>
                  <a:pt x="180" y="70"/>
                </a:lnTo>
                <a:lnTo>
                  <a:pt x="180" y="70"/>
                </a:lnTo>
                <a:lnTo>
                  <a:pt x="162" y="70"/>
                </a:lnTo>
                <a:lnTo>
                  <a:pt x="144" y="74"/>
                </a:lnTo>
                <a:lnTo>
                  <a:pt x="126" y="82"/>
                </a:lnTo>
                <a:lnTo>
                  <a:pt x="110" y="92"/>
                </a:lnTo>
                <a:lnTo>
                  <a:pt x="96" y="102"/>
                </a:lnTo>
                <a:lnTo>
                  <a:pt x="84" y="116"/>
                </a:lnTo>
                <a:lnTo>
                  <a:pt x="74" y="132"/>
                </a:lnTo>
                <a:lnTo>
                  <a:pt x="66" y="148"/>
                </a:lnTo>
                <a:lnTo>
                  <a:pt x="66" y="148"/>
                </a:lnTo>
                <a:lnTo>
                  <a:pt x="62" y="154"/>
                </a:lnTo>
                <a:lnTo>
                  <a:pt x="58" y="156"/>
                </a:lnTo>
                <a:lnTo>
                  <a:pt x="58" y="156"/>
                </a:lnTo>
                <a:lnTo>
                  <a:pt x="54" y="154"/>
                </a:lnTo>
                <a:lnTo>
                  <a:pt x="54" y="154"/>
                </a:lnTo>
                <a:lnTo>
                  <a:pt x="50" y="152"/>
                </a:lnTo>
                <a:lnTo>
                  <a:pt x="48" y="150"/>
                </a:lnTo>
                <a:lnTo>
                  <a:pt x="48" y="146"/>
                </a:lnTo>
                <a:lnTo>
                  <a:pt x="48" y="142"/>
                </a:lnTo>
                <a:lnTo>
                  <a:pt x="48" y="142"/>
                </a:lnTo>
                <a:lnTo>
                  <a:pt x="56" y="122"/>
                </a:lnTo>
                <a:lnTo>
                  <a:pt x="68" y="104"/>
                </a:lnTo>
                <a:lnTo>
                  <a:pt x="82" y="88"/>
                </a:lnTo>
                <a:lnTo>
                  <a:pt x="100" y="74"/>
                </a:lnTo>
                <a:lnTo>
                  <a:pt x="118" y="64"/>
                </a:lnTo>
                <a:lnTo>
                  <a:pt x="138" y="56"/>
                </a:lnTo>
                <a:lnTo>
                  <a:pt x="158" y="50"/>
                </a:lnTo>
                <a:lnTo>
                  <a:pt x="180" y="50"/>
                </a:lnTo>
                <a:lnTo>
                  <a:pt x="180" y="50"/>
                </a:lnTo>
                <a:lnTo>
                  <a:pt x="202" y="50"/>
                </a:lnTo>
                <a:lnTo>
                  <a:pt x="222" y="56"/>
                </a:lnTo>
                <a:lnTo>
                  <a:pt x="242" y="64"/>
                </a:lnTo>
                <a:lnTo>
                  <a:pt x="260" y="74"/>
                </a:lnTo>
                <a:lnTo>
                  <a:pt x="278" y="88"/>
                </a:lnTo>
                <a:lnTo>
                  <a:pt x="292" y="104"/>
                </a:lnTo>
                <a:lnTo>
                  <a:pt x="304" y="122"/>
                </a:lnTo>
                <a:lnTo>
                  <a:pt x="312" y="142"/>
                </a:lnTo>
                <a:lnTo>
                  <a:pt x="312" y="142"/>
                </a:lnTo>
                <a:close/>
                <a:moveTo>
                  <a:pt x="102" y="172"/>
                </a:moveTo>
                <a:lnTo>
                  <a:pt x="102" y="172"/>
                </a:lnTo>
                <a:lnTo>
                  <a:pt x="104" y="172"/>
                </a:lnTo>
                <a:lnTo>
                  <a:pt x="104" y="172"/>
                </a:lnTo>
                <a:lnTo>
                  <a:pt x="110" y="170"/>
                </a:lnTo>
                <a:lnTo>
                  <a:pt x="114" y="166"/>
                </a:lnTo>
                <a:lnTo>
                  <a:pt x="114" y="166"/>
                </a:lnTo>
                <a:lnTo>
                  <a:pt x="118" y="156"/>
                </a:lnTo>
                <a:lnTo>
                  <a:pt x="124" y="146"/>
                </a:lnTo>
                <a:lnTo>
                  <a:pt x="132" y="138"/>
                </a:lnTo>
                <a:lnTo>
                  <a:pt x="140" y="132"/>
                </a:lnTo>
                <a:lnTo>
                  <a:pt x="148" y="126"/>
                </a:lnTo>
                <a:lnTo>
                  <a:pt x="158" y="122"/>
                </a:lnTo>
                <a:lnTo>
                  <a:pt x="170" y="120"/>
                </a:lnTo>
                <a:lnTo>
                  <a:pt x="180" y="120"/>
                </a:lnTo>
                <a:lnTo>
                  <a:pt x="180" y="120"/>
                </a:lnTo>
                <a:lnTo>
                  <a:pt x="190" y="120"/>
                </a:lnTo>
                <a:lnTo>
                  <a:pt x="202" y="122"/>
                </a:lnTo>
                <a:lnTo>
                  <a:pt x="212" y="126"/>
                </a:lnTo>
                <a:lnTo>
                  <a:pt x="220" y="132"/>
                </a:lnTo>
                <a:lnTo>
                  <a:pt x="228" y="138"/>
                </a:lnTo>
                <a:lnTo>
                  <a:pt x="236" y="146"/>
                </a:lnTo>
                <a:lnTo>
                  <a:pt x="242" y="156"/>
                </a:lnTo>
                <a:lnTo>
                  <a:pt x="246" y="166"/>
                </a:lnTo>
                <a:lnTo>
                  <a:pt x="246" y="166"/>
                </a:lnTo>
                <a:lnTo>
                  <a:pt x="248" y="170"/>
                </a:lnTo>
                <a:lnTo>
                  <a:pt x="252" y="172"/>
                </a:lnTo>
                <a:lnTo>
                  <a:pt x="256" y="172"/>
                </a:lnTo>
                <a:lnTo>
                  <a:pt x="258" y="172"/>
                </a:lnTo>
                <a:lnTo>
                  <a:pt x="258" y="172"/>
                </a:lnTo>
                <a:lnTo>
                  <a:pt x="262" y="170"/>
                </a:lnTo>
                <a:lnTo>
                  <a:pt x="264" y="166"/>
                </a:lnTo>
                <a:lnTo>
                  <a:pt x="266" y="162"/>
                </a:lnTo>
                <a:lnTo>
                  <a:pt x="264" y="158"/>
                </a:lnTo>
                <a:lnTo>
                  <a:pt x="264" y="158"/>
                </a:lnTo>
                <a:lnTo>
                  <a:pt x="260" y="146"/>
                </a:lnTo>
                <a:lnTo>
                  <a:pt x="252" y="134"/>
                </a:lnTo>
                <a:lnTo>
                  <a:pt x="242" y="124"/>
                </a:lnTo>
                <a:lnTo>
                  <a:pt x="232" y="116"/>
                </a:lnTo>
                <a:lnTo>
                  <a:pt x="220" y="108"/>
                </a:lnTo>
                <a:lnTo>
                  <a:pt x="208" y="104"/>
                </a:lnTo>
                <a:lnTo>
                  <a:pt x="194" y="100"/>
                </a:lnTo>
                <a:lnTo>
                  <a:pt x="180" y="100"/>
                </a:lnTo>
                <a:lnTo>
                  <a:pt x="180" y="100"/>
                </a:lnTo>
                <a:lnTo>
                  <a:pt x="166" y="100"/>
                </a:lnTo>
                <a:lnTo>
                  <a:pt x="152" y="104"/>
                </a:lnTo>
                <a:lnTo>
                  <a:pt x="140" y="108"/>
                </a:lnTo>
                <a:lnTo>
                  <a:pt x="128" y="116"/>
                </a:lnTo>
                <a:lnTo>
                  <a:pt x="118" y="124"/>
                </a:lnTo>
                <a:lnTo>
                  <a:pt x="108" y="134"/>
                </a:lnTo>
                <a:lnTo>
                  <a:pt x="100" y="146"/>
                </a:lnTo>
                <a:lnTo>
                  <a:pt x="96" y="158"/>
                </a:lnTo>
                <a:lnTo>
                  <a:pt x="96" y="158"/>
                </a:lnTo>
                <a:lnTo>
                  <a:pt x="94" y="162"/>
                </a:lnTo>
                <a:lnTo>
                  <a:pt x="96" y="166"/>
                </a:lnTo>
                <a:lnTo>
                  <a:pt x="98" y="170"/>
                </a:lnTo>
                <a:lnTo>
                  <a:pt x="102" y="172"/>
                </a:lnTo>
                <a:lnTo>
                  <a:pt x="102" y="172"/>
                </a:lnTo>
                <a:close/>
                <a:moveTo>
                  <a:pt x="358" y="124"/>
                </a:moveTo>
                <a:lnTo>
                  <a:pt x="358" y="124"/>
                </a:lnTo>
                <a:lnTo>
                  <a:pt x="346" y="98"/>
                </a:lnTo>
                <a:lnTo>
                  <a:pt x="330" y="74"/>
                </a:lnTo>
                <a:lnTo>
                  <a:pt x="312" y="52"/>
                </a:lnTo>
                <a:lnTo>
                  <a:pt x="288" y="34"/>
                </a:lnTo>
                <a:lnTo>
                  <a:pt x="264" y="20"/>
                </a:lnTo>
                <a:lnTo>
                  <a:pt x="238" y="8"/>
                </a:lnTo>
                <a:lnTo>
                  <a:pt x="210" y="2"/>
                </a:lnTo>
                <a:lnTo>
                  <a:pt x="180" y="0"/>
                </a:lnTo>
                <a:lnTo>
                  <a:pt x="180" y="0"/>
                </a:lnTo>
                <a:lnTo>
                  <a:pt x="150" y="2"/>
                </a:lnTo>
                <a:lnTo>
                  <a:pt x="122" y="8"/>
                </a:lnTo>
                <a:lnTo>
                  <a:pt x="96" y="20"/>
                </a:lnTo>
                <a:lnTo>
                  <a:pt x="72" y="34"/>
                </a:lnTo>
                <a:lnTo>
                  <a:pt x="48" y="52"/>
                </a:lnTo>
                <a:lnTo>
                  <a:pt x="30" y="74"/>
                </a:lnTo>
                <a:lnTo>
                  <a:pt x="14" y="98"/>
                </a:lnTo>
                <a:lnTo>
                  <a:pt x="2" y="124"/>
                </a:lnTo>
                <a:lnTo>
                  <a:pt x="2" y="124"/>
                </a:lnTo>
                <a:lnTo>
                  <a:pt x="0" y="128"/>
                </a:lnTo>
                <a:lnTo>
                  <a:pt x="2" y="132"/>
                </a:lnTo>
                <a:lnTo>
                  <a:pt x="4" y="136"/>
                </a:lnTo>
                <a:lnTo>
                  <a:pt x="8" y="138"/>
                </a:lnTo>
                <a:lnTo>
                  <a:pt x="8" y="138"/>
                </a:lnTo>
                <a:lnTo>
                  <a:pt x="10" y="138"/>
                </a:lnTo>
                <a:lnTo>
                  <a:pt x="10" y="138"/>
                </a:lnTo>
                <a:lnTo>
                  <a:pt x="16" y="136"/>
                </a:lnTo>
                <a:lnTo>
                  <a:pt x="20" y="132"/>
                </a:lnTo>
                <a:lnTo>
                  <a:pt x="20" y="132"/>
                </a:lnTo>
                <a:lnTo>
                  <a:pt x="32" y="108"/>
                </a:lnTo>
                <a:lnTo>
                  <a:pt x="46" y="86"/>
                </a:lnTo>
                <a:lnTo>
                  <a:pt x="62" y="66"/>
                </a:lnTo>
                <a:lnTo>
                  <a:pt x="82" y="50"/>
                </a:lnTo>
                <a:lnTo>
                  <a:pt x="104" y="38"/>
                </a:lnTo>
                <a:lnTo>
                  <a:pt x="128" y="28"/>
                </a:lnTo>
                <a:lnTo>
                  <a:pt x="154" y="22"/>
                </a:lnTo>
                <a:lnTo>
                  <a:pt x="180" y="20"/>
                </a:lnTo>
                <a:lnTo>
                  <a:pt x="180" y="20"/>
                </a:lnTo>
                <a:lnTo>
                  <a:pt x="206" y="22"/>
                </a:lnTo>
                <a:lnTo>
                  <a:pt x="232" y="28"/>
                </a:lnTo>
                <a:lnTo>
                  <a:pt x="256" y="38"/>
                </a:lnTo>
                <a:lnTo>
                  <a:pt x="278" y="50"/>
                </a:lnTo>
                <a:lnTo>
                  <a:pt x="298" y="66"/>
                </a:lnTo>
                <a:lnTo>
                  <a:pt x="314" y="86"/>
                </a:lnTo>
                <a:lnTo>
                  <a:pt x="328" y="108"/>
                </a:lnTo>
                <a:lnTo>
                  <a:pt x="340" y="132"/>
                </a:lnTo>
                <a:lnTo>
                  <a:pt x="340" y="132"/>
                </a:lnTo>
                <a:lnTo>
                  <a:pt x="342" y="136"/>
                </a:lnTo>
                <a:lnTo>
                  <a:pt x="344" y="138"/>
                </a:lnTo>
                <a:lnTo>
                  <a:pt x="348" y="138"/>
                </a:lnTo>
                <a:lnTo>
                  <a:pt x="352" y="138"/>
                </a:lnTo>
                <a:lnTo>
                  <a:pt x="352" y="138"/>
                </a:lnTo>
                <a:lnTo>
                  <a:pt x="356" y="136"/>
                </a:lnTo>
                <a:lnTo>
                  <a:pt x="358" y="132"/>
                </a:lnTo>
                <a:lnTo>
                  <a:pt x="360" y="128"/>
                </a:lnTo>
                <a:lnTo>
                  <a:pt x="358" y="124"/>
                </a:lnTo>
                <a:lnTo>
                  <a:pt x="358" y="124"/>
                </a:lnTo>
                <a:close/>
                <a:moveTo>
                  <a:pt x="272" y="280"/>
                </a:moveTo>
                <a:lnTo>
                  <a:pt x="272" y="280"/>
                </a:lnTo>
                <a:lnTo>
                  <a:pt x="268" y="276"/>
                </a:lnTo>
                <a:lnTo>
                  <a:pt x="262" y="274"/>
                </a:lnTo>
                <a:lnTo>
                  <a:pt x="190" y="274"/>
                </a:lnTo>
                <a:lnTo>
                  <a:pt x="190" y="214"/>
                </a:lnTo>
                <a:lnTo>
                  <a:pt x="190" y="214"/>
                </a:lnTo>
                <a:lnTo>
                  <a:pt x="196" y="210"/>
                </a:lnTo>
                <a:lnTo>
                  <a:pt x="202" y="204"/>
                </a:lnTo>
                <a:lnTo>
                  <a:pt x="204" y="198"/>
                </a:lnTo>
                <a:lnTo>
                  <a:pt x="206" y="190"/>
                </a:lnTo>
                <a:lnTo>
                  <a:pt x="206" y="190"/>
                </a:lnTo>
                <a:lnTo>
                  <a:pt x="204" y="180"/>
                </a:lnTo>
                <a:lnTo>
                  <a:pt x="198" y="172"/>
                </a:lnTo>
                <a:lnTo>
                  <a:pt x="190" y="166"/>
                </a:lnTo>
                <a:lnTo>
                  <a:pt x="180" y="164"/>
                </a:lnTo>
                <a:lnTo>
                  <a:pt x="180" y="164"/>
                </a:lnTo>
                <a:lnTo>
                  <a:pt x="170" y="166"/>
                </a:lnTo>
                <a:lnTo>
                  <a:pt x="162" y="172"/>
                </a:lnTo>
                <a:lnTo>
                  <a:pt x="156" y="180"/>
                </a:lnTo>
                <a:lnTo>
                  <a:pt x="154" y="190"/>
                </a:lnTo>
                <a:lnTo>
                  <a:pt x="154" y="190"/>
                </a:lnTo>
                <a:lnTo>
                  <a:pt x="156" y="198"/>
                </a:lnTo>
                <a:lnTo>
                  <a:pt x="158" y="204"/>
                </a:lnTo>
                <a:lnTo>
                  <a:pt x="164" y="210"/>
                </a:lnTo>
                <a:lnTo>
                  <a:pt x="170" y="214"/>
                </a:lnTo>
                <a:lnTo>
                  <a:pt x="170" y="274"/>
                </a:lnTo>
                <a:lnTo>
                  <a:pt x="98" y="274"/>
                </a:lnTo>
                <a:lnTo>
                  <a:pt x="98" y="274"/>
                </a:lnTo>
                <a:lnTo>
                  <a:pt x="92" y="276"/>
                </a:lnTo>
                <a:lnTo>
                  <a:pt x="88" y="280"/>
                </a:lnTo>
                <a:lnTo>
                  <a:pt x="74" y="328"/>
                </a:lnTo>
                <a:lnTo>
                  <a:pt x="74" y="328"/>
                </a:lnTo>
                <a:lnTo>
                  <a:pt x="74" y="334"/>
                </a:lnTo>
                <a:lnTo>
                  <a:pt x="76" y="338"/>
                </a:lnTo>
                <a:lnTo>
                  <a:pt x="76" y="338"/>
                </a:lnTo>
                <a:lnTo>
                  <a:pt x="78" y="340"/>
                </a:lnTo>
                <a:lnTo>
                  <a:pt x="84" y="342"/>
                </a:lnTo>
                <a:lnTo>
                  <a:pt x="276" y="342"/>
                </a:lnTo>
                <a:lnTo>
                  <a:pt x="276" y="342"/>
                </a:lnTo>
                <a:lnTo>
                  <a:pt x="282" y="340"/>
                </a:lnTo>
                <a:lnTo>
                  <a:pt x="284" y="338"/>
                </a:lnTo>
                <a:lnTo>
                  <a:pt x="284" y="338"/>
                </a:lnTo>
                <a:lnTo>
                  <a:pt x="286" y="334"/>
                </a:lnTo>
                <a:lnTo>
                  <a:pt x="286" y="328"/>
                </a:lnTo>
                <a:lnTo>
                  <a:pt x="272" y="280"/>
                </a:lnTo>
                <a:close/>
              </a:path>
            </a:pathLst>
          </a:custGeom>
          <a:solidFill>
            <a:srgbClr val="00338D"/>
          </a:solidFill>
          <a:ln>
            <a:noFill/>
          </a:ln>
        </p:spPr>
        <p:txBody>
          <a:bodyPr vert="horz" wrap="square" lIns="92018" tIns="46009" rIns="92018" bIns="46009" numCol="1" anchor="t" anchorCtr="0" compatLnSpc="1">
            <a:prstTxWarp prst="textNoShape">
              <a:avLst/>
            </a:prstTxWarp>
          </a:bodyPr>
          <a:lstStyle/>
          <a:p>
            <a:pPr defTabSz="920230">
              <a:defRPr/>
            </a:pPr>
            <a:endParaRPr lang="en-GB" sz="700" kern="0" dirty="0">
              <a:solidFill>
                <a:srgbClr val="000000">
                  <a:lumMod val="50000"/>
                  <a:lumOff val="50000"/>
                </a:srgbClr>
              </a:solidFill>
            </a:endParaRPr>
          </a:p>
        </p:txBody>
      </p:sp>
      <p:sp>
        <p:nvSpPr>
          <p:cNvPr id="93" name="Freeform 4825"/>
          <p:cNvSpPr>
            <a:spLocks noEditPoints="1"/>
          </p:cNvSpPr>
          <p:nvPr/>
        </p:nvSpPr>
        <p:spPr bwMode="auto">
          <a:xfrm>
            <a:off x="2943149" y="2596859"/>
            <a:ext cx="199560" cy="256874"/>
          </a:xfrm>
          <a:custGeom>
            <a:avLst/>
            <a:gdLst>
              <a:gd name="T0" fmla="*/ 244 w 244"/>
              <a:gd name="T1" fmla="*/ 162 h 334"/>
              <a:gd name="T2" fmla="*/ 242 w 244"/>
              <a:gd name="T3" fmla="*/ 166 h 334"/>
              <a:gd name="T4" fmla="*/ 238 w 244"/>
              <a:gd name="T5" fmla="*/ 172 h 334"/>
              <a:gd name="T6" fmla="*/ 188 w 244"/>
              <a:gd name="T7" fmla="*/ 172 h 334"/>
              <a:gd name="T8" fmla="*/ 188 w 244"/>
              <a:gd name="T9" fmla="*/ 114 h 334"/>
              <a:gd name="T10" fmla="*/ 184 w 244"/>
              <a:gd name="T11" fmla="*/ 88 h 334"/>
              <a:gd name="T12" fmla="*/ 168 w 244"/>
              <a:gd name="T13" fmla="*/ 68 h 334"/>
              <a:gd name="T14" fmla="*/ 148 w 244"/>
              <a:gd name="T15" fmla="*/ 54 h 334"/>
              <a:gd name="T16" fmla="*/ 122 w 244"/>
              <a:gd name="T17" fmla="*/ 48 h 334"/>
              <a:gd name="T18" fmla="*/ 108 w 244"/>
              <a:gd name="T19" fmla="*/ 50 h 334"/>
              <a:gd name="T20" fmla="*/ 84 w 244"/>
              <a:gd name="T21" fmla="*/ 60 h 334"/>
              <a:gd name="T22" fmla="*/ 66 w 244"/>
              <a:gd name="T23" fmla="*/ 78 h 334"/>
              <a:gd name="T24" fmla="*/ 58 w 244"/>
              <a:gd name="T25" fmla="*/ 100 h 334"/>
              <a:gd name="T26" fmla="*/ 56 w 244"/>
              <a:gd name="T27" fmla="*/ 172 h 334"/>
              <a:gd name="T28" fmla="*/ 10 w 244"/>
              <a:gd name="T29" fmla="*/ 172 h 334"/>
              <a:gd name="T30" fmla="*/ 4 w 244"/>
              <a:gd name="T31" fmla="*/ 170 h 334"/>
              <a:gd name="T32" fmla="*/ 0 w 244"/>
              <a:gd name="T33" fmla="*/ 162 h 334"/>
              <a:gd name="T34" fmla="*/ 0 w 244"/>
              <a:gd name="T35" fmla="*/ 10 h 334"/>
              <a:gd name="T36" fmla="*/ 4 w 244"/>
              <a:gd name="T37" fmla="*/ 2 h 334"/>
              <a:gd name="T38" fmla="*/ 10 w 244"/>
              <a:gd name="T39" fmla="*/ 0 h 334"/>
              <a:gd name="T40" fmla="*/ 234 w 244"/>
              <a:gd name="T41" fmla="*/ 0 h 334"/>
              <a:gd name="T42" fmla="*/ 240 w 244"/>
              <a:gd name="T43" fmla="*/ 2 h 334"/>
              <a:gd name="T44" fmla="*/ 244 w 244"/>
              <a:gd name="T45" fmla="*/ 10 h 334"/>
              <a:gd name="T46" fmla="*/ 222 w 244"/>
              <a:gd name="T47" fmla="*/ 334 h 334"/>
              <a:gd name="T48" fmla="*/ 102 w 244"/>
              <a:gd name="T49" fmla="*/ 122 h 334"/>
              <a:gd name="T50" fmla="*/ 222 w 244"/>
              <a:gd name="T51" fmla="*/ 334 h 334"/>
              <a:gd name="T52" fmla="*/ 114 w 244"/>
              <a:gd name="T53" fmla="*/ 156 h 334"/>
              <a:gd name="T54" fmla="*/ 128 w 244"/>
              <a:gd name="T55" fmla="*/ 138 h 334"/>
              <a:gd name="T56" fmla="*/ 114 w 244"/>
              <a:gd name="T57" fmla="*/ 172 h 334"/>
              <a:gd name="T58" fmla="*/ 134 w 244"/>
              <a:gd name="T59" fmla="*/ 206 h 334"/>
              <a:gd name="T60" fmla="*/ 114 w 244"/>
              <a:gd name="T61" fmla="*/ 172 h 334"/>
              <a:gd name="T62" fmla="*/ 134 w 244"/>
              <a:gd name="T63" fmla="*/ 226 h 334"/>
              <a:gd name="T64" fmla="*/ 104 w 244"/>
              <a:gd name="T65" fmla="*/ 30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4" h="334">
                <a:moveTo>
                  <a:pt x="244" y="10"/>
                </a:moveTo>
                <a:lnTo>
                  <a:pt x="244" y="162"/>
                </a:lnTo>
                <a:lnTo>
                  <a:pt x="244" y="162"/>
                </a:lnTo>
                <a:lnTo>
                  <a:pt x="242" y="166"/>
                </a:lnTo>
                <a:lnTo>
                  <a:pt x="240" y="170"/>
                </a:lnTo>
                <a:lnTo>
                  <a:pt x="238" y="172"/>
                </a:lnTo>
                <a:lnTo>
                  <a:pt x="234" y="172"/>
                </a:lnTo>
                <a:lnTo>
                  <a:pt x="188" y="172"/>
                </a:lnTo>
                <a:lnTo>
                  <a:pt x="188" y="114"/>
                </a:lnTo>
                <a:lnTo>
                  <a:pt x="188" y="114"/>
                </a:lnTo>
                <a:lnTo>
                  <a:pt x="186" y="100"/>
                </a:lnTo>
                <a:lnTo>
                  <a:pt x="184" y="88"/>
                </a:lnTo>
                <a:lnTo>
                  <a:pt x="176" y="78"/>
                </a:lnTo>
                <a:lnTo>
                  <a:pt x="168" y="68"/>
                </a:lnTo>
                <a:lnTo>
                  <a:pt x="160" y="60"/>
                </a:lnTo>
                <a:lnTo>
                  <a:pt x="148" y="54"/>
                </a:lnTo>
                <a:lnTo>
                  <a:pt x="136" y="50"/>
                </a:lnTo>
                <a:lnTo>
                  <a:pt x="122" y="48"/>
                </a:lnTo>
                <a:lnTo>
                  <a:pt x="122" y="48"/>
                </a:lnTo>
                <a:lnTo>
                  <a:pt x="108" y="50"/>
                </a:lnTo>
                <a:lnTo>
                  <a:pt x="96" y="54"/>
                </a:lnTo>
                <a:lnTo>
                  <a:pt x="84" y="60"/>
                </a:lnTo>
                <a:lnTo>
                  <a:pt x="76" y="68"/>
                </a:lnTo>
                <a:lnTo>
                  <a:pt x="66" y="78"/>
                </a:lnTo>
                <a:lnTo>
                  <a:pt x="60" y="88"/>
                </a:lnTo>
                <a:lnTo>
                  <a:pt x="58" y="100"/>
                </a:lnTo>
                <a:lnTo>
                  <a:pt x="56" y="114"/>
                </a:lnTo>
                <a:lnTo>
                  <a:pt x="56" y="172"/>
                </a:lnTo>
                <a:lnTo>
                  <a:pt x="10" y="172"/>
                </a:lnTo>
                <a:lnTo>
                  <a:pt x="10" y="172"/>
                </a:lnTo>
                <a:lnTo>
                  <a:pt x="6" y="172"/>
                </a:lnTo>
                <a:lnTo>
                  <a:pt x="4" y="170"/>
                </a:lnTo>
                <a:lnTo>
                  <a:pt x="2" y="166"/>
                </a:lnTo>
                <a:lnTo>
                  <a:pt x="0" y="162"/>
                </a:lnTo>
                <a:lnTo>
                  <a:pt x="0" y="10"/>
                </a:lnTo>
                <a:lnTo>
                  <a:pt x="0" y="10"/>
                </a:lnTo>
                <a:lnTo>
                  <a:pt x="2" y="6"/>
                </a:lnTo>
                <a:lnTo>
                  <a:pt x="4" y="2"/>
                </a:lnTo>
                <a:lnTo>
                  <a:pt x="6" y="0"/>
                </a:lnTo>
                <a:lnTo>
                  <a:pt x="10" y="0"/>
                </a:lnTo>
                <a:lnTo>
                  <a:pt x="234" y="0"/>
                </a:lnTo>
                <a:lnTo>
                  <a:pt x="234" y="0"/>
                </a:lnTo>
                <a:lnTo>
                  <a:pt x="238" y="0"/>
                </a:lnTo>
                <a:lnTo>
                  <a:pt x="240" y="2"/>
                </a:lnTo>
                <a:lnTo>
                  <a:pt x="242" y="6"/>
                </a:lnTo>
                <a:lnTo>
                  <a:pt x="244" y="10"/>
                </a:lnTo>
                <a:lnTo>
                  <a:pt x="244" y="10"/>
                </a:lnTo>
                <a:close/>
                <a:moveTo>
                  <a:pt x="222" y="334"/>
                </a:moveTo>
                <a:lnTo>
                  <a:pt x="22" y="334"/>
                </a:lnTo>
                <a:lnTo>
                  <a:pt x="102" y="122"/>
                </a:lnTo>
                <a:lnTo>
                  <a:pt x="142" y="122"/>
                </a:lnTo>
                <a:lnTo>
                  <a:pt x="222" y="334"/>
                </a:lnTo>
                <a:close/>
                <a:moveTo>
                  <a:pt x="116" y="138"/>
                </a:moveTo>
                <a:lnTo>
                  <a:pt x="114" y="156"/>
                </a:lnTo>
                <a:lnTo>
                  <a:pt x="130" y="156"/>
                </a:lnTo>
                <a:lnTo>
                  <a:pt x="128" y="138"/>
                </a:lnTo>
                <a:lnTo>
                  <a:pt x="116" y="138"/>
                </a:lnTo>
                <a:close/>
                <a:moveTo>
                  <a:pt x="114" y="172"/>
                </a:moveTo>
                <a:lnTo>
                  <a:pt x="110" y="206"/>
                </a:lnTo>
                <a:lnTo>
                  <a:pt x="134" y="206"/>
                </a:lnTo>
                <a:lnTo>
                  <a:pt x="130" y="172"/>
                </a:lnTo>
                <a:lnTo>
                  <a:pt x="114" y="172"/>
                </a:lnTo>
                <a:close/>
                <a:moveTo>
                  <a:pt x="140" y="300"/>
                </a:moveTo>
                <a:lnTo>
                  <a:pt x="134" y="226"/>
                </a:lnTo>
                <a:lnTo>
                  <a:pt x="110" y="226"/>
                </a:lnTo>
                <a:lnTo>
                  <a:pt x="104" y="300"/>
                </a:lnTo>
                <a:lnTo>
                  <a:pt x="140" y="300"/>
                </a:lnTo>
                <a:close/>
              </a:path>
            </a:pathLst>
          </a:custGeom>
          <a:solidFill>
            <a:srgbClr val="00338D"/>
          </a:solidFill>
          <a:ln>
            <a:noFill/>
          </a:ln>
        </p:spPr>
        <p:txBody>
          <a:bodyPr vert="horz" wrap="square" lIns="92018" tIns="46009" rIns="92018" bIns="46009" numCol="1" anchor="t" anchorCtr="0" compatLnSpc="1">
            <a:prstTxWarp prst="textNoShape">
              <a:avLst/>
            </a:prstTxWarp>
          </a:bodyPr>
          <a:lstStyle/>
          <a:p>
            <a:pPr defTabSz="920230">
              <a:defRPr/>
            </a:pPr>
            <a:endParaRPr lang="en-GB" sz="700" kern="0" dirty="0">
              <a:solidFill>
                <a:srgbClr val="000000">
                  <a:lumMod val="50000"/>
                  <a:lumOff val="50000"/>
                </a:srgbClr>
              </a:solidFill>
            </a:endParaRPr>
          </a:p>
        </p:txBody>
      </p:sp>
      <p:sp>
        <p:nvSpPr>
          <p:cNvPr id="98" name="Isosceles Triangle 97"/>
          <p:cNvSpPr/>
          <p:nvPr/>
        </p:nvSpPr>
        <p:spPr bwMode="ltGray">
          <a:xfrm rot="5400000">
            <a:off x="2940992" y="4011155"/>
            <a:ext cx="147591" cy="117070"/>
          </a:xfrm>
          <a:prstGeom prst="triangle">
            <a:avLst/>
          </a:prstGeom>
          <a:solidFill>
            <a:schemeClr val="bg1"/>
          </a:solidFill>
          <a:ln w="3175" cap="flat" cmpd="sng" algn="ctr">
            <a:noFill/>
            <a:prstDash val="solid"/>
          </a:ln>
          <a:effectLst/>
        </p:spPr>
        <p:txBody>
          <a:bodyPr rtlCol="0" anchor="ctr"/>
          <a:lstStyle/>
          <a:p>
            <a:pPr algn="ctr" defTabSz="806867">
              <a:defRPr/>
            </a:pPr>
            <a:endParaRPr lang="en-GB" sz="700" kern="0" dirty="0">
              <a:solidFill>
                <a:srgbClr val="000000">
                  <a:lumMod val="50000"/>
                  <a:lumOff val="50000"/>
                </a:srgbClr>
              </a:solidFill>
            </a:endParaRPr>
          </a:p>
        </p:txBody>
      </p:sp>
      <p:sp>
        <p:nvSpPr>
          <p:cNvPr id="106" name="Freeform 4921"/>
          <p:cNvSpPr>
            <a:spLocks noEditPoints="1"/>
          </p:cNvSpPr>
          <p:nvPr/>
        </p:nvSpPr>
        <p:spPr bwMode="auto">
          <a:xfrm>
            <a:off x="2953878" y="3340065"/>
            <a:ext cx="178102" cy="256658"/>
          </a:xfrm>
          <a:custGeom>
            <a:avLst/>
            <a:gdLst>
              <a:gd name="T0" fmla="*/ 204 w 278"/>
              <a:gd name="T1" fmla="*/ 126 h 356"/>
              <a:gd name="T2" fmla="*/ 218 w 278"/>
              <a:gd name="T3" fmla="*/ 56 h 356"/>
              <a:gd name="T4" fmla="*/ 218 w 278"/>
              <a:gd name="T5" fmla="*/ 56 h 356"/>
              <a:gd name="T6" fmla="*/ 222 w 278"/>
              <a:gd name="T7" fmla="*/ 56 h 356"/>
              <a:gd name="T8" fmla="*/ 226 w 278"/>
              <a:gd name="T9" fmla="*/ 50 h 356"/>
              <a:gd name="T10" fmla="*/ 228 w 278"/>
              <a:gd name="T11" fmla="*/ 46 h 356"/>
              <a:gd name="T12" fmla="*/ 222 w 278"/>
              <a:gd name="T13" fmla="*/ 38 h 356"/>
              <a:gd name="T14" fmla="*/ 160 w 278"/>
              <a:gd name="T15" fmla="*/ 2 h 356"/>
              <a:gd name="T16" fmla="*/ 150 w 278"/>
              <a:gd name="T17" fmla="*/ 2 h 356"/>
              <a:gd name="T18" fmla="*/ 88 w 278"/>
              <a:gd name="T19" fmla="*/ 38 h 356"/>
              <a:gd name="T20" fmla="*/ 84 w 278"/>
              <a:gd name="T21" fmla="*/ 48 h 356"/>
              <a:gd name="T22" fmla="*/ 88 w 278"/>
              <a:gd name="T23" fmla="*/ 54 h 356"/>
              <a:gd name="T24" fmla="*/ 108 w 278"/>
              <a:gd name="T25" fmla="*/ 56 h 356"/>
              <a:gd name="T26" fmla="*/ 22 w 278"/>
              <a:gd name="T27" fmla="*/ 170 h 356"/>
              <a:gd name="T28" fmla="*/ 74 w 278"/>
              <a:gd name="T29" fmla="*/ 114 h 356"/>
              <a:gd name="T30" fmla="*/ 22 w 278"/>
              <a:gd name="T31" fmla="*/ 70 h 356"/>
              <a:gd name="T32" fmla="*/ 22 w 278"/>
              <a:gd name="T33" fmla="*/ 64 h 356"/>
              <a:gd name="T34" fmla="*/ 18 w 278"/>
              <a:gd name="T35" fmla="*/ 56 h 356"/>
              <a:gd name="T36" fmla="*/ 12 w 278"/>
              <a:gd name="T37" fmla="*/ 54 h 356"/>
              <a:gd name="T38" fmla="*/ 8 w 278"/>
              <a:gd name="T39" fmla="*/ 54 h 356"/>
              <a:gd name="T40" fmla="*/ 2 w 278"/>
              <a:gd name="T41" fmla="*/ 60 h 356"/>
              <a:gd name="T42" fmla="*/ 2 w 278"/>
              <a:gd name="T43" fmla="*/ 190 h 356"/>
              <a:gd name="T44" fmla="*/ 0 w 278"/>
              <a:gd name="T45" fmla="*/ 190 h 356"/>
              <a:gd name="T46" fmla="*/ 0 w 278"/>
              <a:gd name="T47" fmla="*/ 340 h 356"/>
              <a:gd name="T48" fmla="*/ 6 w 278"/>
              <a:gd name="T49" fmla="*/ 350 h 356"/>
              <a:gd name="T50" fmla="*/ 16 w 278"/>
              <a:gd name="T51" fmla="*/ 356 h 356"/>
              <a:gd name="T52" fmla="*/ 134 w 278"/>
              <a:gd name="T53" fmla="*/ 260 h 356"/>
              <a:gd name="T54" fmla="*/ 178 w 278"/>
              <a:gd name="T55" fmla="*/ 356 h 356"/>
              <a:gd name="T56" fmla="*/ 262 w 278"/>
              <a:gd name="T57" fmla="*/ 356 h 356"/>
              <a:gd name="T58" fmla="*/ 272 w 278"/>
              <a:gd name="T59" fmla="*/ 350 h 356"/>
              <a:gd name="T60" fmla="*/ 278 w 278"/>
              <a:gd name="T61" fmla="*/ 340 h 356"/>
              <a:gd name="T62" fmla="*/ 278 w 278"/>
              <a:gd name="T63" fmla="*/ 174 h 356"/>
              <a:gd name="T64" fmla="*/ 276 w 278"/>
              <a:gd name="T65" fmla="*/ 164 h 356"/>
              <a:gd name="T66" fmla="*/ 268 w 278"/>
              <a:gd name="T67" fmla="*/ 158 h 356"/>
              <a:gd name="T68" fmla="*/ 102 w 278"/>
              <a:gd name="T69" fmla="*/ 306 h 356"/>
              <a:gd name="T70" fmla="*/ 58 w 278"/>
              <a:gd name="T71" fmla="*/ 260 h 356"/>
              <a:gd name="T72" fmla="*/ 102 w 278"/>
              <a:gd name="T73" fmla="*/ 306 h 356"/>
              <a:gd name="T74" fmla="*/ 58 w 278"/>
              <a:gd name="T75" fmla="*/ 230 h 356"/>
              <a:gd name="T76" fmla="*/ 102 w 278"/>
              <a:gd name="T77" fmla="*/ 186 h 356"/>
              <a:gd name="T78" fmla="*/ 178 w 278"/>
              <a:gd name="T79" fmla="*/ 230 h 356"/>
              <a:gd name="T80" fmla="*/ 134 w 278"/>
              <a:gd name="T81" fmla="*/ 186 h 356"/>
              <a:gd name="T82" fmla="*/ 178 w 278"/>
              <a:gd name="T83" fmla="*/ 230 h 356"/>
              <a:gd name="T84" fmla="*/ 156 w 278"/>
              <a:gd name="T85" fmla="*/ 114 h 356"/>
              <a:gd name="T86" fmla="*/ 140 w 278"/>
              <a:gd name="T87" fmla="*/ 106 h 356"/>
              <a:gd name="T88" fmla="*/ 134 w 278"/>
              <a:gd name="T89" fmla="*/ 90 h 356"/>
              <a:gd name="T90" fmla="*/ 136 w 278"/>
              <a:gd name="T91" fmla="*/ 82 h 356"/>
              <a:gd name="T92" fmla="*/ 146 w 278"/>
              <a:gd name="T93" fmla="*/ 70 h 356"/>
              <a:gd name="T94" fmla="*/ 156 w 278"/>
              <a:gd name="T95" fmla="*/ 68 h 356"/>
              <a:gd name="T96" fmla="*/ 172 w 278"/>
              <a:gd name="T97" fmla="*/ 76 h 356"/>
              <a:gd name="T98" fmla="*/ 178 w 278"/>
              <a:gd name="T99" fmla="*/ 90 h 356"/>
              <a:gd name="T100" fmla="*/ 176 w 278"/>
              <a:gd name="T101" fmla="*/ 100 h 356"/>
              <a:gd name="T102" fmla="*/ 164 w 278"/>
              <a:gd name="T103" fmla="*/ 112 h 356"/>
              <a:gd name="T104" fmla="*/ 156 w 278"/>
              <a:gd name="T105" fmla="*/ 11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 h="356">
                <a:moveTo>
                  <a:pt x="268" y="158"/>
                </a:moveTo>
                <a:lnTo>
                  <a:pt x="204" y="126"/>
                </a:lnTo>
                <a:lnTo>
                  <a:pt x="204" y="56"/>
                </a:lnTo>
                <a:lnTo>
                  <a:pt x="218" y="56"/>
                </a:lnTo>
                <a:lnTo>
                  <a:pt x="218" y="56"/>
                </a:lnTo>
                <a:lnTo>
                  <a:pt x="218" y="56"/>
                </a:lnTo>
                <a:lnTo>
                  <a:pt x="218" y="56"/>
                </a:lnTo>
                <a:lnTo>
                  <a:pt x="222" y="56"/>
                </a:lnTo>
                <a:lnTo>
                  <a:pt x="224" y="54"/>
                </a:lnTo>
                <a:lnTo>
                  <a:pt x="226" y="50"/>
                </a:lnTo>
                <a:lnTo>
                  <a:pt x="228" y="46"/>
                </a:lnTo>
                <a:lnTo>
                  <a:pt x="228" y="46"/>
                </a:lnTo>
                <a:lnTo>
                  <a:pt x="226" y="40"/>
                </a:lnTo>
                <a:lnTo>
                  <a:pt x="222" y="38"/>
                </a:lnTo>
                <a:lnTo>
                  <a:pt x="160" y="2"/>
                </a:lnTo>
                <a:lnTo>
                  <a:pt x="160" y="2"/>
                </a:lnTo>
                <a:lnTo>
                  <a:pt x="156" y="0"/>
                </a:lnTo>
                <a:lnTo>
                  <a:pt x="150" y="2"/>
                </a:lnTo>
                <a:lnTo>
                  <a:pt x="88" y="38"/>
                </a:lnTo>
                <a:lnTo>
                  <a:pt x="88" y="38"/>
                </a:lnTo>
                <a:lnTo>
                  <a:pt x="84" y="42"/>
                </a:lnTo>
                <a:lnTo>
                  <a:pt x="84" y="48"/>
                </a:lnTo>
                <a:lnTo>
                  <a:pt x="84" y="48"/>
                </a:lnTo>
                <a:lnTo>
                  <a:pt x="88" y="54"/>
                </a:lnTo>
                <a:lnTo>
                  <a:pt x="94" y="56"/>
                </a:lnTo>
                <a:lnTo>
                  <a:pt x="108" y="56"/>
                </a:lnTo>
                <a:lnTo>
                  <a:pt x="108" y="126"/>
                </a:lnTo>
                <a:lnTo>
                  <a:pt x="22" y="170"/>
                </a:lnTo>
                <a:lnTo>
                  <a:pt x="22" y="114"/>
                </a:lnTo>
                <a:lnTo>
                  <a:pt x="74" y="114"/>
                </a:lnTo>
                <a:lnTo>
                  <a:pt x="74" y="70"/>
                </a:lnTo>
                <a:lnTo>
                  <a:pt x="22" y="70"/>
                </a:lnTo>
                <a:lnTo>
                  <a:pt x="22" y="64"/>
                </a:lnTo>
                <a:lnTo>
                  <a:pt x="22" y="64"/>
                </a:lnTo>
                <a:lnTo>
                  <a:pt x="20" y="60"/>
                </a:lnTo>
                <a:lnTo>
                  <a:pt x="18" y="56"/>
                </a:lnTo>
                <a:lnTo>
                  <a:pt x="14" y="54"/>
                </a:lnTo>
                <a:lnTo>
                  <a:pt x="12" y="54"/>
                </a:lnTo>
                <a:lnTo>
                  <a:pt x="12" y="54"/>
                </a:lnTo>
                <a:lnTo>
                  <a:pt x="8" y="54"/>
                </a:lnTo>
                <a:lnTo>
                  <a:pt x="4" y="56"/>
                </a:lnTo>
                <a:lnTo>
                  <a:pt x="2" y="60"/>
                </a:lnTo>
                <a:lnTo>
                  <a:pt x="2" y="64"/>
                </a:lnTo>
                <a:lnTo>
                  <a:pt x="2" y="190"/>
                </a:lnTo>
                <a:lnTo>
                  <a:pt x="2" y="190"/>
                </a:lnTo>
                <a:lnTo>
                  <a:pt x="0" y="190"/>
                </a:lnTo>
                <a:lnTo>
                  <a:pt x="0" y="340"/>
                </a:lnTo>
                <a:lnTo>
                  <a:pt x="0" y="340"/>
                </a:lnTo>
                <a:lnTo>
                  <a:pt x="2" y="346"/>
                </a:lnTo>
                <a:lnTo>
                  <a:pt x="6" y="350"/>
                </a:lnTo>
                <a:lnTo>
                  <a:pt x="10" y="354"/>
                </a:lnTo>
                <a:lnTo>
                  <a:pt x="16" y="356"/>
                </a:lnTo>
                <a:lnTo>
                  <a:pt x="134" y="356"/>
                </a:lnTo>
                <a:lnTo>
                  <a:pt x="134" y="260"/>
                </a:lnTo>
                <a:lnTo>
                  <a:pt x="178" y="260"/>
                </a:lnTo>
                <a:lnTo>
                  <a:pt x="178" y="356"/>
                </a:lnTo>
                <a:lnTo>
                  <a:pt x="262" y="356"/>
                </a:lnTo>
                <a:lnTo>
                  <a:pt x="262" y="356"/>
                </a:lnTo>
                <a:lnTo>
                  <a:pt x="268" y="354"/>
                </a:lnTo>
                <a:lnTo>
                  <a:pt x="272" y="350"/>
                </a:lnTo>
                <a:lnTo>
                  <a:pt x="276" y="346"/>
                </a:lnTo>
                <a:lnTo>
                  <a:pt x="278" y="340"/>
                </a:lnTo>
                <a:lnTo>
                  <a:pt x="278" y="174"/>
                </a:lnTo>
                <a:lnTo>
                  <a:pt x="278" y="174"/>
                </a:lnTo>
                <a:lnTo>
                  <a:pt x="276" y="168"/>
                </a:lnTo>
                <a:lnTo>
                  <a:pt x="276" y="164"/>
                </a:lnTo>
                <a:lnTo>
                  <a:pt x="272" y="162"/>
                </a:lnTo>
                <a:lnTo>
                  <a:pt x="268" y="158"/>
                </a:lnTo>
                <a:lnTo>
                  <a:pt x="268" y="158"/>
                </a:lnTo>
                <a:close/>
                <a:moveTo>
                  <a:pt x="102" y="306"/>
                </a:moveTo>
                <a:lnTo>
                  <a:pt x="58" y="306"/>
                </a:lnTo>
                <a:lnTo>
                  <a:pt x="58" y="260"/>
                </a:lnTo>
                <a:lnTo>
                  <a:pt x="102" y="260"/>
                </a:lnTo>
                <a:lnTo>
                  <a:pt x="102" y="306"/>
                </a:lnTo>
                <a:close/>
                <a:moveTo>
                  <a:pt x="102" y="230"/>
                </a:moveTo>
                <a:lnTo>
                  <a:pt x="58" y="230"/>
                </a:lnTo>
                <a:lnTo>
                  <a:pt x="58" y="186"/>
                </a:lnTo>
                <a:lnTo>
                  <a:pt x="102" y="186"/>
                </a:lnTo>
                <a:lnTo>
                  <a:pt x="102" y="230"/>
                </a:lnTo>
                <a:close/>
                <a:moveTo>
                  <a:pt x="178" y="230"/>
                </a:moveTo>
                <a:lnTo>
                  <a:pt x="134" y="230"/>
                </a:lnTo>
                <a:lnTo>
                  <a:pt x="134" y="186"/>
                </a:lnTo>
                <a:lnTo>
                  <a:pt x="178" y="186"/>
                </a:lnTo>
                <a:lnTo>
                  <a:pt x="178" y="230"/>
                </a:lnTo>
                <a:close/>
                <a:moveTo>
                  <a:pt x="156" y="114"/>
                </a:moveTo>
                <a:lnTo>
                  <a:pt x="156" y="114"/>
                </a:lnTo>
                <a:lnTo>
                  <a:pt x="146" y="112"/>
                </a:lnTo>
                <a:lnTo>
                  <a:pt x="140" y="106"/>
                </a:lnTo>
                <a:lnTo>
                  <a:pt x="136" y="100"/>
                </a:lnTo>
                <a:lnTo>
                  <a:pt x="134" y="90"/>
                </a:lnTo>
                <a:lnTo>
                  <a:pt x="134" y="90"/>
                </a:lnTo>
                <a:lnTo>
                  <a:pt x="136" y="82"/>
                </a:lnTo>
                <a:lnTo>
                  <a:pt x="140" y="76"/>
                </a:lnTo>
                <a:lnTo>
                  <a:pt x="146" y="70"/>
                </a:lnTo>
                <a:lnTo>
                  <a:pt x="156" y="68"/>
                </a:lnTo>
                <a:lnTo>
                  <a:pt x="156" y="68"/>
                </a:lnTo>
                <a:lnTo>
                  <a:pt x="164" y="70"/>
                </a:lnTo>
                <a:lnTo>
                  <a:pt x="172" y="76"/>
                </a:lnTo>
                <a:lnTo>
                  <a:pt x="176" y="82"/>
                </a:lnTo>
                <a:lnTo>
                  <a:pt x="178" y="90"/>
                </a:lnTo>
                <a:lnTo>
                  <a:pt x="178" y="90"/>
                </a:lnTo>
                <a:lnTo>
                  <a:pt x="176" y="100"/>
                </a:lnTo>
                <a:lnTo>
                  <a:pt x="172" y="106"/>
                </a:lnTo>
                <a:lnTo>
                  <a:pt x="164" y="112"/>
                </a:lnTo>
                <a:lnTo>
                  <a:pt x="156" y="114"/>
                </a:lnTo>
                <a:lnTo>
                  <a:pt x="156" y="114"/>
                </a:lnTo>
                <a:close/>
              </a:path>
            </a:pathLst>
          </a:custGeom>
          <a:solidFill>
            <a:srgbClr val="00338D"/>
          </a:solidFill>
          <a:ln>
            <a:noFill/>
          </a:ln>
        </p:spPr>
        <p:txBody>
          <a:bodyPr vert="horz" wrap="square" lIns="92018" tIns="46009" rIns="92018" bIns="46009" numCol="1" anchor="t" anchorCtr="0" compatLnSpc="1">
            <a:prstTxWarp prst="textNoShape">
              <a:avLst/>
            </a:prstTxWarp>
          </a:bodyPr>
          <a:lstStyle/>
          <a:p>
            <a:pPr defTabSz="920230">
              <a:defRPr/>
            </a:pPr>
            <a:endParaRPr lang="en-GB" sz="700" kern="0" dirty="0">
              <a:solidFill>
                <a:srgbClr val="000000">
                  <a:lumMod val="50000"/>
                  <a:lumOff val="50000"/>
                </a:srgbClr>
              </a:solidFill>
            </a:endParaRPr>
          </a:p>
        </p:txBody>
      </p:sp>
      <p:grpSp>
        <p:nvGrpSpPr>
          <p:cNvPr id="6" name="Group 5"/>
          <p:cNvGrpSpPr/>
          <p:nvPr/>
        </p:nvGrpSpPr>
        <p:grpSpPr>
          <a:xfrm>
            <a:off x="2961243" y="4813050"/>
            <a:ext cx="163513" cy="244475"/>
            <a:chOff x="2467051" y="5224643"/>
            <a:chExt cx="163513" cy="244475"/>
          </a:xfrm>
        </p:grpSpPr>
        <p:sp>
          <p:nvSpPr>
            <p:cNvPr id="169" name="Oval 6"/>
            <p:cNvSpPr>
              <a:spLocks noChangeArrowheads="1"/>
            </p:cNvSpPr>
            <p:nvPr/>
          </p:nvSpPr>
          <p:spPr bwMode="auto">
            <a:xfrm>
              <a:off x="2467051" y="5224643"/>
              <a:ext cx="163513" cy="52388"/>
            </a:xfrm>
            <a:prstGeom prst="ellipse">
              <a:avLst/>
            </a:prstGeom>
            <a:solidFill>
              <a:srgbClr val="0033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70" name="Freeform 7"/>
            <p:cNvSpPr>
              <a:spLocks/>
            </p:cNvSpPr>
            <p:nvPr/>
          </p:nvSpPr>
          <p:spPr bwMode="auto">
            <a:xfrm>
              <a:off x="2467051" y="5265918"/>
              <a:ext cx="163513" cy="203200"/>
            </a:xfrm>
            <a:custGeom>
              <a:avLst/>
              <a:gdLst>
                <a:gd name="T0" fmla="*/ 344 w 688"/>
                <a:gd name="T1" fmla="*/ 80 h 864"/>
                <a:gd name="T2" fmla="*/ 0 w 688"/>
                <a:gd name="T3" fmla="*/ 0 h 864"/>
                <a:gd name="T4" fmla="*/ 0 w 688"/>
                <a:gd name="T5" fmla="*/ 710 h 864"/>
                <a:gd name="T6" fmla="*/ 344 w 688"/>
                <a:gd name="T7" fmla="*/ 864 h 864"/>
                <a:gd name="T8" fmla="*/ 688 w 688"/>
                <a:gd name="T9" fmla="*/ 710 h 864"/>
                <a:gd name="T10" fmla="*/ 688 w 688"/>
                <a:gd name="T11" fmla="*/ 0 h 864"/>
                <a:gd name="T12" fmla="*/ 344 w 688"/>
                <a:gd name="T13" fmla="*/ 80 h 864"/>
              </a:gdLst>
              <a:ahLst/>
              <a:cxnLst>
                <a:cxn ang="0">
                  <a:pos x="T0" y="T1"/>
                </a:cxn>
                <a:cxn ang="0">
                  <a:pos x="T2" y="T3"/>
                </a:cxn>
                <a:cxn ang="0">
                  <a:pos x="T4" y="T5"/>
                </a:cxn>
                <a:cxn ang="0">
                  <a:pos x="T6" y="T7"/>
                </a:cxn>
                <a:cxn ang="0">
                  <a:pos x="T8" y="T9"/>
                </a:cxn>
                <a:cxn ang="0">
                  <a:pos x="T10" y="T11"/>
                </a:cxn>
                <a:cxn ang="0">
                  <a:pos x="T12" y="T13"/>
                </a:cxn>
              </a:cxnLst>
              <a:rect l="0" t="0" r="r" b="b"/>
              <a:pathLst>
                <a:path w="688" h="864">
                  <a:moveTo>
                    <a:pt x="344" y="80"/>
                  </a:moveTo>
                  <a:cubicBezTo>
                    <a:pt x="208" y="80"/>
                    <a:pt x="63" y="55"/>
                    <a:pt x="0" y="0"/>
                  </a:cubicBezTo>
                  <a:lnTo>
                    <a:pt x="0" y="710"/>
                  </a:lnTo>
                  <a:cubicBezTo>
                    <a:pt x="0" y="795"/>
                    <a:pt x="155" y="864"/>
                    <a:pt x="344" y="864"/>
                  </a:cubicBezTo>
                  <a:cubicBezTo>
                    <a:pt x="534" y="864"/>
                    <a:pt x="688" y="795"/>
                    <a:pt x="688" y="710"/>
                  </a:cubicBezTo>
                  <a:lnTo>
                    <a:pt x="688" y="0"/>
                  </a:lnTo>
                  <a:cubicBezTo>
                    <a:pt x="626" y="55"/>
                    <a:pt x="481" y="80"/>
                    <a:pt x="344" y="80"/>
                  </a:cubicBezTo>
                  <a:close/>
                </a:path>
              </a:pathLst>
            </a:custGeom>
            <a:solidFill>
              <a:srgbClr val="0033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5" name="Group 4"/>
          <p:cNvGrpSpPr/>
          <p:nvPr/>
        </p:nvGrpSpPr>
        <p:grpSpPr>
          <a:xfrm>
            <a:off x="2932668" y="4388267"/>
            <a:ext cx="185737" cy="286923"/>
            <a:chOff x="2438476" y="4822052"/>
            <a:chExt cx="185737" cy="286923"/>
          </a:xfrm>
        </p:grpSpPr>
        <p:sp>
          <p:nvSpPr>
            <p:cNvPr id="20" name="AutoShape 9"/>
            <p:cNvSpPr>
              <a:spLocks noChangeAspect="1" noChangeArrowheads="1" noTextEdit="1"/>
            </p:cNvSpPr>
            <p:nvPr/>
          </p:nvSpPr>
          <p:spPr bwMode="auto">
            <a:xfrm>
              <a:off x="2438476" y="4822052"/>
              <a:ext cx="185737" cy="286923"/>
            </a:xfrm>
            <a:prstGeom prst="rect">
              <a:avLst/>
            </a:prstGeom>
            <a:solidFill>
              <a:srgbClr val="0033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 name="Rectangle 11"/>
            <p:cNvSpPr>
              <a:spLocks noChangeArrowheads="1"/>
            </p:cNvSpPr>
            <p:nvPr/>
          </p:nvSpPr>
          <p:spPr bwMode="auto">
            <a:xfrm>
              <a:off x="2442014" y="4826211"/>
              <a:ext cx="178661" cy="278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 name="Rectangle 12"/>
            <p:cNvSpPr>
              <a:spLocks noChangeArrowheads="1"/>
            </p:cNvSpPr>
            <p:nvPr/>
          </p:nvSpPr>
          <p:spPr bwMode="auto">
            <a:xfrm>
              <a:off x="2459703" y="4840072"/>
              <a:ext cx="143283" cy="42970"/>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 name="Rectangle 13"/>
            <p:cNvSpPr>
              <a:spLocks noChangeArrowheads="1"/>
            </p:cNvSpPr>
            <p:nvPr/>
          </p:nvSpPr>
          <p:spPr bwMode="auto">
            <a:xfrm>
              <a:off x="2459703" y="4889971"/>
              <a:ext cx="143283" cy="29109"/>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 name="Rectangle 14"/>
            <p:cNvSpPr>
              <a:spLocks noChangeArrowheads="1"/>
            </p:cNvSpPr>
            <p:nvPr/>
          </p:nvSpPr>
          <p:spPr bwMode="auto">
            <a:xfrm>
              <a:off x="2459703" y="4926010"/>
              <a:ext cx="143283" cy="24950"/>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 name="Rectangle 15"/>
            <p:cNvSpPr>
              <a:spLocks noChangeArrowheads="1"/>
            </p:cNvSpPr>
            <p:nvPr/>
          </p:nvSpPr>
          <p:spPr bwMode="auto">
            <a:xfrm>
              <a:off x="2459703" y="4957890"/>
              <a:ext cx="143283" cy="133066"/>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 name="Rectangle 16"/>
            <p:cNvSpPr>
              <a:spLocks noChangeArrowheads="1"/>
            </p:cNvSpPr>
            <p:nvPr/>
          </p:nvSpPr>
          <p:spPr bwMode="auto">
            <a:xfrm>
              <a:off x="2495081" y="4858091"/>
              <a:ext cx="72526" cy="693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7" name="Rectangle 17"/>
            <p:cNvSpPr>
              <a:spLocks noChangeArrowheads="1"/>
            </p:cNvSpPr>
            <p:nvPr/>
          </p:nvSpPr>
          <p:spPr bwMode="auto">
            <a:xfrm>
              <a:off x="2477392" y="5043828"/>
              <a:ext cx="26534" cy="3326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95" name="TextBox 94"/>
          <p:cNvSpPr txBox="1"/>
          <p:nvPr/>
        </p:nvSpPr>
        <p:spPr>
          <a:xfrm>
            <a:off x="10045450" y="3981566"/>
            <a:ext cx="1095911" cy="270660"/>
          </a:xfrm>
          <a:prstGeom prst="rect">
            <a:avLst/>
          </a:prstGeom>
          <a:noFill/>
          <a:ln>
            <a:noFill/>
          </a:ln>
        </p:spPr>
        <p:txBody>
          <a:bodyPr wrap="square" lIns="54610" tIns="54610" rIns="54610" bIns="54610" rtlCol="0">
            <a:noAutofit/>
          </a:bodyPr>
          <a:lstStyle>
            <a:defPPr>
              <a:defRPr lang="en-US"/>
            </a:defPPr>
            <a:lvl1pPr marL="171450" indent="-171450">
              <a:spcAft>
                <a:spcPts val="200"/>
              </a:spcAft>
              <a:buFont typeface="Arial" panose="020B0604020202020204" pitchFamily="34" charset="0"/>
              <a:buChar char="―"/>
              <a:defRPr sz="1000" b="1">
                <a:solidFill>
                  <a:schemeClr val="bg1"/>
                </a:solidFill>
                <a:latin typeface="Arial Narrow" panose="020B0606020202030204" pitchFamily="34" charset="0"/>
              </a:defRPr>
            </a:lvl1pPr>
          </a:lstStyle>
          <a:p>
            <a:pPr marL="0" indent="0">
              <a:spcAft>
                <a:spcPts val="0"/>
              </a:spcAft>
              <a:buClr>
                <a:prstClr val="white"/>
              </a:buClr>
              <a:buFont typeface="Arial" panose="020B0604020202020204" pitchFamily="34" charset="0"/>
              <a:buNone/>
            </a:pPr>
            <a:r>
              <a:rPr lang="en-US" sz="800" dirty="0">
                <a:solidFill>
                  <a:prstClr val="white"/>
                </a:solidFill>
                <a:latin typeface="Arial"/>
              </a:rPr>
              <a:t>Traditional OS:</a:t>
            </a:r>
          </a:p>
        </p:txBody>
      </p:sp>
    </p:spTree>
    <p:extLst>
      <p:ext uri="{BB962C8B-B14F-4D97-AF65-F5344CB8AC3E}">
        <p14:creationId xmlns:p14="http://schemas.microsoft.com/office/powerpoint/2010/main" val="2684016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998400" y="1061634"/>
            <a:ext cx="10195200" cy="4815292"/>
          </a:xfrm>
        </p:spPr>
        <p:txBody>
          <a:bodyPr/>
          <a:lstStyle/>
          <a:p>
            <a:pPr lvl="1"/>
            <a:r>
              <a:rPr lang="en-US" sz="1000" dirty="0">
                <a:solidFill>
                  <a:schemeClr val="tx1"/>
                </a:solidFill>
              </a:rPr>
              <a:t>Cloud security is not an overnight endeavor – but rather a journey that starts with a </a:t>
            </a:r>
            <a:r>
              <a:rPr lang="en-US" sz="1000" i="1" dirty="0">
                <a:solidFill>
                  <a:schemeClr val="tx1"/>
                </a:solidFill>
              </a:rPr>
              <a:t>Cloud Security Capability Assessment and Strategy</a:t>
            </a:r>
            <a:r>
              <a:rPr lang="en-US" sz="1000" dirty="0">
                <a:solidFill>
                  <a:schemeClr val="tx1"/>
                </a:solidFill>
              </a:rPr>
              <a:t> to define your target state and where to focus your investments over time to have the highest impact. </a:t>
            </a:r>
          </a:p>
        </p:txBody>
      </p:sp>
      <p:sp>
        <p:nvSpPr>
          <p:cNvPr id="19" name="Title 18"/>
          <p:cNvSpPr>
            <a:spLocks noGrp="1"/>
          </p:cNvSpPr>
          <p:nvPr>
            <p:ph type="title"/>
          </p:nvPr>
        </p:nvSpPr>
        <p:spPr/>
        <p:txBody>
          <a:bodyPr/>
          <a:lstStyle/>
          <a:p>
            <a:r>
              <a:rPr lang="en-US" dirty="0"/>
              <a:t>Typical cloud security journey</a:t>
            </a:r>
          </a:p>
        </p:txBody>
      </p:sp>
      <p:grpSp>
        <p:nvGrpSpPr>
          <p:cNvPr id="8" name="Group 7"/>
          <p:cNvGrpSpPr/>
          <p:nvPr/>
        </p:nvGrpSpPr>
        <p:grpSpPr>
          <a:xfrm>
            <a:off x="998400" y="1536194"/>
            <a:ext cx="10304949" cy="4343831"/>
            <a:chOff x="998400" y="1536194"/>
            <a:chExt cx="10304949" cy="4343831"/>
          </a:xfrm>
        </p:grpSpPr>
        <p:sp>
          <p:nvSpPr>
            <p:cNvPr id="85" name="TextBox 84"/>
            <p:cNvSpPr txBox="1"/>
            <p:nvPr/>
          </p:nvSpPr>
          <p:spPr>
            <a:xfrm>
              <a:off x="7097669" y="1536194"/>
              <a:ext cx="1324546" cy="664885"/>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Enhance &amp; Integrate</a:t>
              </a:r>
            </a:p>
          </p:txBody>
        </p:sp>
        <p:sp>
          <p:nvSpPr>
            <p:cNvPr id="81" name="TextBox 80"/>
            <p:cNvSpPr txBox="1"/>
            <p:nvPr/>
          </p:nvSpPr>
          <p:spPr>
            <a:xfrm>
              <a:off x="4004319" y="1536194"/>
              <a:ext cx="1266669" cy="397679"/>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Establish Program &amp; Foundation</a:t>
              </a:r>
            </a:p>
          </p:txBody>
        </p:sp>
        <p:sp>
          <p:nvSpPr>
            <p:cNvPr id="95" name="TextBox 94"/>
            <p:cNvSpPr txBox="1"/>
            <p:nvPr/>
          </p:nvSpPr>
          <p:spPr>
            <a:xfrm>
              <a:off x="9537441" y="1536194"/>
              <a:ext cx="1765908" cy="664885"/>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Extend &amp; Optimize </a:t>
              </a:r>
            </a:p>
          </p:txBody>
        </p:sp>
        <p:grpSp>
          <p:nvGrpSpPr>
            <p:cNvPr id="7" name="Group 6"/>
            <p:cNvGrpSpPr/>
            <p:nvPr/>
          </p:nvGrpSpPr>
          <p:grpSpPr>
            <a:xfrm>
              <a:off x="998400" y="1778041"/>
              <a:ext cx="10195200" cy="4101984"/>
              <a:chOff x="998400" y="1778041"/>
              <a:chExt cx="10195200" cy="4101984"/>
            </a:xfrm>
          </p:grpSpPr>
          <p:sp>
            <p:nvSpPr>
              <p:cNvPr id="58" name="Rectangle 57"/>
              <p:cNvSpPr/>
              <p:nvPr/>
            </p:nvSpPr>
            <p:spPr bwMode="auto">
              <a:xfrm>
                <a:off x="3068461" y="2002555"/>
                <a:ext cx="8108283" cy="3877470"/>
              </a:xfrm>
              <a:prstGeom prst="rect">
                <a:avLst/>
              </a:prstGeom>
              <a:solidFill>
                <a:schemeClr val="bg1"/>
              </a:solidFill>
              <a:ln w="9525" cap="flat" cmpd="sng" algn="ctr">
                <a:noFill/>
                <a:prstDash val="solid"/>
                <a:round/>
                <a:headEnd type="none" w="med" len="med"/>
                <a:tailEnd type="none" w="med" len="med"/>
              </a:ln>
              <a:effectLst/>
            </p:spPr>
            <p:txBody>
              <a:bodyPr vert="horz" wrap="square" lIns="90555" tIns="45278" rIns="90555" bIns="45278" numCol="1" rtlCol="0" anchor="t" anchorCtr="0" compatLnSpc="1">
                <a:prstTxWarp prst="textNoShape">
                  <a:avLst/>
                </a:prstTxWarp>
              </a:bodyPr>
              <a:lstStyle/>
              <a:p>
                <a:pPr defTabSz="905581"/>
                <a:endParaRPr lang="en-US" sz="900" b="1" dirty="0">
                  <a:solidFill>
                    <a:srgbClr val="000000"/>
                  </a:solidFill>
                </a:endParaRPr>
              </a:p>
            </p:txBody>
          </p:sp>
          <p:cxnSp>
            <p:nvCxnSpPr>
              <p:cNvPr id="61" name="Straight Connector 60"/>
              <p:cNvCxnSpPr/>
              <p:nvPr/>
            </p:nvCxnSpPr>
            <p:spPr>
              <a:xfrm flipH="1">
                <a:off x="1348364" y="3786964"/>
                <a:ext cx="9838140"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369515" y="3914817"/>
                <a:ext cx="9816990" cy="5523"/>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6443810" y="1862652"/>
                <a:ext cx="3616" cy="3981493"/>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170015" y="1896506"/>
                <a:ext cx="23585" cy="3947639"/>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sp>
            <p:nvSpPr>
              <p:cNvPr id="73" name="Rounded Rectangle 32"/>
              <p:cNvSpPr>
                <a:spLocks noChangeArrowheads="1"/>
              </p:cNvSpPr>
              <p:nvPr/>
            </p:nvSpPr>
            <p:spPr bwMode="auto">
              <a:xfrm>
                <a:off x="1451234" y="3963413"/>
                <a:ext cx="1718923" cy="411717"/>
              </a:xfrm>
              <a:prstGeom prst="rect">
                <a:avLst/>
              </a:prstGeom>
              <a:solidFill>
                <a:srgbClr val="00338D"/>
              </a:solidFill>
              <a:ln w="9525" cap="flat" cmpd="sng" algn="ctr">
                <a:noFill/>
                <a:prstDash val="solid"/>
                <a:round/>
                <a:headEnd type="none" w="med" len="med"/>
                <a:tailEnd type="none" w="med" len="med"/>
              </a:ln>
              <a:effectLst/>
            </p:spPr>
            <p:txBody>
              <a:bodyPr wrap="square" lIns="45278" tIns="45278" rIns="45278" bIns="45278" anchor="ctr"/>
              <a:lstStyle/>
              <a:p>
                <a:pPr algn="ctr" fontAlgn="t">
                  <a:spcAft>
                    <a:spcPts val="300"/>
                  </a:spcAft>
                  <a:defRPr sz="700" b="1" i="0" u="none" strike="noStrike" kern="1200" baseline="0">
                    <a:solidFill>
                      <a:prstClr val="white"/>
                    </a:solidFill>
                    <a:latin typeface="+mn-lt"/>
                    <a:ea typeface="+mn-ea"/>
                    <a:cs typeface="+mn-cs"/>
                  </a:defRPr>
                </a:pPr>
                <a:r>
                  <a:rPr lang="en-US" sz="900" b="1" dirty="0">
                    <a:solidFill>
                      <a:prstClr val="white"/>
                    </a:solidFill>
                  </a:rPr>
                  <a:t>Threat and vulnerability Management</a:t>
                </a:r>
              </a:p>
            </p:txBody>
          </p:sp>
          <p:sp>
            <p:nvSpPr>
              <p:cNvPr id="74" name="Rectangle 73"/>
              <p:cNvSpPr/>
              <p:nvPr/>
            </p:nvSpPr>
            <p:spPr>
              <a:xfrm>
                <a:off x="998400" y="3914817"/>
                <a:ext cx="2197528" cy="1954561"/>
              </a:xfrm>
              <a:prstGeom prst="rect">
                <a:avLst/>
              </a:prstGeom>
              <a:noFill/>
              <a:ln w="63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t" anchorCtr="0"/>
              <a:lstStyle/>
              <a:p>
                <a:pPr algn="ctr"/>
                <a:r>
                  <a:rPr lang="en-US" sz="900" b="1" dirty="0">
                    <a:solidFill>
                      <a:srgbClr val="00338D"/>
                    </a:solidFill>
                  </a:rPr>
                  <a:t>Technology Enablement</a:t>
                </a:r>
              </a:p>
            </p:txBody>
          </p:sp>
          <p:sp>
            <p:nvSpPr>
              <p:cNvPr id="76" name="Rounded Rectangle 32"/>
              <p:cNvSpPr>
                <a:spLocks noChangeArrowheads="1"/>
              </p:cNvSpPr>
              <p:nvPr/>
            </p:nvSpPr>
            <p:spPr bwMode="auto">
              <a:xfrm>
                <a:off x="1451234" y="4435979"/>
                <a:ext cx="1718923" cy="404497"/>
              </a:xfrm>
              <a:prstGeom prst="rect">
                <a:avLst/>
              </a:prstGeom>
              <a:solidFill>
                <a:srgbClr val="00A3A1"/>
              </a:solidFill>
              <a:ln w="9525" cap="flat" cmpd="sng" algn="ctr">
                <a:noFill/>
                <a:prstDash val="solid"/>
                <a:round/>
                <a:headEnd type="none" w="med" len="med"/>
                <a:tailEnd type="none" w="med" len="med"/>
              </a:ln>
              <a:effectLst/>
            </p:spPr>
            <p:txBody>
              <a:bodyPr lIns="45278" tIns="45278" rIns="45278" bIns="45278" anchor="ctr"/>
              <a:lstStyle/>
              <a:p>
                <a:pPr fontAlgn="t">
                  <a:spcAft>
                    <a:spcPts val="300"/>
                  </a:spcAft>
                </a:pPr>
                <a:endParaRPr lang="en-US" sz="900" b="1" dirty="0">
                  <a:solidFill>
                    <a:prstClr val="white"/>
                  </a:solidFill>
                </a:endParaRPr>
              </a:p>
              <a:p>
                <a:pPr algn="ctr" fontAlgn="t">
                  <a:spcAft>
                    <a:spcPts val="300"/>
                  </a:spcAft>
                  <a:defRPr sz="700" b="1" i="0" u="none" strike="noStrike" kern="1200" baseline="0">
                    <a:solidFill>
                      <a:prstClr val="white"/>
                    </a:solidFill>
                    <a:latin typeface="+mn-lt"/>
                    <a:ea typeface="+mn-ea"/>
                    <a:cs typeface="+mn-cs"/>
                  </a:defRPr>
                </a:pPr>
                <a:r>
                  <a:rPr lang="en-US" sz="900" b="1" dirty="0">
                    <a:solidFill>
                      <a:prstClr val="white"/>
                    </a:solidFill>
                  </a:rPr>
                  <a:t>Identity and Access Management</a:t>
                </a:r>
              </a:p>
              <a:p>
                <a:pPr fontAlgn="t">
                  <a:spcAft>
                    <a:spcPts val="300"/>
                  </a:spcAft>
                </a:pPr>
                <a:endParaRPr lang="en-US" sz="900" b="1" dirty="0">
                  <a:solidFill>
                    <a:prstClr val="white"/>
                  </a:solidFill>
                </a:endParaRPr>
              </a:p>
            </p:txBody>
          </p:sp>
          <p:sp>
            <p:nvSpPr>
              <p:cNvPr id="77" name="Rounded Rectangle 32"/>
              <p:cNvSpPr>
                <a:spLocks noChangeArrowheads="1"/>
              </p:cNvSpPr>
              <p:nvPr/>
            </p:nvSpPr>
            <p:spPr bwMode="auto">
              <a:xfrm>
                <a:off x="1451234" y="4905657"/>
                <a:ext cx="1718923" cy="425363"/>
              </a:xfrm>
              <a:prstGeom prst="rect">
                <a:avLst/>
              </a:prstGeom>
              <a:solidFill>
                <a:srgbClr val="EAAA00"/>
              </a:solidFill>
              <a:ln w="9525" cap="flat" cmpd="sng" algn="ctr">
                <a:noFill/>
                <a:prstDash val="solid"/>
                <a:round/>
                <a:headEnd type="none" w="med" len="med"/>
                <a:tailEnd type="none" w="med" len="med"/>
              </a:ln>
              <a:effectLst/>
            </p:spPr>
            <p:txBody>
              <a:bodyPr lIns="45278" tIns="45278" rIns="45278" bIns="45278" anchor="ctr"/>
              <a:lstStyle/>
              <a:p>
                <a:pPr algn="ctr" fontAlgn="t">
                  <a:spcAft>
                    <a:spcPts val="300"/>
                  </a:spcAft>
                  <a:defRPr sz="700" b="1" i="0" u="none" strike="noStrike" kern="1200" baseline="0">
                    <a:solidFill>
                      <a:prstClr val="white"/>
                    </a:solidFill>
                    <a:latin typeface="+mn-lt"/>
                    <a:ea typeface="+mn-ea"/>
                    <a:cs typeface="+mn-cs"/>
                  </a:defRPr>
                </a:pPr>
                <a:r>
                  <a:rPr lang="en-US" sz="900" b="1" dirty="0">
                    <a:solidFill>
                      <a:prstClr val="white"/>
                    </a:solidFill>
                  </a:rPr>
                  <a:t>Information and privacy protection</a:t>
                </a:r>
              </a:p>
            </p:txBody>
          </p:sp>
          <p:sp>
            <p:nvSpPr>
              <p:cNvPr id="78" name="Rounded Rectangle 32"/>
              <p:cNvSpPr>
                <a:spLocks noChangeArrowheads="1"/>
              </p:cNvSpPr>
              <p:nvPr/>
            </p:nvSpPr>
            <p:spPr bwMode="auto">
              <a:xfrm>
                <a:off x="1451234" y="5387407"/>
                <a:ext cx="1718923" cy="424670"/>
              </a:xfrm>
              <a:prstGeom prst="rect">
                <a:avLst/>
              </a:prstGeom>
              <a:solidFill>
                <a:srgbClr val="43B02A"/>
              </a:solidFill>
              <a:ln w="9525" cap="flat" cmpd="sng" algn="ctr">
                <a:noFill/>
                <a:prstDash val="solid"/>
                <a:round/>
                <a:headEnd type="none" w="med" len="med"/>
                <a:tailEnd type="none" w="med" len="med"/>
              </a:ln>
              <a:effectLst/>
            </p:spPr>
            <p:txBody>
              <a:bodyPr lIns="45278" tIns="45278" rIns="45278" bIns="45278" anchor="ctr"/>
              <a:lstStyle/>
              <a:p>
                <a:pPr fontAlgn="t">
                  <a:spcAft>
                    <a:spcPts val="540"/>
                  </a:spcAft>
                </a:pPr>
                <a:r>
                  <a:rPr lang="en-US" sz="900" b="1" kern="0" dirty="0">
                    <a:solidFill>
                      <a:srgbClr val="FFFFFF"/>
                    </a:solidFill>
                  </a:rPr>
                  <a:t>Incident and crisis management</a:t>
                </a:r>
              </a:p>
            </p:txBody>
          </p:sp>
          <p:sp>
            <p:nvSpPr>
              <p:cNvPr id="80" name="Left Brace 79"/>
              <p:cNvSpPr/>
              <p:nvPr/>
            </p:nvSpPr>
            <p:spPr>
              <a:xfrm rot="5400000">
                <a:off x="4882806" y="360239"/>
                <a:ext cx="98690" cy="3038406"/>
              </a:xfrm>
              <a:prstGeom prst="lef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dirty="0">
                  <a:solidFill>
                    <a:srgbClr val="000000"/>
                  </a:solidFill>
                </a:endParaRPr>
              </a:p>
            </p:txBody>
          </p:sp>
          <p:sp>
            <p:nvSpPr>
              <p:cNvPr id="84" name="Left Brace 83"/>
              <p:cNvSpPr/>
              <p:nvPr/>
            </p:nvSpPr>
            <p:spPr>
              <a:xfrm rot="5400000">
                <a:off x="7646220" y="765843"/>
                <a:ext cx="77832" cy="2248061"/>
              </a:xfrm>
              <a:prstGeom prst="lef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dirty="0">
                  <a:solidFill>
                    <a:srgbClr val="000000"/>
                  </a:solidFill>
                </a:endParaRPr>
              </a:p>
            </p:txBody>
          </p:sp>
          <p:sp>
            <p:nvSpPr>
              <p:cNvPr id="99" name="Left Brace 98"/>
              <p:cNvSpPr/>
              <p:nvPr/>
            </p:nvSpPr>
            <p:spPr>
              <a:xfrm rot="5400000">
                <a:off x="10006099" y="766943"/>
                <a:ext cx="75631" cy="2248061"/>
              </a:xfrm>
              <a:prstGeom prst="lef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dirty="0">
                  <a:solidFill>
                    <a:srgbClr val="000000"/>
                  </a:solidFill>
                </a:endParaRPr>
              </a:p>
            </p:txBody>
          </p:sp>
          <p:cxnSp>
            <p:nvCxnSpPr>
              <p:cNvPr id="100" name="Straight Connector 99"/>
              <p:cNvCxnSpPr/>
              <p:nvPr/>
            </p:nvCxnSpPr>
            <p:spPr>
              <a:xfrm flipH="1">
                <a:off x="6561105" y="1857466"/>
                <a:ext cx="6951" cy="398667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804116" y="1849701"/>
                <a:ext cx="5052" cy="3994443"/>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8918917" y="1844516"/>
                <a:ext cx="5829" cy="4024862"/>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sp>
            <p:nvSpPr>
              <p:cNvPr id="104" name="Rounded Rectangle 32"/>
              <p:cNvSpPr>
                <a:spLocks noChangeArrowheads="1"/>
              </p:cNvSpPr>
              <p:nvPr/>
            </p:nvSpPr>
            <p:spPr bwMode="auto">
              <a:xfrm>
                <a:off x="1451234" y="2450457"/>
                <a:ext cx="1718923" cy="402333"/>
              </a:xfrm>
              <a:prstGeom prst="rect">
                <a:avLst/>
              </a:prstGeom>
              <a:solidFill>
                <a:srgbClr val="005EB8"/>
              </a:solidFill>
              <a:ln w="9525" cap="flat" cmpd="sng" algn="ctr">
                <a:noFill/>
                <a:prstDash val="solid"/>
                <a:round/>
                <a:headEnd type="none" w="med" len="med"/>
                <a:tailEnd type="none" w="med" len="med"/>
              </a:ln>
              <a:effectLst/>
            </p:spPr>
            <p:txBody>
              <a:bodyPr lIns="45278" tIns="45278" rIns="45278" bIns="45278" anchor="ctr"/>
              <a:lstStyle/>
              <a:p>
                <a:pPr algn="ctr">
                  <a:defRPr sz="700" b="1" i="0" u="none" strike="noStrike" kern="1200" baseline="0">
                    <a:solidFill>
                      <a:prstClr val="white"/>
                    </a:solidFill>
                    <a:latin typeface="+mn-lt"/>
                    <a:ea typeface="+mn-ea"/>
                    <a:cs typeface="+mn-cs"/>
                  </a:defRPr>
                </a:pPr>
                <a:r>
                  <a:rPr lang="en-US" sz="900" b="1" dirty="0">
                    <a:solidFill>
                      <a:prstClr val="white"/>
                    </a:solidFill>
                  </a:rPr>
                  <a:t>Risk and </a:t>
                </a:r>
              </a:p>
              <a:p>
                <a:pPr algn="ctr">
                  <a:defRPr sz="700" b="1" i="0" u="none" strike="noStrike" kern="1200" baseline="0">
                    <a:solidFill>
                      <a:prstClr val="white"/>
                    </a:solidFill>
                    <a:latin typeface="+mn-lt"/>
                    <a:ea typeface="+mn-ea"/>
                    <a:cs typeface="+mn-cs"/>
                  </a:defRPr>
                </a:pPr>
                <a:r>
                  <a:rPr lang="en-US" sz="900" b="1" dirty="0">
                    <a:solidFill>
                      <a:prstClr val="white"/>
                    </a:solidFill>
                  </a:rPr>
                  <a:t>Compliance management</a:t>
                </a:r>
              </a:p>
            </p:txBody>
          </p:sp>
          <p:sp>
            <p:nvSpPr>
              <p:cNvPr id="105" name="Rounded Rectangle 32"/>
              <p:cNvSpPr>
                <a:spLocks noChangeArrowheads="1"/>
              </p:cNvSpPr>
              <p:nvPr/>
            </p:nvSpPr>
            <p:spPr bwMode="auto">
              <a:xfrm>
                <a:off x="1451234" y="2905077"/>
                <a:ext cx="1718923" cy="415108"/>
              </a:xfrm>
              <a:prstGeom prst="rect">
                <a:avLst/>
              </a:prstGeom>
              <a:solidFill>
                <a:srgbClr val="C6007E"/>
              </a:solidFill>
              <a:ln w="9525" cap="flat" cmpd="sng" algn="ctr">
                <a:noFill/>
                <a:prstDash val="solid"/>
                <a:round/>
                <a:headEnd type="none" w="med" len="med"/>
                <a:tailEnd type="none" w="med" len="med"/>
              </a:ln>
              <a:effectLst/>
            </p:spPr>
            <p:txBody>
              <a:bodyPr lIns="45278" tIns="45278" rIns="45278" bIns="45278" anchor="ctr"/>
              <a:lstStyle/>
              <a:p>
                <a:pPr algn="ctr" fontAlgn="t">
                  <a:spcAft>
                    <a:spcPts val="540"/>
                  </a:spcAft>
                  <a:defRPr sz="700" b="1" i="0" u="none" strike="noStrike" kern="1200" baseline="0">
                    <a:solidFill>
                      <a:prstClr val="white"/>
                    </a:solidFill>
                    <a:latin typeface="+mn-lt"/>
                    <a:ea typeface="+mn-ea"/>
                    <a:cs typeface="+mn-cs"/>
                  </a:defRPr>
                </a:pPr>
                <a:r>
                  <a:rPr lang="en-US" sz="900" b="1" dirty="0">
                    <a:solidFill>
                      <a:prstClr val="white"/>
                    </a:solidFill>
                  </a:rPr>
                  <a:t>Delivery and</a:t>
                </a:r>
                <a:br>
                  <a:rPr lang="en-US" sz="900" b="1" dirty="0">
                    <a:solidFill>
                      <a:prstClr val="white"/>
                    </a:solidFill>
                  </a:rPr>
                </a:br>
                <a:r>
                  <a:rPr lang="en-US" sz="900" b="1" dirty="0">
                    <a:solidFill>
                      <a:prstClr val="white"/>
                    </a:solidFill>
                  </a:rPr>
                  <a:t>operations</a:t>
                </a:r>
              </a:p>
            </p:txBody>
          </p:sp>
          <p:sp>
            <p:nvSpPr>
              <p:cNvPr id="106" name="Rounded Rectangle 32"/>
              <p:cNvSpPr>
                <a:spLocks noChangeArrowheads="1"/>
              </p:cNvSpPr>
              <p:nvPr/>
            </p:nvSpPr>
            <p:spPr bwMode="auto">
              <a:xfrm>
                <a:off x="1451234" y="3364174"/>
                <a:ext cx="1718923" cy="405845"/>
              </a:xfrm>
              <a:prstGeom prst="rect">
                <a:avLst/>
              </a:prstGeom>
              <a:solidFill>
                <a:srgbClr val="009A44"/>
              </a:solidFill>
              <a:ln w="9525" cap="flat" cmpd="sng" algn="ctr">
                <a:noFill/>
                <a:prstDash val="solid"/>
                <a:round/>
                <a:headEnd type="none" w="med" len="med"/>
                <a:tailEnd type="none" w="med" len="med"/>
              </a:ln>
              <a:effectLst/>
            </p:spPr>
            <p:txBody>
              <a:bodyPr lIns="45278" tIns="45278" rIns="45278" bIns="45278" anchor="ctr"/>
              <a:lstStyle/>
              <a:p>
                <a:pPr algn="ctr">
                  <a:defRPr sz="700" b="1" i="0" u="none" strike="noStrike" kern="1200" baseline="0">
                    <a:solidFill>
                      <a:prstClr val="white"/>
                    </a:solidFill>
                    <a:latin typeface="+mn-lt"/>
                    <a:ea typeface="+mn-ea"/>
                    <a:cs typeface="+mn-cs"/>
                  </a:defRPr>
                </a:pPr>
                <a:r>
                  <a:rPr lang="en-US" sz="900" b="1" dirty="0">
                    <a:solidFill>
                      <a:prstClr val="white"/>
                    </a:solidFill>
                  </a:rPr>
                  <a:t>Security </a:t>
                </a:r>
              </a:p>
              <a:p>
                <a:pPr algn="ctr">
                  <a:defRPr sz="700" b="1" i="0" u="none" strike="noStrike" kern="1200" baseline="0">
                    <a:solidFill>
                      <a:prstClr val="white"/>
                    </a:solidFill>
                    <a:latin typeface="+mn-lt"/>
                    <a:ea typeface="+mn-ea"/>
                    <a:cs typeface="+mn-cs"/>
                  </a:defRPr>
                </a:pPr>
                <a:r>
                  <a:rPr lang="en-US" sz="900" b="1" dirty="0">
                    <a:solidFill>
                      <a:prstClr val="white"/>
                    </a:solidFill>
                  </a:rPr>
                  <a:t>architecture and </a:t>
                </a:r>
              </a:p>
              <a:p>
                <a:pPr algn="ctr">
                  <a:defRPr sz="700" b="1" i="0" u="none" strike="noStrike" kern="1200" baseline="0">
                    <a:solidFill>
                      <a:prstClr val="white"/>
                    </a:solidFill>
                    <a:latin typeface="+mn-lt"/>
                    <a:ea typeface="+mn-ea"/>
                    <a:cs typeface="+mn-cs"/>
                  </a:defRPr>
                </a:pPr>
                <a:r>
                  <a:rPr lang="en-US" sz="900" b="1" dirty="0">
                    <a:solidFill>
                      <a:prstClr val="white"/>
                    </a:solidFill>
                  </a:rPr>
                  <a:t>services</a:t>
                </a:r>
              </a:p>
            </p:txBody>
          </p:sp>
          <p:sp>
            <p:nvSpPr>
              <p:cNvPr id="107" name="Rectangle 106"/>
              <p:cNvSpPr/>
              <p:nvPr/>
            </p:nvSpPr>
            <p:spPr>
              <a:xfrm>
                <a:off x="998400" y="1982714"/>
                <a:ext cx="2197528" cy="1803081"/>
              </a:xfrm>
              <a:prstGeom prst="rect">
                <a:avLst/>
              </a:prstGeom>
              <a:noFill/>
              <a:ln w="63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t" anchorCtr="0"/>
              <a:lstStyle/>
              <a:p>
                <a:pPr algn="ctr"/>
                <a:r>
                  <a:rPr lang="en-US" sz="900" b="1" dirty="0">
                    <a:solidFill>
                      <a:srgbClr val="00338D"/>
                    </a:solidFill>
                  </a:rPr>
                  <a:t>Program Governance &amp; Management</a:t>
                </a:r>
              </a:p>
            </p:txBody>
          </p:sp>
          <p:sp>
            <p:nvSpPr>
              <p:cNvPr id="108" name="Rounded Rectangle 32"/>
              <p:cNvSpPr>
                <a:spLocks noChangeArrowheads="1"/>
              </p:cNvSpPr>
              <p:nvPr/>
            </p:nvSpPr>
            <p:spPr bwMode="auto">
              <a:xfrm>
                <a:off x="1451234" y="2022046"/>
                <a:ext cx="1718923" cy="384422"/>
              </a:xfrm>
              <a:prstGeom prst="rect">
                <a:avLst/>
              </a:prstGeom>
              <a:solidFill>
                <a:srgbClr val="0091DA"/>
              </a:solidFill>
              <a:ln w="9525" cap="flat" cmpd="sng" algn="ctr">
                <a:noFill/>
                <a:prstDash val="solid"/>
                <a:round/>
                <a:headEnd type="none" w="med" len="med"/>
                <a:tailEnd type="none" w="med" len="med"/>
              </a:ln>
              <a:effectLst/>
            </p:spPr>
            <p:txBody>
              <a:bodyPr lIns="45278" tIns="45278" rIns="45278" bIns="45278" anchor="ctr"/>
              <a:lstStyle/>
              <a:p>
                <a:pPr algn="ctr">
                  <a:defRPr sz="700" b="1" i="0" u="none" strike="noStrike" kern="1200" baseline="0">
                    <a:solidFill>
                      <a:prstClr val="white"/>
                    </a:solidFill>
                    <a:latin typeface="+mn-lt"/>
                    <a:ea typeface="+mn-ea"/>
                    <a:cs typeface="+mn-cs"/>
                  </a:defRPr>
                </a:pPr>
                <a:r>
                  <a:rPr lang="en-US" sz="900" b="1" dirty="0">
                    <a:solidFill>
                      <a:prstClr val="white"/>
                    </a:solidFill>
                  </a:rPr>
                  <a:t>Strategy, </a:t>
                </a:r>
              </a:p>
              <a:p>
                <a:pPr algn="ctr">
                  <a:defRPr sz="700" b="1" i="0" u="none" strike="noStrike" kern="1200" baseline="0">
                    <a:solidFill>
                      <a:prstClr val="white"/>
                    </a:solidFill>
                    <a:latin typeface="+mn-lt"/>
                    <a:ea typeface="+mn-ea"/>
                    <a:cs typeface="+mn-cs"/>
                  </a:defRPr>
                </a:pPr>
                <a:r>
                  <a:rPr lang="en-US" sz="900" b="1" dirty="0">
                    <a:solidFill>
                      <a:prstClr val="white"/>
                    </a:solidFill>
                  </a:rPr>
                  <a:t>governance and management</a:t>
                </a:r>
              </a:p>
            </p:txBody>
          </p:sp>
          <p:cxnSp>
            <p:nvCxnSpPr>
              <p:cNvPr id="110" name="Straight Connector 109"/>
              <p:cNvCxnSpPr/>
              <p:nvPr/>
            </p:nvCxnSpPr>
            <p:spPr>
              <a:xfrm flipH="1">
                <a:off x="1373817" y="5840273"/>
                <a:ext cx="9816990"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389001" y="1778041"/>
                <a:ext cx="1747259" cy="761377"/>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Cloud Security Domain</a:t>
                </a:r>
              </a:p>
            </p:txBody>
          </p:sp>
          <p:cxnSp>
            <p:nvCxnSpPr>
              <p:cNvPr id="116" name="Straight Connector 115"/>
              <p:cNvCxnSpPr/>
              <p:nvPr/>
            </p:nvCxnSpPr>
            <p:spPr>
              <a:xfrm flipH="1">
                <a:off x="1418292" y="2428462"/>
                <a:ext cx="9768213"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flipV="1">
                <a:off x="1397248" y="2874783"/>
                <a:ext cx="9789258" cy="830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1397248" y="3342179"/>
                <a:ext cx="9789258"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flipV="1">
                <a:off x="1397245" y="4403324"/>
                <a:ext cx="9789259" cy="4461"/>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1408575" y="4868670"/>
                <a:ext cx="9777929" cy="8793"/>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1418292" y="5359213"/>
                <a:ext cx="9768214"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3384699" y="2010023"/>
                <a:ext cx="671582" cy="3819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nchorCtr="0"/>
              <a:lstStyle/>
              <a:p>
                <a:pPr algn="ctr"/>
                <a:r>
                  <a:rPr lang="en-US" sz="900" b="1" dirty="0">
                    <a:solidFill>
                      <a:prstClr val="white"/>
                    </a:solidFill>
                  </a:rPr>
                  <a:t>Risk &amp; Capability Assessment </a:t>
                </a:r>
              </a:p>
            </p:txBody>
          </p:sp>
          <p:sp>
            <p:nvSpPr>
              <p:cNvPr id="139" name="Rectangle 138"/>
              <p:cNvSpPr/>
              <p:nvPr/>
            </p:nvSpPr>
            <p:spPr>
              <a:xfrm>
                <a:off x="4155628" y="2008851"/>
                <a:ext cx="2302199" cy="1778114"/>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Design and establish cloud security governance</a:t>
                </a:r>
              </a:p>
            </p:txBody>
          </p:sp>
          <p:sp>
            <p:nvSpPr>
              <p:cNvPr id="140" name="Rectangle 139"/>
              <p:cNvSpPr/>
              <p:nvPr/>
            </p:nvSpPr>
            <p:spPr>
              <a:xfrm>
                <a:off x="4150739" y="3920838"/>
                <a:ext cx="2302199" cy="1914209"/>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Architect cloud security fabric (IAM, Data, Monitoring, Incident)</a:t>
                </a:r>
              </a:p>
            </p:txBody>
          </p:sp>
          <p:sp>
            <p:nvSpPr>
              <p:cNvPr id="141" name="Rectangle 140"/>
              <p:cNvSpPr/>
              <p:nvPr/>
            </p:nvSpPr>
            <p:spPr>
              <a:xfrm>
                <a:off x="6561106" y="3920837"/>
                <a:ext cx="2248061" cy="1908848"/>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Implement cloud security fabric and on-board initial environment(s)</a:t>
                </a:r>
              </a:p>
            </p:txBody>
          </p:sp>
          <p:sp>
            <p:nvSpPr>
              <p:cNvPr id="142" name="Rectangle 141"/>
              <p:cNvSpPr/>
              <p:nvPr/>
            </p:nvSpPr>
            <p:spPr>
              <a:xfrm>
                <a:off x="8918917" y="3927205"/>
                <a:ext cx="2248061" cy="91800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On-board apps &amp; environments</a:t>
                </a:r>
                <a:br>
                  <a:rPr lang="en-US" sz="900" b="1" dirty="0">
                    <a:solidFill>
                      <a:prstClr val="white"/>
                    </a:solidFill>
                  </a:rPr>
                </a:br>
                <a:r>
                  <a:rPr lang="en-US" sz="900" b="1" dirty="0">
                    <a:solidFill>
                      <a:prstClr val="white"/>
                    </a:solidFill>
                  </a:rPr>
                  <a:t>to fabric </a:t>
                </a:r>
              </a:p>
            </p:txBody>
          </p:sp>
          <p:sp>
            <p:nvSpPr>
              <p:cNvPr id="143" name="Rectangle 142"/>
              <p:cNvSpPr/>
              <p:nvPr/>
            </p:nvSpPr>
            <p:spPr>
              <a:xfrm>
                <a:off x="8918917" y="4903657"/>
                <a:ext cx="2248061" cy="926028"/>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Enhance control fabric</a:t>
                </a:r>
              </a:p>
            </p:txBody>
          </p:sp>
          <p:sp>
            <p:nvSpPr>
              <p:cNvPr id="144" name="Rectangle 143"/>
              <p:cNvSpPr/>
              <p:nvPr/>
            </p:nvSpPr>
            <p:spPr>
              <a:xfrm>
                <a:off x="8931842" y="2962348"/>
                <a:ext cx="2235136" cy="825789"/>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Operate risk management processes</a:t>
                </a:r>
              </a:p>
            </p:txBody>
          </p:sp>
          <p:sp>
            <p:nvSpPr>
              <p:cNvPr id="145" name="Rectangle 144"/>
              <p:cNvSpPr/>
              <p:nvPr/>
            </p:nvSpPr>
            <p:spPr>
              <a:xfrm>
                <a:off x="6582898" y="2008852"/>
                <a:ext cx="4584080" cy="895046"/>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Operate governance and drive change</a:t>
                </a:r>
              </a:p>
            </p:txBody>
          </p:sp>
          <p:sp>
            <p:nvSpPr>
              <p:cNvPr id="146" name="Rectangle 145"/>
              <p:cNvSpPr/>
              <p:nvPr/>
            </p:nvSpPr>
            <p:spPr>
              <a:xfrm>
                <a:off x="6594144" y="2962348"/>
                <a:ext cx="2235136" cy="825789"/>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Implement &amp; operate enhanced risk management processes</a:t>
                </a:r>
              </a:p>
            </p:txBody>
          </p:sp>
        </p:grpSp>
      </p:grpSp>
    </p:spTree>
    <p:extLst>
      <p:ext uri="{BB962C8B-B14F-4D97-AF65-F5344CB8AC3E}">
        <p14:creationId xmlns:p14="http://schemas.microsoft.com/office/powerpoint/2010/main" val="45206749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998400" y="1038387"/>
            <a:ext cx="4983946" cy="4815292"/>
          </a:xfrm>
        </p:spPr>
        <p:txBody>
          <a:bodyPr/>
          <a:lstStyle/>
          <a:p>
            <a:pPr lvl="1">
              <a:spcAft>
                <a:spcPts val="0"/>
              </a:spcAft>
            </a:pPr>
            <a:r>
              <a:rPr lang="en-US" sz="1000" dirty="0">
                <a:solidFill>
                  <a:schemeClr val="tx1"/>
                </a:solidFill>
              </a:rPr>
              <a:t>To enable secure cloud transformation, security must become as innovative as the cloud platforms and technologies being adopted. It also must be seamless and embedded in continuous delivery and innovation processes. Legacy security processes, mind-sets, and solutions are in-adequate for the new technology and innovation paradigms. Cloud security must be easy to integrate, continuous, and API-based.</a:t>
            </a:r>
            <a:br>
              <a:rPr lang="en-US" sz="1000" dirty="0">
                <a:solidFill>
                  <a:schemeClr val="tx1"/>
                </a:solidFill>
              </a:rPr>
            </a:br>
            <a:endParaRPr lang="en-US" sz="1000" dirty="0">
              <a:solidFill>
                <a:schemeClr val="tx1"/>
              </a:solidFill>
            </a:endParaRPr>
          </a:p>
          <a:p>
            <a:pPr marL="219456" lvl="2" indent="-219456">
              <a:spcAft>
                <a:spcPts val="0"/>
              </a:spcAft>
            </a:pPr>
            <a:r>
              <a:rPr lang="en-US" sz="1000" dirty="0"/>
              <a:t>Security and control through embedded automation</a:t>
            </a:r>
            <a:br>
              <a:rPr lang="en-US" sz="1000" dirty="0"/>
            </a:br>
            <a:r>
              <a:rPr lang="en-US" sz="1000" dirty="0"/>
              <a:t> </a:t>
            </a:r>
          </a:p>
          <a:p>
            <a:pPr marL="219456" lvl="2" indent="-219456">
              <a:spcAft>
                <a:spcPts val="0"/>
              </a:spcAft>
            </a:pPr>
            <a:r>
              <a:rPr lang="en-US" sz="1000" dirty="0"/>
              <a:t>Cloud-native security for code, machines, and people</a:t>
            </a:r>
          </a:p>
          <a:p>
            <a:pPr marL="219456" lvl="2" indent="-219456">
              <a:spcAft>
                <a:spcPts val="0"/>
              </a:spcAft>
            </a:pPr>
            <a:endParaRPr lang="en-US" sz="1000" dirty="0"/>
          </a:p>
          <a:p>
            <a:pPr marL="219456" lvl="2" indent="-219456">
              <a:spcAft>
                <a:spcPts val="0"/>
              </a:spcAft>
            </a:pPr>
            <a:r>
              <a:rPr lang="en-US" sz="1000" dirty="0"/>
              <a:t>Automation introduced at multiple layers such as Security </a:t>
            </a:r>
            <a:br>
              <a:rPr lang="en-US" sz="1000" dirty="0"/>
            </a:br>
            <a:r>
              <a:rPr lang="en-US" sz="1000" dirty="0"/>
              <a:t>testing and Code Analysis tools as part of build process</a:t>
            </a:r>
          </a:p>
        </p:txBody>
      </p:sp>
      <p:sp>
        <p:nvSpPr>
          <p:cNvPr id="8" name="Title 7"/>
          <p:cNvSpPr>
            <a:spLocks noGrp="1"/>
          </p:cNvSpPr>
          <p:nvPr>
            <p:ph type="title"/>
          </p:nvPr>
        </p:nvSpPr>
        <p:spPr/>
        <p:txBody>
          <a:bodyPr/>
          <a:lstStyle/>
          <a:p>
            <a:r>
              <a:rPr lang="fr-FR" dirty="0"/>
              <a:t>Agile, continuous, seamless</a:t>
            </a:r>
            <a:endParaRPr lang="en-US" dirty="0"/>
          </a:p>
        </p:txBody>
      </p:sp>
      <p:sp>
        <p:nvSpPr>
          <p:cNvPr id="5" name="Text Placeholder 4"/>
          <p:cNvSpPr>
            <a:spLocks noGrp="1"/>
          </p:cNvSpPr>
          <p:nvPr>
            <p:ph type="body" sz="quarter" idx="12"/>
          </p:nvPr>
        </p:nvSpPr>
        <p:spPr/>
        <p:txBody>
          <a:bodyPr/>
          <a:lstStyle/>
          <a:p>
            <a:r>
              <a:rPr lang="en-PH" dirty="0"/>
              <a:t>Principles</a:t>
            </a:r>
          </a:p>
        </p:txBody>
      </p:sp>
      <p:sp>
        <p:nvSpPr>
          <p:cNvPr id="19" name="Text Placeholder 15"/>
          <p:cNvSpPr txBox="1">
            <a:spLocks/>
          </p:cNvSpPr>
          <p:nvPr/>
        </p:nvSpPr>
        <p:spPr>
          <a:xfrm>
            <a:off x="7303102" y="1379648"/>
            <a:ext cx="3210000" cy="153888"/>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i="1" dirty="0">
                <a:solidFill>
                  <a:srgbClr val="00338D"/>
                </a:solidFill>
              </a:rPr>
              <a:t>Seamless security automation</a:t>
            </a:r>
          </a:p>
        </p:txBody>
      </p:sp>
      <p:grpSp>
        <p:nvGrpSpPr>
          <p:cNvPr id="45" name="Group 44"/>
          <p:cNvGrpSpPr/>
          <p:nvPr/>
        </p:nvGrpSpPr>
        <p:grpSpPr>
          <a:xfrm>
            <a:off x="7523877" y="1553083"/>
            <a:ext cx="3210000" cy="2152650"/>
            <a:chOff x="5181600" y="2120900"/>
            <a:chExt cx="3210000" cy="2152650"/>
          </a:xfrm>
        </p:grpSpPr>
        <p:sp>
          <p:nvSpPr>
            <p:cNvPr id="17" name="Oval 16"/>
            <p:cNvSpPr/>
            <p:nvPr/>
          </p:nvSpPr>
          <p:spPr>
            <a:xfrm>
              <a:off x="6178550" y="2120900"/>
              <a:ext cx="736600" cy="7366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US" sz="1000" spc="-50" dirty="0">
                  <a:solidFill>
                    <a:prstClr val="white"/>
                  </a:solidFill>
                </a:rPr>
                <a:t>Development</a:t>
              </a:r>
            </a:p>
          </p:txBody>
        </p:sp>
        <p:sp>
          <p:nvSpPr>
            <p:cNvPr id="22" name="Oval 21"/>
            <p:cNvSpPr/>
            <p:nvPr/>
          </p:nvSpPr>
          <p:spPr>
            <a:xfrm>
              <a:off x="7150100" y="3536950"/>
              <a:ext cx="736600" cy="7366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US" sz="1000" dirty="0">
                  <a:solidFill>
                    <a:prstClr val="white"/>
                  </a:solidFill>
                </a:rPr>
                <a:t>Operations</a:t>
              </a:r>
            </a:p>
          </p:txBody>
        </p:sp>
        <p:sp>
          <p:nvSpPr>
            <p:cNvPr id="23" name="Oval 22"/>
            <p:cNvSpPr/>
            <p:nvPr/>
          </p:nvSpPr>
          <p:spPr>
            <a:xfrm>
              <a:off x="5181600" y="3536950"/>
              <a:ext cx="736600" cy="7366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US" sz="1000" dirty="0">
                  <a:solidFill>
                    <a:prstClr val="white"/>
                  </a:solidFill>
                </a:rPr>
                <a:t>Security</a:t>
              </a:r>
            </a:p>
          </p:txBody>
        </p:sp>
        <p:cxnSp>
          <p:nvCxnSpPr>
            <p:cNvPr id="21" name="Straight Connector 20"/>
            <p:cNvCxnSpPr>
              <a:stCxn id="17" idx="5"/>
              <a:endCxn id="22" idx="1"/>
            </p:cNvCxnSpPr>
            <p:nvPr/>
          </p:nvCxnSpPr>
          <p:spPr>
            <a:xfrm>
              <a:off x="6807277" y="2749627"/>
              <a:ext cx="450696" cy="895196"/>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3"/>
              <a:endCxn id="23" idx="7"/>
            </p:cNvCxnSpPr>
            <p:nvPr/>
          </p:nvCxnSpPr>
          <p:spPr>
            <a:xfrm flipH="1">
              <a:off x="5810327" y="2749627"/>
              <a:ext cx="476096" cy="895196"/>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2" idx="2"/>
              <a:endCxn id="23" idx="6"/>
            </p:cNvCxnSpPr>
            <p:nvPr/>
          </p:nvCxnSpPr>
          <p:spPr>
            <a:xfrm flipH="1">
              <a:off x="5918200" y="3905250"/>
              <a:ext cx="1231900" cy="0"/>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912864" y="2660904"/>
              <a:ext cx="426149" cy="825246"/>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37" name="Text Placeholder 15"/>
            <p:cNvSpPr txBox="1">
              <a:spLocks/>
            </p:cNvSpPr>
            <p:nvPr/>
          </p:nvSpPr>
          <p:spPr>
            <a:xfrm>
              <a:off x="7185660" y="2834373"/>
              <a:ext cx="1205940" cy="28048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Aft>
                  <a:spcPts val="0"/>
                </a:spcAft>
              </a:pPr>
              <a:r>
                <a:rPr lang="en-US" sz="1000" b="1" dirty="0">
                  <a:solidFill>
                    <a:srgbClr val="00338D"/>
                  </a:solidFill>
                </a:rPr>
                <a:t>Time to market &amp; Standardization</a:t>
              </a:r>
            </a:p>
          </p:txBody>
        </p:sp>
        <p:cxnSp>
          <p:nvCxnSpPr>
            <p:cNvPr id="38" name="Straight Arrow Connector 37"/>
            <p:cNvCxnSpPr/>
            <p:nvPr/>
          </p:nvCxnSpPr>
          <p:spPr>
            <a:xfrm flipH="1">
              <a:off x="5911850" y="3194050"/>
              <a:ext cx="1001014" cy="565150"/>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41" name="Freeform 40"/>
            <p:cNvSpPr>
              <a:spLocks noEditPoints="1"/>
            </p:cNvSpPr>
            <p:nvPr/>
          </p:nvSpPr>
          <p:spPr bwMode="auto">
            <a:xfrm rot="1362926">
              <a:off x="6869766" y="2985750"/>
              <a:ext cx="221306" cy="21822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solidFill>
                  <a:srgbClr val="000000"/>
                </a:solidFill>
              </a:endParaRPr>
            </a:p>
          </p:txBody>
        </p:sp>
        <p:sp>
          <p:nvSpPr>
            <p:cNvPr id="42" name="Text Placeholder 15"/>
            <p:cNvSpPr txBox="1">
              <a:spLocks/>
            </p:cNvSpPr>
            <p:nvPr/>
          </p:nvSpPr>
          <p:spPr>
            <a:xfrm rot="19831295">
              <a:off x="6131275" y="3426542"/>
              <a:ext cx="869100" cy="30454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spc="-30" dirty="0">
                  <a:solidFill>
                    <a:srgbClr val="00338D"/>
                  </a:solidFill>
                </a:rPr>
                <a:t>Reports and Visibility</a:t>
              </a:r>
            </a:p>
          </p:txBody>
        </p:sp>
        <p:sp>
          <p:nvSpPr>
            <p:cNvPr id="43" name="Text Placeholder 15"/>
            <p:cNvSpPr txBox="1">
              <a:spLocks/>
            </p:cNvSpPr>
            <p:nvPr/>
          </p:nvSpPr>
          <p:spPr>
            <a:xfrm>
              <a:off x="5957362" y="3004227"/>
              <a:ext cx="869100" cy="30454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spc="-50" dirty="0">
                  <a:solidFill>
                    <a:srgbClr val="00338D"/>
                  </a:solidFill>
                </a:rPr>
                <a:t>Security</a:t>
              </a:r>
              <a:br>
                <a:rPr lang="en-US" sz="1000" b="1" spc="-50" dirty="0">
                  <a:solidFill>
                    <a:srgbClr val="00338D"/>
                  </a:solidFill>
                </a:rPr>
              </a:br>
              <a:r>
                <a:rPr lang="en-US" sz="1000" b="1" spc="-50" dirty="0">
                  <a:solidFill>
                    <a:srgbClr val="00338D"/>
                  </a:solidFill>
                </a:rPr>
                <a:t>Automation</a:t>
              </a:r>
            </a:p>
          </p:txBody>
        </p:sp>
        <p:cxnSp>
          <p:nvCxnSpPr>
            <p:cNvPr id="44" name="Straight Arrow Connector 43"/>
            <p:cNvCxnSpPr/>
            <p:nvPr/>
          </p:nvCxnSpPr>
          <p:spPr>
            <a:xfrm>
              <a:off x="6629400" y="3079750"/>
              <a:ext cx="228600" cy="3175"/>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79865" y="3579867"/>
            <a:ext cx="10209584" cy="1924051"/>
            <a:chOff x="995363" y="3936326"/>
            <a:chExt cx="10209584" cy="1924051"/>
          </a:xfrm>
        </p:grpSpPr>
        <p:grpSp>
          <p:nvGrpSpPr>
            <p:cNvPr id="2" name="Group 1"/>
            <p:cNvGrpSpPr/>
            <p:nvPr/>
          </p:nvGrpSpPr>
          <p:grpSpPr>
            <a:xfrm>
              <a:off x="995363" y="3936326"/>
              <a:ext cx="10204450" cy="1924051"/>
              <a:chOff x="2276400" y="4076700"/>
              <a:chExt cx="7093152" cy="1924051"/>
            </a:xfrm>
          </p:grpSpPr>
          <p:sp>
            <p:nvSpPr>
              <p:cNvPr id="48" name="Text Placeholder 15"/>
              <p:cNvSpPr txBox="1">
                <a:spLocks/>
              </p:cNvSpPr>
              <p:nvPr/>
            </p:nvSpPr>
            <p:spPr>
              <a:xfrm>
                <a:off x="2276400" y="4076700"/>
                <a:ext cx="3210000" cy="1727126"/>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Aft>
                    <a:spcPts val="0"/>
                  </a:spcAft>
                </a:pPr>
                <a:r>
                  <a:rPr lang="en-US" sz="1000" b="1" i="1" dirty="0">
                    <a:solidFill>
                      <a:srgbClr val="00338D"/>
                    </a:solidFill>
                  </a:rPr>
                  <a:t>Secure continuous delivery cycles</a:t>
                </a:r>
              </a:p>
            </p:txBody>
          </p:sp>
          <p:sp>
            <p:nvSpPr>
              <p:cNvPr id="50" name="Rectangle 49"/>
              <p:cNvSpPr/>
              <p:nvPr/>
            </p:nvSpPr>
            <p:spPr>
              <a:xfrm>
                <a:off x="2286635" y="4291330"/>
                <a:ext cx="4696333" cy="1115695"/>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51" name="Rectangle 50"/>
              <p:cNvSpPr/>
              <p:nvPr/>
            </p:nvSpPr>
            <p:spPr>
              <a:xfrm>
                <a:off x="7431025" y="4291330"/>
                <a:ext cx="1938527" cy="1115695"/>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52" name="Rectangle 51"/>
              <p:cNvSpPr/>
              <p:nvPr/>
            </p:nvSpPr>
            <p:spPr>
              <a:xfrm>
                <a:off x="5080001" y="5434330"/>
                <a:ext cx="4289551" cy="566421"/>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53" name="Rectangle 52"/>
              <p:cNvSpPr/>
              <p:nvPr/>
            </p:nvSpPr>
            <p:spPr>
              <a:xfrm>
                <a:off x="2328292" y="4330320"/>
                <a:ext cx="7990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Infrastructure Code Developer </a:t>
                </a:r>
              </a:p>
            </p:txBody>
          </p:sp>
          <p:sp>
            <p:nvSpPr>
              <p:cNvPr id="54" name="Rectangle 53"/>
              <p:cNvSpPr/>
              <p:nvPr/>
            </p:nvSpPr>
            <p:spPr>
              <a:xfrm>
                <a:off x="2328292" y="4873245"/>
                <a:ext cx="7990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Functional Code Developer </a:t>
                </a:r>
              </a:p>
            </p:txBody>
          </p:sp>
          <p:sp>
            <p:nvSpPr>
              <p:cNvPr id="55" name="Rectangle 54"/>
              <p:cNvSpPr/>
              <p:nvPr/>
            </p:nvSpPr>
            <p:spPr>
              <a:xfrm>
                <a:off x="3167127"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Code</a:t>
                </a:r>
                <a:br>
                  <a:rPr lang="en-US" sz="1000" b="1" dirty="0">
                    <a:solidFill>
                      <a:prstClr val="white"/>
                    </a:solidFill>
                  </a:rPr>
                </a:br>
                <a:r>
                  <a:rPr lang="en-US" sz="1000" b="1" dirty="0">
                    <a:solidFill>
                      <a:prstClr val="white"/>
                    </a:solidFill>
                  </a:rPr>
                  <a:t>Repository</a:t>
                </a:r>
              </a:p>
            </p:txBody>
          </p:sp>
          <p:sp>
            <p:nvSpPr>
              <p:cNvPr id="57" name="Rectangle 56"/>
              <p:cNvSpPr/>
              <p:nvPr/>
            </p:nvSpPr>
            <p:spPr>
              <a:xfrm>
                <a:off x="3929762"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Build &amp;</a:t>
                </a:r>
                <a:br>
                  <a:rPr lang="en-US" sz="1000" b="1" dirty="0">
                    <a:solidFill>
                      <a:prstClr val="white"/>
                    </a:solidFill>
                  </a:rPr>
                </a:br>
                <a:r>
                  <a:rPr lang="en-US" sz="1000" b="1" dirty="0">
                    <a:solidFill>
                      <a:prstClr val="white"/>
                    </a:solidFill>
                  </a:rPr>
                  <a:t>Artifact</a:t>
                </a:r>
                <a:br>
                  <a:rPr lang="en-US" sz="1000" b="1" dirty="0">
                    <a:solidFill>
                      <a:prstClr val="white"/>
                    </a:solidFill>
                  </a:rPr>
                </a:br>
                <a:r>
                  <a:rPr lang="en-US" sz="1000" b="1" dirty="0">
                    <a:solidFill>
                      <a:prstClr val="white"/>
                    </a:solidFill>
                  </a:rPr>
                  <a:t>Mgmt</a:t>
                </a:r>
              </a:p>
            </p:txBody>
          </p:sp>
          <p:sp>
            <p:nvSpPr>
              <p:cNvPr id="58" name="Rectangle 57"/>
              <p:cNvSpPr/>
              <p:nvPr/>
            </p:nvSpPr>
            <p:spPr>
              <a:xfrm>
                <a:off x="4692397"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Test</a:t>
                </a:r>
              </a:p>
            </p:txBody>
          </p:sp>
          <p:sp>
            <p:nvSpPr>
              <p:cNvPr id="60" name="Rectangle 59"/>
              <p:cNvSpPr/>
              <p:nvPr/>
            </p:nvSpPr>
            <p:spPr>
              <a:xfrm>
                <a:off x="5455032"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Configure</a:t>
                </a:r>
              </a:p>
            </p:txBody>
          </p:sp>
          <p:sp>
            <p:nvSpPr>
              <p:cNvPr id="61" name="Rectangle 60"/>
              <p:cNvSpPr/>
              <p:nvPr/>
            </p:nvSpPr>
            <p:spPr>
              <a:xfrm>
                <a:off x="6217667"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Release &amp;</a:t>
                </a:r>
                <a:br>
                  <a:rPr lang="en-US" sz="1000" b="1" dirty="0">
                    <a:solidFill>
                      <a:prstClr val="white"/>
                    </a:solidFill>
                  </a:rPr>
                </a:br>
                <a:r>
                  <a:rPr lang="en-US" sz="1000" b="1" dirty="0">
                    <a:solidFill>
                      <a:prstClr val="white"/>
                    </a:solidFill>
                  </a:rPr>
                  <a:t>Deploy</a:t>
                </a:r>
              </a:p>
            </p:txBody>
          </p:sp>
          <p:sp>
            <p:nvSpPr>
              <p:cNvPr id="62" name="Rectangle 61"/>
              <p:cNvSpPr/>
              <p:nvPr/>
            </p:nvSpPr>
            <p:spPr>
              <a:xfrm>
                <a:off x="7501128" y="4330193"/>
                <a:ext cx="1265047" cy="1029208"/>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63" name="Rectangle 62"/>
              <p:cNvSpPr/>
              <p:nvPr/>
            </p:nvSpPr>
            <p:spPr>
              <a:xfrm>
                <a:off x="7591615" y="4400043"/>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Application </a:t>
                </a:r>
              </a:p>
            </p:txBody>
          </p:sp>
          <p:sp>
            <p:nvSpPr>
              <p:cNvPr id="64" name="Rectangle 63"/>
              <p:cNvSpPr/>
              <p:nvPr/>
            </p:nvSpPr>
            <p:spPr>
              <a:xfrm>
                <a:off x="7591615" y="4637110"/>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Caas</a:t>
                </a:r>
              </a:p>
            </p:txBody>
          </p:sp>
          <p:sp>
            <p:nvSpPr>
              <p:cNvPr id="65" name="Rectangle 64"/>
              <p:cNvSpPr/>
              <p:nvPr/>
            </p:nvSpPr>
            <p:spPr>
              <a:xfrm>
                <a:off x="7591615" y="4874177"/>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PaaS</a:t>
                </a:r>
              </a:p>
            </p:txBody>
          </p:sp>
          <p:sp>
            <p:nvSpPr>
              <p:cNvPr id="66" name="Rectangle 65"/>
              <p:cNvSpPr/>
              <p:nvPr/>
            </p:nvSpPr>
            <p:spPr>
              <a:xfrm>
                <a:off x="7591615" y="5111243"/>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IaaS</a:t>
                </a:r>
              </a:p>
            </p:txBody>
          </p:sp>
          <p:sp>
            <p:nvSpPr>
              <p:cNvPr id="67" name="Rectangle 66"/>
              <p:cNvSpPr/>
              <p:nvPr/>
            </p:nvSpPr>
            <p:spPr>
              <a:xfrm>
                <a:off x="5369115"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Service Discovery</a:t>
                </a:r>
              </a:p>
            </p:txBody>
          </p:sp>
          <p:sp>
            <p:nvSpPr>
              <p:cNvPr id="68" name="Rectangle 67"/>
              <p:cNvSpPr/>
              <p:nvPr/>
            </p:nvSpPr>
            <p:spPr>
              <a:xfrm>
                <a:off x="6102540"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Circuit</a:t>
                </a:r>
                <a:br>
                  <a:rPr lang="en-US" sz="1000" b="1" dirty="0">
                    <a:solidFill>
                      <a:prstClr val="white"/>
                    </a:solidFill>
                  </a:rPr>
                </a:br>
                <a:r>
                  <a:rPr lang="en-US" sz="1000" b="1" dirty="0">
                    <a:solidFill>
                      <a:prstClr val="white"/>
                    </a:solidFill>
                  </a:rPr>
                  <a:t>Breaker</a:t>
                </a:r>
              </a:p>
            </p:txBody>
          </p:sp>
          <p:sp>
            <p:nvSpPr>
              <p:cNvPr id="69" name="Rectangle 68"/>
              <p:cNvSpPr/>
              <p:nvPr/>
            </p:nvSpPr>
            <p:spPr>
              <a:xfrm>
                <a:off x="6826440"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Intelligent</a:t>
                </a:r>
                <a:br>
                  <a:rPr lang="en-US" sz="1000" b="1" dirty="0">
                    <a:solidFill>
                      <a:prstClr val="white"/>
                    </a:solidFill>
                  </a:rPr>
                </a:br>
                <a:r>
                  <a:rPr lang="en-US" sz="1000" b="1" dirty="0">
                    <a:solidFill>
                      <a:prstClr val="white"/>
                    </a:solidFill>
                  </a:rPr>
                  <a:t>Routing</a:t>
                </a:r>
              </a:p>
            </p:txBody>
          </p:sp>
          <p:sp>
            <p:nvSpPr>
              <p:cNvPr id="70" name="Rectangle 69"/>
              <p:cNvSpPr/>
              <p:nvPr/>
            </p:nvSpPr>
            <p:spPr>
              <a:xfrm>
                <a:off x="7559865"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Micro</a:t>
                </a:r>
                <a:br>
                  <a:rPr lang="en-US" sz="1000" b="1" dirty="0">
                    <a:solidFill>
                      <a:prstClr val="white"/>
                    </a:solidFill>
                  </a:rPr>
                </a:br>
                <a:r>
                  <a:rPr lang="en-US" sz="1000" b="1" dirty="0">
                    <a:solidFill>
                      <a:prstClr val="white"/>
                    </a:solidFill>
                  </a:rPr>
                  <a:t>Proxy</a:t>
                </a:r>
              </a:p>
            </p:txBody>
          </p:sp>
          <p:sp>
            <p:nvSpPr>
              <p:cNvPr id="71" name="Text Placeholder 15"/>
              <p:cNvSpPr txBox="1">
                <a:spLocks/>
              </p:cNvSpPr>
              <p:nvPr/>
            </p:nvSpPr>
            <p:spPr>
              <a:xfrm>
                <a:off x="8412344" y="5577300"/>
                <a:ext cx="817381" cy="28048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dirty="0">
                    <a:solidFill>
                      <a:srgbClr val="00338D"/>
                    </a:solidFill>
                  </a:rPr>
                  <a:t>Common</a:t>
                </a:r>
                <a:br>
                  <a:rPr lang="en-US" sz="1000" b="1" dirty="0">
                    <a:solidFill>
                      <a:srgbClr val="00338D"/>
                    </a:solidFill>
                  </a:rPr>
                </a:br>
                <a:r>
                  <a:rPr lang="en-US" sz="1000" b="1" dirty="0">
                    <a:solidFill>
                      <a:srgbClr val="00338D"/>
                    </a:solidFill>
                  </a:rPr>
                  <a:t>Patterns</a:t>
                </a:r>
              </a:p>
            </p:txBody>
          </p:sp>
          <p:sp>
            <p:nvSpPr>
              <p:cNvPr id="72" name="Chevron 71"/>
              <p:cNvSpPr/>
              <p:nvPr/>
            </p:nvSpPr>
            <p:spPr>
              <a:xfrm>
                <a:off x="7055645" y="4548189"/>
                <a:ext cx="319087" cy="592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102" name="Left Brace 101"/>
              <p:cNvSpPr/>
              <p:nvPr/>
            </p:nvSpPr>
            <p:spPr>
              <a:xfrm rot="5400000">
                <a:off x="6743698" y="4095753"/>
                <a:ext cx="133354" cy="2876550"/>
              </a:xfrm>
              <a:prstGeom prst="leftBrace">
                <a:avLst>
                  <a:gd name="adj1" fmla="val 51189"/>
                  <a:gd name="adj2" fmla="val 12583"/>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610" tIns="54610" rIns="54610" bIns="54610" numCol="1" spcCol="0" rtlCol="0" fromWordArt="0" anchor="ctr" anchorCtr="0" forceAA="0" compatLnSpc="1">
                <a:prstTxWarp prst="textNoShape">
                  <a:avLst/>
                </a:prstTxWarp>
                <a:noAutofit/>
              </a:bodyPr>
              <a:lstStyle/>
              <a:p>
                <a:endParaRPr lang="en-US" sz="1000" b="1" dirty="0">
                  <a:solidFill>
                    <a:prstClr val="white"/>
                  </a:solidFill>
                </a:endParaRPr>
              </a:p>
            </p:txBody>
          </p:sp>
        </p:grpSp>
        <p:grpSp>
          <p:nvGrpSpPr>
            <p:cNvPr id="3" name="Group 2"/>
            <p:cNvGrpSpPr/>
            <p:nvPr/>
          </p:nvGrpSpPr>
          <p:grpSpPr>
            <a:xfrm>
              <a:off x="11093827" y="4107896"/>
              <a:ext cx="111120" cy="151773"/>
              <a:chOff x="9237571" y="4212432"/>
              <a:chExt cx="111120" cy="151773"/>
            </a:xfrm>
          </p:grpSpPr>
          <p:sp>
            <p:nvSpPr>
              <p:cNvPr id="96" name="Freeform 95"/>
              <p:cNvSpPr>
                <a:spLocks noEditPoints="1"/>
              </p:cNvSpPr>
              <p:nvPr/>
            </p:nvSpPr>
            <p:spPr bwMode="auto">
              <a:xfrm>
                <a:off x="9237571" y="4274429"/>
                <a:ext cx="111120" cy="89776"/>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97" name="Freeform 96"/>
              <p:cNvSpPr>
                <a:spLocks/>
              </p:cNvSpPr>
              <p:nvPr/>
            </p:nvSpPr>
            <p:spPr bwMode="auto">
              <a:xfrm>
                <a:off x="9247057" y="4212432"/>
                <a:ext cx="90793" cy="56576"/>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sp>
          <p:nvSpPr>
            <p:cNvPr id="73" name="Freeform 72"/>
            <p:cNvSpPr>
              <a:spLocks noEditPoints="1"/>
            </p:cNvSpPr>
            <p:nvPr/>
          </p:nvSpPr>
          <p:spPr bwMode="auto">
            <a:xfrm rot="1362926">
              <a:off x="4241323" y="4844164"/>
              <a:ext cx="174697" cy="17226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74" name="Freeform 73"/>
            <p:cNvSpPr>
              <a:spLocks noEditPoints="1"/>
            </p:cNvSpPr>
            <p:nvPr/>
          </p:nvSpPr>
          <p:spPr bwMode="auto">
            <a:xfrm rot="1362926">
              <a:off x="5329190" y="4844164"/>
              <a:ext cx="174697" cy="17226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75" name="Freeform 74"/>
            <p:cNvSpPr>
              <a:spLocks noEditPoints="1"/>
            </p:cNvSpPr>
            <p:nvPr/>
          </p:nvSpPr>
          <p:spPr bwMode="auto">
            <a:xfrm rot="1362926">
              <a:off x="7528784" y="4844164"/>
              <a:ext cx="174697" cy="17226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nvGrpSpPr>
            <p:cNvPr id="76" name="Group 75"/>
            <p:cNvGrpSpPr>
              <a:grpSpLocks noChangeAspect="1"/>
            </p:cNvGrpSpPr>
            <p:nvPr/>
          </p:nvGrpSpPr>
          <p:grpSpPr bwMode="auto">
            <a:xfrm>
              <a:off x="3192824" y="4331928"/>
              <a:ext cx="111120" cy="151773"/>
              <a:chOff x="1538" y="703"/>
              <a:chExt cx="328" cy="448"/>
            </a:xfrm>
            <a:solidFill>
              <a:srgbClr val="00338D"/>
            </a:solidFill>
          </p:grpSpPr>
          <p:sp>
            <p:nvSpPr>
              <p:cNvPr id="77" name="Freeform 76"/>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78" name="Freeform 77"/>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79" name="Group 78"/>
            <p:cNvGrpSpPr>
              <a:grpSpLocks noChangeAspect="1"/>
            </p:cNvGrpSpPr>
            <p:nvPr/>
          </p:nvGrpSpPr>
          <p:grpSpPr bwMode="auto">
            <a:xfrm>
              <a:off x="4283201" y="4331928"/>
              <a:ext cx="111120" cy="151773"/>
              <a:chOff x="1538" y="703"/>
              <a:chExt cx="328" cy="448"/>
            </a:xfrm>
            <a:solidFill>
              <a:srgbClr val="00338D"/>
            </a:solidFill>
          </p:grpSpPr>
          <p:sp>
            <p:nvSpPr>
              <p:cNvPr id="80" name="Freeform 79"/>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81" name="Freeform 80"/>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82" name="Group 81"/>
            <p:cNvGrpSpPr>
              <a:grpSpLocks noChangeAspect="1"/>
            </p:cNvGrpSpPr>
            <p:nvPr/>
          </p:nvGrpSpPr>
          <p:grpSpPr bwMode="auto">
            <a:xfrm>
              <a:off x="5384419" y="4331928"/>
              <a:ext cx="111120" cy="151773"/>
              <a:chOff x="1538" y="703"/>
              <a:chExt cx="328" cy="448"/>
            </a:xfrm>
            <a:solidFill>
              <a:srgbClr val="00338D"/>
            </a:solidFill>
          </p:grpSpPr>
          <p:sp>
            <p:nvSpPr>
              <p:cNvPr id="83" name="Freeform 82"/>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84" name="Freeform 83"/>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85" name="Group 84"/>
            <p:cNvGrpSpPr>
              <a:grpSpLocks noChangeAspect="1"/>
            </p:cNvGrpSpPr>
            <p:nvPr/>
          </p:nvGrpSpPr>
          <p:grpSpPr bwMode="auto">
            <a:xfrm>
              <a:off x="6478133" y="4331928"/>
              <a:ext cx="111120" cy="151773"/>
              <a:chOff x="1538" y="703"/>
              <a:chExt cx="328" cy="448"/>
            </a:xfrm>
            <a:solidFill>
              <a:srgbClr val="00338D"/>
            </a:solidFill>
          </p:grpSpPr>
          <p:sp>
            <p:nvSpPr>
              <p:cNvPr id="86" name="Freeform 85"/>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87" name="Freeform 86"/>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88" name="Group 87"/>
            <p:cNvGrpSpPr>
              <a:grpSpLocks noChangeAspect="1"/>
            </p:cNvGrpSpPr>
            <p:nvPr/>
          </p:nvGrpSpPr>
          <p:grpSpPr bwMode="auto">
            <a:xfrm>
              <a:off x="7573419" y="4331928"/>
              <a:ext cx="111120" cy="151773"/>
              <a:chOff x="1538" y="703"/>
              <a:chExt cx="328" cy="448"/>
            </a:xfrm>
            <a:solidFill>
              <a:srgbClr val="00338D"/>
            </a:solidFill>
          </p:grpSpPr>
          <p:sp>
            <p:nvSpPr>
              <p:cNvPr id="89" name="Freeform 88"/>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90" name="Freeform 89"/>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98" name="Group 97"/>
            <p:cNvGrpSpPr>
              <a:grpSpLocks noChangeAspect="1"/>
            </p:cNvGrpSpPr>
            <p:nvPr/>
          </p:nvGrpSpPr>
          <p:grpSpPr bwMode="auto">
            <a:xfrm>
              <a:off x="11093827" y="5243749"/>
              <a:ext cx="111120" cy="151773"/>
              <a:chOff x="1538" y="703"/>
              <a:chExt cx="328" cy="448"/>
            </a:xfrm>
            <a:solidFill>
              <a:srgbClr val="00338D"/>
            </a:solidFill>
          </p:grpSpPr>
          <p:sp>
            <p:nvSpPr>
              <p:cNvPr id="99" name="Freeform 98"/>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100" name="Freeform 99"/>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spTree>
    <p:extLst>
      <p:ext uri="{BB962C8B-B14F-4D97-AF65-F5344CB8AC3E}">
        <p14:creationId xmlns:p14="http://schemas.microsoft.com/office/powerpoint/2010/main" val="3418651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991892"/>
            <a:ext cx="10195200" cy="4885034"/>
          </a:xfrm>
        </p:spPr>
        <p:txBody>
          <a:bodyPr/>
          <a:lstStyle/>
          <a:p>
            <a:pPr lvl="1"/>
            <a:r>
              <a:rPr lang="en-US" sz="1000" dirty="0">
                <a:solidFill>
                  <a:schemeClr val="tx1"/>
                </a:solidFill>
              </a:rPr>
              <a:t>Secure DevOps is a process that speeds up efficiency of delivery while being security focused in all stages from beginning till the end. This improves business value. Although DevOps has been around for some time, security in DevOps is an emerging trend that identifies opportunity earlier and help deliver solutions in a streamlined fashion without compromising in quality or security.</a:t>
            </a:r>
          </a:p>
        </p:txBody>
      </p:sp>
      <p:sp>
        <p:nvSpPr>
          <p:cNvPr id="2" name="Title 1"/>
          <p:cNvSpPr>
            <a:spLocks noGrp="1"/>
          </p:cNvSpPr>
          <p:nvPr>
            <p:ph type="title"/>
          </p:nvPr>
        </p:nvSpPr>
        <p:spPr/>
        <p:txBody>
          <a:bodyPr/>
          <a:lstStyle/>
          <a:p>
            <a:r>
              <a:rPr lang="en-US" dirty="0"/>
              <a:t>Secure DevOps adoption</a:t>
            </a:r>
          </a:p>
        </p:txBody>
      </p:sp>
      <p:graphicFrame>
        <p:nvGraphicFramePr>
          <p:cNvPr id="6" name="Table 5"/>
          <p:cNvGraphicFramePr>
            <a:graphicFrameLocks noGrp="1"/>
          </p:cNvGraphicFramePr>
          <p:nvPr>
            <p:extLst>
              <p:ext uri="{D42A27DB-BD31-4B8C-83A1-F6EECF244321}">
                <p14:modId xmlns:p14="http://schemas.microsoft.com/office/powerpoint/2010/main" val="2926190049"/>
              </p:ext>
            </p:extLst>
          </p:nvPr>
        </p:nvGraphicFramePr>
        <p:xfrm>
          <a:off x="995363" y="1657813"/>
          <a:ext cx="10195561" cy="4166616"/>
        </p:xfrm>
        <a:graphic>
          <a:graphicData uri="http://schemas.openxmlformats.org/drawingml/2006/table">
            <a:tbl>
              <a:tblPr firstRow="1" bandRow="1">
                <a:tableStyleId>{69012ECD-51FC-41F1-AA8D-1B2483CD663E}</a:tableStyleId>
              </a:tblPr>
              <a:tblGrid>
                <a:gridCol w="1331597">
                  <a:extLst>
                    <a:ext uri="{9D8B030D-6E8A-4147-A177-3AD203B41FA5}">
                      <a16:colId xmlns="" xmlns:a16="http://schemas.microsoft.com/office/drawing/2014/main" val="20000"/>
                    </a:ext>
                  </a:extLst>
                </a:gridCol>
                <a:gridCol w="1327624">
                  <a:extLst>
                    <a:ext uri="{9D8B030D-6E8A-4147-A177-3AD203B41FA5}">
                      <a16:colId xmlns="" xmlns:a16="http://schemas.microsoft.com/office/drawing/2014/main" val="20002"/>
                    </a:ext>
                  </a:extLst>
                </a:gridCol>
                <a:gridCol w="1091605">
                  <a:extLst>
                    <a:ext uri="{9D8B030D-6E8A-4147-A177-3AD203B41FA5}">
                      <a16:colId xmlns="" xmlns:a16="http://schemas.microsoft.com/office/drawing/2014/main" val="20004"/>
                    </a:ext>
                  </a:extLst>
                </a:gridCol>
                <a:gridCol w="1288947">
                  <a:extLst>
                    <a:ext uri="{9D8B030D-6E8A-4147-A177-3AD203B41FA5}">
                      <a16:colId xmlns="" xmlns:a16="http://schemas.microsoft.com/office/drawing/2014/main" val="20006"/>
                    </a:ext>
                  </a:extLst>
                </a:gridCol>
                <a:gridCol w="1288947">
                  <a:extLst>
                    <a:ext uri="{9D8B030D-6E8A-4147-A177-3AD203B41FA5}">
                      <a16:colId xmlns="" xmlns:a16="http://schemas.microsoft.com/office/drawing/2014/main" val="20008"/>
                    </a:ext>
                  </a:extLst>
                </a:gridCol>
                <a:gridCol w="1288947">
                  <a:extLst>
                    <a:ext uri="{9D8B030D-6E8A-4147-A177-3AD203B41FA5}">
                      <a16:colId xmlns="" xmlns:a16="http://schemas.microsoft.com/office/drawing/2014/main" val="20010"/>
                    </a:ext>
                  </a:extLst>
                </a:gridCol>
                <a:gridCol w="1288947">
                  <a:extLst>
                    <a:ext uri="{9D8B030D-6E8A-4147-A177-3AD203B41FA5}">
                      <a16:colId xmlns="" xmlns:a16="http://schemas.microsoft.com/office/drawing/2014/main" val="20012"/>
                    </a:ext>
                  </a:extLst>
                </a:gridCol>
                <a:gridCol w="1288947">
                  <a:extLst>
                    <a:ext uri="{9D8B030D-6E8A-4147-A177-3AD203B41FA5}">
                      <a16:colId xmlns="" xmlns:a16="http://schemas.microsoft.com/office/drawing/2014/main" val="20014"/>
                    </a:ext>
                  </a:extLst>
                </a:gridCol>
              </a:tblGrid>
              <a:tr h="0">
                <a:tc>
                  <a:txBody>
                    <a:bodyPr/>
                    <a:lstStyle/>
                    <a:p>
                      <a:pPr algn="ctr"/>
                      <a:r>
                        <a:rPr lang="en-US" sz="900" dirty="0"/>
                        <a:t>Plan</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Code</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Build</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Test</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Release</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Deploy</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Run/Operate</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Monitor</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 xmlns:a16="http://schemas.microsoft.com/office/drawing/2014/main" val="10000"/>
                  </a:ext>
                </a:extLst>
              </a:tr>
              <a:tr h="203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Define vision, goals, success criteria</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Establish source code repo – GitHub, Azure Repos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Automate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unit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Automated security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Release automation – Azure Automation </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Security operation –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Security </a:t>
                      </a:r>
                      <a:br>
                        <a:rPr lang="en-US" sz="800" dirty="0"/>
                      </a:br>
                      <a:r>
                        <a:rPr lang="en-US" sz="800" dirty="0"/>
                        <a:t>metrics monitoring – Azure Application Insights,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03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Define roles &amp; responsibilities</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Use approved security tool sets – MS Security Development Lifecycle</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t>Practice continuous integration – Azure Pipelines, GitHub Actions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service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versioning – Azure Repos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security – </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monitoring – Azure Application Insights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Event logging, and reporting – Azure Application Insights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03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spc="-20" baseline="0" dirty="0"/>
                        <a:t>Security requirement, capacity &amp; resource </a:t>
                      </a:r>
                      <a:r>
                        <a:rPr lang="en-US" sz="800" dirty="0"/>
                        <a:t>management – Azure Boards</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t>Vault keys and secrets – Azure Key Vault</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Dependency management – Azure Artifacts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Functional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Configuration management – Azure Repos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Container security – Azure Kubernetes Services,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monitoring –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Data and performance monitoring – Azure Application Insights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Define secure coding standards</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Static code analysis – OWASP</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Peer reviews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Non-functional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Change management – Azure Repos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security – Azure Blueprints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Security incident management-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Analytics and telemetry – Azure Application Insights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Conduct secure coding training</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License Management</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configuration – Azure App Configuration</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SAST, DAST &amp; penetration</a:t>
                      </a:r>
                      <a:r>
                        <a:rPr lang="en-US" sz="800" baseline="0" dirty="0"/>
                        <a:t> testing</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Key and credential management – Azure Key Vault</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telemetry – Azure Application Insights,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t>Lifecycle</a:t>
                      </a:r>
                    </a:p>
                    <a:p>
                      <a:pPr algn="ctr"/>
                      <a:r>
                        <a:rPr lang="en-US" sz="800" dirty="0"/>
                        <a:t>Management – Azure Pipelines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Review data privacy – MS Trust Center</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Vet 3</a:t>
                      </a:r>
                      <a:r>
                        <a:rPr lang="en-US" sz="800" baseline="30000" dirty="0"/>
                        <a:t>rd</a:t>
                      </a:r>
                      <a:r>
                        <a:rPr lang="en-US" sz="800" dirty="0"/>
                        <a:t> part components and libraries – MS Security Development Lifecycle</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Data security – at rest, in transit, in use</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security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security testing – Azure Blueprints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ChatOps and integrations – Azure Bot Service</a:t>
                      </a:r>
                    </a:p>
                    <a:p>
                      <a:pPr algn="ct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248882">
                <a:tc>
                  <a:txBody>
                    <a:bodyPr/>
                    <a:lstStyle/>
                    <a:p>
                      <a:pPr algn="ctr"/>
                      <a:r>
                        <a:rPr lang="en-US" sz="800" dirty="0"/>
                        <a:t>Threat</a:t>
                      </a:r>
                      <a:r>
                        <a:rPr lang="en-US" sz="800" baseline="0" dirty="0"/>
                        <a:t> modeling</a:t>
                      </a:r>
                    </a:p>
                    <a:p>
                      <a:pPr algn="ctr"/>
                      <a:r>
                        <a:rPr lang="en-US" sz="800" baseline="0" dirty="0"/>
                        <a:t>- MS Threat Modeling Tool</a:t>
                      </a:r>
                      <a:endParaRPr lang="en-US" sz="800" dirty="0"/>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t>Application security – OWASP</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Segregate development &amp; production environments – Azure Resource Manager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Failure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Failure management –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Define applicable compliance regulations – MS Trust Center</a:t>
                      </a:r>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1113333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1022888"/>
            <a:ext cx="10195200" cy="4854038"/>
          </a:xfrm>
        </p:spPr>
        <p:txBody>
          <a:bodyPr/>
          <a:lstStyle/>
          <a:p>
            <a:pPr marL="0" lvl="2" indent="0">
              <a:spcAft>
                <a:spcPts val="100"/>
              </a:spcAft>
              <a:buNone/>
            </a:pPr>
            <a:r>
              <a:rPr lang="en-US" sz="1000" dirty="0"/>
              <a:t>Security, risk and compliance across an organization’s cloud deployment is a transformation journey. The journey begins with a cloud security &amp; capability assessment, continues with a design and implementation phase and finally concludes with monitoring &amp; enhancement phase. This is a continuous process. The below depicts a high level roadmap for cloud security, risk and compliance using MS Azure solution.</a:t>
            </a:r>
          </a:p>
        </p:txBody>
      </p:sp>
      <p:sp>
        <p:nvSpPr>
          <p:cNvPr id="2" name="Title 1"/>
          <p:cNvSpPr>
            <a:spLocks noGrp="1"/>
          </p:cNvSpPr>
          <p:nvPr>
            <p:ph type="title"/>
          </p:nvPr>
        </p:nvSpPr>
        <p:spPr/>
        <p:txBody>
          <a:bodyPr/>
          <a:lstStyle/>
          <a:p>
            <a:r>
              <a:rPr lang="en-US" dirty="0"/>
              <a:t>Cloud security &amp; compliance roadmap</a:t>
            </a:r>
          </a:p>
        </p:txBody>
      </p:sp>
      <p:sp>
        <p:nvSpPr>
          <p:cNvPr id="3" name="Rectangle 2"/>
          <p:cNvSpPr/>
          <p:nvPr/>
        </p:nvSpPr>
        <p:spPr>
          <a:xfrm>
            <a:off x="998399" y="2468576"/>
            <a:ext cx="2359406" cy="1562574"/>
          </a:xfrm>
          <a:prstGeom prst="rect">
            <a:avLst/>
          </a:prstGeom>
          <a:no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lIns="40958" tIns="40958" rIns="40958" bIns="40958" rtlCol="0" anchor="t"/>
          <a:lstStyle/>
          <a:p>
            <a:pPr algn="ctr">
              <a:spcAft>
                <a:spcPts val="100"/>
              </a:spcAft>
            </a:pPr>
            <a:r>
              <a:rPr lang="en-US" sz="900" b="1" dirty="0">
                <a:solidFill>
                  <a:srgbClr val="000000"/>
                </a:solidFill>
              </a:rPr>
              <a:t>Program Governance &amp; Management</a:t>
            </a:r>
          </a:p>
        </p:txBody>
      </p:sp>
      <p:sp>
        <p:nvSpPr>
          <p:cNvPr id="11" name="Rectangle 10"/>
          <p:cNvSpPr/>
          <p:nvPr/>
        </p:nvSpPr>
        <p:spPr>
          <a:xfrm>
            <a:off x="998399" y="4137986"/>
            <a:ext cx="2359406" cy="1563160"/>
          </a:xfrm>
          <a:prstGeom prst="rect">
            <a:avLst/>
          </a:prstGeom>
          <a:no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lIns="40958" tIns="40958" rIns="40958" bIns="40958" rtlCol="0" anchor="t"/>
          <a:lstStyle/>
          <a:p>
            <a:pPr algn="ctr">
              <a:spcAft>
                <a:spcPts val="100"/>
              </a:spcAft>
            </a:pPr>
            <a:r>
              <a:rPr lang="en-US" sz="900" b="1" dirty="0">
                <a:solidFill>
                  <a:srgbClr val="000000"/>
                </a:solidFill>
              </a:rPr>
              <a:t>Technology Enablement</a:t>
            </a:r>
          </a:p>
        </p:txBody>
      </p:sp>
      <p:sp>
        <p:nvSpPr>
          <p:cNvPr id="7" name="TextBox 6"/>
          <p:cNvSpPr txBox="1"/>
          <p:nvPr/>
        </p:nvSpPr>
        <p:spPr>
          <a:xfrm>
            <a:off x="1127410" y="2159912"/>
            <a:ext cx="2274127" cy="223723"/>
          </a:xfrm>
          <a:prstGeom prst="rect">
            <a:avLst/>
          </a:prstGeom>
          <a:noFill/>
        </p:spPr>
        <p:txBody>
          <a:bodyPr wrap="square" lIns="40958" tIns="40958" rIns="40958" bIns="40958" rtlCol="0">
            <a:noAutofit/>
          </a:bodyPr>
          <a:lstStyle/>
          <a:p>
            <a:pPr algn="ctr">
              <a:spcAft>
                <a:spcPts val="100"/>
              </a:spcAft>
            </a:pPr>
            <a:r>
              <a:rPr lang="en-US" sz="800" b="1" dirty="0">
                <a:solidFill>
                  <a:prstClr val="white"/>
                </a:solidFill>
              </a:rPr>
              <a:t>Cloud Security/Risk Domains</a:t>
            </a:r>
          </a:p>
        </p:txBody>
      </p:sp>
      <p:sp>
        <p:nvSpPr>
          <p:cNvPr id="19" name="Left Brace 18"/>
          <p:cNvSpPr/>
          <p:nvPr/>
        </p:nvSpPr>
        <p:spPr>
          <a:xfrm rot="5400000">
            <a:off x="4638786" y="728572"/>
            <a:ext cx="637614" cy="2674786"/>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Aft>
                <a:spcPts val="100"/>
              </a:spcAft>
            </a:pPr>
            <a:r>
              <a:rPr lang="en-US" sz="900" b="1" dirty="0">
                <a:solidFill>
                  <a:srgbClr val="000000"/>
                </a:solidFill>
              </a:rPr>
              <a:t>Establish Program &amp; Foundation</a:t>
            </a:r>
          </a:p>
        </p:txBody>
      </p:sp>
      <p:sp>
        <p:nvSpPr>
          <p:cNvPr id="22" name="Left Brace 21"/>
          <p:cNvSpPr/>
          <p:nvPr/>
        </p:nvSpPr>
        <p:spPr>
          <a:xfrm rot="5400000">
            <a:off x="7379341" y="914965"/>
            <a:ext cx="588961" cy="2350658"/>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Aft>
                <a:spcPts val="100"/>
              </a:spcAft>
            </a:pPr>
            <a:r>
              <a:rPr lang="en-US" sz="900" b="1" dirty="0">
                <a:solidFill>
                  <a:srgbClr val="000000"/>
                </a:solidFill>
              </a:rPr>
              <a:t>Enhance &amp; Integrate</a:t>
            </a:r>
          </a:p>
        </p:txBody>
      </p:sp>
      <p:sp>
        <p:nvSpPr>
          <p:cNvPr id="24" name="Left Brace 23"/>
          <p:cNvSpPr/>
          <p:nvPr/>
        </p:nvSpPr>
        <p:spPr>
          <a:xfrm rot="5400000">
            <a:off x="9734563" y="919525"/>
            <a:ext cx="579836" cy="2350660"/>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Aft>
                <a:spcPts val="100"/>
              </a:spcAft>
            </a:pPr>
            <a:r>
              <a:rPr lang="en-US" sz="900" b="1" dirty="0">
                <a:solidFill>
                  <a:srgbClr val="000000"/>
                </a:solidFill>
              </a:rPr>
              <a:t>Extend &amp; Optimize</a:t>
            </a:r>
          </a:p>
        </p:txBody>
      </p:sp>
      <p:cxnSp>
        <p:nvCxnSpPr>
          <p:cNvPr id="26" name="Straight Connector 25"/>
          <p:cNvCxnSpPr/>
          <p:nvPr/>
        </p:nvCxnSpPr>
        <p:spPr>
          <a:xfrm>
            <a:off x="1499143" y="2822020"/>
            <a:ext cx="5258919" cy="8361"/>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499143" y="3168180"/>
            <a:ext cx="5258919" cy="22575"/>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477277" y="3530189"/>
            <a:ext cx="5280785" cy="32357"/>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499143" y="3942679"/>
            <a:ext cx="5258919" cy="1633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482218" y="4472228"/>
            <a:ext cx="7366932" cy="2562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510436" y="4806520"/>
            <a:ext cx="7366932" cy="1215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516079" y="5216147"/>
            <a:ext cx="7366932" cy="1215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538649" y="5583397"/>
            <a:ext cx="7366932" cy="1215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499142" y="2516822"/>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Strategy, Governance &amp; Management</a:t>
            </a:r>
          </a:p>
        </p:txBody>
      </p:sp>
      <p:sp>
        <p:nvSpPr>
          <p:cNvPr id="8" name="Rectangle 7"/>
          <p:cNvSpPr/>
          <p:nvPr/>
        </p:nvSpPr>
        <p:spPr>
          <a:xfrm>
            <a:off x="1499142" y="2884255"/>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Risk &amp; Regulatory Compliance Management</a:t>
            </a:r>
          </a:p>
        </p:txBody>
      </p:sp>
      <p:sp>
        <p:nvSpPr>
          <p:cNvPr id="9" name="Rectangle 8"/>
          <p:cNvSpPr/>
          <p:nvPr/>
        </p:nvSpPr>
        <p:spPr>
          <a:xfrm>
            <a:off x="1499142" y="3251688"/>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Delivery &amp; Operations</a:t>
            </a:r>
          </a:p>
        </p:txBody>
      </p:sp>
      <p:sp>
        <p:nvSpPr>
          <p:cNvPr id="10" name="Rectangle 9"/>
          <p:cNvSpPr/>
          <p:nvPr/>
        </p:nvSpPr>
        <p:spPr>
          <a:xfrm>
            <a:off x="1499142" y="3643954"/>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Security Architecture &amp; Services</a:t>
            </a:r>
          </a:p>
        </p:txBody>
      </p:sp>
      <p:sp>
        <p:nvSpPr>
          <p:cNvPr id="12" name="Rectangle 11"/>
          <p:cNvSpPr/>
          <p:nvPr/>
        </p:nvSpPr>
        <p:spPr>
          <a:xfrm>
            <a:off x="1531943" y="4194165"/>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Threat &amp; Vulnerability Management</a:t>
            </a:r>
          </a:p>
        </p:txBody>
      </p:sp>
      <p:sp>
        <p:nvSpPr>
          <p:cNvPr id="13" name="Rectangle 12"/>
          <p:cNvSpPr/>
          <p:nvPr/>
        </p:nvSpPr>
        <p:spPr>
          <a:xfrm>
            <a:off x="1531943" y="4542765"/>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Identity &amp; Access Management</a:t>
            </a:r>
          </a:p>
        </p:txBody>
      </p:sp>
      <p:sp>
        <p:nvSpPr>
          <p:cNvPr id="14" name="Rectangle 13"/>
          <p:cNvSpPr/>
          <p:nvPr/>
        </p:nvSpPr>
        <p:spPr>
          <a:xfrm>
            <a:off x="1531943" y="4947864"/>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Information &amp; Privacy Protection</a:t>
            </a:r>
          </a:p>
        </p:txBody>
      </p:sp>
      <p:sp>
        <p:nvSpPr>
          <p:cNvPr id="15" name="Rectangle 14"/>
          <p:cNvSpPr/>
          <p:nvPr/>
        </p:nvSpPr>
        <p:spPr>
          <a:xfrm>
            <a:off x="1531943" y="5310701"/>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Incident &amp; Crisis Management</a:t>
            </a:r>
          </a:p>
        </p:txBody>
      </p:sp>
      <p:sp>
        <p:nvSpPr>
          <p:cNvPr id="21" name="Rectangle 20"/>
          <p:cNvSpPr/>
          <p:nvPr/>
        </p:nvSpPr>
        <p:spPr>
          <a:xfrm>
            <a:off x="6498491" y="3251690"/>
            <a:ext cx="4701319" cy="77946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Implement &amp; operate risk management processes</a:t>
            </a:r>
            <a:endParaRPr lang="en-US" sz="800" dirty="0">
              <a:solidFill>
                <a:prstClr val="white"/>
              </a:solidFill>
            </a:endParaRPr>
          </a:p>
          <a:p>
            <a:pPr marL="171450" indent="-171450">
              <a:spcAft>
                <a:spcPts val="100"/>
              </a:spcAft>
              <a:buClr>
                <a:prstClr val="white"/>
              </a:buClr>
              <a:buFont typeface="Arial" panose="020B0604020202020204" pitchFamily="34" charset="0"/>
              <a:buChar char="—"/>
            </a:pPr>
            <a:r>
              <a:rPr lang="en-US" sz="800" b="1" dirty="0">
                <a:solidFill>
                  <a:prstClr val="white"/>
                </a:solidFill>
              </a:rPr>
              <a:t>Compliance Assessment – Service Trust Portal </a:t>
            </a:r>
          </a:p>
          <a:p>
            <a:pPr marL="171450" indent="-171450">
              <a:spcAft>
                <a:spcPts val="100"/>
              </a:spcAft>
              <a:buClr>
                <a:prstClr val="white"/>
              </a:buClr>
              <a:buFont typeface="Arial" panose="020B0604020202020204" pitchFamily="34" charset="0"/>
              <a:buChar char="—"/>
            </a:pPr>
            <a:r>
              <a:rPr lang="en-US" sz="800" b="1" dirty="0">
                <a:solidFill>
                  <a:prstClr val="white"/>
                </a:solidFill>
              </a:rPr>
              <a:t>Risk Assessment, scoring &amp; addressing gaps – Azure Compliance Manager</a:t>
            </a:r>
          </a:p>
          <a:p>
            <a:pPr marL="171450" indent="-171450">
              <a:spcAft>
                <a:spcPts val="100"/>
              </a:spcAft>
              <a:buClr>
                <a:prstClr val="white"/>
              </a:buClr>
              <a:buFont typeface="Arial" panose="020B0604020202020204" pitchFamily="34" charset="0"/>
              <a:buChar char="—"/>
            </a:pPr>
            <a:endParaRPr lang="en-US" sz="800" b="1" dirty="0">
              <a:solidFill>
                <a:prstClr val="white"/>
              </a:solidFill>
            </a:endParaRPr>
          </a:p>
        </p:txBody>
      </p:sp>
      <p:sp>
        <p:nvSpPr>
          <p:cNvPr id="17" name="Rectangle 16"/>
          <p:cNvSpPr/>
          <p:nvPr/>
        </p:nvSpPr>
        <p:spPr>
          <a:xfrm>
            <a:off x="4108327" y="2468576"/>
            <a:ext cx="2186661" cy="156257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Establish cloud security governance &amp; operations</a:t>
            </a:r>
          </a:p>
          <a:p>
            <a:pPr marL="171450" indent="-171450">
              <a:spcAft>
                <a:spcPts val="100"/>
              </a:spcAft>
              <a:buClr>
                <a:prstClr val="white"/>
              </a:buClr>
              <a:buFont typeface="Arial" panose="020B0604020202020204" pitchFamily="34" charset="0"/>
              <a:buChar char="—"/>
            </a:pPr>
            <a:r>
              <a:rPr lang="en-US" sz="800" b="1" dirty="0">
                <a:solidFill>
                  <a:prstClr val="white"/>
                </a:solidFill>
              </a:rPr>
              <a:t>MS Cloud Adoption Framework governance model</a:t>
            </a:r>
          </a:p>
          <a:p>
            <a:pPr marL="338328" lvl="1" indent="-146304">
              <a:spcAft>
                <a:spcPts val="100"/>
              </a:spcAft>
              <a:buClr>
                <a:prstClr val="white"/>
              </a:buClr>
              <a:buFont typeface="Arial" panose="020B0604020202020204" pitchFamily="34" charset="0"/>
              <a:buChar char="-"/>
            </a:pPr>
            <a:r>
              <a:rPr lang="en-US" sz="800" dirty="0">
                <a:solidFill>
                  <a:prstClr val="white"/>
                </a:solidFill>
              </a:rPr>
              <a:t>Key risk areas identification</a:t>
            </a:r>
          </a:p>
          <a:p>
            <a:pPr marL="338328" lvl="1" indent="-146304">
              <a:spcAft>
                <a:spcPts val="100"/>
              </a:spcAft>
              <a:buClr>
                <a:prstClr val="white"/>
              </a:buClr>
              <a:buFont typeface="Arial" panose="020B0604020202020204" pitchFamily="34" charset="0"/>
              <a:buChar char="-"/>
            </a:pPr>
            <a:r>
              <a:rPr lang="en-US" sz="800" dirty="0">
                <a:solidFill>
                  <a:prstClr val="white"/>
                </a:solidFill>
              </a:rPr>
              <a:t>Incremental governance – </a:t>
            </a:r>
            <a:r>
              <a:rPr lang="en-US" sz="800" b="1" dirty="0">
                <a:solidFill>
                  <a:prstClr val="white"/>
                </a:solidFill>
              </a:rPr>
              <a:t>Minimal Viable Product</a:t>
            </a:r>
          </a:p>
          <a:p>
            <a:pPr marL="338328" lvl="1" indent="-146304">
              <a:spcAft>
                <a:spcPts val="100"/>
              </a:spcAft>
              <a:buClr>
                <a:prstClr val="white"/>
              </a:buClr>
              <a:buFont typeface="Arial" panose="020B0604020202020204" pitchFamily="34" charset="0"/>
              <a:buChar char="-"/>
            </a:pPr>
            <a:r>
              <a:rPr lang="en-US" sz="800" b="1" dirty="0">
                <a:solidFill>
                  <a:prstClr val="white"/>
                </a:solidFill>
              </a:rPr>
              <a:t>Gap analysis using Governance Benchmark Tool</a:t>
            </a:r>
          </a:p>
          <a:p>
            <a:pPr marL="338328" lvl="1" indent="-146304">
              <a:spcAft>
                <a:spcPts val="100"/>
              </a:spcAft>
              <a:buClr>
                <a:prstClr val="white"/>
              </a:buClr>
              <a:buFont typeface="Arial" panose="020B0604020202020204" pitchFamily="34" charset="0"/>
              <a:buChar char="-"/>
            </a:pPr>
            <a:r>
              <a:rPr lang="en-US" sz="800" dirty="0">
                <a:solidFill>
                  <a:prstClr val="white"/>
                </a:solidFill>
              </a:rPr>
              <a:t>Establishing initial governance model</a:t>
            </a:r>
          </a:p>
          <a:p>
            <a:pPr marL="338328" lvl="1" indent="-146304">
              <a:spcAft>
                <a:spcPts val="100"/>
              </a:spcAft>
              <a:buClr>
                <a:prstClr val="white"/>
              </a:buClr>
              <a:buFont typeface="Arial" panose="020B0604020202020204" pitchFamily="34" charset="0"/>
              <a:buChar char="-"/>
            </a:pPr>
            <a:r>
              <a:rPr lang="en-US" sz="800" b="1" dirty="0">
                <a:solidFill>
                  <a:prstClr val="white"/>
                </a:solidFill>
              </a:rPr>
              <a:t>Data privacy</a:t>
            </a:r>
          </a:p>
        </p:txBody>
      </p:sp>
      <p:sp>
        <p:nvSpPr>
          <p:cNvPr id="16" name="Rectangle 15"/>
          <p:cNvSpPr/>
          <p:nvPr/>
        </p:nvSpPr>
        <p:spPr>
          <a:xfrm>
            <a:off x="3620202" y="2468578"/>
            <a:ext cx="271149" cy="339736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40958" tIns="40958" rIns="40958" bIns="40958" rtlCol="0" anchor="ctr"/>
          <a:lstStyle/>
          <a:p>
            <a:pPr algn="ctr">
              <a:spcAft>
                <a:spcPts val="100"/>
              </a:spcAft>
            </a:pPr>
            <a:r>
              <a:rPr lang="en-US" sz="800" dirty="0">
                <a:solidFill>
                  <a:prstClr val="white"/>
                </a:solidFill>
              </a:rPr>
              <a:t>Risk Compliance &amp; Capability Assessment</a:t>
            </a:r>
          </a:p>
        </p:txBody>
      </p:sp>
      <p:sp>
        <p:nvSpPr>
          <p:cNvPr id="37" name="Rectangle 36"/>
          <p:cNvSpPr/>
          <p:nvPr/>
        </p:nvSpPr>
        <p:spPr>
          <a:xfrm>
            <a:off x="8849151" y="4129949"/>
            <a:ext cx="2350660" cy="79871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Onboard Apps &amp; Environments to cloud security fabric</a:t>
            </a:r>
          </a:p>
          <a:p>
            <a:pPr marL="171450" indent="-171450">
              <a:spcAft>
                <a:spcPts val="100"/>
              </a:spcAft>
              <a:buClr>
                <a:prstClr val="white"/>
              </a:buClr>
              <a:buFont typeface="Arial" panose="020B0604020202020204" pitchFamily="34" charset="0"/>
              <a:buChar char="—"/>
            </a:pPr>
            <a:r>
              <a:rPr lang="en-US" sz="800" b="1" dirty="0">
                <a:solidFill>
                  <a:prstClr val="white"/>
                </a:solidFill>
              </a:rPr>
              <a:t>Environments – Azure Compute, Storage, Network</a:t>
            </a:r>
          </a:p>
          <a:p>
            <a:pPr marL="171450" indent="-171450">
              <a:spcAft>
                <a:spcPts val="100"/>
              </a:spcAft>
              <a:buClr>
                <a:prstClr val="white"/>
              </a:buClr>
              <a:buFont typeface="Arial" panose="020B0604020202020204" pitchFamily="34" charset="0"/>
              <a:buChar char="—"/>
            </a:pPr>
            <a:r>
              <a:rPr lang="en-US" sz="800" b="1" dirty="0">
                <a:solidFill>
                  <a:prstClr val="white"/>
                </a:solidFill>
              </a:rPr>
              <a:t>Applications – Lift &amp; Shift, Micro service</a:t>
            </a:r>
          </a:p>
        </p:txBody>
      </p:sp>
      <p:sp>
        <p:nvSpPr>
          <p:cNvPr id="38" name="Rectangle 37"/>
          <p:cNvSpPr/>
          <p:nvPr/>
        </p:nvSpPr>
        <p:spPr>
          <a:xfrm>
            <a:off x="8849149" y="5020796"/>
            <a:ext cx="2350660" cy="84514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Enhance control &amp; security fabric</a:t>
            </a:r>
          </a:p>
          <a:p>
            <a:pPr marL="171450" indent="-171450">
              <a:spcAft>
                <a:spcPts val="100"/>
              </a:spcAft>
              <a:buClr>
                <a:prstClr val="white"/>
              </a:buClr>
              <a:buFont typeface="Arial" panose="020B0604020202020204" pitchFamily="34" charset="0"/>
              <a:buChar char="—"/>
            </a:pPr>
            <a:r>
              <a:rPr lang="en-US" sz="800" b="1" dirty="0">
                <a:solidFill>
                  <a:prstClr val="white"/>
                </a:solidFill>
              </a:rPr>
              <a:t>Monitor security &amp; compliance – Azure Security Center, Azure Sentinel, Azure Advisor</a:t>
            </a:r>
          </a:p>
          <a:p>
            <a:pPr marL="171450" indent="-171450">
              <a:spcAft>
                <a:spcPts val="100"/>
              </a:spcAft>
              <a:buClr>
                <a:prstClr val="white"/>
              </a:buClr>
              <a:buFont typeface="Arial" panose="020B0604020202020204" pitchFamily="34" charset="0"/>
              <a:buChar char="—"/>
            </a:pPr>
            <a:r>
              <a:rPr lang="en-US" sz="800" b="1" dirty="0">
                <a:solidFill>
                  <a:prstClr val="white"/>
                </a:solidFill>
              </a:rPr>
              <a:t>Application Telemetry – Azure Application Insights, Azure Monitor</a:t>
            </a:r>
          </a:p>
        </p:txBody>
      </p:sp>
      <p:sp>
        <p:nvSpPr>
          <p:cNvPr id="20" name="Rectangle 19"/>
          <p:cNvSpPr/>
          <p:nvPr/>
        </p:nvSpPr>
        <p:spPr>
          <a:xfrm>
            <a:off x="6498491" y="2468578"/>
            <a:ext cx="4701321" cy="7415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Operate governance &amp; drive change</a:t>
            </a:r>
          </a:p>
          <a:p>
            <a:pPr marL="128588" indent="-128588">
              <a:spcAft>
                <a:spcPts val="100"/>
              </a:spcAft>
              <a:buFont typeface="Arial" panose="020B0604020202020204" pitchFamily="34" charset="0"/>
              <a:buChar char="•"/>
            </a:pPr>
            <a:endParaRPr lang="en-US" sz="800" dirty="0">
              <a:solidFill>
                <a:prstClr val="white"/>
              </a:solidFill>
            </a:endParaRPr>
          </a:p>
          <a:p>
            <a:pPr marL="171450" indent="-171450">
              <a:spcAft>
                <a:spcPts val="100"/>
              </a:spcAft>
              <a:buClr>
                <a:prstClr val="white"/>
              </a:buClr>
              <a:buFont typeface="Arial" panose="020B0604020202020204" pitchFamily="34" charset="0"/>
              <a:buChar char="—"/>
            </a:pPr>
            <a:r>
              <a:rPr lang="en-US" sz="800" b="1" dirty="0">
                <a:solidFill>
                  <a:prstClr val="white"/>
                </a:solidFill>
              </a:rPr>
              <a:t>Self-service audits &amp; compliance, access third party audit reports, MS compliance checklists – Service Trust Portal</a:t>
            </a:r>
          </a:p>
          <a:p>
            <a:pPr marL="171450" indent="-171450">
              <a:spcAft>
                <a:spcPts val="100"/>
              </a:spcAft>
              <a:buClr>
                <a:prstClr val="white"/>
              </a:buClr>
              <a:buFont typeface="Arial" panose="020B0604020202020204" pitchFamily="34" charset="0"/>
              <a:buChar char="—"/>
            </a:pPr>
            <a:r>
              <a:rPr lang="en-US" sz="800" b="1" dirty="0">
                <a:solidFill>
                  <a:prstClr val="white"/>
                </a:solidFill>
              </a:rPr>
              <a:t>Leverage Azure Trust Center for latest updates across compliance landscape.</a:t>
            </a:r>
          </a:p>
        </p:txBody>
      </p:sp>
      <p:sp>
        <p:nvSpPr>
          <p:cNvPr id="36" name="Rectangle 35"/>
          <p:cNvSpPr/>
          <p:nvPr/>
        </p:nvSpPr>
        <p:spPr>
          <a:xfrm>
            <a:off x="6498490" y="4129950"/>
            <a:ext cx="2186661" cy="174697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Implement cloud security fabric</a:t>
            </a:r>
          </a:p>
          <a:p>
            <a:pPr marL="171450" indent="-171450">
              <a:spcAft>
                <a:spcPts val="100"/>
              </a:spcAft>
              <a:buClr>
                <a:prstClr val="white"/>
              </a:buClr>
              <a:buFont typeface="Arial" panose="020B0604020202020204" pitchFamily="34" charset="0"/>
              <a:buChar char="—"/>
            </a:pPr>
            <a:r>
              <a:rPr lang="en-US" sz="800" b="1" dirty="0">
                <a:solidFill>
                  <a:prstClr val="white"/>
                </a:solidFill>
              </a:rPr>
              <a:t>Cost Optimization – Subscriptions, Spending limits, Azure Advisor</a:t>
            </a:r>
          </a:p>
          <a:p>
            <a:pPr marL="171450" indent="-171450">
              <a:spcAft>
                <a:spcPts val="100"/>
              </a:spcAft>
              <a:buClr>
                <a:prstClr val="white"/>
              </a:buClr>
              <a:buFont typeface="Arial" panose="020B0604020202020204" pitchFamily="34" charset="0"/>
              <a:buChar char="—"/>
            </a:pPr>
            <a:r>
              <a:rPr lang="en-US" sz="800" b="1" dirty="0">
                <a:solidFill>
                  <a:prstClr val="white"/>
                </a:solidFill>
              </a:rPr>
              <a:t>Reliability &amp; Predictability – Azure DevOps, Azure Blueprints</a:t>
            </a:r>
          </a:p>
          <a:p>
            <a:pPr marL="171450" indent="-171450">
              <a:spcAft>
                <a:spcPts val="100"/>
              </a:spcAft>
              <a:buClr>
                <a:prstClr val="white"/>
              </a:buClr>
              <a:buFont typeface="Arial" panose="020B0604020202020204" pitchFamily="34" charset="0"/>
              <a:buChar char="—"/>
            </a:pPr>
            <a:r>
              <a:rPr lang="en-US" sz="800" b="1" dirty="0">
                <a:solidFill>
                  <a:prstClr val="white"/>
                </a:solidFill>
              </a:rPr>
              <a:t>Resiliency – Availability sets, Azure Regions, Azure Fault Tolerance</a:t>
            </a:r>
          </a:p>
          <a:p>
            <a:pPr marL="171450" indent="-171450">
              <a:spcAft>
                <a:spcPts val="100"/>
              </a:spcAft>
              <a:buClr>
                <a:prstClr val="white"/>
              </a:buClr>
              <a:buFont typeface="Arial" panose="020B0604020202020204" pitchFamily="34" charset="0"/>
              <a:buChar char="—"/>
            </a:pPr>
            <a:r>
              <a:rPr lang="en-US" sz="800" b="1" dirty="0">
                <a:solidFill>
                  <a:prstClr val="white"/>
                </a:solidFill>
              </a:rPr>
              <a:t>Scalability – Scale Sets</a:t>
            </a:r>
          </a:p>
          <a:p>
            <a:pPr marL="171450" indent="-171450">
              <a:spcAft>
                <a:spcPts val="100"/>
              </a:spcAft>
              <a:buClr>
                <a:prstClr val="white"/>
              </a:buClr>
              <a:buFont typeface="Arial" panose="020B0604020202020204" pitchFamily="34" charset="0"/>
              <a:buChar char="—"/>
            </a:pPr>
            <a:r>
              <a:rPr lang="en-US" sz="800" b="1" dirty="0">
                <a:solidFill>
                  <a:prstClr val="white"/>
                </a:solidFill>
              </a:rPr>
              <a:t>Security – Azure AD PIM, Azure App Service, Azure Firewall, Application Security Group, Network Security Group</a:t>
            </a:r>
          </a:p>
          <a:p>
            <a:pPr marL="171450" indent="-171450">
              <a:spcAft>
                <a:spcPts val="100"/>
              </a:spcAft>
              <a:buClr>
                <a:prstClr val="white"/>
              </a:buClr>
              <a:buFont typeface="Arial" panose="020B0604020202020204" pitchFamily="34" charset="0"/>
              <a:buChar char="—"/>
            </a:pPr>
            <a:endParaRPr lang="en-US" sz="800" b="1" dirty="0">
              <a:solidFill>
                <a:prstClr val="white"/>
              </a:solidFill>
            </a:endParaRPr>
          </a:p>
        </p:txBody>
      </p:sp>
      <p:sp>
        <p:nvSpPr>
          <p:cNvPr id="35" name="Rectangle 34"/>
          <p:cNvSpPr/>
          <p:nvPr/>
        </p:nvSpPr>
        <p:spPr>
          <a:xfrm>
            <a:off x="4108327" y="4137986"/>
            <a:ext cx="2186661" cy="172795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dirty="0">
                <a:solidFill>
                  <a:prstClr val="white"/>
                </a:solidFill>
              </a:rPr>
              <a:t>Architect cloud security fabric</a:t>
            </a:r>
          </a:p>
          <a:p>
            <a:pPr marL="128588" indent="-128588">
              <a:spcAft>
                <a:spcPts val="100"/>
              </a:spcAft>
              <a:buFont typeface="Arial" panose="020B0604020202020204" pitchFamily="34" charset="0"/>
              <a:buChar char="•"/>
            </a:pPr>
            <a:r>
              <a:rPr lang="en-US" sz="800" b="1" dirty="0">
                <a:solidFill>
                  <a:prstClr val="white"/>
                </a:solidFill>
              </a:rPr>
              <a:t>Leverage Azure Architecture</a:t>
            </a:r>
            <a:r>
              <a:rPr lang="en-US" sz="800" dirty="0">
                <a:solidFill>
                  <a:prstClr val="white"/>
                </a:solidFill>
              </a:rPr>
              <a:t> </a:t>
            </a:r>
            <a:r>
              <a:rPr lang="en-US" sz="800" b="1" dirty="0">
                <a:solidFill>
                  <a:prstClr val="white"/>
                </a:solidFill>
              </a:rPr>
              <a:t>Framework</a:t>
            </a:r>
            <a:r>
              <a:rPr lang="en-US" sz="800" dirty="0">
                <a:solidFill>
                  <a:prstClr val="white"/>
                </a:solidFill>
              </a:rPr>
              <a:t> – </a:t>
            </a:r>
          </a:p>
          <a:p>
            <a:pPr marL="338328" lvl="1" indent="-146304">
              <a:spcAft>
                <a:spcPts val="100"/>
              </a:spcAft>
              <a:buClr>
                <a:prstClr val="white"/>
              </a:buClr>
              <a:buFont typeface="Arial" panose="020B0604020202020204" pitchFamily="34" charset="0"/>
              <a:buChar char="-"/>
            </a:pPr>
            <a:r>
              <a:rPr lang="en-US" sz="800" dirty="0">
                <a:solidFill>
                  <a:prstClr val="white"/>
                </a:solidFill>
              </a:rPr>
              <a:t>Cost Optimization</a:t>
            </a:r>
          </a:p>
          <a:p>
            <a:pPr marL="338328" lvl="1" indent="-146304">
              <a:spcAft>
                <a:spcPts val="100"/>
              </a:spcAft>
              <a:buClr>
                <a:prstClr val="white"/>
              </a:buClr>
              <a:buFont typeface="Arial" panose="020B0604020202020204" pitchFamily="34" charset="0"/>
              <a:buChar char="-"/>
            </a:pPr>
            <a:r>
              <a:rPr lang="en-US" sz="800" dirty="0">
                <a:solidFill>
                  <a:prstClr val="white"/>
                </a:solidFill>
              </a:rPr>
              <a:t>Reliable &amp; Predictable Deployments</a:t>
            </a:r>
          </a:p>
          <a:p>
            <a:pPr marL="338328" lvl="1" indent="-146304">
              <a:spcAft>
                <a:spcPts val="100"/>
              </a:spcAft>
              <a:buClr>
                <a:prstClr val="white"/>
              </a:buClr>
              <a:buFont typeface="Arial" panose="020B0604020202020204" pitchFamily="34" charset="0"/>
              <a:buChar char="-"/>
            </a:pPr>
            <a:r>
              <a:rPr lang="en-US" sz="800" dirty="0">
                <a:solidFill>
                  <a:prstClr val="white"/>
                </a:solidFill>
              </a:rPr>
              <a:t>Resiliency</a:t>
            </a:r>
          </a:p>
          <a:p>
            <a:pPr marL="338328" lvl="1" indent="-146304">
              <a:spcAft>
                <a:spcPts val="100"/>
              </a:spcAft>
              <a:buClr>
                <a:prstClr val="white"/>
              </a:buClr>
              <a:buFont typeface="Arial" panose="020B0604020202020204" pitchFamily="34" charset="0"/>
              <a:buChar char="-"/>
            </a:pPr>
            <a:r>
              <a:rPr lang="en-US" sz="800" dirty="0">
                <a:solidFill>
                  <a:prstClr val="white"/>
                </a:solidFill>
              </a:rPr>
              <a:t>Scalability</a:t>
            </a:r>
          </a:p>
          <a:p>
            <a:pPr marL="338328" lvl="1" indent="-146304">
              <a:spcAft>
                <a:spcPts val="100"/>
              </a:spcAft>
              <a:buClr>
                <a:prstClr val="white"/>
              </a:buClr>
              <a:buFont typeface="Arial" panose="020B0604020202020204" pitchFamily="34" charset="0"/>
              <a:buChar char="-"/>
            </a:pPr>
            <a:r>
              <a:rPr lang="en-US" sz="800" dirty="0">
                <a:solidFill>
                  <a:prstClr val="white"/>
                </a:solidFill>
              </a:rPr>
              <a:t>Security – Identity, Data, Application, Infrastructure, Network</a:t>
            </a:r>
          </a:p>
        </p:txBody>
      </p:sp>
    </p:spTree>
    <p:extLst>
      <p:ext uri="{BB962C8B-B14F-4D97-AF65-F5344CB8AC3E}">
        <p14:creationId xmlns:p14="http://schemas.microsoft.com/office/powerpoint/2010/main" val="3361540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1100380"/>
            <a:ext cx="10195200" cy="4776546"/>
          </a:xfrm>
        </p:spPr>
        <p:txBody>
          <a:bodyPr/>
          <a:lstStyle/>
          <a:p>
            <a:pPr marL="0" lvl="2" indent="0">
              <a:buNone/>
            </a:pPr>
            <a:r>
              <a:rPr lang="en-US" sz="1000" dirty="0"/>
              <a:t>Cloud Migration Processes</a:t>
            </a:r>
          </a:p>
        </p:txBody>
      </p:sp>
      <p:sp>
        <p:nvSpPr>
          <p:cNvPr id="2" name="Title 1"/>
          <p:cNvSpPr>
            <a:spLocks noGrp="1"/>
          </p:cNvSpPr>
          <p:nvPr>
            <p:ph type="title"/>
          </p:nvPr>
        </p:nvSpPr>
        <p:spPr>
          <a:xfrm>
            <a:off x="998400" y="431800"/>
            <a:ext cx="10195200" cy="533400"/>
          </a:xfrm>
        </p:spPr>
        <p:txBody>
          <a:bodyPr/>
          <a:lstStyle/>
          <a:p>
            <a:r>
              <a:rPr lang="en-US" dirty="0"/>
              <a:t>Data, application &amp; infrastructure migration to Azure</a:t>
            </a:r>
          </a:p>
        </p:txBody>
      </p:sp>
      <p:grpSp>
        <p:nvGrpSpPr>
          <p:cNvPr id="55" name="Group 54"/>
          <p:cNvGrpSpPr/>
          <p:nvPr/>
        </p:nvGrpSpPr>
        <p:grpSpPr>
          <a:xfrm>
            <a:off x="998405" y="1330045"/>
            <a:ext cx="10195194" cy="1015458"/>
            <a:chOff x="998405" y="1330045"/>
            <a:chExt cx="10195194" cy="1015458"/>
          </a:xfrm>
        </p:grpSpPr>
        <p:sp>
          <p:nvSpPr>
            <p:cNvPr id="51" name="Right Arrow 50"/>
            <p:cNvSpPr/>
            <p:nvPr/>
          </p:nvSpPr>
          <p:spPr>
            <a:xfrm>
              <a:off x="998405" y="1330045"/>
              <a:ext cx="10195194" cy="1015458"/>
            </a:xfrm>
            <a:prstGeom prst="rightArrow">
              <a:avLst/>
            </a:prstGeom>
            <a:solidFill>
              <a:srgbClr val="0091DA"/>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2" name="Rectangle 51"/>
            <p:cNvSpPr/>
            <p:nvPr/>
          </p:nvSpPr>
          <p:spPr>
            <a:xfrm>
              <a:off x="1757514" y="1634682"/>
              <a:ext cx="1726495" cy="406183"/>
            </a:xfrm>
            <a:prstGeom prst="rect">
              <a:avLst/>
            </a:prstGeom>
            <a:solidFill>
              <a:srgbClr val="0033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08" tIns="50308" rIns="50308" bIns="50308" numCol="1" spcCol="1270" anchor="ctr" anchorCtr="0">
              <a:noAutofit/>
            </a:bodyPr>
            <a:lstStyle/>
            <a:p>
              <a:pPr algn="ctr" defTabSz="355600">
                <a:lnSpc>
                  <a:spcPct val="90000"/>
                </a:lnSpc>
                <a:spcBef>
                  <a:spcPct val="0"/>
                </a:spcBef>
                <a:spcAft>
                  <a:spcPct val="35000"/>
                </a:spcAft>
              </a:pPr>
              <a:r>
                <a:rPr lang="en-US" sz="700" b="1" dirty="0">
                  <a:solidFill>
                    <a:prstClr val="white"/>
                  </a:solidFill>
                </a:rPr>
                <a:t>Assessment </a:t>
              </a:r>
            </a:p>
          </p:txBody>
        </p:sp>
        <p:sp>
          <p:nvSpPr>
            <p:cNvPr id="53" name="Rectangle 52"/>
            <p:cNvSpPr/>
            <p:nvPr/>
          </p:nvSpPr>
          <p:spPr>
            <a:xfrm>
              <a:off x="5377003" y="1636433"/>
              <a:ext cx="1726526" cy="406183"/>
            </a:xfrm>
            <a:prstGeom prst="rect">
              <a:avLst/>
            </a:prstGeom>
            <a:solidFill>
              <a:srgbClr val="0033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08" tIns="50308" rIns="50308" bIns="50308" numCol="1" spcCol="1270" anchor="ctr" anchorCtr="0">
              <a:noAutofit/>
            </a:bodyPr>
            <a:lstStyle/>
            <a:p>
              <a:pPr algn="ctr" defTabSz="355600">
                <a:lnSpc>
                  <a:spcPct val="90000"/>
                </a:lnSpc>
                <a:spcBef>
                  <a:spcPct val="0"/>
                </a:spcBef>
                <a:spcAft>
                  <a:spcPct val="35000"/>
                </a:spcAft>
              </a:pPr>
              <a:r>
                <a:rPr lang="en-US" sz="700" b="1" dirty="0">
                  <a:solidFill>
                    <a:prstClr val="white"/>
                  </a:solidFill>
                </a:rPr>
                <a:t>Migration and Optimization</a:t>
              </a:r>
            </a:p>
          </p:txBody>
        </p:sp>
        <p:sp>
          <p:nvSpPr>
            <p:cNvPr id="54" name="Rectangle 53"/>
            <p:cNvSpPr/>
            <p:nvPr/>
          </p:nvSpPr>
          <p:spPr>
            <a:xfrm>
              <a:off x="9125299" y="1634682"/>
              <a:ext cx="1426848" cy="406183"/>
            </a:xfrm>
            <a:prstGeom prst="rect">
              <a:avLst/>
            </a:prstGeom>
            <a:solidFill>
              <a:srgbClr val="0033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08" tIns="50308" rIns="50308" bIns="50308" numCol="1" spcCol="1270" anchor="ctr" anchorCtr="0">
              <a:noAutofit/>
            </a:bodyPr>
            <a:lstStyle/>
            <a:p>
              <a:pPr algn="ctr" defTabSz="355600">
                <a:lnSpc>
                  <a:spcPct val="90000"/>
                </a:lnSpc>
                <a:spcBef>
                  <a:spcPct val="0"/>
                </a:spcBef>
                <a:spcAft>
                  <a:spcPct val="35000"/>
                </a:spcAft>
              </a:pPr>
              <a:r>
                <a:rPr lang="en-US" sz="700" b="1" dirty="0">
                  <a:solidFill>
                    <a:prstClr val="white"/>
                  </a:solidFill>
                </a:rPr>
                <a:t>Secure &amp; Manage</a:t>
              </a:r>
            </a:p>
          </p:txBody>
        </p:sp>
      </p:grpSp>
      <p:sp>
        <p:nvSpPr>
          <p:cNvPr id="32" name="Block Arc 31"/>
          <p:cNvSpPr/>
          <p:nvPr/>
        </p:nvSpPr>
        <p:spPr>
          <a:xfrm>
            <a:off x="861858" y="1730927"/>
            <a:ext cx="4739434" cy="4739434"/>
          </a:xfrm>
          <a:prstGeom prst="blockArc">
            <a:avLst>
              <a:gd name="adj1" fmla="val 18900000"/>
              <a:gd name="adj2" fmla="val 2700000"/>
              <a:gd name="adj3" fmla="val 456"/>
            </a:avLst>
          </a:prstGeom>
          <a:solidFill>
            <a:srgbClr val="005EB8"/>
          </a:solidFill>
          <a:ln>
            <a:solidFill>
              <a:srgbClr val="005EB8"/>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Block Arc 14"/>
          <p:cNvSpPr/>
          <p:nvPr/>
        </p:nvSpPr>
        <p:spPr>
          <a:xfrm>
            <a:off x="-2978573" y="1730927"/>
            <a:ext cx="4739434" cy="4739434"/>
          </a:xfrm>
          <a:prstGeom prst="blockArc">
            <a:avLst>
              <a:gd name="adj1" fmla="val 18900000"/>
              <a:gd name="adj2" fmla="val 2700000"/>
              <a:gd name="adj3" fmla="val 456"/>
            </a:avLst>
          </a:prstGeom>
          <a:solidFill>
            <a:srgbClr val="005EB8"/>
          </a:solidFill>
          <a:ln>
            <a:solidFill>
              <a:srgbClr val="005EB8"/>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3" name="Block Arc 42"/>
          <p:cNvSpPr/>
          <p:nvPr/>
        </p:nvSpPr>
        <p:spPr>
          <a:xfrm>
            <a:off x="4283086" y="1748045"/>
            <a:ext cx="4739434" cy="4739434"/>
          </a:xfrm>
          <a:prstGeom prst="blockArc">
            <a:avLst>
              <a:gd name="adj1" fmla="val 18900000"/>
              <a:gd name="adj2" fmla="val 2700000"/>
              <a:gd name="adj3" fmla="val 456"/>
            </a:avLst>
          </a:prstGeom>
          <a:solidFill>
            <a:srgbClr val="005EB8"/>
          </a:solidFill>
          <a:ln>
            <a:solidFill>
              <a:srgbClr val="005EB8"/>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64" name="Straight Connector 63"/>
          <p:cNvCxnSpPr/>
          <p:nvPr/>
        </p:nvCxnSpPr>
        <p:spPr>
          <a:xfrm>
            <a:off x="8162998" y="2135360"/>
            <a:ext cx="20497" cy="3758684"/>
          </a:xfrm>
          <a:prstGeom prst="line">
            <a:avLst/>
          </a:prstGeom>
          <a:ln w="6350">
            <a:solidFill>
              <a:srgbClr val="00338D"/>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4511632" y="2135360"/>
            <a:ext cx="9758" cy="3750363"/>
          </a:xfrm>
          <a:prstGeom prst="line">
            <a:avLst/>
          </a:prstGeom>
          <a:ln w="6350">
            <a:solidFill>
              <a:srgbClr val="00338D"/>
            </a:solidFill>
            <a:prstDash val="lgDash"/>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a:xfrm>
            <a:off x="5238386" y="2376810"/>
            <a:ext cx="2549873" cy="616372"/>
          </a:xfrm>
          <a:custGeom>
            <a:avLst/>
            <a:gdLst>
              <a:gd name="connsiteX0" fmla="*/ 0 w 2549873"/>
              <a:gd name="connsiteY0" fmla="*/ 0 h 541259"/>
              <a:gd name="connsiteX1" fmla="*/ 2549873 w 2549873"/>
              <a:gd name="connsiteY1" fmla="*/ 0 h 541259"/>
              <a:gd name="connsiteX2" fmla="*/ 2549873 w 2549873"/>
              <a:gd name="connsiteY2" fmla="*/ 541259 h 541259"/>
              <a:gd name="connsiteX3" fmla="*/ 0 w 2549873"/>
              <a:gd name="connsiteY3" fmla="*/ 541259 h 541259"/>
              <a:gd name="connsiteX4" fmla="*/ 0 w 2549873"/>
              <a:gd name="connsiteY4" fmla="*/ 0 h 54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873" h="541259">
                <a:moveTo>
                  <a:pt x="0" y="0"/>
                </a:moveTo>
                <a:lnTo>
                  <a:pt x="2549873" y="0"/>
                </a:lnTo>
                <a:lnTo>
                  <a:pt x="2549873" y="541259"/>
                </a:lnTo>
                <a:lnTo>
                  <a:pt x="0" y="541259"/>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For Applications that can use “Lift and Shift” model.</a:t>
            </a:r>
          </a:p>
          <a:p>
            <a:pPr defTabSz="266700">
              <a:spcBef>
                <a:spcPct val="0"/>
              </a:spcBef>
            </a:pPr>
            <a:r>
              <a:rPr lang="en-US" sz="700" b="1" dirty="0">
                <a:solidFill>
                  <a:prstClr val="white"/>
                </a:solidFill>
              </a:rPr>
              <a:t>Migrate Application Tier to Azure IaaS VMs and Data tier to Azure SQL Database managed instances.</a:t>
            </a:r>
          </a:p>
        </p:txBody>
      </p:sp>
      <p:sp>
        <p:nvSpPr>
          <p:cNvPr id="35" name="Oval 34"/>
          <p:cNvSpPr/>
          <p:nvPr/>
        </p:nvSpPr>
        <p:spPr>
          <a:xfrm>
            <a:off x="4900099" y="2363265"/>
            <a:ext cx="685800" cy="685800"/>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Freeform 35"/>
          <p:cNvSpPr/>
          <p:nvPr/>
        </p:nvSpPr>
        <p:spPr>
          <a:xfrm>
            <a:off x="5548703" y="3199846"/>
            <a:ext cx="2239557" cy="636949"/>
          </a:xfrm>
          <a:custGeom>
            <a:avLst/>
            <a:gdLst>
              <a:gd name="connsiteX0" fmla="*/ 0 w 2239557"/>
              <a:gd name="connsiteY0" fmla="*/ 0 h 719842"/>
              <a:gd name="connsiteX1" fmla="*/ 2239557 w 2239557"/>
              <a:gd name="connsiteY1" fmla="*/ 0 h 719842"/>
              <a:gd name="connsiteX2" fmla="*/ 2239557 w 2239557"/>
              <a:gd name="connsiteY2" fmla="*/ 719842 h 719842"/>
              <a:gd name="connsiteX3" fmla="*/ 0 w 2239557"/>
              <a:gd name="connsiteY3" fmla="*/ 719842 h 719842"/>
              <a:gd name="connsiteX4" fmla="*/ 0 w 2239557"/>
              <a:gd name="connsiteY4" fmla="*/ 0 h 71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557" h="719842">
                <a:moveTo>
                  <a:pt x="0" y="0"/>
                </a:moveTo>
                <a:lnTo>
                  <a:pt x="2239557" y="0"/>
                </a:lnTo>
                <a:lnTo>
                  <a:pt x="2239557" y="719842"/>
                </a:lnTo>
                <a:lnTo>
                  <a:pt x="0" y="719842"/>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For Applications that require repackaging.</a:t>
            </a:r>
          </a:p>
          <a:p>
            <a:pPr defTabSz="266700">
              <a:spcBef>
                <a:spcPct val="0"/>
              </a:spcBef>
            </a:pPr>
            <a:r>
              <a:rPr lang="en-US" sz="700" b="1" dirty="0">
                <a:solidFill>
                  <a:prstClr val="white"/>
                </a:solidFill>
              </a:rPr>
              <a:t>Azure IaaS VMs, Azure App Service Plans, Azure SQL Database managed Instance</a:t>
            </a:r>
          </a:p>
        </p:txBody>
      </p:sp>
      <p:sp>
        <p:nvSpPr>
          <p:cNvPr id="37" name="Oval 36"/>
          <p:cNvSpPr/>
          <p:nvPr/>
        </p:nvSpPr>
        <p:spPr>
          <a:xfrm>
            <a:off x="5210415" y="3174460"/>
            <a:ext cx="685800" cy="685800"/>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Freeform 37"/>
          <p:cNvSpPr/>
          <p:nvPr/>
        </p:nvSpPr>
        <p:spPr>
          <a:xfrm>
            <a:off x="5548703" y="4090743"/>
            <a:ext cx="2239557" cy="813045"/>
          </a:xfrm>
          <a:custGeom>
            <a:avLst/>
            <a:gdLst>
              <a:gd name="connsiteX0" fmla="*/ 0 w 2239557"/>
              <a:gd name="connsiteY0" fmla="*/ 0 h 713964"/>
              <a:gd name="connsiteX1" fmla="*/ 2239557 w 2239557"/>
              <a:gd name="connsiteY1" fmla="*/ 0 h 713964"/>
              <a:gd name="connsiteX2" fmla="*/ 2239557 w 2239557"/>
              <a:gd name="connsiteY2" fmla="*/ 713964 h 713964"/>
              <a:gd name="connsiteX3" fmla="*/ 0 w 2239557"/>
              <a:gd name="connsiteY3" fmla="*/ 713964 h 713964"/>
              <a:gd name="connsiteX4" fmla="*/ 0 w 2239557"/>
              <a:gd name="connsiteY4" fmla="*/ 0 h 713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557" h="713964">
                <a:moveTo>
                  <a:pt x="0" y="0"/>
                </a:moveTo>
                <a:lnTo>
                  <a:pt x="2239557" y="0"/>
                </a:lnTo>
                <a:lnTo>
                  <a:pt x="2239557" y="713964"/>
                </a:lnTo>
                <a:lnTo>
                  <a:pt x="0" y="713964"/>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endParaRPr lang="en-US" sz="700" b="1" spc="-50" dirty="0">
              <a:solidFill>
                <a:prstClr val="white"/>
              </a:solidFill>
            </a:endParaRPr>
          </a:p>
          <a:p>
            <a:pPr defTabSz="266700">
              <a:spcBef>
                <a:spcPct val="0"/>
              </a:spcBef>
            </a:pPr>
            <a:r>
              <a:rPr lang="en-US" sz="700" b="1" spc="-50" dirty="0">
                <a:solidFill>
                  <a:prstClr val="white"/>
                </a:solidFill>
              </a:rPr>
              <a:t>Modify application code base to optimize for cloud deployments. Also can be used for apps that require resiliency and scalability</a:t>
            </a:r>
          </a:p>
          <a:p>
            <a:pPr defTabSz="266700">
              <a:spcBef>
                <a:spcPct val="0"/>
              </a:spcBef>
            </a:pPr>
            <a:r>
              <a:rPr lang="en-US" sz="700" b="1" spc="-50" dirty="0">
                <a:solidFill>
                  <a:prstClr val="white"/>
                </a:solidFill>
              </a:rPr>
              <a:t>For App tier, use container based architecture (Azure Kubernetes) and for Data tier SQL Database elastic pools</a:t>
            </a:r>
          </a:p>
          <a:p>
            <a:pPr defTabSz="266700">
              <a:spcBef>
                <a:spcPct val="0"/>
              </a:spcBef>
            </a:pPr>
            <a:endParaRPr lang="en-US" sz="700" b="1" spc="-50" dirty="0">
              <a:solidFill>
                <a:prstClr val="white"/>
              </a:solidFill>
            </a:endParaRPr>
          </a:p>
        </p:txBody>
      </p:sp>
      <p:sp>
        <p:nvSpPr>
          <p:cNvPr id="39" name="Oval 38"/>
          <p:cNvSpPr/>
          <p:nvPr/>
        </p:nvSpPr>
        <p:spPr>
          <a:xfrm>
            <a:off x="5210415" y="4087863"/>
            <a:ext cx="808397" cy="808397"/>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Freeform 39"/>
          <p:cNvSpPr/>
          <p:nvPr/>
        </p:nvSpPr>
        <p:spPr>
          <a:xfrm>
            <a:off x="5238386" y="5150970"/>
            <a:ext cx="2549873" cy="616372"/>
          </a:xfrm>
          <a:custGeom>
            <a:avLst/>
            <a:gdLst>
              <a:gd name="connsiteX0" fmla="*/ 0 w 2549873"/>
              <a:gd name="connsiteY0" fmla="*/ 0 h 541259"/>
              <a:gd name="connsiteX1" fmla="*/ 2549873 w 2549873"/>
              <a:gd name="connsiteY1" fmla="*/ 0 h 541259"/>
              <a:gd name="connsiteX2" fmla="*/ 2549873 w 2549873"/>
              <a:gd name="connsiteY2" fmla="*/ 541259 h 541259"/>
              <a:gd name="connsiteX3" fmla="*/ 0 w 2549873"/>
              <a:gd name="connsiteY3" fmla="*/ 541259 h 541259"/>
              <a:gd name="connsiteX4" fmla="*/ 0 w 2549873"/>
              <a:gd name="connsiteY4" fmla="*/ 0 h 54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873" h="541259">
                <a:moveTo>
                  <a:pt x="0" y="0"/>
                </a:moveTo>
                <a:lnTo>
                  <a:pt x="2549873" y="0"/>
                </a:lnTo>
                <a:lnTo>
                  <a:pt x="2549873" y="541259"/>
                </a:lnTo>
                <a:lnTo>
                  <a:pt x="0" y="541259"/>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Rebuild applications from scratch using Azure cloud offerings</a:t>
            </a:r>
          </a:p>
          <a:p>
            <a:pPr defTabSz="266700">
              <a:spcBef>
                <a:spcPct val="0"/>
              </a:spcBef>
            </a:pPr>
            <a:r>
              <a:rPr lang="en-US" sz="700" b="1" dirty="0">
                <a:solidFill>
                  <a:prstClr val="white"/>
                </a:solidFill>
              </a:rPr>
              <a:t>Azure Functions, Logic Apps, Azure Cosmos DB</a:t>
            </a:r>
          </a:p>
        </p:txBody>
      </p:sp>
      <p:sp>
        <p:nvSpPr>
          <p:cNvPr id="41" name="Oval 40"/>
          <p:cNvSpPr/>
          <p:nvPr/>
        </p:nvSpPr>
        <p:spPr>
          <a:xfrm>
            <a:off x="4900099" y="5108104"/>
            <a:ext cx="685800" cy="685800"/>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15"/>
          <p:cNvSpPr/>
          <p:nvPr/>
        </p:nvSpPr>
        <p:spPr>
          <a:xfrm>
            <a:off x="1488728" y="2469441"/>
            <a:ext cx="2662292" cy="801316"/>
          </a:xfrm>
          <a:custGeom>
            <a:avLst/>
            <a:gdLst>
              <a:gd name="connsiteX0" fmla="*/ 0 w 2662292"/>
              <a:gd name="connsiteY0" fmla="*/ 0 h 703665"/>
              <a:gd name="connsiteX1" fmla="*/ 2662292 w 2662292"/>
              <a:gd name="connsiteY1" fmla="*/ 0 h 703665"/>
              <a:gd name="connsiteX2" fmla="*/ 2662292 w 2662292"/>
              <a:gd name="connsiteY2" fmla="*/ 703665 h 703665"/>
              <a:gd name="connsiteX3" fmla="*/ 0 w 2662292"/>
              <a:gd name="connsiteY3" fmla="*/ 703665 h 703665"/>
              <a:gd name="connsiteX4" fmla="*/ 0 w 2662292"/>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292" h="703665">
                <a:moveTo>
                  <a:pt x="0" y="0"/>
                </a:moveTo>
                <a:lnTo>
                  <a:pt x="2662292" y="0"/>
                </a:lnTo>
                <a:lnTo>
                  <a:pt x="2662292"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Create a cloud Migration plan based on cloud migration priorities and objectives. Identify Application &amp; Infrastructure that have same RTO/RPO requirements, Compliance &amp; security requirements. Start with applications with least dependencies. </a:t>
            </a:r>
            <a:endParaRPr lang="en-US" sz="700" b="1" dirty="0">
              <a:solidFill>
                <a:srgbClr val="FF0000"/>
              </a:solidFill>
            </a:endParaRPr>
          </a:p>
        </p:txBody>
      </p:sp>
      <p:sp>
        <p:nvSpPr>
          <p:cNvPr id="18" name="Oval 17"/>
          <p:cNvSpPr/>
          <p:nvPr/>
        </p:nvSpPr>
        <p:spPr>
          <a:xfrm>
            <a:off x="1048937" y="2420366"/>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Freeform 23"/>
          <p:cNvSpPr/>
          <p:nvPr/>
        </p:nvSpPr>
        <p:spPr>
          <a:xfrm>
            <a:off x="1744511" y="3671418"/>
            <a:ext cx="2406510" cy="801316"/>
          </a:xfrm>
          <a:custGeom>
            <a:avLst/>
            <a:gdLst>
              <a:gd name="connsiteX0" fmla="*/ 0 w 2406510"/>
              <a:gd name="connsiteY0" fmla="*/ 0 h 703665"/>
              <a:gd name="connsiteX1" fmla="*/ 2406510 w 2406510"/>
              <a:gd name="connsiteY1" fmla="*/ 0 h 703665"/>
              <a:gd name="connsiteX2" fmla="*/ 2406510 w 2406510"/>
              <a:gd name="connsiteY2" fmla="*/ 703665 h 703665"/>
              <a:gd name="connsiteX3" fmla="*/ 0 w 2406510"/>
              <a:gd name="connsiteY3" fmla="*/ 703665 h 703665"/>
              <a:gd name="connsiteX4" fmla="*/ 0 w 2406510"/>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510" h="703665">
                <a:moveTo>
                  <a:pt x="0" y="0"/>
                </a:moveTo>
                <a:lnTo>
                  <a:pt x="2406510" y="0"/>
                </a:lnTo>
                <a:lnTo>
                  <a:pt x="2406510"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Evaluate potential cost savings by calculating and comparing TCO for azure with on-prem deployment. </a:t>
            </a:r>
          </a:p>
          <a:p>
            <a:pPr defTabSz="266700">
              <a:spcBef>
                <a:spcPct val="0"/>
              </a:spcBef>
            </a:pPr>
            <a:r>
              <a:rPr lang="en-US" sz="700" b="1" dirty="0">
                <a:solidFill>
                  <a:prstClr val="white"/>
                </a:solidFill>
              </a:rPr>
              <a:t>Azure Price Calculator</a:t>
            </a:r>
          </a:p>
        </p:txBody>
      </p:sp>
      <p:sp>
        <p:nvSpPr>
          <p:cNvPr id="28" name="Oval 27"/>
          <p:cNvSpPr/>
          <p:nvPr/>
        </p:nvSpPr>
        <p:spPr>
          <a:xfrm>
            <a:off x="1304720" y="3635683"/>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Freeform 28"/>
          <p:cNvSpPr/>
          <p:nvPr/>
        </p:nvSpPr>
        <p:spPr>
          <a:xfrm>
            <a:off x="1488728" y="4873394"/>
            <a:ext cx="2662292" cy="801316"/>
          </a:xfrm>
          <a:custGeom>
            <a:avLst/>
            <a:gdLst>
              <a:gd name="connsiteX0" fmla="*/ 0 w 2662292"/>
              <a:gd name="connsiteY0" fmla="*/ 0 h 703665"/>
              <a:gd name="connsiteX1" fmla="*/ 2662292 w 2662292"/>
              <a:gd name="connsiteY1" fmla="*/ 0 h 703665"/>
              <a:gd name="connsiteX2" fmla="*/ 2662292 w 2662292"/>
              <a:gd name="connsiteY2" fmla="*/ 703665 h 703665"/>
              <a:gd name="connsiteX3" fmla="*/ 0 w 2662292"/>
              <a:gd name="connsiteY3" fmla="*/ 703665 h 703665"/>
              <a:gd name="connsiteX4" fmla="*/ 0 w 2662292"/>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292" h="703665">
                <a:moveTo>
                  <a:pt x="0" y="0"/>
                </a:moveTo>
                <a:lnTo>
                  <a:pt x="2662292" y="0"/>
                </a:lnTo>
                <a:lnTo>
                  <a:pt x="2662292"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Create an inventory of physical and virtual servers including profile information, performance metrics. Group the infrastructure logically to represent each application or type of applications.</a:t>
            </a:r>
          </a:p>
        </p:txBody>
      </p:sp>
      <p:sp>
        <p:nvSpPr>
          <p:cNvPr id="30" name="Oval 29"/>
          <p:cNvSpPr/>
          <p:nvPr/>
        </p:nvSpPr>
        <p:spPr>
          <a:xfrm>
            <a:off x="1048937" y="4831721"/>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43"/>
          <p:cNvSpPr/>
          <p:nvPr/>
        </p:nvSpPr>
        <p:spPr>
          <a:xfrm>
            <a:off x="8750387" y="2488935"/>
            <a:ext cx="2396643" cy="801316"/>
          </a:xfrm>
          <a:custGeom>
            <a:avLst/>
            <a:gdLst>
              <a:gd name="connsiteX0" fmla="*/ 0 w 2396643"/>
              <a:gd name="connsiteY0" fmla="*/ 0 h 703665"/>
              <a:gd name="connsiteX1" fmla="*/ 2396643 w 2396643"/>
              <a:gd name="connsiteY1" fmla="*/ 0 h 703665"/>
              <a:gd name="connsiteX2" fmla="*/ 2396643 w 2396643"/>
              <a:gd name="connsiteY2" fmla="*/ 703665 h 703665"/>
              <a:gd name="connsiteX3" fmla="*/ 0 w 2396643"/>
              <a:gd name="connsiteY3" fmla="*/ 703665 h 703665"/>
              <a:gd name="connsiteX4" fmla="*/ 0 w 2396643"/>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43" h="703665">
                <a:moveTo>
                  <a:pt x="0" y="0"/>
                </a:moveTo>
                <a:lnTo>
                  <a:pt x="2396643" y="0"/>
                </a:lnTo>
                <a:lnTo>
                  <a:pt x="2396643"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Secure Azure environment and hybrid cloud workloads, protect data at rest, data in transit</a:t>
            </a:r>
          </a:p>
          <a:p>
            <a:pPr defTabSz="266700">
              <a:spcBef>
                <a:spcPct val="0"/>
              </a:spcBef>
            </a:pPr>
            <a:r>
              <a:rPr lang="en-US" sz="700" b="1" dirty="0">
                <a:solidFill>
                  <a:prstClr val="white"/>
                </a:solidFill>
              </a:rPr>
              <a:t>Azure Data Encryption, Role Based Access Control, Azure Identity Protection, VPN/Express route</a:t>
            </a:r>
          </a:p>
        </p:txBody>
      </p:sp>
      <p:sp>
        <p:nvSpPr>
          <p:cNvPr id="45" name="Oval 44"/>
          <p:cNvSpPr/>
          <p:nvPr/>
        </p:nvSpPr>
        <p:spPr>
          <a:xfrm>
            <a:off x="8310596" y="2450681"/>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45"/>
          <p:cNvSpPr/>
          <p:nvPr/>
        </p:nvSpPr>
        <p:spPr>
          <a:xfrm>
            <a:off x="9006170" y="3603226"/>
            <a:ext cx="2140861" cy="801316"/>
          </a:xfrm>
          <a:custGeom>
            <a:avLst/>
            <a:gdLst>
              <a:gd name="connsiteX0" fmla="*/ 0 w 2140861"/>
              <a:gd name="connsiteY0" fmla="*/ 0 h 703665"/>
              <a:gd name="connsiteX1" fmla="*/ 2140861 w 2140861"/>
              <a:gd name="connsiteY1" fmla="*/ 0 h 703665"/>
              <a:gd name="connsiteX2" fmla="*/ 2140861 w 2140861"/>
              <a:gd name="connsiteY2" fmla="*/ 703665 h 703665"/>
              <a:gd name="connsiteX3" fmla="*/ 0 w 2140861"/>
              <a:gd name="connsiteY3" fmla="*/ 703665 h 703665"/>
              <a:gd name="connsiteX4" fmla="*/ 0 w 2140861"/>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861" h="703665">
                <a:moveTo>
                  <a:pt x="0" y="0"/>
                </a:moveTo>
                <a:lnTo>
                  <a:pt x="2140861" y="0"/>
                </a:lnTo>
                <a:lnTo>
                  <a:pt x="2140861"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Avoid business disruptions and secure cloud application data by backing up apps.</a:t>
            </a:r>
          </a:p>
          <a:p>
            <a:pPr defTabSz="266700">
              <a:spcBef>
                <a:spcPct val="0"/>
              </a:spcBef>
            </a:pPr>
            <a:r>
              <a:rPr lang="en-US" sz="700" b="1" dirty="0">
                <a:solidFill>
                  <a:prstClr val="white"/>
                </a:solidFill>
              </a:rPr>
              <a:t>Azure Backup &amp; Azure Site Recovery</a:t>
            </a:r>
          </a:p>
        </p:txBody>
      </p:sp>
      <p:sp>
        <p:nvSpPr>
          <p:cNvPr id="47" name="Oval 46"/>
          <p:cNvSpPr/>
          <p:nvPr/>
        </p:nvSpPr>
        <p:spPr>
          <a:xfrm>
            <a:off x="8566379" y="3643436"/>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8" name="Freeform 47"/>
          <p:cNvSpPr/>
          <p:nvPr/>
        </p:nvSpPr>
        <p:spPr>
          <a:xfrm>
            <a:off x="8750387" y="4818339"/>
            <a:ext cx="2396643" cy="929251"/>
          </a:xfrm>
          <a:custGeom>
            <a:avLst/>
            <a:gdLst>
              <a:gd name="connsiteX0" fmla="*/ 0 w 2396643"/>
              <a:gd name="connsiteY0" fmla="*/ 0 h 878765"/>
              <a:gd name="connsiteX1" fmla="*/ 2396643 w 2396643"/>
              <a:gd name="connsiteY1" fmla="*/ 0 h 878765"/>
              <a:gd name="connsiteX2" fmla="*/ 2396643 w 2396643"/>
              <a:gd name="connsiteY2" fmla="*/ 878765 h 878765"/>
              <a:gd name="connsiteX3" fmla="*/ 0 w 2396643"/>
              <a:gd name="connsiteY3" fmla="*/ 878765 h 878765"/>
              <a:gd name="connsiteX4" fmla="*/ 0 w 2396643"/>
              <a:gd name="connsiteY4" fmla="*/ 0 h 87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43" h="878765">
                <a:moveTo>
                  <a:pt x="0" y="0"/>
                </a:moveTo>
                <a:lnTo>
                  <a:pt x="2396643" y="0"/>
                </a:lnTo>
                <a:lnTo>
                  <a:pt x="2396643" y="878765"/>
                </a:lnTo>
                <a:lnTo>
                  <a:pt x="0" y="8787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355600">
              <a:spcBef>
                <a:spcPct val="0"/>
              </a:spcBef>
            </a:pPr>
            <a:endParaRPr lang="en-US" sz="700" b="1" dirty="0">
              <a:solidFill>
                <a:prstClr val="white"/>
              </a:solidFill>
            </a:endParaRPr>
          </a:p>
          <a:p>
            <a:pPr defTabSz="355600">
              <a:spcBef>
                <a:spcPct val="0"/>
              </a:spcBef>
            </a:pPr>
            <a:r>
              <a:rPr lang="en-US" sz="700" b="1" dirty="0">
                <a:solidFill>
                  <a:prstClr val="white"/>
                </a:solidFill>
              </a:rPr>
              <a:t>Monitor cloud deployment by monitoring logs (Diagnostic &amp; Activity logs) and Metrics (CPU Utilization, Network throughput)</a:t>
            </a:r>
          </a:p>
          <a:p>
            <a:pPr defTabSz="355600">
              <a:spcBef>
                <a:spcPct val="0"/>
              </a:spcBef>
            </a:pPr>
            <a:r>
              <a:rPr lang="en-US" sz="700" b="1" dirty="0">
                <a:solidFill>
                  <a:prstClr val="white"/>
                </a:solidFill>
              </a:rPr>
              <a:t>Azure Monitor, Log Analytics, Azure App Insights</a:t>
            </a:r>
          </a:p>
          <a:p>
            <a:pPr defTabSz="355600">
              <a:spcBef>
                <a:spcPct val="0"/>
              </a:spcBef>
            </a:pPr>
            <a:endParaRPr lang="en-US" sz="700" b="1" dirty="0">
              <a:solidFill>
                <a:prstClr val="white"/>
              </a:solidFill>
            </a:endParaRPr>
          </a:p>
        </p:txBody>
      </p:sp>
      <p:sp>
        <p:nvSpPr>
          <p:cNvPr id="49" name="Oval 48"/>
          <p:cNvSpPr/>
          <p:nvPr/>
        </p:nvSpPr>
        <p:spPr>
          <a:xfrm>
            <a:off x="8310596" y="4818339"/>
            <a:ext cx="931112" cy="929251"/>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2069024" y="2317759"/>
            <a:ext cx="1216314" cy="107725"/>
          </a:xfrm>
          <a:prstGeom prst="rect">
            <a:avLst/>
          </a:prstGeom>
          <a:noFill/>
        </p:spPr>
        <p:txBody>
          <a:bodyPr wrap="square" lIns="0" tIns="0" rIns="0" bIns="0" rtlCol="0">
            <a:noAutofit/>
          </a:bodyPr>
          <a:lstStyle/>
          <a:p>
            <a:r>
              <a:rPr lang="en-US" sz="900" b="1" dirty="0">
                <a:solidFill>
                  <a:schemeClr val="tx2"/>
                </a:solidFill>
              </a:rPr>
              <a:t>Cloud Migration Plan</a:t>
            </a:r>
          </a:p>
        </p:txBody>
      </p:sp>
      <p:sp>
        <p:nvSpPr>
          <p:cNvPr id="12" name="TextBox 11"/>
          <p:cNvSpPr txBox="1"/>
          <p:nvPr/>
        </p:nvSpPr>
        <p:spPr>
          <a:xfrm>
            <a:off x="2639760" y="3502618"/>
            <a:ext cx="870606" cy="162106"/>
          </a:xfrm>
          <a:prstGeom prst="rect">
            <a:avLst/>
          </a:prstGeom>
          <a:noFill/>
        </p:spPr>
        <p:txBody>
          <a:bodyPr wrap="square" lIns="0" tIns="0" rIns="0" bIns="0" rtlCol="0">
            <a:noAutofit/>
          </a:bodyPr>
          <a:lstStyle/>
          <a:p>
            <a:r>
              <a:rPr lang="en-US" sz="900" b="1" dirty="0">
                <a:solidFill>
                  <a:schemeClr val="tx2"/>
                </a:solidFill>
              </a:rPr>
              <a:t>Calculate TCO</a:t>
            </a:r>
          </a:p>
        </p:txBody>
      </p:sp>
      <p:sp>
        <p:nvSpPr>
          <p:cNvPr id="13" name="TextBox 12"/>
          <p:cNvSpPr txBox="1"/>
          <p:nvPr/>
        </p:nvSpPr>
        <p:spPr>
          <a:xfrm>
            <a:off x="2286926" y="4726984"/>
            <a:ext cx="1494660" cy="125574"/>
          </a:xfrm>
          <a:prstGeom prst="rect">
            <a:avLst/>
          </a:prstGeom>
          <a:noFill/>
        </p:spPr>
        <p:txBody>
          <a:bodyPr wrap="square" lIns="0" tIns="0" rIns="0" bIns="0" rtlCol="0">
            <a:noAutofit/>
          </a:bodyPr>
          <a:lstStyle/>
          <a:p>
            <a:r>
              <a:rPr lang="en-US" sz="900" b="1" dirty="0">
                <a:solidFill>
                  <a:schemeClr val="tx2"/>
                </a:solidFill>
              </a:rPr>
              <a:t>Discovery &amp; Evaluation</a:t>
            </a:r>
          </a:p>
        </p:txBody>
      </p:sp>
      <p:sp>
        <p:nvSpPr>
          <p:cNvPr id="19" name="TextBox 18"/>
          <p:cNvSpPr txBox="1"/>
          <p:nvPr/>
        </p:nvSpPr>
        <p:spPr>
          <a:xfrm>
            <a:off x="6355996" y="4990454"/>
            <a:ext cx="664736" cy="183795"/>
          </a:xfrm>
          <a:prstGeom prst="rect">
            <a:avLst/>
          </a:prstGeom>
          <a:noFill/>
        </p:spPr>
        <p:txBody>
          <a:bodyPr wrap="square" lIns="0" tIns="0" rIns="0" bIns="0" rtlCol="0">
            <a:noAutofit/>
          </a:bodyPr>
          <a:lstStyle/>
          <a:p>
            <a:r>
              <a:rPr lang="en-US" sz="900" b="1" dirty="0">
                <a:solidFill>
                  <a:schemeClr val="tx2"/>
                </a:solidFill>
              </a:rPr>
              <a:t>Rebuild</a:t>
            </a:r>
          </a:p>
        </p:txBody>
      </p:sp>
      <p:sp>
        <p:nvSpPr>
          <p:cNvPr id="20" name="TextBox 19"/>
          <p:cNvSpPr txBox="1"/>
          <p:nvPr/>
        </p:nvSpPr>
        <p:spPr>
          <a:xfrm>
            <a:off x="9752907" y="2324746"/>
            <a:ext cx="553465" cy="162015"/>
          </a:xfrm>
          <a:prstGeom prst="rect">
            <a:avLst/>
          </a:prstGeom>
          <a:noFill/>
        </p:spPr>
        <p:txBody>
          <a:bodyPr wrap="square" lIns="0" tIns="0" rIns="0" bIns="0" rtlCol="0">
            <a:noAutofit/>
          </a:bodyPr>
          <a:lstStyle/>
          <a:p>
            <a:r>
              <a:rPr lang="en-US" sz="900" b="1" dirty="0">
                <a:solidFill>
                  <a:schemeClr val="tx2"/>
                </a:solidFill>
              </a:rPr>
              <a:t>Security</a:t>
            </a:r>
          </a:p>
        </p:txBody>
      </p:sp>
      <p:sp>
        <p:nvSpPr>
          <p:cNvPr id="21" name="TextBox 20"/>
          <p:cNvSpPr txBox="1"/>
          <p:nvPr/>
        </p:nvSpPr>
        <p:spPr>
          <a:xfrm>
            <a:off x="9604480" y="3440625"/>
            <a:ext cx="1205587" cy="153136"/>
          </a:xfrm>
          <a:prstGeom prst="rect">
            <a:avLst/>
          </a:prstGeom>
          <a:noFill/>
        </p:spPr>
        <p:txBody>
          <a:bodyPr wrap="square" lIns="0" tIns="0" rIns="0" bIns="0" rtlCol="0">
            <a:noAutofit/>
          </a:bodyPr>
          <a:lstStyle/>
          <a:p>
            <a:r>
              <a:rPr lang="en-US" sz="900" b="1" dirty="0">
                <a:solidFill>
                  <a:schemeClr val="tx2"/>
                </a:solidFill>
              </a:rPr>
              <a:t>Protect Data in Cloud</a:t>
            </a:r>
          </a:p>
        </p:txBody>
      </p:sp>
      <p:sp>
        <p:nvSpPr>
          <p:cNvPr id="25" name="TextBox 24"/>
          <p:cNvSpPr txBox="1"/>
          <p:nvPr/>
        </p:nvSpPr>
        <p:spPr>
          <a:xfrm>
            <a:off x="6295906" y="2241935"/>
            <a:ext cx="434832" cy="96098"/>
          </a:xfrm>
          <a:prstGeom prst="rect">
            <a:avLst/>
          </a:prstGeom>
          <a:noFill/>
        </p:spPr>
        <p:txBody>
          <a:bodyPr wrap="square" lIns="0" tIns="0" rIns="0" bIns="0" rtlCol="0">
            <a:noAutofit/>
          </a:bodyPr>
          <a:lstStyle/>
          <a:p>
            <a:pPr algn="ctr"/>
            <a:r>
              <a:rPr lang="en-US" sz="900" b="1" dirty="0">
                <a:solidFill>
                  <a:schemeClr val="tx2"/>
                </a:solidFill>
              </a:rPr>
              <a:t>Rehost</a:t>
            </a:r>
          </a:p>
        </p:txBody>
      </p:sp>
      <p:sp>
        <p:nvSpPr>
          <p:cNvPr id="26" name="TextBox 25"/>
          <p:cNvSpPr txBox="1"/>
          <p:nvPr/>
        </p:nvSpPr>
        <p:spPr>
          <a:xfrm>
            <a:off x="6346715" y="3052569"/>
            <a:ext cx="628035" cy="120596"/>
          </a:xfrm>
          <a:prstGeom prst="rect">
            <a:avLst/>
          </a:prstGeom>
          <a:noFill/>
        </p:spPr>
        <p:txBody>
          <a:bodyPr wrap="square" lIns="0" tIns="0" rIns="0" bIns="0" rtlCol="0">
            <a:noAutofit/>
          </a:bodyPr>
          <a:lstStyle/>
          <a:p>
            <a:pPr algn="ctr"/>
            <a:r>
              <a:rPr lang="en-US" sz="900" b="1" dirty="0">
                <a:solidFill>
                  <a:schemeClr val="tx2"/>
                </a:solidFill>
              </a:rPr>
              <a:t>Refactor</a:t>
            </a:r>
          </a:p>
        </p:txBody>
      </p:sp>
      <p:sp>
        <p:nvSpPr>
          <p:cNvPr id="27" name="TextBox 26"/>
          <p:cNvSpPr txBox="1"/>
          <p:nvPr/>
        </p:nvSpPr>
        <p:spPr>
          <a:xfrm>
            <a:off x="6434734" y="3921072"/>
            <a:ext cx="810724" cy="162160"/>
          </a:xfrm>
          <a:prstGeom prst="rect">
            <a:avLst/>
          </a:prstGeom>
          <a:noFill/>
        </p:spPr>
        <p:txBody>
          <a:bodyPr wrap="square" lIns="0" tIns="0" rIns="0" bIns="0" rtlCol="0">
            <a:noAutofit/>
          </a:bodyPr>
          <a:lstStyle/>
          <a:p>
            <a:r>
              <a:rPr lang="en-US" sz="900" b="1" dirty="0">
                <a:solidFill>
                  <a:schemeClr val="tx2"/>
                </a:solidFill>
              </a:rPr>
              <a:t>Rearchitect</a:t>
            </a:r>
          </a:p>
        </p:txBody>
      </p:sp>
      <p:sp>
        <p:nvSpPr>
          <p:cNvPr id="34" name="TextBox 33"/>
          <p:cNvSpPr txBox="1"/>
          <p:nvPr/>
        </p:nvSpPr>
        <p:spPr>
          <a:xfrm>
            <a:off x="9908374" y="4656016"/>
            <a:ext cx="468126" cy="121732"/>
          </a:xfrm>
          <a:prstGeom prst="rect">
            <a:avLst/>
          </a:prstGeom>
          <a:noFill/>
        </p:spPr>
        <p:txBody>
          <a:bodyPr wrap="square" lIns="0" tIns="0" rIns="0" bIns="0" rtlCol="0">
            <a:noAutofit/>
          </a:bodyPr>
          <a:lstStyle/>
          <a:p>
            <a:r>
              <a:rPr lang="en-US" sz="900" b="1" dirty="0">
                <a:solidFill>
                  <a:schemeClr val="tx2"/>
                </a:solidFill>
              </a:rPr>
              <a:t>Monitor</a:t>
            </a:r>
          </a:p>
        </p:txBody>
      </p:sp>
      <p:sp>
        <p:nvSpPr>
          <p:cNvPr id="69" name="Freeform 68"/>
          <p:cNvSpPr>
            <a:spLocks/>
          </p:cNvSpPr>
          <p:nvPr/>
        </p:nvSpPr>
        <p:spPr bwMode="auto">
          <a:xfrm>
            <a:off x="8656119" y="3854557"/>
            <a:ext cx="700103" cy="455582"/>
          </a:xfrm>
          <a:custGeom>
            <a:avLst/>
            <a:gdLst/>
            <a:ahLst/>
            <a:cxnLst>
              <a:cxn ang="0">
                <a:pos x="175" y="42"/>
              </a:cxn>
              <a:cxn ang="0">
                <a:pos x="166" y="43"/>
              </a:cxn>
              <a:cxn ang="0">
                <a:pos x="107" y="0"/>
              </a:cxn>
              <a:cxn ang="0">
                <a:pos x="46" y="60"/>
              </a:cxn>
              <a:cxn ang="0">
                <a:pos x="46" y="69"/>
              </a:cxn>
              <a:cxn ang="0">
                <a:pos x="41" y="69"/>
              </a:cxn>
              <a:cxn ang="0">
                <a:pos x="0" y="109"/>
              </a:cxn>
              <a:cxn ang="0">
                <a:pos x="41" y="150"/>
              </a:cxn>
              <a:cxn ang="0">
                <a:pos x="99" y="150"/>
              </a:cxn>
              <a:cxn ang="0">
                <a:pos x="99" y="106"/>
              </a:cxn>
              <a:cxn ang="0">
                <a:pos x="75" y="106"/>
              </a:cxn>
              <a:cxn ang="0">
                <a:pos x="115" y="53"/>
              </a:cxn>
              <a:cxn ang="0">
                <a:pos x="155" y="106"/>
              </a:cxn>
              <a:cxn ang="0">
                <a:pos x="131" y="106"/>
              </a:cxn>
              <a:cxn ang="0">
                <a:pos x="131" y="150"/>
              </a:cxn>
              <a:cxn ang="0">
                <a:pos x="175" y="150"/>
              </a:cxn>
              <a:cxn ang="0">
                <a:pos x="230" y="96"/>
              </a:cxn>
              <a:cxn ang="0">
                <a:pos x="175" y="42"/>
              </a:cxn>
            </a:cxnLst>
            <a:rect l="0" t="0" r="r" b="b"/>
            <a:pathLst>
              <a:path w="230" h="150">
                <a:moveTo>
                  <a:pt x="175" y="42"/>
                </a:moveTo>
                <a:cubicBezTo>
                  <a:pt x="172" y="42"/>
                  <a:pt x="169" y="43"/>
                  <a:pt x="166" y="43"/>
                </a:cubicBezTo>
                <a:cubicBezTo>
                  <a:pt x="158" y="18"/>
                  <a:pt x="135" y="0"/>
                  <a:pt x="107" y="0"/>
                </a:cubicBezTo>
                <a:cubicBezTo>
                  <a:pt x="73" y="0"/>
                  <a:pt x="46" y="27"/>
                  <a:pt x="46" y="60"/>
                </a:cubicBezTo>
                <a:cubicBezTo>
                  <a:pt x="46" y="63"/>
                  <a:pt x="46" y="66"/>
                  <a:pt x="46" y="69"/>
                </a:cubicBezTo>
                <a:cubicBezTo>
                  <a:pt x="45" y="69"/>
                  <a:pt x="43" y="69"/>
                  <a:pt x="41" y="69"/>
                </a:cubicBezTo>
                <a:cubicBezTo>
                  <a:pt x="18" y="69"/>
                  <a:pt x="0" y="87"/>
                  <a:pt x="0" y="109"/>
                </a:cubicBezTo>
                <a:cubicBezTo>
                  <a:pt x="0" y="132"/>
                  <a:pt x="18" y="150"/>
                  <a:pt x="41" y="150"/>
                </a:cubicBezTo>
                <a:cubicBezTo>
                  <a:pt x="99" y="150"/>
                  <a:pt x="99" y="150"/>
                  <a:pt x="99" y="150"/>
                </a:cubicBezTo>
                <a:cubicBezTo>
                  <a:pt x="99" y="106"/>
                  <a:pt x="99" y="106"/>
                  <a:pt x="99" y="106"/>
                </a:cubicBezTo>
                <a:cubicBezTo>
                  <a:pt x="75" y="106"/>
                  <a:pt x="75" y="106"/>
                  <a:pt x="75" y="106"/>
                </a:cubicBezTo>
                <a:cubicBezTo>
                  <a:pt x="115" y="53"/>
                  <a:pt x="115" y="53"/>
                  <a:pt x="115" y="53"/>
                </a:cubicBezTo>
                <a:cubicBezTo>
                  <a:pt x="155" y="106"/>
                  <a:pt x="155" y="106"/>
                  <a:pt x="155" y="106"/>
                </a:cubicBezTo>
                <a:cubicBezTo>
                  <a:pt x="131" y="106"/>
                  <a:pt x="131" y="106"/>
                  <a:pt x="131" y="106"/>
                </a:cubicBezTo>
                <a:cubicBezTo>
                  <a:pt x="131" y="150"/>
                  <a:pt x="131" y="150"/>
                  <a:pt x="131" y="150"/>
                </a:cubicBezTo>
                <a:cubicBezTo>
                  <a:pt x="175" y="150"/>
                  <a:pt x="175" y="150"/>
                  <a:pt x="175" y="150"/>
                </a:cubicBezTo>
                <a:cubicBezTo>
                  <a:pt x="205" y="150"/>
                  <a:pt x="230" y="126"/>
                  <a:pt x="230" y="96"/>
                </a:cubicBezTo>
                <a:cubicBezTo>
                  <a:pt x="230" y="66"/>
                  <a:pt x="205" y="42"/>
                  <a:pt x="175" y="42"/>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70" name="Freeform 69"/>
          <p:cNvSpPr>
            <a:spLocks noEditPoints="1"/>
          </p:cNvSpPr>
          <p:nvPr/>
        </p:nvSpPr>
        <p:spPr bwMode="auto">
          <a:xfrm>
            <a:off x="5003092" y="5217744"/>
            <a:ext cx="482823" cy="482823"/>
          </a:xfrm>
          <a:custGeom>
            <a:avLst/>
            <a:gdLst/>
            <a:ahLst/>
            <a:cxnLst>
              <a:cxn ang="0">
                <a:pos x="0" y="92"/>
              </a:cxn>
              <a:cxn ang="0">
                <a:pos x="183" y="92"/>
              </a:cxn>
              <a:cxn ang="0">
                <a:pos x="149" y="34"/>
              </a:cxn>
              <a:cxn ang="0">
                <a:pos x="141" y="33"/>
              </a:cxn>
              <a:cxn ang="0">
                <a:pos x="149" y="34"/>
              </a:cxn>
              <a:cxn ang="0">
                <a:pos x="145" y="39"/>
              </a:cxn>
              <a:cxn ang="0">
                <a:pos x="165" y="56"/>
              </a:cxn>
              <a:cxn ang="0">
                <a:pos x="137" y="74"/>
              </a:cxn>
              <a:cxn ang="0">
                <a:pos x="102" y="107"/>
              </a:cxn>
              <a:cxn ang="0">
                <a:pos x="85" y="109"/>
              </a:cxn>
              <a:cxn ang="0">
                <a:pos x="43" y="98"/>
              </a:cxn>
              <a:cxn ang="0">
                <a:pos x="44" y="90"/>
              </a:cxn>
              <a:cxn ang="0">
                <a:pos x="83" y="70"/>
              </a:cxn>
              <a:cxn ang="0">
                <a:pos x="98" y="70"/>
              </a:cxn>
              <a:cxn ang="0">
                <a:pos x="125" y="85"/>
              </a:cxn>
              <a:cxn ang="0">
                <a:pos x="127" y="90"/>
              </a:cxn>
              <a:cxn ang="0">
                <a:pos x="126" y="95"/>
              </a:cxn>
              <a:cxn ang="0">
                <a:pos x="115" y="121"/>
              </a:cxn>
              <a:cxn ang="0">
                <a:pos x="94" y="114"/>
              </a:cxn>
              <a:cxn ang="0">
                <a:pos x="103" y="109"/>
              </a:cxn>
              <a:cxn ang="0">
                <a:pos x="41" y="101"/>
              </a:cxn>
              <a:cxn ang="0">
                <a:pos x="79" y="118"/>
              </a:cxn>
              <a:cxn ang="0">
                <a:pos x="36" y="103"/>
              </a:cxn>
              <a:cxn ang="0">
                <a:pos x="41" y="101"/>
              </a:cxn>
              <a:cxn ang="0">
                <a:pos x="45" y="77"/>
              </a:cxn>
              <a:cxn ang="0">
                <a:pos x="75" y="64"/>
              </a:cxn>
              <a:cxn ang="0">
                <a:pos x="75" y="66"/>
              </a:cxn>
              <a:cxn ang="0">
                <a:pos x="41" y="87"/>
              </a:cxn>
              <a:cxn ang="0">
                <a:pos x="99" y="67"/>
              </a:cxn>
              <a:cxn ang="0">
                <a:pos x="87" y="62"/>
              </a:cxn>
              <a:cxn ang="0">
                <a:pos x="131" y="43"/>
              </a:cxn>
              <a:cxn ang="0">
                <a:pos x="132" y="74"/>
              </a:cxn>
              <a:cxn ang="0">
                <a:pos x="88" y="10"/>
              </a:cxn>
              <a:cxn ang="0">
                <a:pos x="135" y="32"/>
              </a:cxn>
              <a:cxn ang="0">
                <a:pos x="86" y="60"/>
              </a:cxn>
              <a:cxn ang="0">
                <a:pos x="76" y="61"/>
              </a:cxn>
              <a:cxn ang="0">
                <a:pos x="88" y="10"/>
              </a:cxn>
              <a:cxn ang="0">
                <a:pos x="77" y="12"/>
              </a:cxn>
              <a:cxn ang="0">
                <a:pos x="19" y="54"/>
              </a:cxn>
              <a:cxn ang="0">
                <a:pos x="17" y="59"/>
              </a:cxn>
              <a:cxn ang="0">
                <a:pos x="40" y="75"/>
              </a:cxn>
              <a:cxn ang="0">
                <a:pos x="33" y="85"/>
              </a:cxn>
              <a:cxn ang="0">
                <a:pos x="11" y="78"/>
              </a:cxn>
              <a:cxn ang="0">
                <a:pos x="13" y="113"/>
              </a:cxn>
              <a:cxn ang="0">
                <a:pos x="27" y="94"/>
              </a:cxn>
              <a:cxn ang="0">
                <a:pos x="28" y="99"/>
              </a:cxn>
              <a:cxn ang="0">
                <a:pos x="13" y="113"/>
              </a:cxn>
              <a:cxn ang="0">
                <a:pos x="23" y="135"/>
              </a:cxn>
              <a:cxn ang="0">
                <a:pos x="30" y="101"/>
              </a:cxn>
              <a:cxn ang="0">
                <a:pos x="25" y="135"/>
              </a:cxn>
              <a:cxn ang="0">
                <a:pos x="31" y="147"/>
              </a:cxn>
              <a:cxn ang="0">
                <a:pos x="80" y="121"/>
              </a:cxn>
              <a:cxn ang="0">
                <a:pos x="94" y="119"/>
              </a:cxn>
              <a:cxn ang="0">
                <a:pos x="79" y="172"/>
              </a:cxn>
              <a:cxn ang="0">
                <a:pos x="88" y="173"/>
              </a:cxn>
              <a:cxn ang="0">
                <a:pos x="164" y="129"/>
              </a:cxn>
              <a:cxn ang="0">
                <a:pos x="166" y="124"/>
              </a:cxn>
              <a:cxn ang="0">
                <a:pos x="126" y="108"/>
              </a:cxn>
              <a:cxn ang="0">
                <a:pos x="136" y="91"/>
              </a:cxn>
              <a:cxn ang="0">
                <a:pos x="172" y="105"/>
              </a:cxn>
              <a:cxn ang="0">
                <a:pos x="143" y="83"/>
              </a:cxn>
              <a:cxn ang="0">
                <a:pos x="167" y="61"/>
              </a:cxn>
              <a:cxn ang="0">
                <a:pos x="172" y="99"/>
              </a:cxn>
            </a:cxnLst>
            <a:rect l="0" t="0" r="r" b="b"/>
            <a:pathLst>
              <a:path w="183" h="183">
                <a:moveTo>
                  <a:pt x="91" y="0"/>
                </a:moveTo>
                <a:cubicBezTo>
                  <a:pt x="41" y="0"/>
                  <a:pt x="0" y="41"/>
                  <a:pt x="0" y="92"/>
                </a:cubicBezTo>
                <a:cubicBezTo>
                  <a:pt x="0" y="142"/>
                  <a:pt x="41" y="183"/>
                  <a:pt x="91" y="183"/>
                </a:cubicBezTo>
                <a:cubicBezTo>
                  <a:pt x="142" y="183"/>
                  <a:pt x="183" y="142"/>
                  <a:pt x="183" y="92"/>
                </a:cubicBezTo>
                <a:cubicBezTo>
                  <a:pt x="183" y="41"/>
                  <a:pt x="142" y="0"/>
                  <a:pt x="91" y="0"/>
                </a:cubicBezTo>
                <a:close/>
                <a:moveTo>
                  <a:pt x="149" y="34"/>
                </a:moveTo>
                <a:cubicBezTo>
                  <a:pt x="147" y="34"/>
                  <a:pt x="146" y="35"/>
                  <a:pt x="144" y="35"/>
                </a:cubicBezTo>
                <a:cubicBezTo>
                  <a:pt x="143" y="34"/>
                  <a:pt x="142" y="33"/>
                  <a:pt x="141" y="33"/>
                </a:cubicBezTo>
                <a:cubicBezTo>
                  <a:pt x="141" y="31"/>
                  <a:pt x="141" y="29"/>
                  <a:pt x="141" y="28"/>
                </a:cubicBezTo>
                <a:cubicBezTo>
                  <a:pt x="144" y="30"/>
                  <a:pt x="146" y="32"/>
                  <a:pt x="149" y="34"/>
                </a:cubicBezTo>
                <a:close/>
                <a:moveTo>
                  <a:pt x="141" y="46"/>
                </a:moveTo>
                <a:cubicBezTo>
                  <a:pt x="144" y="45"/>
                  <a:pt x="145" y="42"/>
                  <a:pt x="145" y="39"/>
                </a:cubicBezTo>
                <a:cubicBezTo>
                  <a:pt x="148" y="39"/>
                  <a:pt x="150" y="38"/>
                  <a:pt x="152" y="38"/>
                </a:cubicBezTo>
                <a:cubicBezTo>
                  <a:pt x="157" y="43"/>
                  <a:pt x="161" y="50"/>
                  <a:pt x="165" y="56"/>
                </a:cubicBezTo>
                <a:cubicBezTo>
                  <a:pt x="160" y="63"/>
                  <a:pt x="152" y="71"/>
                  <a:pt x="142" y="79"/>
                </a:cubicBezTo>
                <a:cubicBezTo>
                  <a:pt x="141" y="76"/>
                  <a:pt x="139" y="74"/>
                  <a:pt x="137" y="74"/>
                </a:cubicBezTo>
                <a:cubicBezTo>
                  <a:pt x="139" y="64"/>
                  <a:pt x="140" y="55"/>
                  <a:pt x="141" y="46"/>
                </a:cubicBezTo>
                <a:close/>
                <a:moveTo>
                  <a:pt x="102" y="107"/>
                </a:moveTo>
                <a:cubicBezTo>
                  <a:pt x="99" y="108"/>
                  <a:pt x="96" y="110"/>
                  <a:pt x="93" y="111"/>
                </a:cubicBezTo>
                <a:cubicBezTo>
                  <a:pt x="91" y="109"/>
                  <a:pt x="88" y="108"/>
                  <a:pt x="85" y="109"/>
                </a:cubicBezTo>
                <a:cubicBezTo>
                  <a:pt x="83" y="109"/>
                  <a:pt x="81" y="111"/>
                  <a:pt x="80" y="112"/>
                </a:cubicBezTo>
                <a:cubicBezTo>
                  <a:pt x="67" y="108"/>
                  <a:pt x="54" y="103"/>
                  <a:pt x="43" y="98"/>
                </a:cubicBezTo>
                <a:cubicBezTo>
                  <a:pt x="45" y="96"/>
                  <a:pt x="45" y="94"/>
                  <a:pt x="44" y="91"/>
                </a:cubicBezTo>
                <a:cubicBezTo>
                  <a:pt x="44" y="91"/>
                  <a:pt x="44" y="90"/>
                  <a:pt x="44" y="90"/>
                </a:cubicBezTo>
                <a:cubicBezTo>
                  <a:pt x="53" y="83"/>
                  <a:pt x="64" y="75"/>
                  <a:pt x="77" y="68"/>
                </a:cubicBezTo>
                <a:cubicBezTo>
                  <a:pt x="78" y="70"/>
                  <a:pt x="81" y="71"/>
                  <a:pt x="83" y="70"/>
                </a:cubicBezTo>
                <a:cubicBezTo>
                  <a:pt x="85" y="70"/>
                  <a:pt x="86" y="68"/>
                  <a:pt x="87" y="67"/>
                </a:cubicBezTo>
                <a:cubicBezTo>
                  <a:pt x="91" y="68"/>
                  <a:pt x="94" y="69"/>
                  <a:pt x="98" y="70"/>
                </a:cubicBezTo>
                <a:cubicBezTo>
                  <a:pt x="108" y="73"/>
                  <a:pt x="117" y="76"/>
                  <a:pt x="126" y="79"/>
                </a:cubicBezTo>
                <a:cubicBezTo>
                  <a:pt x="125" y="81"/>
                  <a:pt x="125" y="83"/>
                  <a:pt x="125" y="85"/>
                </a:cubicBezTo>
                <a:cubicBezTo>
                  <a:pt x="126" y="86"/>
                  <a:pt x="127" y="88"/>
                  <a:pt x="128" y="89"/>
                </a:cubicBezTo>
                <a:cubicBezTo>
                  <a:pt x="128" y="89"/>
                  <a:pt x="127" y="90"/>
                  <a:pt x="127" y="90"/>
                </a:cubicBezTo>
                <a:cubicBezTo>
                  <a:pt x="119" y="96"/>
                  <a:pt x="111" y="101"/>
                  <a:pt x="102" y="107"/>
                </a:cubicBezTo>
                <a:close/>
                <a:moveTo>
                  <a:pt x="126" y="95"/>
                </a:moveTo>
                <a:cubicBezTo>
                  <a:pt x="125" y="99"/>
                  <a:pt x="123" y="103"/>
                  <a:pt x="122" y="107"/>
                </a:cubicBezTo>
                <a:cubicBezTo>
                  <a:pt x="120" y="112"/>
                  <a:pt x="118" y="117"/>
                  <a:pt x="115" y="121"/>
                </a:cubicBezTo>
                <a:cubicBezTo>
                  <a:pt x="109" y="120"/>
                  <a:pt x="102" y="118"/>
                  <a:pt x="95" y="116"/>
                </a:cubicBezTo>
                <a:cubicBezTo>
                  <a:pt x="95" y="116"/>
                  <a:pt x="94" y="115"/>
                  <a:pt x="94" y="114"/>
                </a:cubicBezTo>
                <a:cubicBezTo>
                  <a:pt x="94" y="114"/>
                  <a:pt x="94" y="114"/>
                  <a:pt x="94" y="114"/>
                </a:cubicBezTo>
                <a:cubicBezTo>
                  <a:pt x="97" y="112"/>
                  <a:pt x="100" y="111"/>
                  <a:pt x="103" y="109"/>
                </a:cubicBezTo>
                <a:cubicBezTo>
                  <a:pt x="111" y="104"/>
                  <a:pt x="119" y="99"/>
                  <a:pt x="126" y="95"/>
                </a:cubicBezTo>
                <a:close/>
                <a:moveTo>
                  <a:pt x="41" y="101"/>
                </a:moveTo>
                <a:cubicBezTo>
                  <a:pt x="53" y="106"/>
                  <a:pt x="65" y="111"/>
                  <a:pt x="79" y="115"/>
                </a:cubicBezTo>
                <a:cubicBezTo>
                  <a:pt x="79" y="116"/>
                  <a:pt x="79" y="117"/>
                  <a:pt x="79" y="118"/>
                </a:cubicBezTo>
                <a:cubicBezTo>
                  <a:pt x="61" y="127"/>
                  <a:pt x="44" y="133"/>
                  <a:pt x="31" y="135"/>
                </a:cubicBezTo>
                <a:cubicBezTo>
                  <a:pt x="32" y="125"/>
                  <a:pt x="34" y="114"/>
                  <a:pt x="36" y="103"/>
                </a:cubicBezTo>
                <a:cubicBezTo>
                  <a:pt x="37" y="103"/>
                  <a:pt x="37" y="103"/>
                  <a:pt x="38" y="102"/>
                </a:cubicBezTo>
                <a:cubicBezTo>
                  <a:pt x="39" y="102"/>
                  <a:pt x="40" y="101"/>
                  <a:pt x="41" y="101"/>
                </a:cubicBezTo>
                <a:close/>
                <a:moveTo>
                  <a:pt x="41" y="87"/>
                </a:moveTo>
                <a:cubicBezTo>
                  <a:pt x="42" y="83"/>
                  <a:pt x="43" y="80"/>
                  <a:pt x="45" y="77"/>
                </a:cubicBezTo>
                <a:cubicBezTo>
                  <a:pt x="47" y="71"/>
                  <a:pt x="49" y="65"/>
                  <a:pt x="52" y="60"/>
                </a:cubicBezTo>
                <a:cubicBezTo>
                  <a:pt x="59" y="61"/>
                  <a:pt x="67" y="62"/>
                  <a:pt x="75" y="64"/>
                </a:cubicBezTo>
                <a:cubicBezTo>
                  <a:pt x="75" y="64"/>
                  <a:pt x="75" y="65"/>
                  <a:pt x="75" y="66"/>
                </a:cubicBezTo>
                <a:cubicBezTo>
                  <a:pt x="75" y="66"/>
                  <a:pt x="75" y="66"/>
                  <a:pt x="75" y="66"/>
                </a:cubicBezTo>
                <a:cubicBezTo>
                  <a:pt x="63" y="73"/>
                  <a:pt x="52" y="80"/>
                  <a:pt x="42" y="87"/>
                </a:cubicBezTo>
                <a:cubicBezTo>
                  <a:pt x="42" y="87"/>
                  <a:pt x="41" y="87"/>
                  <a:pt x="41" y="87"/>
                </a:cubicBezTo>
                <a:close/>
                <a:moveTo>
                  <a:pt x="127" y="77"/>
                </a:moveTo>
                <a:cubicBezTo>
                  <a:pt x="118" y="73"/>
                  <a:pt x="109" y="70"/>
                  <a:pt x="99" y="67"/>
                </a:cubicBezTo>
                <a:cubicBezTo>
                  <a:pt x="95" y="66"/>
                  <a:pt x="91" y="65"/>
                  <a:pt x="88" y="64"/>
                </a:cubicBezTo>
                <a:cubicBezTo>
                  <a:pt x="88" y="63"/>
                  <a:pt x="88" y="63"/>
                  <a:pt x="87" y="62"/>
                </a:cubicBezTo>
                <a:cubicBezTo>
                  <a:pt x="87" y="62"/>
                  <a:pt x="87" y="62"/>
                  <a:pt x="87" y="62"/>
                </a:cubicBezTo>
                <a:cubicBezTo>
                  <a:pt x="103" y="54"/>
                  <a:pt x="118" y="47"/>
                  <a:pt x="131" y="43"/>
                </a:cubicBezTo>
                <a:cubicBezTo>
                  <a:pt x="132" y="45"/>
                  <a:pt x="133" y="46"/>
                  <a:pt x="135" y="47"/>
                </a:cubicBezTo>
                <a:cubicBezTo>
                  <a:pt x="135" y="55"/>
                  <a:pt x="134" y="64"/>
                  <a:pt x="132" y="74"/>
                </a:cubicBezTo>
                <a:cubicBezTo>
                  <a:pt x="130" y="74"/>
                  <a:pt x="128" y="75"/>
                  <a:pt x="127" y="77"/>
                </a:cubicBezTo>
                <a:close/>
                <a:moveTo>
                  <a:pt x="88" y="10"/>
                </a:moveTo>
                <a:cubicBezTo>
                  <a:pt x="104" y="10"/>
                  <a:pt x="120" y="14"/>
                  <a:pt x="133" y="22"/>
                </a:cubicBezTo>
                <a:cubicBezTo>
                  <a:pt x="134" y="25"/>
                  <a:pt x="135" y="28"/>
                  <a:pt x="135" y="32"/>
                </a:cubicBezTo>
                <a:cubicBezTo>
                  <a:pt x="131" y="33"/>
                  <a:pt x="129" y="36"/>
                  <a:pt x="130" y="40"/>
                </a:cubicBezTo>
                <a:cubicBezTo>
                  <a:pt x="116" y="45"/>
                  <a:pt x="101" y="51"/>
                  <a:pt x="86" y="60"/>
                </a:cubicBezTo>
                <a:cubicBezTo>
                  <a:pt x="84" y="58"/>
                  <a:pt x="82" y="57"/>
                  <a:pt x="80" y="58"/>
                </a:cubicBezTo>
                <a:cubicBezTo>
                  <a:pt x="78" y="58"/>
                  <a:pt x="77" y="60"/>
                  <a:pt x="76" y="61"/>
                </a:cubicBezTo>
                <a:cubicBezTo>
                  <a:pt x="68" y="59"/>
                  <a:pt x="61" y="58"/>
                  <a:pt x="54" y="57"/>
                </a:cubicBezTo>
                <a:cubicBezTo>
                  <a:pt x="64" y="37"/>
                  <a:pt x="76" y="20"/>
                  <a:pt x="88" y="10"/>
                </a:cubicBezTo>
                <a:close/>
                <a:moveTo>
                  <a:pt x="70" y="13"/>
                </a:moveTo>
                <a:cubicBezTo>
                  <a:pt x="72" y="13"/>
                  <a:pt x="75" y="12"/>
                  <a:pt x="77" y="12"/>
                </a:cubicBezTo>
                <a:cubicBezTo>
                  <a:pt x="67" y="23"/>
                  <a:pt x="57" y="38"/>
                  <a:pt x="48" y="56"/>
                </a:cubicBezTo>
                <a:cubicBezTo>
                  <a:pt x="37" y="54"/>
                  <a:pt x="27" y="54"/>
                  <a:pt x="19" y="54"/>
                </a:cubicBezTo>
                <a:cubicBezTo>
                  <a:pt x="29" y="35"/>
                  <a:pt x="47" y="19"/>
                  <a:pt x="70" y="13"/>
                </a:cubicBezTo>
                <a:close/>
                <a:moveTo>
                  <a:pt x="17" y="59"/>
                </a:moveTo>
                <a:cubicBezTo>
                  <a:pt x="24" y="58"/>
                  <a:pt x="35" y="58"/>
                  <a:pt x="47" y="59"/>
                </a:cubicBezTo>
                <a:cubicBezTo>
                  <a:pt x="45" y="64"/>
                  <a:pt x="42" y="70"/>
                  <a:pt x="40" y="75"/>
                </a:cubicBezTo>
                <a:cubicBezTo>
                  <a:pt x="39" y="78"/>
                  <a:pt x="38" y="82"/>
                  <a:pt x="37" y="85"/>
                </a:cubicBezTo>
                <a:cubicBezTo>
                  <a:pt x="35" y="85"/>
                  <a:pt x="34" y="85"/>
                  <a:pt x="33" y="85"/>
                </a:cubicBezTo>
                <a:cubicBezTo>
                  <a:pt x="31" y="86"/>
                  <a:pt x="28" y="88"/>
                  <a:pt x="27" y="90"/>
                </a:cubicBezTo>
                <a:cubicBezTo>
                  <a:pt x="20" y="86"/>
                  <a:pt x="15" y="82"/>
                  <a:pt x="11" y="78"/>
                </a:cubicBezTo>
                <a:cubicBezTo>
                  <a:pt x="12" y="72"/>
                  <a:pt x="14" y="65"/>
                  <a:pt x="17" y="59"/>
                </a:cubicBezTo>
                <a:close/>
                <a:moveTo>
                  <a:pt x="13" y="113"/>
                </a:moveTo>
                <a:cubicBezTo>
                  <a:pt x="10" y="103"/>
                  <a:pt x="9" y="93"/>
                  <a:pt x="10" y="84"/>
                </a:cubicBezTo>
                <a:cubicBezTo>
                  <a:pt x="15" y="87"/>
                  <a:pt x="20" y="90"/>
                  <a:pt x="27" y="94"/>
                </a:cubicBezTo>
                <a:cubicBezTo>
                  <a:pt x="27" y="94"/>
                  <a:pt x="27" y="95"/>
                  <a:pt x="27" y="96"/>
                </a:cubicBezTo>
                <a:cubicBezTo>
                  <a:pt x="27" y="97"/>
                  <a:pt x="27" y="98"/>
                  <a:pt x="28" y="99"/>
                </a:cubicBezTo>
                <a:cubicBezTo>
                  <a:pt x="22" y="104"/>
                  <a:pt x="17" y="109"/>
                  <a:pt x="13" y="113"/>
                </a:cubicBezTo>
                <a:cubicBezTo>
                  <a:pt x="13" y="113"/>
                  <a:pt x="13" y="113"/>
                  <a:pt x="13" y="113"/>
                </a:cubicBezTo>
                <a:close/>
                <a:moveTo>
                  <a:pt x="25" y="135"/>
                </a:moveTo>
                <a:cubicBezTo>
                  <a:pt x="24" y="136"/>
                  <a:pt x="24" y="136"/>
                  <a:pt x="23" y="135"/>
                </a:cubicBezTo>
                <a:cubicBezTo>
                  <a:pt x="19" y="130"/>
                  <a:pt x="17" y="125"/>
                  <a:pt x="15" y="119"/>
                </a:cubicBezTo>
                <a:cubicBezTo>
                  <a:pt x="18" y="114"/>
                  <a:pt x="23" y="108"/>
                  <a:pt x="30" y="101"/>
                </a:cubicBezTo>
                <a:cubicBezTo>
                  <a:pt x="31" y="101"/>
                  <a:pt x="31" y="102"/>
                  <a:pt x="31" y="102"/>
                </a:cubicBezTo>
                <a:cubicBezTo>
                  <a:pt x="28" y="114"/>
                  <a:pt x="26" y="125"/>
                  <a:pt x="25" y="135"/>
                </a:cubicBezTo>
                <a:close/>
                <a:moveTo>
                  <a:pt x="79" y="172"/>
                </a:moveTo>
                <a:cubicBezTo>
                  <a:pt x="61" y="170"/>
                  <a:pt x="44" y="160"/>
                  <a:pt x="31" y="147"/>
                </a:cubicBezTo>
                <a:cubicBezTo>
                  <a:pt x="31" y="144"/>
                  <a:pt x="31" y="142"/>
                  <a:pt x="31" y="139"/>
                </a:cubicBezTo>
                <a:cubicBezTo>
                  <a:pt x="45" y="136"/>
                  <a:pt x="62" y="130"/>
                  <a:pt x="80" y="121"/>
                </a:cubicBezTo>
                <a:cubicBezTo>
                  <a:pt x="82" y="123"/>
                  <a:pt x="86" y="125"/>
                  <a:pt x="89" y="124"/>
                </a:cubicBezTo>
                <a:cubicBezTo>
                  <a:pt x="91" y="123"/>
                  <a:pt x="93" y="121"/>
                  <a:pt x="94" y="119"/>
                </a:cubicBezTo>
                <a:cubicBezTo>
                  <a:pt x="101" y="121"/>
                  <a:pt x="108" y="123"/>
                  <a:pt x="114" y="124"/>
                </a:cubicBezTo>
                <a:cubicBezTo>
                  <a:pt x="104" y="145"/>
                  <a:pt x="92" y="162"/>
                  <a:pt x="79" y="172"/>
                </a:cubicBezTo>
                <a:close/>
                <a:moveTo>
                  <a:pt x="113" y="170"/>
                </a:moveTo>
                <a:cubicBezTo>
                  <a:pt x="104" y="173"/>
                  <a:pt x="96" y="173"/>
                  <a:pt x="88" y="173"/>
                </a:cubicBezTo>
                <a:cubicBezTo>
                  <a:pt x="99" y="161"/>
                  <a:pt x="110" y="144"/>
                  <a:pt x="119" y="125"/>
                </a:cubicBezTo>
                <a:cubicBezTo>
                  <a:pt x="136" y="128"/>
                  <a:pt x="152" y="130"/>
                  <a:pt x="164" y="129"/>
                </a:cubicBezTo>
                <a:cubicBezTo>
                  <a:pt x="153" y="149"/>
                  <a:pt x="135" y="164"/>
                  <a:pt x="113" y="170"/>
                </a:cubicBezTo>
                <a:close/>
                <a:moveTo>
                  <a:pt x="166" y="124"/>
                </a:moveTo>
                <a:cubicBezTo>
                  <a:pt x="156" y="126"/>
                  <a:pt x="140" y="126"/>
                  <a:pt x="120" y="122"/>
                </a:cubicBezTo>
                <a:cubicBezTo>
                  <a:pt x="122" y="118"/>
                  <a:pt x="124" y="113"/>
                  <a:pt x="126" y="108"/>
                </a:cubicBezTo>
                <a:cubicBezTo>
                  <a:pt x="128" y="103"/>
                  <a:pt x="130" y="97"/>
                  <a:pt x="132" y="91"/>
                </a:cubicBezTo>
                <a:cubicBezTo>
                  <a:pt x="134" y="92"/>
                  <a:pt x="135" y="92"/>
                  <a:pt x="136" y="91"/>
                </a:cubicBezTo>
                <a:cubicBezTo>
                  <a:pt x="139" y="90"/>
                  <a:pt x="141" y="89"/>
                  <a:pt x="142" y="86"/>
                </a:cubicBezTo>
                <a:cubicBezTo>
                  <a:pt x="155" y="93"/>
                  <a:pt x="166" y="99"/>
                  <a:pt x="172" y="105"/>
                </a:cubicBezTo>
                <a:cubicBezTo>
                  <a:pt x="171" y="112"/>
                  <a:pt x="169" y="118"/>
                  <a:pt x="166" y="124"/>
                </a:cubicBezTo>
                <a:close/>
                <a:moveTo>
                  <a:pt x="143" y="83"/>
                </a:moveTo>
                <a:cubicBezTo>
                  <a:pt x="143" y="83"/>
                  <a:pt x="143" y="83"/>
                  <a:pt x="143" y="82"/>
                </a:cubicBezTo>
                <a:cubicBezTo>
                  <a:pt x="153" y="75"/>
                  <a:pt x="161" y="68"/>
                  <a:pt x="167" y="61"/>
                </a:cubicBezTo>
                <a:cubicBezTo>
                  <a:pt x="168" y="64"/>
                  <a:pt x="169" y="67"/>
                  <a:pt x="170" y="70"/>
                </a:cubicBezTo>
                <a:cubicBezTo>
                  <a:pt x="173" y="80"/>
                  <a:pt x="173" y="90"/>
                  <a:pt x="172" y="99"/>
                </a:cubicBezTo>
                <a:cubicBezTo>
                  <a:pt x="165" y="94"/>
                  <a:pt x="155" y="89"/>
                  <a:pt x="143" y="83"/>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71" name="Freeform 70"/>
          <p:cNvSpPr>
            <a:spLocks noEditPoints="1"/>
          </p:cNvSpPr>
          <p:nvPr/>
        </p:nvSpPr>
        <p:spPr bwMode="auto">
          <a:xfrm>
            <a:off x="1184672" y="5025883"/>
            <a:ext cx="608113" cy="489500"/>
          </a:xfrm>
          <a:custGeom>
            <a:avLst/>
            <a:gdLst/>
            <a:ahLst/>
            <a:cxnLst>
              <a:cxn ang="0">
                <a:pos x="284" y="224"/>
              </a:cxn>
              <a:cxn ang="0">
                <a:pos x="278" y="195"/>
              </a:cxn>
              <a:cxn ang="0">
                <a:pos x="222" y="159"/>
              </a:cxn>
              <a:cxn ang="0">
                <a:pos x="206" y="156"/>
              </a:cxn>
              <a:cxn ang="0">
                <a:pos x="201" y="158"/>
              </a:cxn>
              <a:cxn ang="0">
                <a:pos x="191" y="152"/>
              </a:cxn>
              <a:cxn ang="0">
                <a:pos x="200" y="83"/>
              </a:cxn>
              <a:cxn ang="0">
                <a:pos x="84" y="12"/>
              </a:cxn>
              <a:cxn ang="0">
                <a:pos x="13" y="129"/>
              </a:cxn>
              <a:cxn ang="0">
                <a:pos x="129" y="200"/>
              </a:cxn>
              <a:cxn ang="0">
                <a:pos x="180" y="169"/>
              </a:cxn>
              <a:cxn ang="0">
                <a:pos x="190" y="175"/>
              </a:cxn>
              <a:cxn ang="0">
                <a:pos x="199" y="194"/>
              </a:cxn>
              <a:cxn ang="0">
                <a:pos x="263" y="234"/>
              </a:cxn>
              <a:cxn ang="0">
                <a:pos x="272" y="233"/>
              </a:cxn>
              <a:cxn ang="0">
                <a:pos x="284" y="224"/>
              </a:cxn>
              <a:cxn ang="0">
                <a:pos x="121" y="166"/>
              </a:cxn>
              <a:cxn ang="0">
                <a:pos x="46" y="121"/>
              </a:cxn>
              <a:cxn ang="0">
                <a:pos x="92" y="46"/>
              </a:cxn>
              <a:cxn ang="0">
                <a:pos x="167" y="91"/>
              </a:cxn>
              <a:cxn ang="0">
                <a:pos x="121" y="166"/>
              </a:cxn>
            </a:cxnLst>
            <a:rect l="0" t="0" r="r" b="b"/>
            <a:pathLst>
              <a:path w="291" h="234">
                <a:moveTo>
                  <a:pt x="284" y="224"/>
                </a:moveTo>
                <a:cubicBezTo>
                  <a:pt x="291" y="215"/>
                  <a:pt x="288" y="202"/>
                  <a:pt x="278" y="195"/>
                </a:cubicBezTo>
                <a:cubicBezTo>
                  <a:pt x="222" y="159"/>
                  <a:pt x="222" y="159"/>
                  <a:pt x="222" y="159"/>
                </a:cubicBezTo>
                <a:cubicBezTo>
                  <a:pt x="217" y="155"/>
                  <a:pt x="211" y="155"/>
                  <a:pt x="206" y="156"/>
                </a:cubicBezTo>
                <a:cubicBezTo>
                  <a:pt x="201" y="158"/>
                  <a:pt x="201" y="158"/>
                  <a:pt x="201" y="158"/>
                </a:cubicBezTo>
                <a:cubicBezTo>
                  <a:pt x="191" y="152"/>
                  <a:pt x="191" y="152"/>
                  <a:pt x="191" y="152"/>
                </a:cubicBezTo>
                <a:cubicBezTo>
                  <a:pt x="202" y="132"/>
                  <a:pt x="206" y="107"/>
                  <a:pt x="200" y="83"/>
                </a:cubicBezTo>
                <a:cubicBezTo>
                  <a:pt x="188" y="31"/>
                  <a:pt x="136" y="0"/>
                  <a:pt x="84" y="12"/>
                </a:cubicBezTo>
                <a:cubicBezTo>
                  <a:pt x="32" y="25"/>
                  <a:pt x="0" y="77"/>
                  <a:pt x="13" y="129"/>
                </a:cubicBezTo>
                <a:cubicBezTo>
                  <a:pt x="25" y="181"/>
                  <a:pt x="77" y="213"/>
                  <a:pt x="129" y="200"/>
                </a:cubicBezTo>
                <a:cubicBezTo>
                  <a:pt x="150" y="195"/>
                  <a:pt x="167" y="184"/>
                  <a:pt x="180" y="169"/>
                </a:cubicBezTo>
                <a:cubicBezTo>
                  <a:pt x="190" y="175"/>
                  <a:pt x="190" y="175"/>
                  <a:pt x="190" y="175"/>
                </a:cubicBezTo>
                <a:cubicBezTo>
                  <a:pt x="189" y="182"/>
                  <a:pt x="192" y="190"/>
                  <a:pt x="199" y="194"/>
                </a:cubicBezTo>
                <a:cubicBezTo>
                  <a:pt x="263" y="234"/>
                  <a:pt x="263" y="234"/>
                  <a:pt x="263" y="234"/>
                </a:cubicBezTo>
                <a:cubicBezTo>
                  <a:pt x="266" y="234"/>
                  <a:pt x="269" y="234"/>
                  <a:pt x="272" y="233"/>
                </a:cubicBezTo>
                <a:cubicBezTo>
                  <a:pt x="277" y="232"/>
                  <a:pt x="281" y="229"/>
                  <a:pt x="284" y="224"/>
                </a:cubicBezTo>
                <a:moveTo>
                  <a:pt x="121" y="166"/>
                </a:moveTo>
                <a:cubicBezTo>
                  <a:pt x="88" y="174"/>
                  <a:pt x="54" y="154"/>
                  <a:pt x="46" y="121"/>
                </a:cubicBezTo>
                <a:cubicBezTo>
                  <a:pt x="38" y="87"/>
                  <a:pt x="59" y="54"/>
                  <a:pt x="92" y="46"/>
                </a:cubicBezTo>
                <a:cubicBezTo>
                  <a:pt x="125" y="38"/>
                  <a:pt x="159" y="58"/>
                  <a:pt x="167" y="91"/>
                </a:cubicBezTo>
                <a:cubicBezTo>
                  <a:pt x="175" y="125"/>
                  <a:pt x="154" y="158"/>
                  <a:pt x="121" y="166"/>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nvGrpSpPr>
          <p:cNvPr id="57" name="Group 56"/>
          <p:cNvGrpSpPr/>
          <p:nvPr/>
        </p:nvGrpSpPr>
        <p:grpSpPr>
          <a:xfrm>
            <a:off x="8408225" y="5032192"/>
            <a:ext cx="768590" cy="768590"/>
            <a:chOff x="5255419" y="2588419"/>
            <a:chExt cx="1681162" cy="1681162"/>
          </a:xfrm>
        </p:grpSpPr>
        <p:sp>
          <p:nvSpPr>
            <p:cNvPr id="73" name="Block Arc 72"/>
            <p:cNvSpPr/>
            <p:nvPr/>
          </p:nvSpPr>
          <p:spPr>
            <a:xfrm>
              <a:off x="5255419" y="2588419"/>
              <a:ext cx="1681162" cy="1681162"/>
            </a:xfrm>
            <a:prstGeom prst="blockArc">
              <a:avLst>
                <a:gd name="adj1" fmla="val 10800000"/>
                <a:gd name="adj2" fmla="val 14313146"/>
                <a:gd name="adj3" fmla="val 28416"/>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srgbClr val="000000"/>
                </a:solidFill>
              </a:endParaRPr>
            </a:p>
          </p:txBody>
        </p:sp>
        <p:sp>
          <p:nvSpPr>
            <p:cNvPr id="74" name="Block Arc 73"/>
            <p:cNvSpPr/>
            <p:nvPr/>
          </p:nvSpPr>
          <p:spPr>
            <a:xfrm rot="3737399">
              <a:off x="5255419" y="2588419"/>
              <a:ext cx="1681162" cy="1681162"/>
            </a:xfrm>
            <a:prstGeom prst="blockArc">
              <a:avLst>
                <a:gd name="adj1" fmla="val 10800000"/>
                <a:gd name="adj2" fmla="val 14313146"/>
                <a:gd name="adj3" fmla="val 28416"/>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srgbClr val="000000"/>
                </a:solidFill>
              </a:endParaRPr>
            </a:p>
          </p:txBody>
        </p:sp>
        <p:sp>
          <p:nvSpPr>
            <p:cNvPr id="75" name="Block Arc 74"/>
            <p:cNvSpPr/>
            <p:nvPr/>
          </p:nvSpPr>
          <p:spPr>
            <a:xfrm rot="7512473">
              <a:off x="5255419" y="2588419"/>
              <a:ext cx="1681162" cy="1681162"/>
            </a:xfrm>
            <a:prstGeom prst="blockArc">
              <a:avLst>
                <a:gd name="adj1" fmla="val 10800000"/>
                <a:gd name="adj2" fmla="val 14313146"/>
                <a:gd name="adj3" fmla="val 28416"/>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srgbClr val="000000"/>
                </a:solidFill>
              </a:endParaRPr>
            </a:p>
          </p:txBody>
        </p:sp>
        <p:grpSp>
          <p:nvGrpSpPr>
            <p:cNvPr id="76" name="Group 75"/>
            <p:cNvGrpSpPr/>
            <p:nvPr/>
          </p:nvGrpSpPr>
          <p:grpSpPr>
            <a:xfrm>
              <a:off x="5988844" y="2828132"/>
              <a:ext cx="214312" cy="659419"/>
              <a:chOff x="923926" y="4535488"/>
              <a:chExt cx="214312" cy="659419"/>
            </a:xfrm>
          </p:grpSpPr>
          <p:sp>
            <p:nvSpPr>
              <p:cNvPr id="77" name="Oval 76"/>
              <p:cNvSpPr/>
              <p:nvPr/>
            </p:nvSpPr>
            <p:spPr>
              <a:xfrm>
                <a:off x="923926" y="4980595"/>
                <a:ext cx="214312" cy="214312"/>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prstClr val="white"/>
                  </a:solidFill>
                </a:endParaRPr>
              </a:p>
            </p:txBody>
          </p:sp>
          <p:sp>
            <p:nvSpPr>
              <p:cNvPr id="78" name="Isosceles Triangle 77"/>
              <p:cNvSpPr/>
              <p:nvPr/>
            </p:nvSpPr>
            <p:spPr>
              <a:xfrm>
                <a:off x="947739" y="4535488"/>
                <a:ext cx="166686" cy="53743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prstClr val="white"/>
                  </a:solidFill>
                </a:endParaRPr>
              </a:p>
            </p:txBody>
          </p:sp>
        </p:grpSp>
      </p:grpSp>
      <p:grpSp>
        <p:nvGrpSpPr>
          <p:cNvPr id="80" name="Group 79"/>
          <p:cNvGrpSpPr>
            <a:grpSpLocks noChangeAspect="1"/>
          </p:cNvGrpSpPr>
          <p:nvPr/>
        </p:nvGrpSpPr>
        <p:grpSpPr bwMode="auto">
          <a:xfrm>
            <a:off x="8444542" y="2621301"/>
            <a:ext cx="629367" cy="629367"/>
            <a:chOff x="179" y="641"/>
            <a:chExt cx="575" cy="575"/>
          </a:xfrm>
          <a:solidFill>
            <a:srgbClr val="005EB8"/>
          </a:solidFill>
        </p:grpSpPr>
        <p:sp>
          <p:nvSpPr>
            <p:cNvPr id="81" name="Freeform 80"/>
            <p:cNvSpPr>
              <a:spLocks noEditPoints="1"/>
            </p:cNvSpPr>
            <p:nvPr/>
          </p:nvSpPr>
          <p:spPr bwMode="auto">
            <a:xfrm>
              <a:off x="179" y="641"/>
              <a:ext cx="575" cy="575"/>
            </a:xfrm>
            <a:custGeom>
              <a:avLst/>
              <a:gdLst/>
              <a:ahLst/>
              <a:cxnLst>
                <a:cxn ang="0">
                  <a:pos x="110" y="13"/>
                </a:cxn>
                <a:cxn ang="0">
                  <a:pos x="56" y="0"/>
                </a:cxn>
                <a:cxn ang="0">
                  <a:pos x="2" y="13"/>
                </a:cxn>
                <a:cxn ang="0">
                  <a:pos x="56" y="111"/>
                </a:cxn>
                <a:cxn ang="0">
                  <a:pos x="110" y="13"/>
                </a:cxn>
                <a:cxn ang="0">
                  <a:pos x="56" y="101"/>
                </a:cxn>
                <a:cxn ang="0">
                  <a:pos x="13" y="23"/>
                </a:cxn>
                <a:cxn ang="0">
                  <a:pos x="56" y="10"/>
                </a:cxn>
                <a:cxn ang="0">
                  <a:pos x="99" y="23"/>
                </a:cxn>
                <a:cxn ang="0">
                  <a:pos x="56" y="101"/>
                </a:cxn>
              </a:cxnLst>
              <a:rect l="0" t="0" r="r" b="b"/>
              <a:pathLst>
                <a:path w="111" h="111">
                  <a:moveTo>
                    <a:pt x="110" y="13"/>
                  </a:moveTo>
                  <a:cubicBezTo>
                    <a:pt x="56" y="0"/>
                    <a:pt x="56" y="0"/>
                    <a:pt x="56" y="0"/>
                  </a:cubicBezTo>
                  <a:cubicBezTo>
                    <a:pt x="2" y="13"/>
                    <a:pt x="2" y="13"/>
                    <a:pt x="2" y="13"/>
                  </a:cubicBezTo>
                  <a:cubicBezTo>
                    <a:pt x="2" y="13"/>
                    <a:pt x="0" y="85"/>
                    <a:pt x="56" y="111"/>
                  </a:cubicBezTo>
                  <a:cubicBezTo>
                    <a:pt x="111" y="85"/>
                    <a:pt x="110" y="13"/>
                    <a:pt x="110" y="13"/>
                  </a:cubicBezTo>
                  <a:close/>
                  <a:moveTo>
                    <a:pt x="56" y="101"/>
                  </a:moveTo>
                  <a:cubicBezTo>
                    <a:pt x="11" y="81"/>
                    <a:pt x="13" y="23"/>
                    <a:pt x="13" y="23"/>
                  </a:cubicBezTo>
                  <a:cubicBezTo>
                    <a:pt x="56" y="10"/>
                    <a:pt x="56" y="10"/>
                    <a:pt x="56" y="10"/>
                  </a:cubicBezTo>
                  <a:cubicBezTo>
                    <a:pt x="99" y="23"/>
                    <a:pt x="99" y="23"/>
                    <a:pt x="99" y="23"/>
                  </a:cubicBezTo>
                  <a:cubicBezTo>
                    <a:pt x="99" y="23"/>
                    <a:pt x="100" y="81"/>
                    <a:pt x="56" y="1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2" name="Freeform 81"/>
            <p:cNvSpPr>
              <a:spLocks/>
            </p:cNvSpPr>
            <p:nvPr/>
          </p:nvSpPr>
          <p:spPr bwMode="auto">
            <a:xfrm>
              <a:off x="262" y="714"/>
              <a:ext cx="300" cy="331"/>
            </a:xfrm>
            <a:custGeom>
              <a:avLst/>
              <a:gdLst/>
              <a:ahLst/>
              <a:cxnLst>
                <a:cxn ang="0">
                  <a:pos x="40" y="0"/>
                </a:cxn>
                <a:cxn ang="0">
                  <a:pos x="1" y="12"/>
                </a:cxn>
                <a:cxn ang="0">
                  <a:pos x="17" y="64"/>
                </a:cxn>
                <a:cxn ang="0">
                  <a:pos x="58" y="6"/>
                </a:cxn>
                <a:cxn ang="0">
                  <a:pos x="40" y="0"/>
                </a:cxn>
              </a:cxnLst>
              <a:rect l="0" t="0" r="r" b="b"/>
              <a:pathLst>
                <a:path w="58" h="64">
                  <a:moveTo>
                    <a:pt x="40" y="0"/>
                  </a:moveTo>
                  <a:cubicBezTo>
                    <a:pt x="1" y="12"/>
                    <a:pt x="1" y="12"/>
                    <a:pt x="1" y="12"/>
                  </a:cubicBezTo>
                  <a:cubicBezTo>
                    <a:pt x="1" y="12"/>
                    <a:pt x="0" y="42"/>
                    <a:pt x="17" y="64"/>
                  </a:cubicBezTo>
                  <a:cubicBezTo>
                    <a:pt x="25" y="57"/>
                    <a:pt x="48" y="32"/>
                    <a:pt x="58" y="6"/>
                  </a:cubicBezTo>
                  <a:lnTo>
                    <a:pt x="4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3" name="Freeform 82"/>
            <p:cNvSpPr>
              <a:spLocks/>
            </p:cNvSpPr>
            <p:nvPr/>
          </p:nvSpPr>
          <p:spPr bwMode="auto">
            <a:xfrm>
              <a:off x="391" y="797"/>
              <a:ext cx="275" cy="346"/>
            </a:xfrm>
            <a:custGeom>
              <a:avLst/>
              <a:gdLst/>
              <a:ahLst/>
              <a:cxnLst>
                <a:cxn ang="0">
                  <a:pos x="0" y="57"/>
                </a:cxn>
                <a:cxn ang="0">
                  <a:pos x="15" y="67"/>
                </a:cxn>
                <a:cxn ang="0">
                  <a:pos x="53" y="0"/>
                </a:cxn>
                <a:cxn ang="0">
                  <a:pos x="0" y="57"/>
                </a:cxn>
              </a:cxnLst>
              <a:rect l="0" t="0" r="r" b="b"/>
              <a:pathLst>
                <a:path w="53" h="67">
                  <a:moveTo>
                    <a:pt x="0" y="57"/>
                  </a:moveTo>
                  <a:cubicBezTo>
                    <a:pt x="4" y="60"/>
                    <a:pt x="9" y="64"/>
                    <a:pt x="15" y="67"/>
                  </a:cubicBezTo>
                  <a:cubicBezTo>
                    <a:pt x="48" y="51"/>
                    <a:pt x="53" y="13"/>
                    <a:pt x="53" y="0"/>
                  </a:cubicBezTo>
                  <a:cubicBezTo>
                    <a:pt x="31" y="36"/>
                    <a:pt x="8" y="52"/>
                    <a:pt x="0"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grpSp>
        <p:nvGrpSpPr>
          <p:cNvPr id="84" name="Group 83"/>
          <p:cNvGrpSpPr/>
          <p:nvPr/>
        </p:nvGrpSpPr>
        <p:grpSpPr>
          <a:xfrm>
            <a:off x="1540394" y="3805732"/>
            <a:ext cx="408235" cy="537726"/>
            <a:chOff x="4095750" y="2803525"/>
            <a:chExt cx="950913" cy="1252538"/>
          </a:xfrm>
          <a:solidFill>
            <a:srgbClr val="005EB8"/>
          </a:solidFill>
        </p:grpSpPr>
        <p:sp>
          <p:nvSpPr>
            <p:cNvPr id="85" name="Freeform 84"/>
            <p:cNvSpPr>
              <a:spLocks noEditPoints="1"/>
            </p:cNvSpPr>
            <p:nvPr/>
          </p:nvSpPr>
          <p:spPr bwMode="auto">
            <a:xfrm>
              <a:off x="4095750" y="2803525"/>
              <a:ext cx="950913" cy="1252538"/>
            </a:xfrm>
            <a:custGeom>
              <a:avLst/>
              <a:gdLst/>
              <a:ahLst/>
              <a:cxnLst>
                <a:cxn ang="0">
                  <a:pos x="31" y="0"/>
                </a:cxn>
                <a:cxn ang="0">
                  <a:pos x="0" y="303"/>
                </a:cxn>
                <a:cxn ang="0">
                  <a:pos x="222" y="334"/>
                </a:cxn>
                <a:cxn ang="0">
                  <a:pos x="253" y="31"/>
                </a:cxn>
                <a:cxn ang="0">
                  <a:pos x="205" y="177"/>
                </a:cxn>
                <a:cxn ang="0">
                  <a:pos x="171" y="159"/>
                </a:cxn>
                <a:cxn ang="0">
                  <a:pos x="188" y="136"/>
                </a:cxn>
                <a:cxn ang="0">
                  <a:pos x="222" y="154"/>
                </a:cxn>
                <a:cxn ang="0">
                  <a:pos x="205" y="177"/>
                </a:cxn>
                <a:cxn ang="0">
                  <a:pos x="222" y="218"/>
                </a:cxn>
                <a:cxn ang="0">
                  <a:pos x="188" y="236"/>
                </a:cxn>
                <a:cxn ang="0">
                  <a:pos x="171" y="212"/>
                </a:cxn>
                <a:cxn ang="0">
                  <a:pos x="205" y="195"/>
                </a:cxn>
                <a:cxn ang="0">
                  <a:pos x="31" y="83"/>
                </a:cxn>
                <a:cxn ang="0">
                  <a:pos x="51" y="33"/>
                </a:cxn>
                <a:cxn ang="0">
                  <a:pos x="222" y="52"/>
                </a:cxn>
                <a:cxn ang="0">
                  <a:pos x="202" y="102"/>
                </a:cxn>
                <a:cxn ang="0">
                  <a:pos x="31" y="83"/>
                </a:cxn>
                <a:cxn ang="0">
                  <a:pos x="69" y="295"/>
                </a:cxn>
                <a:cxn ang="0">
                  <a:pos x="34" y="277"/>
                </a:cxn>
                <a:cxn ang="0">
                  <a:pos x="52" y="254"/>
                </a:cxn>
                <a:cxn ang="0">
                  <a:pos x="86" y="272"/>
                </a:cxn>
                <a:cxn ang="0">
                  <a:pos x="34" y="218"/>
                </a:cxn>
                <a:cxn ang="0">
                  <a:pos x="52" y="195"/>
                </a:cxn>
                <a:cxn ang="0">
                  <a:pos x="86" y="212"/>
                </a:cxn>
                <a:cxn ang="0">
                  <a:pos x="68" y="236"/>
                </a:cxn>
                <a:cxn ang="0">
                  <a:pos x="34" y="218"/>
                </a:cxn>
                <a:cxn ang="0">
                  <a:pos x="69" y="177"/>
                </a:cxn>
                <a:cxn ang="0">
                  <a:pos x="34" y="159"/>
                </a:cxn>
                <a:cxn ang="0">
                  <a:pos x="52" y="136"/>
                </a:cxn>
                <a:cxn ang="0">
                  <a:pos x="86" y="154"/>
                </a:cxn>
                <a:cxn ang="0">
                  <a:pos x="154" y="277"/>
                </a:cxn>
                <a:cxn ang="0">
                  <a:pos x="120" y="295"/>
                </a:cxn>
                <a:cxn ang="0">
                  <a:pos x="103" y="272"/>
                </a:cxn>
                <a:cxn ang="0">
                  <a:pos x="137" y="254"/>
                </a:cxn>
                <a:cxn ang="0">
                  <a:pos x="154" y="277"/>
                </a:cxn>
                <a:cxn ang="0">
                  <a:pos x="103" y="212"/>
                </a:cxn>
                <a:cxn ang="0">
                  <a:pos x="137" y="195"/>
                </a:cxn>
                <a:cxn ang="0">
                  <a:pos x="154" y="218"/>
                </a:cxn>
                <a:cxn ang="0">
                  <a:pos x="120" y="236"/>
                </a:cxn>
                <a:cxn ang="0">
                  <a:pos x="154" y="159"/>
                </a:cxn>
                <a:cxn ang="0">
                  <a:pos x="120" y="177"/>
                </a:cxn>
                <a:cxn ang="0">
                  <a:pos x="103" y="154"/>
                </a:cxn>
                <a:cxn ang="0">
                  <a:pos x="137" y="136"/>
                </a:cxn>
                <a:cxn ang="0">
                  <a:pos x="154" y="159"/>
                </a:cxn>
                <a:cxn ang="0">
                  <a:pos x="205" y="295"/>
                </a:cxn>
                <a:cxn ang="0">
                  <a:pos x="171" y="277"/>
                </a:cxn>
                <a:cxn ang="0">
                  <a:pos x="188" y="254"/>
                </a:cxn>
                <a:cxn ang="0">
                  <a:pos x="222" y="272"/>
                </a:cxn>
              </a:cxnLst>
              <a:rect l="0" t="0" r="r" b="b"/>
              <a:pathLst>
                <a:path w="253" h="334">
                  <a:moveTo>
                    <a:pt x="222" y="0"/>
                  </a:moveTo>
                  <a:cubicBezTo>
                    <a:pt x="31" y="0"/>
                    <a:pt x="31" y="0"/>
                    <a:pt x="31" y="0"/>
                  </a:cubicBezTo>
                  <a:cubicBezTo>
                    <a:pt x="14" y="0"/>
                    <a:pt x="0" y="14"/>
                    <a:pt x="0" y="31"/>
                  </a:cubicBezTo>
                  <a:cubicBezTo>
                    <a:pt x="0" y="303"/>
                    <a:pt x="0" y="303"/>
                    <a:pt x="0" y="303"/>
                  </a:cubicBezTo>
                  <a:cubicBezTo>
                    <a:pt x="0" y="320"/>
                    <a:pt x="14" y="334"/>
                    <a:pt x="31" y="334"/>
                  </a:cubicBezTo>
                  <a:cubicBezTo>
                    <a:pt x="222" y="334"/>
                    <a:pt x="222" y="334"/>
                    <a:pt x="222" y="334"/>
                  </a:cubicBezTo>
                  <a:cubicBezTo>
                    <a:pt x="239" y="334"/>
                    <a:pt x="253" y="320"/>
                    <a:pt x="253" y="303"/>
                  </a:cubicBezTo>
                  <a:cubicBezTo>
                    <a:pt x="253" y="31"/>
                    <a:pt x="253" y="31"/>
                    <a:pt x="253" y="31"/>
                  </a:cubicBezTo>
                  <a:cubicBezTo>
                    <a:pt x="253" y="14"/>
                    <a:pt x="239" y="0"/>
                    <a:pt x="222" y="0"/>
                  </a:cubicBezTo>
                  <a:close/>
                  <a:moveTo>
                    <a:pt x="205" y="177"/>
                  </a:moveTo>
                  <a:cubicBezTo>
                    <a:pt x="188" y="177"/>
                    <a:pt x="188" y="177"/>
                    <a:pt x="188" y="177"/>
                  </a:cubicBezTo>
                  <a:cubicBezTo>
                    <a:pt x="179" y="177"/>
                    <a:pt x="171" y="169"/>
                    <a:pt x="171" y="159"/>
                  </a:cubicBezTo>
                  <a:cubicBezTo>
                    <a:pt x="171" y="154"/>
                    <a:pt x="171" y="154"/>
                    <a:pt x="171" y="154"/>
                  </a:cubicBezTo>
                  <a:cubicBezTo>
                    <a:pt x="171" y="144"/>
                    <a:pt x="179" y="136"/>
                    <a:pt x="188" y="136"/>
                  </a:cubicBezTo>
                  <a:cubicBezTo>
                    <a:pt x="205" y="136"/>
                    <a:pt x="205" y="136"/>
                    <a:pt x="205" y="136"/>
                  </a:cubicBezTo>
                  <a:cubicBezTo>
                    <a:pt x="215" y="136"/>
                    <a:pt x="222" y="144"/>
                    <a:pt x="222" y="154"/>
                  </a:cubicBezTo>
                  <a:cubicBezTo>
                    <a:pt x="222" y="159"/>
                    <a:pt x="222" y="159"/>
                    <a:pt x="222" y="159"/>
                  </a:cubicBezTo>
                  <a:cubicBezTo>
                    <a:pt x="222" y="169"/>
                    <a:pt x="215" y="177"/>
                    <a:pt x="205" y="177"/>
                  </a:cubicBezTo>
                  <a:close/>
                  <a:moveTo>
                    <a:pt x="222" y="212"/>
                  </a:moveTo>
                  <a:cubicBezTo>
                    <a:pt x="222" y="218"/>
                    <a:pt x="222" y="218"/>
                    <a:pt x="222" y="218"/>
                  </a:cubicBezTo>
                  <a:cubicBezTo>
                    <a:pt x="222" y="228"/>
                    <a:pt x="215" y="236"/>
                    <a:pt x="205" y="236"/>
                  </a:cubicBezTo>
                  <a:cubicBezTo>
                    <a:pt x="188" y="236"/>
                    <a:pt x="188" y="236"/>
                    <a:pt x="188" y="236"/>
                  </a:cubicBezTo>
                  <a:cubicBezTo>
                    <a:pt x="179" y="236"/>
                    <a:pt x="171" y="228"/>
                    <a:pt x="171" y="218"/>
                  </a:cubicBezTo>
                  <a:cubicBezTo>
                    <a:pt x="171" y="212"/>
                    <a:pt x="171" y="212"/>
                    <a:pt x="171" y="212"/>
                  </a:cubicBezTo>
                  <a:cubicBezTo>
                    <a:pt x="171" y="203"/>
                    <a:pt x="179" y="195"/>
                    <a:pt x="188" y="195"/>
                  </a:cubicBezTo>
                  <a:cubicBezTo>
                    <a:pt x="205" y="195"/>
                    <a:pt x="205" y="195"/>
                    <a:pt x="205" y="195"/>
                  </a:cubicBezTo>
                  <a:cubicBezTo>
                    <a:pt x="215" y="195"/>
                    <a:pt x="222" y="203"/>
                    <a:pt x="222" y="212"/>
                  </a:cubicBezTo>
                  <a:close/>
                  <a:moveTo>
                    <a:pt x="31" y="83"/>
                  </a:moveTo>
                  <a:cubicBezTo>
                    <a:pt x="31" y="52"/>
                    <a:pt x="31" y="52"/>
                    <a:pt x="31" y="52"/>
                  </a:cubicBezTo>
                  <a:cubicBezTo>
                    <a:pt x="31" y="42"/>
                    <a:pt x="40" y="33"/>
                    <a:pt x="51" y="33"/>
                  </a:cubicBezTo>
                  <a:cubicBezTo>
                    <a:pt x="202" y="33"/>
                    <a:pt x="202" y="33"/>
                    <a:pt x="202" y="33"/>
                  </a:cubicBezTo>
                  <a:cubicBezTo>
                    <a:pt x="213" y="33"/>
                    <a:pt x="222" y="42"/>
                    <a:pt x="222" y="52"/>
                  </a:cubicBezTo>
                  <a:cubicBezTo>
                    <a:pt x="222" y="83"/>
                    <a:pt x="222" y="83"/>
                    <a:pt x="222" y="83"/>
                  </a:cubicBezTo>
                  <a:cubicBezTo>
                    <a:pt x="222" y="93"/>
                    <a:pt x="213" y="102"/>
                    <a:pt x="202" y="102"/>
                  </a:cubicBezTo>
                  <a:cubicBezTo>
                    <a:pt x="51" y="102"/>
                    <a:pt x="51" y="102"/>
                    <a:pt x="51" y="102"/>
                  </a:cubicBezTo>
                  <a:cubicBezTo>
                    <a:pt x="40" y="102"/>
                    <a:pt x="31" y="93"/>
                    <a:pt x="31" y="83"/>
                  </a:cubicBezTo>
                  <a:close/>
                  <a:moveTo>
                    <a:pt x="86" y="277"/>
                  </a:moveTo>
                  <a:cubicBezTo>
                    <a:pt x="86" y="287"/>
                    <a:pt x="78" y="295"/>
                    <a:pt x="69" y="295"/>
                  </a:cubicBezTo>
                  <a:cubicBezTo>
                    <a:pt x="52" y="295"/>
                    <a:pt x="52" y="295"/>
                    <a:pt x="52" y="295"/>
                  </a:cubicBezTo>
                  <a:cubicBezTo>
                    <a:pt x="42" y="295"/>
                    <a:pt x="34" y="287"/>
                    <a:pt x="34" y="277"/>
                  </a:cubicBezTo>
                  <a:cubicBezTo>
                    <a:pt x="34" y="272"/>
                    <a:pt x="34" y="272"/>
                    <a:pt x="34" y="272"/>
                  </a:cubicBezTo>
                  <a:cubicBezTo>
                    <a:pt x="34" y="262"/>
                    <a:pt x="42" y="254"/>
                    <a:pt x="52" y="254"/>
                  </a:cubicBezTo>
                  <a:cubicBezTo>
                    <a:pt x="69" y="254"/>
                    <a:pt x="69" y="254"/>
                    <a:pt x="69" y="254"/>
                  </a:cubicBezTo>
                  <a:cubicBezTo>
                    <a:pt x="78" y="254"/>
                    <a:pt x="86" y="262"/>
                    <a:pt x="86" y="272"/>
                  </a:cubicBezTo>
                  <a:lnTo>
                    <a:pt x="86" y="277"/>
                  </a:lnTo>
                  <a:close/>
                  <a:moveTo>
                    <a:pt x="34" y="218"/>
                  </a:moveTo>
                  <a:cubicBezTo>
                    <a:pt x="34" y="212"/>
                    <a:pt x="34" y="212"/>
                    <a:pt x="34" y="212"/>
                  </a:cubicBezTo>
                  <a:cubicBezTo>
                    <a:pt x="34" y="203"/>
                    <a:pt x="42" y="195"/>
                    <a:pt x="52" y="195"/>
                  </a:cubicBezTo>
                  <a:cubicBezTo>
                    <a:pt x="68" y="195"/>
                    <a:pt x="68" y="195"/>
                    <a:pt x="68" y="195"/>
                  </a:cubicBezTo>
                  <a:cubicBezTo>
                    <a:pt x="78" y="195"/>
                    <a:pt x="86" y="203"/>
                    <a:pt x="86" y="212"/>
                  </a:cubicBezTo>
                  <a:cubicBezTo>
                    <a:pt x="86" y="218"/>
                    <a:pt x="86" y="218"/>
                    <a:pt x="86" y="218"/>
                  </a:cubicBezTo>
                  <a:cubicBezTo>
                    <a:pt x="86" y="228"/>
                    <a:pt x="78" y="236"/>
                    <a:pt x="68" y="236"/>
                  </a:cubicBezTo>
                  <a:cubicBezTo>
                    <a:pt x="52" y="236"/>
                    <a:pt x="52" y="236"/>
                    <a:pt x="52" y="236"/>
                  </a:cubicBezTo>
                  <a:cubicBezTo>
                    <a:pt x="42" y="236"/>
                    <a:pt x="34" y="228"/>
                    <a:pt x="34" y="218"/>
                  </a:cubicBezTo>
                  <a:close/>
                  <a:moveTo>
                    <a:pt x="86" y="159"/>
                  </a:moveTo>
                  <a:cubicBezTo>
                    <a:pt x="86" y="169"/>
                    <a:pt x="78" y="177"/>
                    <a:pt x="69" y="177"/>
                  </a:cubicBezTo>
                  <a:cubicBezTo>
                    <a:pt x="52" y="177"/>
                    <a:pt x="52" y="177"/>
                    <a:pt x="52" y="177"/>
                  </a:cubicBezTo>
                  <a:cubicBezTo>
                    <a:pt x="42" y="177"/>
                    <a:pt x="34" y="169"/>
                    <a:pt x="34" y="159"/>
                  </a:cubicBezTo>
                  <a:cubicBezTo>
                    <a:pt x="34" y="154"/>
                    <a:pt x="34" y="154"/>
                    <a:pt x="34" y="154"/>
                  </a:cubicBezTo>
                  <a:cubicBezTo>
                    <a:pt x="34" y="144"/>
                    <a:pt x="42" y="136"/>
                    <a:pt x="52" y="136"/>
                  </a:cubicBezTo>
                  <a:cubicBezTo>
                    <a:pt x="69" y="136"/>
                    <a:pt x="69" y="136"/>
                    <a:pt x="69" y="136"/>
                  </a:cubicBezTo>
                  <a:cubicBezTo>
                    <a:pt x="78" y="136"/>
                    <a:pt x="86" y="144"/>
                    <a:pt x="86" y="154"/>
                  </a:cubicBezTo>
                  <a:lnTo>
                    <a:pt x="86" y="159"/>
                  </a:lnTo>
                  <a:close/>
                  <a:moveTo>
                    <a:pt x="154" y="277"/>
                  </a:moveTo>
                  <a:cubicBezTo>
                    <a:pt x="154" y="287"/>
                    <a:pt x="146" y="295"/>
                    <a:pt x="137" y="295"/>
                  </a:cubicBezTo>
                  <a:cubicBezTo>
                    <a:pt x="120" y="295"/>
                    <a:pt x="120" y="295"/>
                    <a:pt x="120" y="295"/>
                  </a:cubicBezTo>
                  <a:cubicBezTo>
                    <a:pt x="111" y="295"/>
                    <a:pt x="103" y="287"/>
                    <a:pt x="103" y="277"/>
                  </a:cubicBezTo>
                  <a:cubicBezTo>
                    <a:pt x="103" y="272"/>
                    <a:pt x="103" y="272"/>
                    <a:pt x="103" y="272"/>
                  </a:cubicBezTo>
                  <a:cubicBezTo>
                    <a:pt x="103" y="262"/>
                    <a:pt x="111" y="254"/>
                    <a:pt x="120" y="254"/>
                  </a:cubicBezTo>
                  <a:cubicBezTo>
                    <a:pt x="137" y="254"/>
                    <a:pt x="137" y="254"/>
                    <a:pt x="137" y="254"/>
                  </a:cubicBezTo>
                  <a:cubicBezTo>
                    <a:pt x="146" y="254"/>
                    <a:pt x="154" y="262"/>
                    <a:pt x="154" y="272"/>
                  </a:cubicBezTo>
                  <a:lnTo>
                    <a:pt x="154" y="277"/>
                  </a:lnTo>
                  <a:close/>
                  <a:moveTo>
                    <a:pt x="103" y="218"/>
                  </a:moveTo>
                  <a:cubicBezTo>
                    <a:pt x="103" y="212"/>
                    <a:pt x="103" y="212"/>
                    <a:pt x="103" y="212"/>
                  </a:cubicBezTo>
                  <a:cubicBezTo>
                    <a:pt x="103" y="203"/>
                    <a:pt x="111" y="195"/>
                    <a:pt x="120" y="195"/>
                  </a:cubicBezTo>
                  <a:cubicBezTo>
                    <a:pt x="137" y="195"/>
                    <a:pt x="137" y="195"/>
                    <a:pt x="137" y="195"/>
                  </a:cubicBezTo>
                  <a:cubicBezTo>
                    <a:pt x="146" y="195"/>
                    <a:pt x="154" y="203"/>
                    <a:pt x="154" y="212"/>
                  </a:cubicBezTo>
                  <a:cubicBezTo>
                    <a:pt x="154" y="218"/>
                    <a:pt x="154" y="218"/>
                    <a:pt x="154" y="218"/>
                  </a:cubicBezTo>
                  <a:cubicBezTo>
                    <a:pt x="154" y="228"/>
                    <a:pt x="146" y="236"/>
                    <a:pt x="137" y="236"/>
                  </a:cubicBezTo>
                  <a:cubicBezTo>
                    <a:pt x="120" y="236"/>
                    <a:pt x="120" y="236"/>
                    <a:pt x="120" y="236"/>
                  </a:cubicBezTo>
                  <a:cubicBezTo>
                    <a:pt x="111" y="236"/>
                    <a:pt x="103" y="228"/>
                    <a:pt x="103" y="218"/>
                  </a:cubicBezTo>
                  <a:close/>
                  <a:moveTo>
                    <a:pt x="154" y="159"/>
                  </a:moveTo>
                  <a:cubicBezTo>
                    <a:pt x="154" y="169"/>
                    <a:pt x="146" y="177"/>
                    <a:pt x="137" y="177"/>
                  </a:cubicBezTo>
                  <a:cubicBezTo>
                    <a:pt x="120" y="177"/>
                    <a:pt x="120" y="177"/>
                    <a:pt x="120" y="177"/>
                  </a:cubicBezTo>
                  <a:cubicBezTo>
                    <a:pt x="111" y="177"/>
                    <a:pt x="103" y="169"/>
                    <a:pt x="103" y="159"/>
                  </a:cubicBezTo>
                  <a:cubicBezTo>
                    <a:pt x="103" y="154"/>
                    <a:pt x="103" y="154"/>
                    <a:pt x="103" y="154"/>
                  </a:cubicBezTo>
                  <a:cubicBezTo>
                    <a:pt x="103" y="144"/>
                    <a:pt x="111" y="136"/>
                    <a:pt x="120" y="136"/>
                  </a:cubicBezTo>
                  <a:cubicBezTo>
                    <a:pt x="137" y="136"/>
                    <a:pt x="137" y="136"/>
                    <a:pt x="137" y="136"/>
                  </a:cubicBezTo>
                  <a:cubicBezTo>
                    <a:pt x="146" y="136"/>
                    <a:pt x="154" y="144"/>
                    <a:pt x="154" y="154"/>
                  </a:cubicBezTo>
                  <a:lnTo>
                    <a:pt x="154" y="159"/>
                  </a:lnTo>
                  <a:close/>
                  <a:moveTo>
                    <a:pt x="222" y="277"/>
                  </a:moveTo>
                  <a:cubicBezTo>
                    <a:pt x="222" y="287"/>
                    <a:pt x="215" y="295"/>
                    <a:pt x="205" y="295"/>
                  </a:cubicBezTo>
                  <a:cubicBezTo>
                    <a:pt x="188" y="295"/>
                    <a:pt x="188" y="295"/>
                    <a:pt x="188" y="295"/>
                  </a:cubicBezTo>
                  <a:cubicBezTo>
                    <a:pt x="179" y="295"/>
                    <a:pt x="171" y="287"/>
                    <a:pt x="171" y="277"/>
                  </a:cubicBezTo>
                  <a:cubicBezTo>
                    <a:pt x="171" y="272"/>
                    <a:pt x="171" y="272"/>
                    <a:pt x="171" y="272"/>
                  </a:cubicBezTo>
                  <a:cubicBezTo>
                    <a:pt x="171" y="262"/>
                    <a:pt x="179" y="254"/>
                    <a:pt x="188" y="254"/>
                  </a:cubicBezTo>
                  <a:cubicBezTo>
                    <a:pt x="205" y="254"/>
                    <a:pt x="205" y="254"/>
                    <a:pt x="205" y="254"/>
                  </a:cubicBezTo>
                  <a:cubicBezTo>
                    <a:pt x="215" y="254"/>
                    <a:pt x="222" y="262"/>
                    <a:pt x="222" y="272"/>
                  </a:cubicBezTo>
                  <a:lnTo>
                    <a:pt x="222" y="2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6" name="Freeform 85"/>
            <p:cNvSpPr>
              <a:spLocks/>
            </p:cNvSpPr>
            <p:nvPr/>
          </p:nvSpPr>
          <p:spPr bwMode="auto">
            <a:xfrm>
              <a:off x="4284663" y="2994025"/>
              <a:ext cx="573088" cy="123825"/>
            </a:xfrm>
            <a:custGeom>
              <a:avLst/>
              <a:gdLst/>
              <a:ahLst/>
              <a:cxnLst>
                <a:cxn ang="0">
                  <a:pos x="1" y="33"/>
                </a:cxn>
                <a:cxn ang="0">
                  <a:pos x="152" y="33"/>
                </a:cxn>
                <a:cxn ang="0">
                  <a:pos x="153" y="32"/>
                </a:cxn>
                <a:cxn ang="0">
                  <a:pos x="153" y="1"/>
                </a:cxn>
                <a:cxn ang="0">
                  <a:pos x="152" y="0"/>
                </a:cxn>
                <a:cxn ang="0">
                  <a:pos x="1" y="0"/>
                </a:cxn>
                <a:cxn ang="0">
                  <a:pos x="0" y="1"/>
                </a:cxn>
                <a:cxn ang="0">
                  <a:pos x="0" y="32"/>
                </a:cxn>
                <a:cxn ang="0">
                  <a:pos x="1" y="33"/>
                </a:cxn>
              </a:cxnLst>
              <a:rect l="0" t="0" r="r" b="b"/>
              <a:pathLst>
                <a:path w="153" h="33">
                  <a:moveTo>
                    <a:pt x="1" y="33"/>
                  </a:moveTo>
                  <a:cubicBezTo>
                    <a:pt x="152" y="33"/>
                    <a:pt x="152" y="33"/>
                    <a:pt x="152" y="33"/>
                  </a:cubicBezTo>
                  <a:cubicBezTo>
                    <a:pt x="153" y="33"/>
                    <a:pt x="153" y="32"/>
                    <a:pt x="153" y="32"/>
                  </a:cubicBezTo>
                  <a:cubicBezTo>
                    <a:pt x="153" y="1"/>
                    <a:pt x="153" y="1"/>
                    <a:pt x="153" y="1"/>
                  </a:cubicBezTo>
                  <a:cubicBezTo>
                    <a:pt x="153" y="1"/>
                    <a:pt x="153" y="0"/>
                    <a:pt x="152" y="0"/>
                  </a:cubicBezTo>
                  <a:cubicBezTo>
                    <a:pt x="1" y="0"/>
                    <a:pt x="1" y="0"/>
                    <a:pt x="1" y="0"/>
                  </a:cubicBezTo>
                  <a:cubicBezTo>
                    <a:pt x="0" y="0"/>
                    <a:pt x="0" y="1"/>
                    <a:pt x="0" y="1"/>
                  </a:cubicBezTo>
                  <a:cubicBezTo>
                    <a:pt x="0" y="32"/>
                    <a:pt x="0" y="32"/>
                    <a:pt x="0" y="32"/>
                  </a:cubicBezTo>
                  <a:cubicBezTo>
                    <a:pt x="0" y="32"/>
                    <a:pt x="0" y="33"/>
                    <a:pt x="1"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grpSp>
        <p:nvGrpSpPr>
          <p:cNvPr id="87" name="Group 86"/>
          <p:cNvGrpSpPr>
            <a:grpSpLocks noChangeAspect="1"/>
          </p:cNvGrpSpPr>
          <p:nvPr/>
        </p:nvGrpSpPr>
        <p:grpSpPr bwMode="auto">
          <a:xfrm>
            <a:off x="1189548" y="2581387"/>
            <a:ext cx="660550" cy="583940"/>
            <a:chOff x="3374" y="2168"/>
            <a:chExt cx="1940" cy="1715"/>
          </a:xfrm>
          <a:solidFill>
            <a:srgbClr val="005EB8"/>
          </a:solidFill>
        </p:grpSpPr>
        <p:sp>
          <p:nvSpPr>
            <p:cNvPr id="88" name="Freeform 87"/>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9" name="Freeform 88"/>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0" name="Freeform 89"/>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1" name="Rectangle 90"/>
            <p:cNvSpPr>
              <a:spLocks noChangeArrowheads="1"/>
            </p:cNvSpPr>
            <p:nvPr/>
          </p:nvSpPr>
          <p:spPr bwMode="auto">
            <a:xfrm>
              <a:off x="4584" y="2998"/>
              <a:ext cx="49" cy="12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2" name="Freeform 91"/>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3" name="Rectangle 92"/>
            <p:cNvSpPr>
              <a:spLocks noChangeArrowheads="1"/>
            </p:cNvSpPr>
            <p:nvPr/>
          </p:nvSpPr>
          <p:spPr bwMode="auto">
            <a:xfrm>
              <a:off x="3951" y="3609"/>
              <a:ext cx="106" cy="15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sp>
        <p:nvSpPr>
          <p:cNvPr id="94" name="Freeform 93"/>
          <p:cNvSpPr>
            <a:spLocks/>
          </p:cNvSpPr>
          <p:nvPr/>
        </p:nvSpPr>
        <p:spPr bwMode="auto">
          <a:xfrm>
            <a:off x="4992624" y="2526781"/>
            <a:ext cx="493291" cy="335328"/>
          </a:xfrm>
          <a:custGeom>
            <a:avLst/>
            <a:gdLst/>
            <a:ahLst/>
            <a:cxnLst>
              <a:cxn ang="0">
                <a:pos x="1513" y="519"/>
              </a:cxn>
              <a:cxn ang="0">
                <a:pos x="1526" y="414"/>
              </a:cxn>
              <a:cxn ang="0">
                <a:pos x="1113" y="0"/>
              </a:cxn>
              <a:cxn ang="0">
                <a:pos x="731" y="254"/>
              </a:cxn>
              <a:cxn ang="0">
                <a:pos x="508" y="151"/>
              </a:cxn>
              <a:cxn ang="0">
                <a:pos x="215" y="444"/>
              </a:cxn>
              <a:cxn ang="0">
                <a:pos x="226" y="524"/>
              </a:cxn>
              <a:cxn ang="0">
                <a:pos x="0" y="848"/>
              </a:cxn>
              <a:cxn ang="0">
                <a:pos x="345" y="1193"/>
              </a:cxn>
              <a:cxn ang="0">
                <a:pos x="1409" y="1193"/>
              </a:cxn>
              <a:cxn ang="0">
                <a:pos x="1754" y="848"/>
              </a:cxn>
              <a:cxn ang="0">
                <a:pos x="1513" y="519"/>
              </a:cxn>
            </a:cxnLst>
            <a:rect l="0" t="0" r="r" b="b"/>
            <a:pathLst>
              <a:path w="1754" h="1193">
                <a:moveTo>
                  <a:pt x="1513" y="519"/>
                </a:moveTo>
                <a:cubicBezTo>
                  <a:pt x="1522" y="485"/>
                  <a:pt x="1526" y="450"/>
                  <a:pt x="1526" y="414"/>
                </a:cubicBezTo>
                <a:cubicBezTo>
                  <a:pt x="1526" y="185"/>
                  <a:pt x="1341" y="0"/>
                  <a:pt x="1113" y="0"/>
                </a:cubicBezTo>
                <a:cubicBezTo>
                  <a:pt x="941" y="0"/>
                  <a:pt x="794" y="105"/>
                  <a:pt x="731" y="254"/>
                </a:cubicBezTo>
                <a:cubicBezTo>
                  <a:pt x="677" y="191"/>
                  <a:pt x="597" y="151"/>
                  <a:pt x="508" y="151"/>
                </a:cubicBezTo>
                <a:cubicBezTo>
                  <a:pt x="346" y="151"/>
                  <a:pt x="215" y="282"/>
                  <a:pt x="215" y="444"/>
                </a:cubicBezTo>
                <a:cubicBezTo>
                  <a:pt x="215" y="471"/>
                  <a:pt x="219" y="498"/>
                  <a:pt x="226" y="524"/>
                </a:cubicBezTo>
                <a:cubicBezTo>
                  <a:pt x="94" y="572"/>
                  <a:pt x="0" y="699"/>
                  <a:pt x="0" y="848"/>
                </a:cubicBezTo>
                <a:cubicBezTo>
                  <a:pt x="0" y="1038"/>
                  <a:pt x="155" y="1193"/>
                  <a:pt x="345" y="1193"/>
                </a:cubicBezTo>
                <a:cubicBezTo>
                  <a:pt x="1409" y="1193"/>
                  <a:pt x="1409" y="1193"/>
                  <a:pt x="1409" y="1193"/>
                </a:cubicBezTo>
                <a:cubicBezTo>
                  <a:pt x="1600" y="1193"/>
                  <a:pt x="1754" y="1038"/>
                  <a:pt x="1754" y="848"/>
                </a:cubicBezTo>
                <a:cubicBezTo>
                  <a:pt x="1754" y="693"/>
                  <a:pt x="1653" y="563"/>
                  <a:pt x="1513" y="519"/>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nvGrpSpPr>
          <p:cNvPr id="59" name="Group 58"/>
          <p:cNvGrpSpPr/>
          <p:nvPr/>
        </p:nvGrpSpPr>
        <p:grpSpPr>
          <a:xfrm>
            <a:off x="5347250" y="3340624"/>
            <a:ext cx="377057" cy="369941"/>
            <a:chOff x="4692650" y="3403600"/>
            <a:chExt cx="410821" cy="403068"/>
          </a:xfrm>
        </p:grpSpPr>
        <p:sp>
          <p:nvSpPr>
            <p:cNvPr id="58" name="Rectangle 57"/>
            <p:cNvSpPr/>
            <p:nvPr/>
          </p:nvSpPr>
          <p:spPr>
            <a:xfrm>
              <a:off x="4692650" y="3403600"/>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96" name="Rectangle 95"/>
            <p:cNvSpPr/>
            <p:nvPr/>
          </p:nvSpPr>
          <p:spPr>
            <a:xfrm>
              <a:off x="4910438" y="3403600"/>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97" name="Rectangle 96"/>
            <p:cNvSpPr/>
            <p:nvPr/>
          </p:nvSpPr>
          <p:spPr>
            <a:xfrm>
              <a:off x="4910438" y="3613635"/>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98" name="Rectangle 97"/>
            <p:cNvSpPr/>
            <p:nvPr/>
          </p:nvSpPr>
          <p:spPr>
            <a:xfrm>
              <a:off x="4692650" y="3613635"/>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99" name="Freeform 98"/>
            <p:cNvSpPr>
              <a:spLocks/>
            </p:cNvSpPr>
            <p:nvPr/>
          </p:nvSpPr>
          <p:spPr bwMode="auto">
            <a:xfrm>
              <a:off x="4751846" y="3489744"/>
              <a:ext cx="311285" cy="230188"/>
            </a:xfrm>
            <a:custGeom>
              <a:avLst/>
              <a:gdLst/>
              <a:ahLst/>
              <a:cxnLst>
                <a:cxn ang="0">
                  <a:pos x="124" y="46"/>
                </a:cxn>
                <a:cxn ang="0">
                  <a:pos x="123" y="46"/>
                </a:cxn>
                <a:cxn ang="0">
                  <a:pos x="123" y="45"/>
                </a:cxn>
                <a:cxn ang="0">
                  <a:pos x="78" y="0"/>
                </a:cxn>
                <a:cxn ang="0">
                  <a:pos x="33" y="45"/>
                </a:cxn>
                <a:cxn ang="0">
                  <a:pos x="33" y="46"/>
                </a:cxn>
                <a:cxn ang="0">
                  <a:pos x="0" y="83"/>
                </a:cxn>
                <a:cxn ang="0">
                  <a:pos x="37" y="119"/>
                </a:cxn>
                <a:cxn ang="0">
                  <a:pos x="124" y="119"/>
                </a:cxn>
                <a:cxn ang="0">
                  <a:pos x="161" y="83"/>
                </a:cxn>
                <a:cxn ang="0">
                  <a:pos x="124" y="46"/>
                </a:cxn>
              </a:cxnLst>
              <a:rect l="0" t="0" r="r" b="b"/>
              <a:pathLst>
                <a:path w="161" h="119">
                  <a:moveTo>
                    <a:pt x="124" y="46"/>
                  </a:moveTo>
                  <a:cubicBezTo>
                    <a:pt x="123" y="46"/>
                    <a:pt x="123" y="46"/>
                    <a:pt x="123" y="46"/>
                  </a:cubicBezTo>
                  <a:cubicBezTo>
                    <a:pt x="123" y="46"/>
                    <a:pt x="123" y="45"/>
                    <a:pt x="123" y="45"/>
                  </a:cubicBezTo>
                  <a:cubicBezTo>
                    <a:pt x="123" y="20"/>
                    <a:pt x="103" y="0"/>
                    <a:pt x="78" y="0"/>
                  </a:cubicBezTo>
                  <a:cubicBezTo>
                    <a:pt x="54" y="0"/>
                    <a:pt x="33" y="20"/>
                    <a:pt x="33" y="45"/>
                  </a:cubicBezTo>
                  <a:cubicBezTo>
                    <a:pt x="33" y="45"/>
                    <a:pt x="33" y="46"/>
                    <a:pt x="33" y="46"/>
                  </a:cubicBezTo>
                  <a:cubicBezTo>
                    <a:pt x="15" y="48"/>
                    <a:pt x="0" y="63"/>
                    <a:pt x="0" y="83"/>
                  </a:cubicBezTo>
                  <a:cubicBezTo>
                    <a:pt x="0" y="103"/>
                    <a:pt x="17" y="119"/>
                    <a:pt x="37" y="119"/>
                  </a:cubicBezTo>
                  <a:cubicBezTo>
                    <a:pt x="124" y="119"/>
                    <a:pt x="124" y="119"/>
                    <a:pt x="124" y="119"/>
                  </a:cubicBezTo>
                  <a:cubicBezTo>
                    <a:pt x="144" y="119"/>
                    <a:pt x="161" y="103"/>
                    <a:pt x="161" y="83"/>
                  </a:cubicBezTo>
                  <a:cubicBezTo>
                    <a:pt x="161" y="62"/>
                    <a:pt x="144" y="46"/>
                    <a:pt x="124" y="46"/>
                  </a:cubicBezTo>
                  <a:close/>
                </a:path>
              </a:pathLst>
            </a:custGeom>
            <a:solidFill>
              <a:srgbClr val="005EB8"/>
            </a:solidFill>
            <a:ln w="952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grpSp>
        <p:nvGrpSpPr>
          <p:cNvPr id="66" name="Group 65"/>
          <p:cNvGrpSpPr/>
          <p:nvPr/>
        </p:nvGrpSpPr>
        <p:grpSpPr>
          <a:xfrm>
            <a:off x="5316861" y="4254714"/>
            <a:ext cx="599487" cy="449732"/>
            <a:chOff x="5316861" y="4254714"/>
            <a:chExt cx="599487" cy="449732"/>
          </a:xfrm>
        </p:grpSpPr>
        <p:grpSp>
          <p:nvGrpSpPr>
            <p:cNvPr id="138" name="Group 137"/>
            <p:cNvGrpSpPr/>
            <p:nvPr/>
          </p:nvGrpSpPr>
          <p:grpSpPr>
            <a:xfrm>
              <a:off x="5316861" y="4404542"/>
              <a:ext cx="173538" cy="150037"/>
              <a:chOff x="5316861" y="4404542"/>
              <a:chExt cx="173538" cy="150037"/>
            </a:xfrm>
          </p:grpSpPr>
          <p:sp>
            <p:nvSpPr>
              <p:cNvPr id="13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4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41" name="Straight Connector 14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5419666" y="4254714"/>
              <a:ext cx="173538" cy="150037"/>
              <a:chOff x="5316861" y="4404542"/>
              <a:chExt cx="173538" cy="150037"/>
            </a:xfrm>
          </p:grpSpPr>
          <p:sp>
            <p:nvSpPr>
              <p:cNvPr id="144"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45"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46" name="Straight Connector 145"/>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5632359" y="4254714"/>
              <a:ext cx="173538" cy="150037"/>
              <a:chOff x="5316861" y="4404542"/>
              <a:chExt cx="173538" cy="150037"/>
            </a:xfrm>
          </p:grpSpPr>
          <p:sp>
            <p:nvSpPr>
              <p:cNvPr id="14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5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51" name="Straight Connector 15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a:off x="5529386" y="4405369"/>
              <a:ext cx="173538" cy="150037"/>
              <a:chOff x="5316861" y="4404542"/>
              <a:chExt cx="173538" cy="150037"/>
            </a:xfrm>
          </p:grpSpPr>
          <p:sp>
            <p:nvSpPr>
              <p:cNvPr id="154"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55"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56" name="Straight Connector 155"/>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5742810" y="4405369"/>
              <a:ext cx="173538" cy="150037"/>
              <a:chOff x="5316861" y="4404542"/>
              <a:chExt cx="173538" cy="150037"/>
            </a:xfrm>
          </p:grpSpPr>
          <p:sp>
            <p:nvSpPr>
              <p:cNvPr id="15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6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61" name="Straight Connector 16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5634280" y="4554409"/>
              <a:ext cx="173538" cy="150037"/>
              <a:chOff x="5316861" y="4404542"/>
              <a:chExt cx="173538" cy="150037"/>
            </a:xfrm>
          </p:grpSpPr>
          <p:sp>
            <p:nvSpPr>
              <p:cNvPr id="164"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65"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66" name="Straight Connector 165"/>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5411744" y="4554409"/>
              <a:ext cx="173538" cy="150037"/>
              <a:chOff x="5316861" y="4404542"/>
              <a:chExt cx="173538" cy="150037"/>
            </a:xfrm>
          </p:grpSpPr>
          <p:sp>
            <p:nvSpPr>
              <p:cNvPr id="16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7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71" name="Straight Connector 17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13673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37885" y="999641"/>
            <a:ext cx="9943403" cy="4846288"/>
          </a:xfrm>
        </p:spPr>
        <p:txBody>
          <a:bodyPr/>
          <a:lstStyle/>
          <a:p>
            <a:pPr marL="0" lvl="2" indent="0">
              <a:buNone/>
            </a:pPr>
            <a:r>
              <a:rPr lang="en-US" sz="1000" dirty="0"/>
              <a:t>Container security is the process of implementing security tools and policies to assure that they run as intended. Security must be integrated from design phase, automated to remove manual touch points and extended into the operations of the underlying infrastructure. Container security is a continuous process. The customer responsibilities vary based on the cloud service model (IAAS &amp; PAAS). Refer to NIST 800-190 for a holistic view on container security.</a:t>
            </a:r>
          </a:p>
        </p:txBody>
      </p:sp>
      <p:sp>
        <p:nvSpPr>
          <p:cNvPr id="2" name="Title 1"/>
          <p:cNvSpPr>
            <a:spLocks noGrp="1"/>
          </p:cNvSpPr>
          <p:nvPr>
            <p:ph type="title"/>
          </p:nvPr>
        </p:nvSpPr>
        <p:spPr>
          <a:xfrm>
            <a:off x="998400" y="431800"/>
            <a:ext cx="10195200" cy="533400"/>
          </a:xfrm>
        </p:spPr>
        <p:txBody>
          <a:bodyPr/>
          <a:lstStyle/>
          <a:p>
            <a:r>
              <a:rPr lang="en-US" dirty="0"/>
              <a:t> Securing containers</a:t>
            </a:r>
          </a:p>
        </p:txBody>
      </p:sp>
      <p:grpSp>
        <p:nvGrpSpPr>
          <p:cNvPr id="28" name="Group 27"/>
          <p:cNvGrpSpPr/>
          <p:nvPr/>
        </p:nvGrpSpPr>
        <p:grpSpPr>
          <a:xfrm>
            <a:off x="995364" y="1814286"/>
            <a:ext cx="10195560" cy="4132754"/>
            <a:chOff x="995364" y="1814286"/>
            <a:chExt cx="10195560" cy="4132754"/>
          </a:xfrm>
        </p:grpSpPr>
        <p:sp>
          <p:nvSpPr>
            <p:cNvPr id="15" name="Rectangle 14"/>
            <p:cNvSpPr/>
            <p:nvPr/>
          </p:nvSpPr>
          <p:spPr>
            <a:xfrm>
              <a:off x="6543143" y="4160497"/>
              <a:ext cx="4407548" cy="1786543"/>
            </a:xfrm>
            <a:prstGeom prst="rect">
              <a:avLst/>
            </a:prstGeom>
            <a:ln>
              <a:solidFill>
                <a:srgbClr val="0091DA"/>
              </a:solidFill>
            </a:ln>
          </p:spPr>
          <p:style>
            <a:lnRef idx="2">
              <a:schemeClr val="accent2">
                <a:hueOff val="-3350302"/>
                <a:satOff val="28253"/>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5840" tIns="54864" rIns="54864"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Leverage Azure Kubernetes Service – implement access control for orchestration API using RBAC, enable logging</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Host Vulnerability Scan – stop unnecessary services, scan OS libraries (Azure Security Center)</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Harden Linux Kernel (AppArmor, Seccomp)</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Enable auto updates of security fixes (kured)</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Enable file system tamper alerts (Azure File Integrity Monitoring)</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Practice workload isolation using logical and physical clusters (Azure Kubernetes Service)</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Secure access to orchestration API using RBAC access controls (Azure AD)</a:t>
              </a:r>
            </a:p>
          </p:txBody>
        </p:sp>
        <p:sp>
          <p:nvSpPr>
            <p:cNvPr id="16" name="Rectangle 15"/>
            <p:cNvSpPr/>
            <p:nvPr/>
          </p:nvSpPr>
          <p:spPr>
            <a:xfrm>
              <a:off x="1329784" y="4160052"/>
              <a:ext cx="3991735" cy="1786988"/>
            </a:xfrm>
            <a:prstGeom prst="rect">
              <a:avLst/>
            </a:prstGeom>
            <a:ln w="6350">
              <a:solidFill>
                <a:srgbClr val="483698"/>
              </a:solidFill>
            </a:ln>
          </p:spPr>
          <p:style>
            <a:lnRef idx="2">
              <a:schemeClr val="accent2">
                <a:hueOff val="-5025453"/>
                <a:satOff val="42379"/>
                <a:lumOff val="647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864" tIns="54864" rIns="822960"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Enforce Network Rules via Azure Network Firewall</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Leverage Network Security Groups for packet flow isolation</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Use Azure Security Center for incident management &amp; response</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Geo-replicate AKS clusters for redundancy.</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Azure Infrastructure is certified for ISO/IEC 27001:2013 and NIST SP 800-53, for security and reliability</a:t>
              </a:r>
            </a:p>
          </p:txBody>
        </p:sp>
        <p:sp>
          <p:nvSpPr>
            <p:cNvPr id="17" name="Rectangle 16"/>
            <p:cNvSpPr/>
            <p:nvPr/>
          </p:nvSpPr>
          <p:spPr>
            <a:xfrm>
              <a:off x="6543143" y="2301994"/>
              <a:ext cx="4407548" cy="1752952"/>
            </a:xfrm>
            <a:prstGeom prst="rect">
              <a:avLst/>
            </a:prstGeom>
            <a:ln>
              <a:solidFill>
                <a:srgbClr val="005EB8"/>
              </a:solidFill>
            </a:ln>
          </p:spPr>
          <p:style>
            <a:lnRef idx="2">
              <a:schemeClr val="accent2">
                <a:hueOff val="-1675151"/>
                <a:satOff val="14126"/>
                <a:lumOff val="215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5840" tIns="54864" rIns="54864"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Trusted &amp; Signed Images (Azure Container Registry)</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Image Scanning, Vulnerability Assessment – escalated privileges &amp; configuration errors, Compliance Management, Runtime Monitoring, Antimalware protection (Twistlock, Aqua)</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Use of trusted container registry [Azure Container Registry, Azure Security Center]</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Application Vulnerability Scan (Azure Application Firewall)</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Prevent sensitive data exposure in serverless functions.</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Control access to container registry with authentication and authorization</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Application Vulnerability Scan (Azure Application Firewall)</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Container registry must be geo-replicated.</a:t>
              </a:r>
            </a:p>
          </p:txBody>
        </p:sp>
        <p:sp>
          <p:nvSpPr>
            <p:cNvPr id="18" name="Rectangle 17"/>
            <p:cNvSpPr/>
            <p:nvPr/>
          </p:nvSpPr>
          <p:spPr>
            <a:xfrm>
              <a:off x="1329784" y="2309557"/>
              <a:ext cx="3944851" cy="1736889"/>
            </a:xfrm>
            <a:prstGeom prst="rect">
              <a:avLst/>
            </a:prstGeom>
            <a:ln w="6350">
              <a:solidFill>
                <a:srgbClr val="00338D"/>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864" tIns="54864" rIns="822960"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Adoption of Cloud Native Architecture Design – zero trust access based model, identity centric, microservices architecture (12 factor app methodology)</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Application Security Design (MS Security Development Lifecycle)</a:t>
              </a:r>
            </a:p>
            <a:p>
              <a:pPr marL="219456" lvl="1" indent="-219456" defTabSz="355600">
                <a:spcBef>
                  <a:spcPct val="0"/>
                </a:spcBef>
                <a:buClr>
                  <a:srgbClr val="00338D"/>
                </a:buClr>
                <a:buFont typeface="Arial" panose="020B0604020202020204" pitchFamily="34" charset="0"/>
                <a:buChar char="—"/>
              </a:pPr>
              <a:r>
                <a:rPr lang="fr-FR" sz="900" dirty="0">
                  <a:solidFill>
                    <a:srgbClr val="000000">
                      <a:hueOff val="0"/>
                      <a:satOff val="0"/>
                      <a:lumOff val="0"/>
                      <a:alphaOff val="0"/>
                    </a:srgbClr>
                  </a:solidFill>
                </a:rPr>
                <a:t>Code &amp; Configuration Change Control (Azure Repos)</a:t>
              </a:r>
              <a:endParaRPr lang="en-US" sz="900" dirty="0">
                <a:solidFill>
                  <a:srgbClr val="000000">
                    <a:hueOff val="0"/>
                    <a:satOff val="0"/>
                    <a:lumOff val="0"/>
                    <a:alphaOff val="0"/>
                  </a:srgbClr>
                </a:solidFill>
              </a:endParaRP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Reduce Application Attack Surface (OWASP Top 10 &amp; OWASP Docker Top 10)</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Follow Secure DevOps – plan, code, build, test, release, deploy, run, monitor (Azure DevOps, Azure Pipelines)</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Separation of environments – Development, Staging, Production (Azure DevOps)</a:t>
              </a:r>
            </a:p>
          </p:txBody>
        </p:sp>
        <p:sp>
          <p:nvSpPr>
            <p:cNvPr id="19" name="Freeform 18"/>
            <p:cNvSpPr/>
            <p:nvPr/>
          </p:nvSpPr>
          <p:spPr>
            <a:xfrm>
              <a:off x="4345841" y="2477833"/>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0" y="1549278"/>
                  </a:moveTo>
                  <a:cubicBezTo>
                    <a:pt x="0" y="693635"/>
                    <a:pt x="693635" y="0"/>
                    <a:pt x="1549278" y="0"/>
                  </a:cubicBezTo>
                  <a:lnTo>
                    <a:pt x="1549278" y="1549278"/>
                  </a:lnTo>
                  <a:lnTo>
                    <a:pt x="0" y="1549278"/>
                  </a:lnTo>
                  <a:close/>
                </a:path>
              </a:pathLst>
            </a:custGeom>
            <a:solidFill>
              <a:srgbClr val="00338D"/>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17781" tIns="517781" rIns="64008" bIns="64008" numCol="1" spcCol="1270" anchor="ctr" anchorCtr="0">
              <a:noAutofit/>
            </a:bodyPr>
            <a:lstStyle/>
            <a:p>
              <a:pPr algn="ctr" defTabSz="400050">
                <a:lnSpc>
                  <a:spcPct val="90000"/>
                </a:lnSpc>
                <a:spcBef>
                  <a:spcPct val="0"/>
                </a:spcBef>
                <a:spcAft>
                  <a:spcPct val="35000"/>
                </a:spcAft>
              </a:pPr>
              <a:r>
                <a:rPr lang="en-US" sz="900" b="1" dirty="0">
                  <a:solidFill>
                    <a:prstClr val="white"/>
                  </a:solidFill>
                </a:rPr>
                <a:t>Application Security</a:t>
              </a:r>
            </a:p>
          </p:txBody>
        </p:sp>
        <p:sp>
          <p:nvSpPr>
            <p:cNvPr id="20" name="Freeform 19"/>
            <p:cNvSpPr/>
            <p:nvPr/>
          </p:nvSpPr>
          <p:spPr>
            <a:xfrm>
              <a:off x="5966680" y="2477833"/>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0" y="0"/>
                  </a:moveTo>
                  <a:cubicBezTo>
                    <a:pt x="855643" y="0"/>
                    <a:pt x="1549278" y="693635"/>
                    <a:pt x="1549278" y="1549278"/>
                  </a:cubicBezTo>
                  <a:lnTo>
                    <a:pt x="0" y="1549278"/>
                  </a:lnTo>
                  <a:lnTo>
                    <a:pt x="0" y="0"/>
                  </a:lnTo>
                  <a:close/>
                </a:path>
              </a:pathLst>
            </a:custGeom>
            <a:solidFill>
              <a:srgbClr val="005EB8"/>
            </a:solidFill>
          </p:spPr>
          <p:style>
            <a:lnRef idx="2">
              <a:schemeClr val="lt1">
                <a:hueOff val="0"/>
                <a:satOff val="0"/>
                <a:lumOff val="0"/>
                <a:alphaOff val="0"/>
              </a:schemeClr>
            </a:lnRef>
            <a:fillRef idx="1">
              <a:schemeClr val="accent2">
                <a:hueOff val="-1675151"/>
                <a:satOff val="14126"/>
                <a:lumOff val="2157"/>
                <a:alphaOff val="0"/>
              </a:schemeClr>
            </a:fillRef>
            <a:effectRef idx="0">
              <a:schemeClr val="accent2">
                <a:hueOff val="-1675151"/>
                <a:satOff val="14126"/>
                <a:lumOff val="2157"/>
                <a:alphaOff val="0"/>
              </a:schemeClr>
            </a:effectRef>
            <a:fontRef idx="minor">
              <a:schemeClr val="lt1"/>
            </a:fontRef>
          </p:style>
          <p:txBody>
            <a:bodyPr spcFirstLastPara="0" vert="horz" wrap="square" lIns="64008" tIns="517781" rIns="517781" bIns="64008" numCol="1" spcCol="1270" anchor="ctr" anchorCtr="0">
              <a:noAutofit/>
            </a:bodyPr>
            <a:lstStyle/>
            <a:p>
              <a:pPr algn="ctr" defTabSz="400050">
                <a:lnSpc>
                  <a:spcPct val="90000"/>
                </a:lnSpc>
                <a:spcBef>
                  <a:spcPct val="0"/>
                </a:spcBef>
                <a:spcAft>
                  <a:spcPct val="35000"/>
                </a:spcAft>
              </a:pPr>
              <a:r>
                <a:rPr lang="en-US" sz="900" b="1" dirty="0">
                  <a:solidFill>
                    <a:prstClr val="white"/>
                  </a:solidFill>
                </a:rPr>
                <a:t>Container Security</a:t>
              </a:r>
            </a:p>
          </p:txBody>
        </p:sp>
        <p:sp>
          <p:nvSpPr>
            <p:cNvPr id="21" name="Freeform 20"/>
            <p:cNvSpPr/>
            <p:nvPr/>
          </p:nvSpPr>
          <p:spPr>
            <a:xfrm>
              <a:off x="5966680" y="4136406"/>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1549278" y="0"/>
                  </a:moveTo>
                  <a:cubicBezTo>
                    <a:pt x="1549278" y="855643"/>
                    <a:pt x="855643" y="1549278"/>
                    <a:pt x="0" y="1549278"/>
                  </a:cubicBezTo>
                  <a:lnTo>
                    <a:pt x="0" y="0"/>
                  </a:lnTo>
                  <a:lnTo>
                    <a:pt x="1549278" y="0"/>
                  </a:lnTo>
                  <a:close/>
                </a:path>
              </a:pathLst>
            </a:custGeom>
            <a:solidFill>
              <a:srgbClr val="0091DA"/>
            </a:solidFill>
          </p:spPr>
          <p:style>
            <a:lnRef idx="2">
              <a:schemeClr val="lt1">
                <a:hueOff val="0"/>
                <a:satOff val="0"/>
                <a:lumOff val="0"/>
                <a:alphaOff val="0"/>
              </a:schemeClr>
            </a:lnRef>
            <a:fillRef idx="1">
              <a:schemeClr val="accent2">
                <a:hueOff val="-3350302"/>
                <a:satOff val="28253"/>
                <a:lumOff val="4314"/>
                <a:alphaOff val="0"/>
              </a:schemeClr>
            </a:fillRef>
            <a:effectRef idx="0">
              <a:schemeClr val="accent2">
                <a:hueOff val="-3350302"/>
                <a:satOff val="28253"/>
                <a:lumOff val="4314"/>
                <a:alphaOff val="0"/>
              </a:schemeClr>
            </a:effectRef>
            <a:fontRef idx="minor">
              <a:schemeClr val="lt1"/>
            </a:fontRef>
          </p:style>
          <p:txBody>
            <a:bodyPr spcFirstLastPara="0" vert="horz" wrap="square" lIns="64008" tIns="64008" rIns="517781" bIns="517781" numCol="1" spcCol="1270" anchor="ctr" anchorCtr="0">
              <a:noAutofit/>
            </a:bodyPr>
            <a:lstStyle/>
            <a:p>
              <a:pPr algn="ctr" defTabSz="400050">
                <a:lnSpc>
                  <a:spcPct val="90000"/>
                </a:lnSpc>
                <a:spcBef>
                  <a:spcPct val="0"/>
                </a:spcBef>
                <a:spcAft>
                  <a:spcPct val="35000"/>
                </a:spcAft>
              </a:pPr>
              <a:r>
                <a:rPr lang="en-US" sz="900" b="1" dirty="0">
                  <a:solidFill>
                    <a:prstClr val="white"/>
                  </a:solidFill>
                </a:rPr>
                <a:t>Orchestration Security</a:t>
              </a:r>
            </a:p>
          </p:txBody>
        </p:sp>
        <p:sp>
          <p:nvSpPr>
            <p:cNvPr id="22" name="Freeform 21"/>
            <p:cNvSpPr/>
            <p:nvPr/>
          </p:nvSpPr>
          <p:spPr>
            <a:xfrm>
              <a:off x="4345841" y="4136406"/>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1549278" y="1549278"/>
                  </a:moveTo>
                  <a:cubicBezTo>
                    <a:pt x="693635" y="1549278"/>
                    <a:pt x="0" y="855643"/>
                    <a:pt x="0" y="0"/>
                  </a:cubicBezTo>
                  <a:lnTo>
                    <a:pt x="1549278" y="0"/>
                  </a:lnTo>
                  <a:lnTo>
                    <a:pt x="1549278" y="1549278"/>
                  </a:lnTo>
                  <a:close/>
                </a:path>
              </a:pathLst>
            </a:custGeom>
            <a:solidFill>
              <a:srgbClr val="483698"/>
            </a:solidFill>
          </p:spPr>
          <p:style>
            <a:lnRef idx="2">
              <a:schemeClr val="lt1">
                <a:hueOff val="0"/>
                <a:satOff val="0"/>
                <a:lumOff val="0"/>
                <a:alphaOff val="0"/>
              </a:schemeClr>
            </a:lnRef>
            <a:fillRef idx="1">
              <a:schemeClr val="accent2">
                <a:hueOff val="-5025453"/>
                <a:satOff val="42379"/>
                <a:lumOff val="6471"/>
                <a:alphaOff val="0"/>
              </a:schemeClr>
            </a:fillRef>
            <a:effectRef idx="0">
              <a:schemeClr val="accent2">
                <a:hueOff val="-5025453"/>
                <a:satOff val="42379"/>
                <a:lumOff val="6471"/>
                <a:alphaOff val="0"/>
              </a:schemeClr>
            </a:effectRef>
            <a:fontRef idx="minor">
              <a:schemeClr val="lt1"/>
            </a:fontRef>
          </p:style>
          <p:txBody>
            <a:bodyPr spcFirstLastPara="0" vert="horz" wrap="square" lIns="517781" tIns="64008" rIns="64008" bIns="517781" numCol="1" spcCol="1270" anchor="ctr" anchorCtr="0">
              <a:noAutofit/>
            </a:bodyPr>
            <a:lstStyle/>
            <a:p>
              <a:pPr algn="ctr" defTabSz="400050">
                <a:lnSpc>
                  <a:spcPct val="90000"/>
                </a:lnSpc>
                <a:spcBef>
                  <a:spcPct val="0"/>
                </a:spcBef>
                <a:spcAft>
                  <a:spcPct val="35000"/>
                </a:spcAft>
              </a:pPr>
              <a:r>
                <a:rPr lang="en-US" sz="900" b="1" dirty="0">
                  <a:solidFill>
                    <a:prstClr val="white"/>
                  </a:solidFill>
                </a:rPr>
                <a:t>Infrastructure Security</a:t>
              </a:r>
            </a:p>
          </p:txBody>
        </p:sp>
        <p:sp>
          <p:nvSpPr>
            <p:cNvPr id="24" name="Circular Arrow 23"/>
            <p:cNvSpPr/>
            <p:nvPr/>
          </p:nvSpPr>
          <p:spPr>
            <a:xfrm>
              <a:off x="5663443" y="3770275"/>
              <a:ext cx="534912" cy="475970"/>
            </a:xfrm>
            <a:prstGeom prst="circularArrow">
              <a:avLst/>
            </a:prstGeom>
            <a:solidFill>
              <a:srgbClr val="00A3A1"/>
            </a:solidFill>
            <a:ln>
              <a:noFill/>
            </a:ln>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5" name="Circular Arrow 24"/>
            <p:cNvSpPr/>
            <p:nvPr/>
          </p:nvSpPr>
          <p:spPr>
            <a:xfrm rot="10800000">
              <a:off x="5663443" y="3953340"/>
              <a:ext cx="534912" cy="475970"/>
            </a:xfrm>
            <a:prstGeom prst="circularArrow">
              <a:avLst/>
            </a:prstGeom>
            <a:solidFill>
              <a:srgbClr val="00A3A1"/>
            </a:solidFill>
            <a:ln>
              <a:noFill/>
            </a:ln>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26" name="Group 25"/>
            <p:cNvGrpSpPr/>
            <p:nvPr/>
          </p:nvGrpSpPr>
          <p:grpSpPr>
            <a:xfrm>
              <a:off x="995364" y="1814286"/>
              <a:ext cx="10195560" cy="400623"/>
              <a:chOff x="1071704" y="1738040"/>
              <a:chExt cx="10087925" cy="476869"/>
            </a:xfrm>
          </p:grpSpPr>
          <p:sp>
            <p:nvSpPr>
              <p:cNvPr id="10" name="Freeform 9"/>
              <p:cNvSpPr/>
              <p:nvPr/>
            </p:nvSpPr>
            <p:spPr>
              <a:xfrm>
                <a:off x="1071704"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00338D"/>
              </a:solidFill>
              <a:ln w="6350"/>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a:solidFill>
                      <a:prstClr val="white"/>
                    </a:solidFill>
                  </a:rPr>
                  <a:t>Secure Application</a:t>
                </a:r>
              </a:p>
            </p:txBody>
          </p:sp>
          <p:sp>
            <p:nvSpPr>
              <p:cNvPr id="11" name="Freeform 10"/>
              <p:cNvSpPr/>
              <p:nvPr/>
            </p:nvSpPr>
            <p:spPr>
              <a:xfrm>
                <a:off x="3525524"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005EB8"/>
              </a:solidFill>
              <a:ln w="6350"/>
            </p:spPr>
            <p:style>
              <a:lnRef idx="2">
                <a:schemeClr val="lt1">
                  <a:hueOff val="0"/>
                  <a:satOff val="0"/>
                  <a:lumOff val="0"/>
                  <a:alphaOff val="0"/>
                </a:schemeClr>
              </a:lnRef>
              <a:fillRef idx="1">
                <a:schemeClr val="accent2">
                  <a:hueOff val="-1675151"/>
                  <a:satOff val="14126"/>
                  <a:lumOff val="2157"/>
                  <a:alphaOff val="0"/>
                </a:schemeClr>
              </a:fillRef>
              <a:effectRef idx="0">
                <a:schemeClr val="accent2">
                  <a:hueOff val="-1675151"/>
                  <a:satOff val="14126"/>
                  <a:lumOff val="2157"/>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a:solidFill>
                      <a:prstClr val="white"/>
                    </a:solidFill>
                  </a:rPr>
                  <a:t>Secure Container</a:t>
                </a:r>
              </a:p>
            </p:txBody>
          </p:sp>
          <p:sp>
            <p:nvSpPr>
              <p:cNvPr id="12" name="Freeform 11"/>
              <p:cNvSpPr/>
              <p:nvPr/>
            </p:nvSpPr>
            <p:spPr>
              <a:xfrm>
                <a:off x="5979343"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0091DA"/>
              </a:solidFill>
              <a:ln w="6350"/>
            </p:spPr>
            <p:style>
              <a:lnRef idx="2">
                <a:schemeClr val="lt1">
                  <a:hueOff val="0"/>
                  <a:satOff val="0"/>
                  <a:lumOff val="0"/>
                  <a:alphaOff val="0"/>
                </a:schemeClr>
              </a:lnRef>
              <a:fillRef idx="1">
                <a:schemeClr val="accent2">
                  <a:hueOff val="-3350302"/>
                  <a:satOff val="28253"/>
                  <a:lumOff val="4314"/>
                  <a:alphaOff val="0"/>
                </a:schemeClr>
              </a:fillRef>
              <a:effectRef idx="0">
                <a:schemeClr val="accent2">
                  <a:hueOff val="-3350302"/>
                  <a:satOff val="28253"/>
                  <a:lumOff val="4314"/>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a:solidFill>
                      <a:prstClr val="white"/>
                    </a:solidFill>
                  </a:rPr>
                  <a:t>Secure Orchestration</a:t>
                </a:r>
              </a:p>
            </p:txBody>
          </p:sp>
          <p:sp>
            <p:nvSpPr>
              <p:cNvPr id="13" name="Freeform 12"/>
              <p:cNvSpPr/>
              <p:nvPr/>
            </p:nvSpPr>
            <p:spPr>
              <a:xfrm>
                <a:off x="8433163"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483698"/>
              </a:solidFill>
              <a:ln w="6350"/>
            </p:spPr>
            <p:style>
              <a:lnRef idx="2">
                <a:schemeClr val="lt1">
                  <a:hueOff val="0"/>
                  <a:satOff val="0"/>
                  <a:lumOff val="0"/>
                  <a:alphaOff val="0"/>
                </a:schemeClr>
              </a:lnRef>
              <a:fillRef idx="1">
                <a:schemeClr val="accent2">
                  <a:hueOff val="-5025453"/>
                  <a:satOff val="42379"/>
                  <a:lumOff val="6471"/>
                  <a:alphaOff val="0"/>
                </a:schemeClr>
              </a:fillRef>
              <a:effectRef idx="0">
                <a:schemeClr val="accent2">
                  <a:hueOff val="-5025453"/>
                  <a:satOff val="42379"/>
                  <a:lumOff val="6471"/>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a:solidFill>
                      <a:prstClr val="white"/>
                    </a:solidFill>
                  </a:rPr>
                  <a:t>Secure Infrastructure</a:t>
                </a:r>
              </a:p>
            </p:txBody>
          </p:sp>
        </p:grpSp>
      </p:grpSp>
    </p:spTree>
    <p:extLst>
      <p:ext uri="{BB962C8B-B14F-4D97-AF65-F5344CB8AC3E}">
        <p14:creationId xmlns:p14="http://schemas.microsoft.com/office/powerpoint/2010/main" val="113453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998400" y="431800"/>
            <a:ext cx="10195200" cy="533400"/>
          </a:xfrm>
        </p:spPr>
        <p:txBody>
          <a:bodyPr/>
          <a:lstStyle/>
          <a:p>
            <a:r>
              <a:rPr lang="en-US" sz="2600" dirty="0"/>
              <a:t>Organizations should address cloud data protection issues and risks through a combined business, risk, controls, and technology view </a:t>
            </a:r>
          </a:p>
        </p:txBody>
      </p:sp>
      <p:sp>
        <p:nvSpPr>
          <p:cNvPr id="65" name="Rectangle 64"/>
          <p:cNvSpPr/>
          <p:nvPr/>
        </p:nvSpPr>
        <p:spPr>
          <a:xfrm>
            <a:off x="1359082" y="4900261"/>
            <a:ext cx="7979668" cy="102081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nchorCtr="0"/>
          <a:lstStyle/>
          <a:p>
            <a:r>
              <a:rPr lang="en-US" sz="900" dirty="0">
                <a:solidFill>
                  <a:prstClr val="white"/>
                </a:solidFill>
              </a:rPr>
              <a:t>Assist clients across hybrid cloud environments </a:t>
            </a:r>
          </a:p>
        </p:txBody>
      </p:sp>
      <p:sp>
        <p:nvSpPr>
          <p:cNvPr id="66" name="Rectangle 65"/>
          <p:cNvSpPr/>
          <p:nvPr/>
        </p:nvSpPr>
        <p:spPr>
          <a:xfrm>
            <a:off x="1359082" y="2468384"/>
            <a:ext cx="7979668" cy="102081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r>
              <a:rPr lang="en-US" sz="900" dirty="0">
                <a:solidFill>
                  <a:prstClr val="white"/>
                </a:solidFill>
              </a:rPr>
              <a:t>Establish risk baseline; manage business risks </a:t>
            </a:r>
          </a:p>
          <a:p>
            <a:pPr marL="171450" indent="-171450">
              <a:buClr>
                <a:prstClr val="white"/>
              </a:buClr>
              <a:buFont typeface="Arial" panose="020B0604020202020204" pitchFamily="34" charset="0"/>
              <a:buChar char="—"/>
            </a:pPr>
            <a:r>
              <a:rPr lang="en-US" sz="900" dirty="0">
                <a:solidFill>
                  <a:prstClr val="white"/>
                </a:solidFill>
              </a:rPr>
              <a:t>Include cyber security, risk, and compliance in business impact and threat analysis</a:t>
            </a:r>
          </a:p>
          <a:p>
            <a:pPr marL="171450" indent="-171450">
              <a:buClr>
                <a:prstClr val="white"/>
              </a:buClr>
              <a:buFont typeface="Arial" panose="020B0604020202020204" pitchFamily="34" charset="0"/>
              <a:buChar char="—"/>
            </a:pPr>
            <a:r>
              <a:rPr lang="en-US" sz="900" dirty="0">
                <a:solidFill>
                  <a:prstClr val="white"/>
                </a:solidFill>
              </a:rPr>
              <a:t>Establish business risk appetite for alternation, loss, and un-availability of data</a:t>
            </a:r>
          </a:p>
          <a:p>
            <a:pPr marL="171450" indent="-171450">
              <a:buClr>
                <a:prstClr val="white"/>
              </a:buClr>
              <a:buFont typeface="Arial" panose="020B0604020202020204" pitchFamily="34" charset="0"/>
              <a:buChar char="—"/>
            </a:pPr>
            <a:r>
              <a:rPr lang="en-US" sz="900" dirty="0">
                <a:solidFill>
                  <a:prstClr val="white"/>
                </a:solidFill>
              </a:rPr>
              <a:t>Build and manage risk &amp; cyber programs to address</a:t>
            </a:r>
          </a:p>
        </p:txBody>
      </p:sp>
      <p:sp>
        <p:nvSpPr>
          <p:cNvPr id="71" name="Rectangle 70"/>
          <p:cNvSpPr/>
          <p:nvPr/>
        </p:nvSpPr>
        <p:spPr>
          <a:xfrm>
            <a:off x="1359082" y="3712018"/>
            <a:ext cx="7979668" cy="102081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nchorCtr="0"/>
          <a:lstStyle/>
          <a:p>
            <a:r>
              <a:rPr lang="en-US" sz="900" dirty="0">
                <a:solidFill>
                  <a:prstClr val="white"/>
                </a:solidFill>
              </a:rPr>
              <a:t>Assess, transform, and operate controls to potentially optimize spend and risk management </a:t>
            </a:r>
          </a:p>
        </p:txBody>
      </p:sp>
      <p:sp>
        <p:nvSpPr>
          <p:cNvPr id="79" name="Rectangle 78"/>
          <p:cNvSpPr/>
          <p:nvPr/>
        </p:nvSpPr>
        <p:spPr>
          <a:xfrm>
            <a:off x="8561230"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b="1" dirty="0">
                <a:solidFill>
                  <a:prstClr val="white"/>
                </a:solidFill>
              </a:rPr>
              <a:t>Vendor Risk Mgmt.</a:t>
            </a:r>
          </a:p>
        </p:txBody>
      </p:sp>
      <p:sp>
        <p:nvSpPr>
          <p:cNvPr id="80" name="Rectangle 79"/>
          <p:cNvSpPr/>
          <p:nvPr/>
        </p:nvSpPr>
        <p:spPr>
          <a:xfrm>
            <a:off x="7767502"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Secure Backup</a:t>
            </a:r>
          </a:p>
        </p:txBody>
      </p:sp>
      <p:sp>
        <p:nvSpPr>
          <p:cNvPr id="81" name="Rectangle 80"/>
          <p:cNvSpPr/>
          <p:nvPr/>
        </p:nvSpPr>
        <p:spPr>
          <a:xfrm>
            <a:off x="6973779"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Incident Mgmt.</a:t>
            </a:r>
          </a:p>
        </p:txBody>
      </p:sp>
      <p:sp>
        <p:nvSpPr>
          <p:cNvPr id="82" name="Rectangle 81"/>
          <p:cNvSpPr/>
          <p:nvPr/>
        </p:nvSpPr>
        <p:spPr>
          <a:xfrm>
            <a:off x="6180055"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Log Collection/</a:t>
            </a:r>
            <a:br>
              <a:rPr lang="en-US" sz="900" b="1" dirty="0">
                <a:solidFill>
                  <a:prstClr val="white"/>
                </a:solidFill>
              </a:rPr>
            </a:br>
            <a:r>
              <a:rPr lang="en-US" sz="900" b="1" dirty="0">
                <a:solidFill>
                  <a:prstClr val="white"/>
                </a:solidFill>
              </a:rPr>
              <a:t>Analysis</a:t>
            </a:r>
          </a:p>
        </p:txBody>
      </p:sp>
      <p:sp>
        <p:nvSpPr>
          <p:cNvPr id="83" name="Rectangle 82"/>
          <p:cNvSpPr/>
          <p:nvPr/>
        </p:nvSpPr>
        <p:spPr>
          <a:xfrm>
            <a:off x="5386332"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Encryption/</a:t>
            </a:r>
            <a:br>
              <a:rPr lang="en-US" sz="900" b="1" dirty="0">
                <a:solidFill>
                  <a:prstClr val="white"/>
                </a:solidFill>
              </a:rPr>
            </a:br>
            <a:r>
              <a:rPr lang="en-US" sz="900" b="1" dirty="0">
                <a:solidFill>
                  <a:prstClr val="white"/>
                </a:solidFill>
              </a:rPr>
              <a:t>Masking</a:t>
            </a:r>
          </a:p>
        </p:txBody>
      </p:sp>
      <p:sp>
        <p:nvSpPr>
          <p:cNvPr id="84" name="Rectangle 83"/>
          <p:cNvSpPr/>
          <p:nvPr/>
        </p:nvSpPr>
        <p:spPr>
          <a:xfrm>
            <a:off x="4592610"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Behavior Monitoring</a:t>
            </a:r>
          </a:p>
        </p:txBody>
      </p:sp>
      <p:sp>
        <p:nvSpPr>
          <p:cNvPr id="85" name="Rectangle 84"/>
          <p:cNvSpPr/>
          <p:nvPr/>
        </p:nvSpPr>
        <p:spPr>
          <a:xfrm>
            <a:off x="3798886"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Detection/</a:t>
            </a:r>
            <a:br>
              <a:rPr lang="en-US" sz="900" b="1" dirty="0">
                <a:solidFill>
                  <a:prstClr val="white"/>
                </a:solidFill>
              </a:rPr>
            </a:br>
            <a:r>
              <a:rPr lang="en-US" sz="900" b="1" dirty="0">
                <a:solidFill>
                  <a:prstClr val="white"/>
                </a:solidFill>
              </a:rPr>
              <a:t>Alerting Tools</a:t>
            </a:r>
          </a:p>
        </p:txBody>
      </p:sp>
      <p:sp>
        <p:nvSpPr>
          <p:cNvPr id="86" name="Down Arrow 85"/>
          <p:cNvSpPr>
            <a:spLocks noChangeAspect="1"/>
          </p:cNvSpPr>
          <p:nvPr/>
        </p:nvSpPr>
        <p:spPr>
          <a:xfrm>
            <a:off x="10188110" y="1842998"/>
            <a:ext cx="467132" cy="124489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87" name="Down Arrow 86"/>
          <p:cNvSpPr>
            <a:spLocks noChangeAspect="1"/>
          </p:cNvSpPr>
          <p:nvPr/>
        </p:nvSpPr>
        <p:spPr>
          <a:xfrm rot="10800000">
            <a:off x="10188110" y="4029009"/>
            <a:ext cx="467132" cy="124489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88" name="TextBox 87"/>
          <p:cNvSpPr txBox="1"/>
          <p:nvPr/>
        </p:nvSpPr>
        <p:spPr>
          <a:xfrm>
            <a:off x="9877617" y="1449858"/>
            <a:ext cx="1088118" cy="264175"/>
          </a:xfrm>
          <a:prstGeom prst="rect">
            <a:avLst/>
          </a:prstGeom>
          <a:noFill/>
        </p:spPr>
        <p:txBody>
          <a:bodyPr wrap="none" lIns="54610" tIns="54610" rIns="54610" bIns="54610" rtlCol="0" anchor="ctr">
            <a:spAutoFit/>
          </a:bodyPr>
          <a:lstStyle/>
          <a:p>
            <a:pPr algn="ctr"/>
            <a:r>
              <a:rPr lang="en-US" sz="1000" b="1" dirty="0">
                <a:solidFill>
                  <a:srgbClr val="00338D"/>
                </a:solidFill>
              </a:rPr>
              <a:t>Business drives</a:t>
            </a:r>
          </a:p>
        </p:txBody>
      </p:sp>
      <p:sp>
        <p:nvSpPr>
          <p:cNvPr id="89" name="Down Arrow 88"/>
          <p:cNvSpPr/>
          <p:nvPr/>
        </p:nvSpPr>
        <p:spPr>
          <a:xfrm>
            <a:off x="1714752"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0" name="Down Arrow 89"/>
          <p:cNvSpPr/>
          <p:nvPr/>
        </p:nvSpPr>
        <p:spPr>
          <a:xfrm>
            <a:off x="3472337"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1" name="Down Arrow 90"/>
          <p:cNvSpPr/>
          <p:nvPr/>
        </p:nvSpPr>
        <p:spPr>
          <a:xfrm>
            <a:off x="5229924"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2" name="Down Arrow 91"/>
          <p:cNvSpPr/>
          <p:nvPr/>
        </p:nvSpPr>
        <p:spPr>
          <a:xfrm>
            <a:off x="6987511"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3" name="Down Arrow 92"/>
          <p:cNvSpPr/>
          <p:nvPr/>
        </p:nvSpPr>
        <p:spPr>
          <a:xfrm>
            <a:off x="8745096"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4" name="Rectangle 93"/>
          <p:cNvSpPr/>
          <p:nvPr/>
        </p:nvSpPr>
        <p:spPr>
          <a:xfrm>
            <a:off x="1359082" y="1322388"/>
            <a:ext cx="7979668" cy="91292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r>
              <a:rPr lang="en-US" sz="900" dirty="0">
                <a:solidFill>
                  <a:prstClr val="white"/>
                </a:solidFill>
              </a:rPr>
              <a:t>Define business process and data changes </a:t>
            </a:r>
          </a:p>
          <a:p>
            <a:pPr marL="171450" indent="-171450">
              <a:buClr>
                <a:prstClr val="white"/>
              </a:buClr>
              <a:buFont typeface="Arial" panose="020B0604020202020204" pitchFamily="34" charset="0"/>
              <a:buChar char="—"/>
            </a:pPr>
            <a:r>
              <a:rPr lang="en-US" sz="900" dirty="0">
                <a:solidFill>
                  <a:prstClr val="white"/>
                </a:solidFill>
              </a:rPr>
              <a:t>How do key business processes change in cloud? </a:t>
            </a:r>
          </a:p>
          <a:p>
            <a:pPr marL="171450" indent="-171450">
              <a:buClr>
                <a:prstClr val="white"/>
              </a:buClr>
              <a:buFont typeface="Arial" panose="020B0604020202020204" pitchFamily="34" charset="0"/>
              <a:buChar char="—"/>
            </a:pPr>
            <a:r>
              <a:rPr lang="en-US" sz="900" dirty="0">
                <a:solidFill>
                  <a:prstClr val="white"/>
                </a:solidFill>
              </a:rPr>
              <a:t>What data is created and transacted in cloud? </a:t>
            </a:r>
          </a:p>
        </p:txBody>
      </p:sp>
      <p:sp>
        <p:nvSpPr>
          <p:cNvPr id="95" name="Rectangle 94"/>
          <p:cNvSpPr/>
          <p:nvPr/>
        </p:nvSpPr>
        <p:spPr>
          <a:xfrm>
            <a:off x="1417715" y="1871050"/>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Finance</a:t>
            </a:r>
          </a:p>
        </p:txBody>
      </p:sp>
      <p:sp>
        <p:nvSpPr>
          <p:cNvPr id="96" name="Rectangle 95"/>
          <p:cNvSpPr/>
          <p:nvPr/>
        </p:nvSpPr>
        <p:spPr>
          <a:xfrm>
            <a:off x="2422049" y="1871050"/>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Sales</a:t>
            </a:r>
          </a:p>
        </p:txBody>
      </p:sp>
      <p:sp>
        <p:nvSpPr>
          <p:cNvPr id="97" name="Rectangle 96"/>
          <p:cNvSpPr/>
          <p:nvPr/>
        </p:nvSpPr>
        <p:spPr>
          <a:xfrm>
            <a:off x="3426385" y="1871050"/>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Marketing</a:t>
            </a:r>
          </a:p>
        </p:txBody>
      </p:sp>
      <p:sp>
        <p:nvSpPr>
          <p:cNvPr id="98" name="Rectangle 97"/>
          <p:cNvSpPr/>
          <p:nvPr/>
        </p:nvSpPr>
        <p:spPr>
          <a:xfrm>
            <a:off x="4430719"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R&amp;D</a:t>
            </a:r>
          </a:p>
        </p:txBody>
      </p:sp>
      <p:sp>
        <p:nvSpPr>
          <p:cNvPr id="99" name="Rectangle 98"/>
          <p:cNvSpPr/>
          <p:nvPr/>
        </p:nvSpPr>
        <p:spPr>
          <a:xfrm>
            <a:off x="5435053"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Engineering</a:t>
            </a:r>
          </a:p>
        </p:txBody>
      </p:sp>
      <p:sp>
        <p:nvSpPr>
          <p:cNvPr id="100" name="Rectangle 99"/>
          <p:cNvSpPr/>
          <p:nvPr/>
        </p:nvSpPr>
        <p:spPr>
          <a:xfrm>
            <a:off x="6439387"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R&amp;D</a:t>
            </a:r>
          </a:p>
        </p:txBody>
      </p:sp>
      <p:sp>
        <p:nvSpPr>
          <p:cNvPr id="101" name="Rectangle 100"/>
          <p:cNvSpPr/>
          <p:nvPr/>
        </p:nvSpPr>
        <p:spPr>
          <a:xfrm>
            <a:off x="7443722"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Engineering</a:t>
            </a:r>
          </a:p>
        </p:txBody>
      </p:sp>
      <p:sp>
        <p:nvSpPr>
          <p:cNvPr id="102" name="Rectangle 101"/>
          <p:cNvSpPr/>
          <p:nvPr/>
        </p:nvSpPr>
        <p:spPr>
          <a:xfrm>
            <a:off x="8448060"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IT</a:t>
            </a:r>
          </a:p>
        </p:txBody>
      </p:sp>
      <p:sp>
        <p:nvSpPr>
          <p:cNvPr id="103" name="Flowchart: Connector 102"/>
          <p:cNvSpPr/>
          <p:nvPr/>
        </p:nvSpPr>
        <p:spPr>
          <a:xfrm>
            <a:off x="998400" y="1322388"/>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1</a:t>
            </a:r>
          </a:p>
        </p:txBody>
      </p:sp>
      <p:sp>
        <p:nvSpPr>
          <p:cNvPr id="104" name="Flowchart: Connector 103"/>
          <p:cNvSpPr/>
          <p:nvPr/>
        </p:nvSpPr>
        <p:spPr>
          <a:xfrm>
            <a:off x="998400" y="2468384"/>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2</a:t>
            </a:r>
          </a:p>
        </p:txBody>
      </p:sp>
      <p:sp>
        <p:nvSpPr>
          <p:cNvPr id="105" name="Flowchart: Connector 104"/>
          <p:cNvSpPr/>
          <p:nvPr/>
        </p:nvSpPr>
        <p:spPr>
          <a:xfrm>
            <a:off x="998400" y="3712018"/>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3</a:t>
            </a:r>
          </a:p>
        </p:txBody>
      </p:sp>
      <p:sp>
        <p:nvSpPr>
          <p:cNvPr id="106" name="Rectangle 105"/>
          <p:cNvSpPr/>
          <p:nvPr/>
        </p:nvSpPr>
        <p:spPr>
          <a:xfrm>
            <a:off x="3005162"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Asset Discovery</a:t>
            </a:r>
          </a:p>
        </p:txBody>
      </p:sp>
      <p:grpSp>
        <p:nvGrpSpPr>
          <p:cNvPr id="107" name="Group 106"/>
          <p:cNvGrpSpPr/>
          <p:nvPr/>
        </p:nvGrpSpPr>
        <p:grpSpPr>
          <a:xfrm>
            <a:off x="1714752" y="3532815"/>
            <a:ext cx="7308270" cy="135581"/>
            <a:chOff x="1242900" y="2412726"/>
            <a:chExt cx="6029739" cy="149381"/>
          </a:xfrm>
          <a:solidFill>
            <a:srgbClr val="00338D"/>
          </a:solidFill>
        </p:grpSpPr>
        <p:sp>
          <p:nvSpPr>
            <p:cNvPr id="108" name="Down Arrow 107"/>
            <p:cNvSpPr/>
            <p:nvPr/>
          </p:nvSpPr>
          <p:spPr>
            <a:xfrm>
              <a:off x="1242900"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09" name="Down Arrow 108"/>
            <p:cNvSpPr/>
            <p:nvPr/>
          </p:nvSpPr>
          <p:spPr>
            <a:xfrm>
              <a:off x="2693008"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10" name="Down Arrow 109"/>
            <p:cNvSpPr/>
            <p:nvPr/>
          </p:nvSpPr>
          <p:spPr>
            <a:xfrm>
              <a:off x="4143117"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11" name="Down Arrow 110"/>
            <p:cNvSpPr/>
            <p:nvPr/>
          </p:nvSpPr>
          <p:spPr>
            <a:xfrm>
              <a:off x="5593226"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12" name="Down Arrow 111"/>
            <p:cNvSpPr/>
            <p:nvPr/>
          </p:nvSpPr>
          <p:spPr>
            <a:xfrm>
              <a:off x="7043334"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grpSp>
      <p:sp>
        <p:nvSpPr>
          <p:cNvPr id="113" name="Left Brace 112"/>
          <p:cNvSpPr/>
          <p:nvPr/>
        </p:nvSpPr>
        <p:spPr>
          <a:xfrm rot="10800000">
            <a:off x="9337312" y="2468384"/>
            <a:ext cx="443315" cy="2254793"/>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solidFill>
                <a:srgbClr val="000000"/>
              </a:solidFill>
            </a:endParaRPr>
          </a:p>
        </p:txBody>
      </p:sp>
      <p:sp>
        <p:nvSpPr>
          <p:cNvPr id="114" name="TextBox 113"/>
          <p:cNvSpPr txBox="1"/>
          <p:nvPr/>
        </p:nvSpPr>
        <p:spPr>
          <a:xfrm>
            <a:off x="9643540" y="5453892"/>
            <a:ext cx="1556273" cy="264175"/>
          </a:xfrm>
          <a:prstGeom prst="rect">
            <a:avLst/>
          </a:prstGeom>
          <a:noFill/>
        </p:spPr>
        <p:txBody>
          <a:bodyPr wrap="square" lIns="54610" tIns="54610" rIns="54610" bIns="54610" rtlCol="0" anchor="ctr">
            <a:spAutoFit/>
          </a:bodyPr>
          <a:lstStyle/>
          <a:p>
            <a:pPr algn="ctr"/>
            <a:r>
              <a:rPr lang="en-US" sz="1000" b="1" dirty="0">
                <a:solidFill>
                  <a:srgbClr val="00338D"/>
                </a:solidFill>
              </a:rPr>
              <a:t>Technology enables</a:t>
            </a:r>
          </a:p>
        </p:txBody>
      </p:sp>
      <p:sp>
        <p:nvSpPr>
          <p:cNvPr id="115" name="TextBox 114"/>
          <p:cNvSpPr txBox="1"/>
          <p:nvPr/>
        </p:nvSpPr>
        <p:spPr>
          <a:xfrm>
            <a:off x="9902463" y="3349416"/>
            <a:ext cx="1038426" cy="418063"/>
          </a:xfrm>
          <a:prstGeom prst="rect">
            <a:avLst/>
          </a:prstGeom>
          <a:noFill/>
        </p:spPr>
        <p:txBody>
          <a:bodyPr wrap="none" lIns="54610" tIns="54610" rIns="54610" bIns="54610" rtlCol="0" anchor="ctr">
            <a:spAutoFit/>
          </a:bodyPr>
          <a:lstStyle/>
          <a:p>
            <a:pPr algn="ctr"/>
            <a:r>
              <a:rPr lang="en-US" sz="1000" b="1" dirty="0">
                <a:solidFill>
                  <a:srgbClr val="00338D"/>
                </a:solidFill>
              </a:rPr>
              <a:t>Security &amp; risk </a:t>
            </a:r>
          </a:p>
          <a:p>
            <a:pPr algn="ctr"/>
            <a:r>
              <a:rPr lang="en-US" sz="1000" b="1" dirty="0">
                <a:solidFill>
                  <a:srgbClr val="00338D"/>
                </a:solidFill>
              </a:rPr>
              <a:t>protects</a:t>
            </a:r>
          </a:p>
        </p:txBody>
      </p:sp>
      <p:sp>
        <p:nvSpPr>
          <p:cNvPr id="116" name="Flowchart: Connector 115"/>
          <p:cNvSpPr/>
          <p:nvPr/>
        </p:nvSpPr>
        <p:spPr>
          <a:xfrm>
            <a:off x="998400" y="4900261"/>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4</a:t>
            </a:r>
          </a:p>
        </p:txBody>
      </p:sp>
      <p:sp>
        <p:nvSpPr>
          <p:cNvPr id="117" name="Rectangle 116"/>
          <p:cNvSpPr/>
          <p:nvPr/>
        </p:nvSpPr>
        <p:spPr>
          <a:xfrm>
            <a:off x="1417715"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Identity Mgmt.</a:t>
            </a:r>
          </a:p>
        </p:txBody>
      </p:sp>
      <p:sp>
        <p:nvSpPr>
          <p:cNvPr id="118" name="Rectangle 117"/>
          <p:cNvSpPr/>
          <p:nvPr/>
        </p:nvSpPr>
        <p:spPr>
          <a:xfrm>
            <a:off x="2211439"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Access Controls</a:t>
            </a:r>
          </a:p>
        </p:txBody>
      </p:sp>
      <p:sp>
        <p:nvSpPr>
          <p:cNvPr id="125" name="Rectangle 124"/>
          <p:cNvSpPr/>
          <p:nvPr/>
        </p:nvSpPr>
        <p:spPr>
          <a:xfrm>
            <a:off x="1447650" y="3116915"/>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Threat Analysis</a:t>
            </a:r>
          </a:p>
        </p:txBody>
      </p:sp>
      <p:sp>
        <p:nvSpPr>
          <p:cNvPr id="126" name="Rectangle 125"/>
          <p:cNvSpPr/>
          <p:nvPr/>
        </p:nvSpPr>
        <p:spPr>
          <a:xfrm>
            <a:off x="2451984" y="3116915"/>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Business Impact</a:t>
            </a:r>
          </a:p>
        </p:txBody>
      </p:sp>
      <p:sp>
        <p:nvSpPr>
          <p:cNvPr id="127" name="Rectangle 126"/>
          <p:cNvSpPr/>
          <p:nvPr/>
        </p:nvSpPr>
        <p:spPr>
          <a:xfrm>
            <a:off x="3456318" y="3116915"/>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Compliance Regulatory</a:t>
            </a:r>
          </a:p>
        </p:txBody>
      </p:sp>
      <p:sp>
        <p:nvSpPr>
          <p:cNvPr id="128" name="Rectangle 127"/>
          <p:cNvSpPr/>
          <p:nvPr/>
        </p:nvSpPr>
        <p:spPr>
          <a:xfrm>
            <a:off x="4460652" y="3116915"/>
            <a:ext cx="974401"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Risk Management</a:t>
            </a:r>
          </a:p>
        </p:txBody>
      </p:sp>
      <p:sp>
        <p:nvSpPr>
          <p:cNvPr id="3" name="Rectangle 2"/>
          <p:cNvSpPr/>
          <p:nvPr/>
        </p:nvSpPr>
        <p:spPr>
          <a:xfrm>
            <a:off x="1812813" y="5295100"/>
            <a:ext cx="4530107" cy="35119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6" name="TextBox 5"/>
          <p:cNvSpPr txBox="1"/>
          <p:nvPr/>
        </p:nvSpPr>
        <p:spPr>
          <a:xfrm>
            <a:off x="3017323" y="5328369"/>
            <a:ext cx="2212601" cy="164592"/>
          </a:xfrm>
          <a:prstGeom prst="rect">
            <a:avLst/>
          </a:prstGeom>
          <a:noFill/>
        </p:spPr>
        <p:txBody>
          <a:bodyPr wrap="square" lIns="54610" tIns="54610" rIns="54610" bIns="54610" rtlCol="0">
            <a:noAutofit/>
          </a:bodyPr>
          <a:lstStyle/>
          <a:p>
            <a:r>
              <a:rPr lang="en-US" sz="900" b="1" dirty="0">
                <a:solidFill>
                  <a:prstClr val="white"/>
                </a:solidFill>
              </a:rPr>
              <a:t>Cloud</a:t>
            </a:r>
          </a:p>
        </p:txBody>
      </p:sp>
      <p:sp>
        <p:nvSpPr>
          <p:cNvPr id="68" name="Rectangle 67"/>
          <p:cNvSpPr/>
          <p:nvPr/>
        </p:nvSpPr>
        <p:spPr>
          <a:xfrm>
            <a:off x="5016403" y="5295100"/>
            <a:ext cx="1300073" cy="351198"/>
          </a:xfrm>
          <a:prstGeom prst="rect">
            <a:avLst/>
          </a:prstGeom>
          <a:solidFill>
            <a:srgbClr val="6D207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900" b="1" dirty="0">
                <a:solidFill>
                  <a:prstClr val="white"/>
                </a:solidFill>
              </a:rPr>
              <a:t>Hybrid</a:t>
            </a:r>
          </a:p>
        </p:txBody>
      </p:sp>
      <p:sp>
        <p:nvSpPr>
          <p:cNvPr id="4" name="Rectangle 3"/>
          <p:cNvSpPr/>
          <p:nvPr/>
        </p:nvSpPr>
        <p:spPr>
          <a:xfrm>
            <a:off x="6316476" y="5295100"/>
            <a:ext cx="2601686" cy="351198"/>
          </a:xfrm>
          <a:prstGeom prst="rect">
            <a:avLst/>
          </a:prstGeom>
          <a:solidFill>
            <a:srgbClr val="48369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900" b="1" dirty="0">
                <a:solidFill>
                  <a:prstClr val="white"/>
                </a:solidFill>
              </a:rPr>
              <a:t>On-Premise </a:t>
            </a:r>
          </a:p>
        </p:txBody>
      </p:sp>
      <p:sp>
        <p:nvSpPr>
          <p:cNvPr id="69" name="Rectangle 68"/>
          <p:cNvSpPr/>
          <p:nvPr/>
        </p:nvSpPr>
        <p:spPr>
          <a:xfrm>
            <a:off x="5016403" y="5295100"/>
            <a:ext cx="3901759" cy="351198"/>
          </a:xfrm>
          <a:prstGeom prst="rect">
            <a:avLst/>
          </a:prstGeom>
          <a:no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Tree>
    <p:extLst>
      <p:ext uri="{BB962C8B-B14F-4D97-AF65-F5344CB8AC3E}">
        <p14:creationId xmlns:p14="http://schemas.microsoft.com/office/powerpoint/2010/main" val="3262736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998400" y="1330126"/>
            <a:ext cx="10195200" cy="201494"/>
          </a:xfrm>
        </p:spPr>
        <p:txBody>
          <a:bodyPr/>
          <a:lstStyle/>
          <a:p>
            <a:pPr lvl="1">
              <a:spcAft>
                <a:spcPts val="0"/>
              </a:spcAft>
            </a:pPr>
            <a:r>
              <a:rPr lang="en-US" sz="1000" dirty="0">
                <a:solidFill>
                  <a:schemeClr val="tx1"/>
                </a:solidFill>
              </a:rPr>
              <a:t>A Cloud Security Framework should combine critical domains of cloud security with pragmatic and operational know how across cloud environments.</a:t>
            </a:r>
          </a:p>
        </p:txBody>
      </p:sp>
      <p:sp>
        <p:nvSpPr>
          <p:cNvPr id="54" name="Title 53"/>
          <p:cNvSpPr>
            <a:spLocks noGrp="1"/>
          </p:cNvSpPr>
          <p:nvPr>
            <p:ph type="title"/>
          </p:nvPr>
        </p:nvSpPr>
        <p:spPr/>
        <p:txBody>
          <a:bodyPr/>
          <a:lstStyle/>
          <a:p>
            <a:r>
              <a:rPr lang="en-US" dirty="0"/>
              <a:t>Clients need a cloud security framework to address and manage cloud risks</a:t>
            </a:r>
          </a:p>
        </p:txBody>
      </p:sp>
      <p:sp>
        <p:nvSpPr>
          <p:cNvPr id="18" name="Rectangle 17"/>
          <p:cNvSpPr/>
          <p:nvPr/>
        </p:nvSpPr>
        <p:spPr>
          <a:xfrm>
            <a:off x="997938" y="3417571"/>
            <a:ext cx="10196125" cy="2459356"/>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r>
              <a:rPr lang="en-US" sz="900" b="1" dirty="0">
                <a:solidFill>
                  <a:srgbClr val="00338D"/>
                </a:solidFill>
              </a:rPr>
              <a:t>Solutions and operations</a:t>
            </a:r>
          </a:p>
        </p:txBody>
      </p:sp>
      <p:sp>
        <p:nvSpPr>
          <p:cNvPr id="2" name="Rectangle 1"/>
          <p:cNvSpPr/>
          <p:nvPr/>
        </p:nvSpPr>
        <p:spPr>
          <a:xfrm>
            <a:off x="997938" y="1584433"/>
            <a:ext cx="10196125" cy="1753127"/>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nchorCtr="0"/>
          <a:lstStyle/>
          <a:p>
            <a:pPr algn="ctr"/>
            <a:r>
              <a:rPr lang="en-US" sz="900" b="1" dirty="0">
                <a:solidFill>
                  <a:srgbClr val="00338D"/>
                </a:solidFill>
              </a:rPr>
              <a:t>Governance and compliance</a:t>
            </a:r>
          </a:p>
        </p:txBody>
      </p:sp>
      <p:graphicFrame>
        <p:nvGraphicFramePr>
          <p:cNvPr id="69" name="Chart 68"/>
          <p:cNvGraphicFramePr/>
          <p:nvPr>
            <p:extLst>
              <p:ext uri="{D42A27DB-BD31-4B8C-83A1-F6EECF244321}">
                <p14:modId xmlns:p14="http://schemas.microsoft.com/office/powerpoint/2010/main" val="1379054673"/>
              </p:ext>
            </p:extLst>
          </p:nvPr>
        </p:nvGraphicFramePr>
        <p:xfrm>
          <a:off x="1922674" y="1882186"/>
          <a:ext cx="7791947" cy="3595544"/>
        </p:xfrm>
        <a:graphic>
          <a:graphicData uri="http://schemas.openxmlformats.org/drawingml/2006/chart">
            <c:chart xmlns:c="http://schemas.openxmlformats.org/drawingml/2006/chart" xmlns:r="http://schemas.openxmlformats.org/officeDocument/2006/relationships" r:id="rId4"/>
          </a:graphicData>
        </a:graphic>
      </p:graphicFrame>
      <p:sp>
        <p:nvSpPr>
          <p:cNvPr id="70" name="Line Callout 2 (Accent Bar) 69"/>
          <p:cNvSpPr/>
          <p:nvPr/>
        </p:nvSpPr>
        <p:spPr bwMode="ltGray">
          <a:xfrm>
            <a:off x="8269190" y="2438596"/>
            <a:ext cx="2930623" cy="847231"/>
          </a:xfrm>
          <a:prstGeom prst="accentCallout2">
            <a:avLst>
              <a:gd name="adj1" fmla="val 18750"/>
              <a:gd name="adj2" fmla="val -57"/>
              <a:gd name="adj3" fmla="val 17983"/>
              <a:gd name="adj4" fmla="val -8204"/>
              <a:gd name="adj5" fmla="val 79159"/>
              <a:gd name="adj6" fmla="val -42716"/>
            </a:avLst>
          </a:prstGeom>
          <a:no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Common cloud — security reference architecture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Infrastructure virtualization and SaaS application security</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End-point security, network filtering (NIDS), content filtering, encryption, behavioral malware protection</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Mobile security</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Secure API management, secure development life cycle, DevSecOps</a:t>
            </a:r>
          </a:p>
        </p:txBody>
      </p:sp>
      <p:sp>
        <p:nvSpPr>
          <p:cNvPr id="71" name="Line Callout 2 (Accent Bar) 70"/>
          <p:cNvSpPr/>
          <p:nvPr/>
        </p:nvSpPr>
        <p:spPr bwMode="ltGray">
          <a:xfrm>
            <a:off x="8269190" y="3519592"/>
            <a:ext cx="2930623" cy="423615"/>
          </a:xfrm>
          <a:prstGeom prst="accentCallout2">
            <a:avLst>
              <a:gd name="adj1" fmla="val 59344"/>
              <a:gd name="adj2" fmla="val -1668"/>
              <a:gd name="adj3" fmla="val 62144"/>
              <a:gd name="adj4" fmla="val -6922"/>
              <a:gd name="adj5" fmla="val 117543"/>
              <a:gd name="adj6" fmla="val -40870"/>
            </a:avLst>
          </a:prstGeom>
          <a:no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Logging and audit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Vulnerability identification and remediation</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Event correlation and monitoring for cloud (including cloud to cloud)</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Application security (secure code review)</a:t>
            </a:r>
          </a:p>
        </p:txBody>
      </p:sp>
      <p:sp>
        <p:nvSpPr>
          <p:cNvPr id="72" name="Line Callout 2 (Accent Bar) 71"/>
          <p:cNvSpPr/>
          <p:nvPr/>
        </p:nvSpPr>
        <p:spPr bwMode="ltGray">
          <a:xfrm>
            <a:off x="8269190" y="4259744"/>
            <a:ext cx="2930623" cy="1601081"/>
          </a:xfrm>
          <a:prstGeom prst="accentCallout2">
            <a:avLst>
              <a:gd name="adj1" fmla="val 63118"/>
              <a:gd name="adj2" fmla="val -1751"/>
              <a:gd name="adj3" fmla="val 63458"/>
              <a:gd name="adj4" fmla="val -23664"/>
              <a:gd name="adj5" fmla="val 40030"/>
              <a:gd name="adj6" fmla="val -59442"/>
            </a:avLst>
          </a:pr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identity integrated life cycle management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access management (SSO, Password Hash Sync, Pass-Through Authentication, multi-factor authentication)</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Privileged Identity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Self Service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Access Certification/Reporting &amp; Analytics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Authentication services (SSO, multi-factor, SAML, CASB, Conditional Access, Passwordless Authentication)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Authorization services (SCIM, entitlement review, policy enforcement)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Customer IAM</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Administration ( User Management, Group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Infrastructure Management ( VM Identity Management and PaaS Identity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endParaRPr lang="en-US" sz="800" dirty="0">
              <a:solidFill>
                <a:srgbClr val="000000"/>
              </a:solidFill>
              <a:cs typeface="Arial" pitchFamily="34" charset="0"/>
            </a:endParaRPr>
          </a:p>
        </p:txBody>
      </p:sp>
      <p:sp>
        <p:nvSpPr>
          <p:cNvPr id="73" name="Line Callout 2 (Accent Bar) 72"/>
          <p:cNvSpPr/>
          <p:nvPr/>
        </p:nvSpPr>
        <p:spPr bwMode="ltGray">
          <a:xfrm flipH="1">
            <a:off x="998400" y="2366186"/>
            <a:ext cx="2686404" cy="598853"/>
          </a:xfrm>
          <a:prstGeom prst="accentCallout2">
            <a:avLst>
              <a:gd name="adj1" fmla="val 23410"/>
              <a:gd name="adj2" fmla="val -45"/>
              <a:gd name="adj3" fmla="val 25492"/>
              <a:gd name="adj4" fmla="val -7564"/>
              <a:gd name="adj5" fmla="val 125503"/>
              <a:gd name="adj6" fmla="val -33979"/>
            </a:avLst>
          </a:prstGeom>
          <a:noFill/>
          <a:ln w="635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t"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Third-party risk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risk assessments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Business &amp; IT cloud security policies, standards &amp; guidelines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Regulatory compliance for cloud (e.g., PCI, ISO, HIPAA, SOX, GLBA)</a:t>
            </a:r>
          </a:p>
        </p:txBody>
      </p:sp>
      <p:sp>
        <p:nvSpPr>
          <p:cNvPr id="74" name="Line Callout 2 (Accent Bar) 73"/>
          <p:cNvSpPr/>
          <p:nvPr/>
        </p:nvSpPr>
        <p:spPr bwMode="ltGray">
          <a:xfrm flipH="1">
            <a:off x="998400" y="4468193"/>
            <a:ext cx="2686404" cy="931954"/>
          </a:xfrm>
          <a:prstGeom prst="accentCallout2">
            <a:avLst>
              <a:gd name="adj1" fmla="val 65602"/>
              <a:gd name="adj2" fmla="val 901"/>
              <a:gd name="adj3" fmla="val 64933"/>
              <a:gd name="adj4" fmla="val -20885"/>
              <a:gd name="adj5" fmla="val 39044"/>
              <a:gd name="adj6" fmla="val -57680"/>
            </a:avLst>
          </a:prstGeom>
          <a:noFill/>
          <a:ln w="6350">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Asset inventory (business, systems and applications)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Sensitive data ownership and classification (data flows and contextual attributes)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Data detection, loss prevention and digital rights management for cloud for data at rest, data in transit and data in use</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Privacy and jurisdictional review and requirements for data transfer and access</a:t>
            </a:r>
          </a:p>
        </p:txBody>
      </p:sp>
      <p:sp>
        <p:nvSpPr>
          <p:cNvPr id="75" name="Line Callout 2 (Accent Bar) 74"/>
          <p:cNvSpPr/>
          <p:nvPr/>
        </p:nvSpPr>
        <p:spPr bwMode="ltGray">
          <a:xfrm flipH="1">
            <a:off x="998400" y="3565312"/>
            <a:ext cx="2686404" cy="677785"/>
          </a:xfrm>
          <a:prstGeom prst="accentCallout2">
            <a:avLst>
              <a:gd name="adj1" fmla="val 55224"/>
              <a:gd name="adj2" fmla="val 68"/>
              <a:gd name="adj3" fmla="val 71158"/>
              <a:gd name="adj4" fmla="val -5864"/>
              <a:gd name="adj5" fmla="val 69141"/>
              <a:gd name="adj6" fmla="val -31544"/>
            </a:avLst>
          </a:prstGeom>
          <a:no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Configuration and change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Cloud forensic</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Security incident response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Disaster recovery/business continuity and recovery</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Security audit logging and monitoring, and predictive analytics</a:t>
            </a:r>
          </a:p>
        </p:txBody>
      </p:sp>
      <p:sp>
        <p:nvSpPr>
          <p:cNvPr id="76" name="Line Callout 2 (Accent Bar) 75"/>
          <p:cNvSpPr/>
          <p:nvPr/>
        </p:nvSpPr>
        <p:spPr bwMode="ltGray">
          <a:xfrm flipH="1">
            <a:off x="998400" y="1767371"/>
            <a:ext cx="2686404" cy="199618"/>
          </a:xfrm>
          <a:prstGeom prst="accentCallout2">
            <a:avLst>
              <a:gd name="adj1" fmla="val 37745"/>
              <a:gd name="adj2" fmla="val -442"/>
              <a:gd name="adj3" fmla="val 18750"/>
              <a:gd name="adj4" fmla="val -9326"/>
              <a:gd name="adj5" fmla="val 409844"/>
              <a:gd name="adj6" fmla="val -60774"/>
            </a:avLst>
          </a:prstGeom>
          <a:noFill/>
          <a:ln w="6350">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t"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Application performance monitoring</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Vendor management</a:t>
            </a:r>
          </a:p>
        </p:txBody>
      </p:sp>
      <p:grpSp>
        <p:nvGrpSpPr>
          <p:cNvPr id="11" name="Group 10"/>
          <p:cNvGrpSpPr/>
          <p:nvPr/>
        </p:nvGrpSpPr>
        <p:grpSpPr>
          <a:xfrm>
            <a:off x="5270007" y="3161043"/>
            <a:ext cx="1097280" cy="1097280"/>
            <a:chOff x="5060133" y="3161044"/>
            <a:chExt cx="1554124" cy="1078883"/>
          </a:xfrm>
        </p:grpSpPr>
        <p:sp>
          <p:nvSpPr>
            <p:cNvPr id="3" name="Freeform 2"/>
            <p:cNvSpPr/>
            <p:nvPr/>
          </p:nvSpPr>
          <p:spPr>
            <a:xfrm>
              <a:off x="5060133" y="3161044"/>
              <a:ext cx="1554124" cy="1078883"/>
            </a:xfrm>
            <a:custGeom>
              <a:avLst/>
              <a:gdLst>
                <a:gd name="connsiteX0" fmla="*/ 0 w 1331263"/>
                <a:gd name="connsiteY0" fmla="*/ 665632 h 1331263"/>
                <a:gd name="connsiteX1" fmla="*/ 665632 w 1331263"/>
                <a:gd name="connsiteY1" fmla="*/ 0 h 1331263"/>
                <a:gd name="connsiteX2" fmla="*/ 1331264 w 1331263"/>
                <a:gd name="connsiteY2" fmla="*/ 665632 h 1331263"/>
                <a:gd name="connsiteX3" fmla="*/ 665632 w 1331263"/>
                <a:gd name="connsiteY3" fmla="*/ 1331264 h 1331263"/>
                <a:gd name="connsiteX4" fmla="*/ 0 w 1331263"/>
                <a:gd name="connsiteY4" fmla="*/ 665632 h 133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263" h="1331263">
                  <a:moveTo>
                    <a:pt x="0" y="665632"/>
                  </a:moveTo>
                  <a:cubicBezTo>
                    <a:pt x="0" y="298014"/>
                    <a:pt x="298014" y="0"/>
                    <a:pt x="665632" y="0"/>
                  </a:cubicBezTo>
                  <a:cubicBezTo>
                    <a:pt x="1033250" y="0"/>
                    <a:pt x="1331264" y="298014"/>
                    <a:pt x="1331264" y="665632"/>
                  </a:cubicBezTo>
                  <a:cubicBezTo>
                    <a:pt x="1331264" y="1033250"/>
                    <a:pt x="1033250" y="1331264"/>
                    <a:pt x="665632" y="1331264"/>
                  </a:cubicBezTo>
                  <a:cubicBezTo>
                    <a:pt x="298014" y="1331264"/>
                    <a:pt x="0" y="1033250"/>
                    <a:pt x="0" y="665632"/>
                  </a:cubicBezTo>
                  <a:close/>
                </a:path>
              </a:pathLst>
            </a:cu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497001" tIns="201168" rIns="497002" bIns="1129019" numCol="1" spcCol="1270" anchor="ctr" anchorCtr="0">
              <a:noAutofit/>
            </a:bodyPr>
            <a:lstStyle/>
            <a:p>
              <a:pPr algn="ctr" defTabSz="400050"/>
              <a:r>
                <a:rPr lang="en-US" sz="800" b="1" i="1" dirty="0">
                  <a:solidFill>
                    <a:srgbClr val="00338D"/>
                  </a:solidFill>
                </a:rPr>
                <a:t>SaaS</a:t>
              </a:r>
            </a:p>
          </p:txBody>
        </p:sp>
        <p:sp>
          <p:nvSpPr>
            <p:cNvPr id="4" name="Freeform 3"/>
            <p:cNvSpPr/>
            <p:nvPr/>
          </p:nvSpPr>
          <p:spPr>
            <a:xfrm>
              <a:off x="5318808" y="3340813"/>
              <a:ext cx="1036779" cy="719348"/>
            </a:xfrm>
            <a:custGeom>
              <a:avLst/>
              <a:gdLst>
                <a:gd name="connsiteX0" fmla="*/ 0 w 887503"/>
                <a:gd name="connsiteY0" fmla="*/ 443752 h 887503"/>
                <a:gd name="connsiteX1" fmla="*/ 443752 w 887503"/>
                <a:gd name="connsiteY1" fmla="*/ 0 h 887503"/>
                <a:gd name="connsiteX2" fmla="*/ 887504 w 887503"/>
                <a:gd name="connsiteY2" fmla="*/ 443752 h 887503"/>
                <a:gd name="connsiteX3" fmla="*/ 443752 w 887503"/>
                <a:gd name="connsiteY3" fmla="*/ 887504 h 887503"/>
                <a:gd name="connsiteX4" fmla="*/ 0 w 887503"/>
                <a:gd name="connsiteY4" fmla="*/ 443752 h 887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503" h="887503">
                  <a:moveTo>
                    <a:pt x="0" y="443752"/>
                  </a:moveTo>
                  <a:cubicBezTo>
                    <a:pt x="0" y="198675"/>
                    <a:pt x="198675" y="0"/>
                    <a:pt x="443752" y="0"/>
                  </a:cubicBezTo>
                  <a:cubicBezTo>
                    <a:pt x="688829" y="0"/>
                    <a:pt x="887504" y="198675"/>
                    <a:pt x="887504" y="443752"/>
                  </a:cubicBezTo>
                  <a:cubicBezTo>
                    <a:pt x="887504" y="688829"/>
                    <a:pt x="688829" y="887504"/>
                    <a:pt x="443752" y="887504"/>
                  </a:cubicBezTo>
                  <a:cubicBezTo>
                    <a:pt x="198675" y="887504"/>
                    <a:pt x="0" y="688829"/>
                    <a:pt x="0" y="443752"/>
                  </a:cubicBezTo>
                  <a:close/>
                </a:path>
              </a:pathLst>
            </a:custGeom>
            <a:solidFill>
              <a:srgbClr val="00338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36963" tIns="182880" rIns="236964" bIns="729636" numCol="1" spcCol="1270" anchor="ctr" anchorCtr="0">
              <a:noAutofit/>
            </a:bodyPr>
            <a:lstStyle/>
            <a:p>
              <a:pPr algn="ctr" defTabSz="400050"/>
              <a:r>
                <a:rPr lang="en-US" sz="800" b="1" i="1" dirty="0">
                  <a:solidFill>
                    <a:prstClr val="white"/>
                  </a:solidFill>
                </a:rPr>
                <a:t>PaaS</a:t>
              </a:r>
            </a:p>
          </p:txBody>
        </p:sp>
        <p:sp>
          <p:nvSpPr>
            <p:cNvPr id="5" name="Freeform 4"/>
            <p:cNvSpPr/>
            <p:nvPr/>
          </p:nvSpPr>
          <p:spPr>
            <a:xfrm>
              <a:off x="5578003" y="3520650"/>
              <a:ext cx="518389" cy="359674"/>
            </a:xfrm>
            <a:custGeom>
              <a:avLst/>
              <a:gdLst>
                <a:gd name="connsiteX0" fmla="*/ 0 w 443751"/>
                <a:gd name="connsiteY0" fmla="*/ 221876 h 443751"/>
                <a:gd name="connsiteX1" fmla="*/ 221876 w 443751"/>
                <a:gd name="connsiteY1" fmla="*/ 0 h 443751"/>
                <a:gd name="connsiteX2" fmla="*/ 443752 w 443751"/>
                <a:gd name="connsiteY2" fmla="*/ 221876 h 443751"/>
                <a:gd name="connsiteX3" fmla="*/ 221876 w 443751"/>
                <a:gd name="connsiteY3" fmla="*/ 443752 h 443751"/>
                <a:gd name="connsiteX4" fmla="*/ 0 w 443751"/>
                <a:gd name="connsiteY4" fmla="*/ 221876 h 443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51" h="443751">
                  <a:moveTo>
                    <a:pt x="0" y="221876"/>
                  </a:moveTo>
                  <a:cubicBezTo>
                    <a:pt x="0" y="99337"/>
                    <a:pt x="99337" y="0"/>
                    <a:pt x="221876" y="0"/>
                  </a:cubicBezTo>
                  <a:cubicBezTo>
                    <a:pt x="344415" y="0"/>
                    <a:pt x="443752" y="99337"/>
                    <a:pt x="443752" y="221876"/>
                  </a:cubicBezTo>
                  <a:cubicBezTo>
                    <a:pt x="443752" y="344415"/>
                    <a:pt x="344415" y="443752"/>
                    <a:pt x="221876" y="443752"/>
                  </a:cubicBezTo>
                  <a:cubicBezTo>
                    <a:pt x="99337" y="443752"/>
                    <a:pt x="0" y="344415"/>
                    <a:pt x="0" y="221876"/>
                  </a:cubicBezTo>
                  <a:close/>
                </a:path>
              </a:pathLst>
            </a:custGeom>
            <a:solidFill>
              <a:srgbClr val="0091DA">
                <a:alpha val="80000"/>
              </a:srgb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4986" tIns="110938" rIns="64986" bIns="110938" numCol="1" spcCol="1270" anchor="ctr" anchorCtr="0">
              <a:noAutofit/>
            </a:bodyPr>
            <a:lstStyle/>
            <a:p>
              <a:pPr algn="ctr" defTabSz="400050"/>
              <a:r>
                <a:rPr lang="en-US" sz="800" b="1" i="1" dirty="0">
                  <a:solidFill>
                    <a:prstClr val="white"/>
                  </a:solidFill>
                </a:rPr>
                <a:t>IaaS</a:t>
              </a:r>
            </a:p>
          </p:txBody>
        </p:sp>
      </p:grpSp>
      <p:sp>
        <p:nvSpPr>
          <p:cNvPr id="78" name="Line Callout 2 (Accent Bar) 77"/>
          <p:cNvSpPr/>
          <p:nvPr/>
        </p:nvSpPr>
        <p:spPr bwMode="ltGray">
          <a:xfrm>
            <a:off x="8269190" y="1691426"/>
            <a:ext cx="2930623" cy="593062"/>
          </a:xfrm>
          <a:prstGeom prst="accentCallout2">
            <a:avLst>
              <a:gd name="adj1" fmla="val 18750"/>
              <a:gd name="adj2" fmla="val -57"/>
              <a:gd name="adj3" fmla="val 18750"/>
              <a:gd name="adj4" fmla="val -7564"/>
              <a:gd name="adj5" fmla="val 146370"/>
              <a:gd name="adj6" fmla="val -59164"/>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security strategy (capability gap assessment, roadmap, business case)</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Sponsorship and organization development/realignment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Training and awareness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Security metrics and SLA monitoring,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Human resources, people and skills management</a:t>
            </a:r>
          </a:p>
        </p:txBody>
      </p:sp>
    </p:spTree>
    <p:custDataLst>
      <p:tags r:id="rId1"/>
    </p:custDataLst>
    <p:extLst>
      <p:ext uri="{BB962C8B-B14F-4D97-AF65-F5344CB8AC3E}">
        <p14:creationId xmlns:p14="http://schemas.microsoft.com/office/powerpoint/2010/main" val="3026111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12"/>
          <p:cNvSpPr>
            <a:spLocks noGrp="1"/>
          </p:cNvSpPr>
          <p:nvPr>
            <p:ph type="body" sz="quarter" idx="10"/>
          </p:nvPr>
        </p:nvSpPr>
        <p:spPr>
          <a:xfrm>
            <a:off x="998400" y="1330126"/>
            <a:ext cx="10195200" cy="215444"/>
          </a:xfrm>
        </p:spPr>
        <p:txBody>
          <a:bodyPr>
            <a:noAutofit/>
          </a:bodyPr>
          <a:lstStyle/>
          <a:p>
            <a:pPr lvl="1"/>
            <a:r>
              <a:rPr lang="en-US" sz="1000" dirty="0">
                <a:solidFill>
                  <a:schemeClr val="tx1"/>
                </a:solidFill>
              </a:rPr>
              <a:t>Security for cloud is not a piece-meal, one-time, and tactical endeavor. Organizations need a strategic, flexible, and broad security capability to enable cost-effective adoption of multi-cloud environments and business cloud transformation. Organizations should initiate a Cloud Security Capability assessment and Program to identify and remediate risks.</a:t>
            </a:r>
          </a:p>
        </p:txBody>
      </p:sp>
      <p:sp>
        <p:nvSpPr>
          <p:cNvPr id="2" name="Title 1"/>
          <p:cNvSpPr>
            <a:spLocks noGrp="1"/>
          </p:cNvSpPr>
          <p:nvPr>
            <p:ph type="title"/>
          </p:nvPr>
        </p:nvSpPr>
        <p:spPr>
          <a:xfrm>
            <a:off x="998400" y="431800"/>
            <a:ext cx="10195200" cy="533400"/>
          </a:xfrm>
        </p:spPr>
        <p:txBody>
          <a:bodyPr/>
          <a:lstStyle/>
          <a:p>
            <a:r>
              <a:rPr lang="en-US" dirty="0"/>
              <a:t>Establish a Cloud Security Program &amp; Capability to enable cloud transformation in a multi-cloud environment</a:t>
            </a:r>
          </a:p>
        </p:txBody>
      </p:sp>
      <p:sp>
        <p:nvSpPr>
          <p:cNvPr id="149" name="Rectangle 148"/>
          <p:cNvSpPr/>
          <p:nvPr/>
        </p:nvSpPr>
        <p:spPr bwMode="ltGray">
          <a:xfrm>
            <a:off x="2600737" y="3171459"/>
            <a:ext cx="6961622" cy="1417651"/>
          </a:xfrm>
          <a:prstGeom prst="rect">
            <a:avLst/>
          </a:prstGeom>
          <a:solidFill>
            <a:srgbClr val="EAAA00"/>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prstClr val="white"/>
              </a:solidFill>
            </a:endParaRPr>
          </a:p>
        </p:txBody>
      </p:sp>
      <p:sp>
        <p:nvSpPr>
          <p:cNvPr id="121" name="Rectangle 120"/>
          <p:cNvSpPr/>
          <p:nvPr/>
        </p:nvSpPr>
        <p:spPr>
          <a:xfrm>
            <a:off x="2600737" y="2884556"/>
            <a:ext cx="6972011" cy="1568409"/>
          </a:xfrm>
          <a:prstGeom prst="rect">
            <a:avLst/>
          </a:prstGeom>
          <a:solidFill>
            <a:schemeClr val="bg1"/>
          </a:solidFill>
          <a:ln w="6350">
            <a:solidFill>
              <a:srgbClr val="00338D"/>
            </a:solidFill>
          </a:ln>
        </p:spPr>
        <p:style>
          <a:lnRef idx="2">
            <a:schemeClr val="accent1"/>
          </a:lnRef>
          <a:fillRef idx="1">
            <a:schemeClr val="lt1"/>
          </a:fillRef>
          <a:effectRef idx="0">
            <a:schemeClr val="accent1"/>
          </a:effectRef>
          <a:fontRef idx="minor">
            <a:schemeClr val="dk1"/>
          </a:fontRef>
        </p:style>
        <p:txBody>
          <a:bodyPr lIns="40958" tIns="40958" rIns="40958" bIns="40958" rtlCol="0" anchor="ctr"/>
          <a:lstStyle/>
          <a:p>
            <a:endParaRPr lang="en-US" sz="700" dirty="0">
              <a:solidFill>
                <a:prstClr val="white"/>
              </a:solidFill>
            </a:endParaRPr>
          </a:p>
        </p:txBody>
      </p:sp>
      <p:sp>
        <p:nvSpPr>
          <p:cNvPr id="7" name="Rectangle 6"/>
          <p:cNvSpPr/>
          <p:nvPr/>
        </p:nvSpPr>
        <p:spPr>
          <a:xfrm>
            <a:off x="2732866" y="3139170"/>
            <a:ext cx="2705564" cy="740925"/>
          </a:xfrm>
          <a:prstGeom prst="rect">
            <a:avLst/>
          </a:prstGeom>
          <a:solidFill>
            <a:srgbClr val="6D2077"/>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Information and Privacy Protection</a:t>
            </a:r>
          </a:p>
        </p:txBody>
      </p:sp>
      <p:sp>
        <p:nvSpPr>
          <p:cNvPr id="8" name="TextBox 7"/>
          <p:cNvSpPr txBox="1"/>
          <p:nvPr/>
        </p:nvSpPr>
        <p:spPr>
          <a:xfrm>
            <a:off x="2730841" y="3649005"/>
            <a:ext cx="586179" cy="216154"/>
          </a:xfrm>
          <a:prstGeom prst="rect">
            <a:avLst/>
          </a:prstGeom>
          <a:noFill/>
        </p:spPr>
        <p:txBody>
          <a:bodyPr wrap="square" lIns="0" tIns="0" rIns="0" bIns="0" rtlCol="0">
            <a:noAutofit/>
          </a:bodyPr>
          <a:lstStyle/>
          <a:p>
            <a:pPr indent="-205740" algn="ctr"/>
            <a:r>
              <a:rPr lang="en-US" sz="700" dirty="0">
                <a:solidFill>
                  <a:prstClr val="white"/>
                </a:solidFill>
              </a:rPr>
              <a:t>DLP/Content classification</a:t>
            </a:r>
          </a:p>
        </p:txBody>
      </p:sp>
      <p:sp>
        <p:nvSpPr>
          <p:cNvPr id="9" name="TextBox 8"/>
          <p:cNvSpPr txBox="1"/>
          <p:nvPr/>
        </p:nvSpPr>
        <p:spPr>
          <a:xfrm>
            <a:off x="3342086" y="3649005"/>
            <a:ext cx="529517"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Configuration security</a:t>
            </a:r>
          </a:p>
        </p:txBody>
      </p:sp>
      <p:sp>
        <p:nvSpPr>
          <p:cNvPr id="10" name="TextBox 9"/>
          <p:cNvSpPr txBox="1"/>
          <p:nvPr/>
        </p:nvSpPr>
        <p:spPr>
          <a:xfrm>
            <a:off x="3896669" y="3649005"/>
            <a:ext cx="501847"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Encryption management</a:t>
            </a:r>
          </a:p>
        </p:txBody>
      </p:sp>
      <p:sp>
        <p:nvSpPr>
          <p:cNvPr id="11" name="TextBox 10"/>
          <p:cNvSpPr txBox="1"/>
          <p:nvPr/>
        </p:nvSpPr>
        <p:spPr>
          <a:xfrm>
            <a:off x="4423582" y="3649005"/>
            <a:ext cx="444547" cy="216154"/>
          </a:xfrm>
          <a:prstGeom prst="rect">
            <a:avLst/>
          </a:prstGeom>
          <a:noFill/>
        </p:spPr>
        <p:txBody>
          <a:bodyPr wrap="square" lIns="0" tIns="0" rIns="0" bIns="0" rtlCol="0">
            <a:noAutofit/>
          </a:bodyPr>
          <a:lstStyle/>
          <a:p>
            <a:pPr indent="-205740" algn="ctr"/>
            <a:r>
              <a:rPr lang="en-US" sz="700" dirty="0">
                <a:solidFill>
                  <a:prstClr val="white"/>
                </a:solidFill>
              </a:rPr>
              <a:t>Apps </a:t>
            </a:r>
          </a:p>
          <a:p>
            <a:pPr indent="-205740" algn="ctr"/>
            <a:r>
              <a:rPr lang="en-US" sz="700" dirty="0">
                <a:solidFill>
                  <a:prstClr val="white"/>
                </a:solidFill>
              </a:rPr>
              <a:t>firewall</a:t>
            </a:r>
          </a:p>
        </p:txBody>
      </p:sp>
      <p:sp>
        <p:nvSpPr>
          <p:cNvPr id="12" name="TextBox 11"/>
          <p:cNvSpPr txBox="1"/>
          <p:nvPr/>
        </p:nvSpPr>
        <p:spPr>
          <a:xfrm>
            <a:off x="4893197" y="3662440"/>
            <a:ext cx="546333"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User behavior analytics</a:t>
            </a:r>
          </a:p>
        </p:txBody>
      </p:sp>
      <p:sp>
        <p:nvSpPr>
          <p:cNvPr id="13" name="Rectangle 12"/>
          <p:cNvSpPr/>
          <p:nvPr/>
        </p:nvSpPr>
        <p:spPr>
          <a:xfrm>
            <a:off x="5496265" y="3139171"/>
            <a:ext cx="3923225" cy="737740"/>
          </a:xfrm>
          <a:prstGeom prst="rect">
            <a:avLst/>
          </a:prstGeom>
          <a:solidFill>
            <a:schemeClr val="accent4"/>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Identity and Access Management</a:t>
            </a:r>
          </a:p>
        </p:txBody>
      </p:sp>
      <p:sp>
        <p:nvSpPr>
          <p:cNvPr id="14" name="TextBox 13"/>
          <p:cNvSpPr txBox="1"/>
          <p:nvPr/>
        </p:nvSpPr>
        <p:spPr>
          <a:xfrm>
            <a:off x="5521314" y="3656986"/>
            <a:ext cx="861214"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Credential and profile management</a:t>
            </a:r>
          </a:p>
        </p:txBody>
      </p:sp>
      <p:sp>
        <p:nvSpPr>
          <p:cNvPr id="15" name="TextBox 14"/>
          <p:cNvSpPr txBox="1"/>
          <p:nvPr/>
        </p:nvSpPr>
        <p:spPr>
          <a:xfrm>
            <a:off x="6401756" y="3650182"/>
            <a:ext cx="540581"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SSO and federation</a:t>
            </a:r>
          </a:p>
        </p:txBody>
      </p:sp>
      <p:sp>
        <p:nvSpPr>
          <p:cNvPr id="16" name="TextBox 15"/>
          <p:cNvSpPr txBox="1"/>
          <p:nvPr/>
        </p:nvSpPr>
        <p:spPr>
          <a:xfrm>
            <a:off x="6961565" y="3662440"/>
            <a:ext cx="769120"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Authentication and risk based access</a:t>
            </a:r>
          </a:p>
        </p:txBody>
      </p:sp>
      <p:sp>
        <p:nvSpPr>
          <p:cNvPr id="17" name="TextBox 16"/>
          <p:cNvSpPr txBox="1"/>
          <p:nvPr/>
        </p:nvSpPr>
        <p:spPr>
          <a:xfrm>
            <a:off x="7749913" y="3662440"/>
            <a:ext cx="579360" cy="96516"/>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Authorization</a:t>
            </a:r>
          </a:p>
        </p:txBody>
      </p:sp>
      <p:sp>
        <p:nvSpPr>
          <p:cNvPr id="18" name="TextBox 17"/>
          <p:cNvSpPr txBox="1"/>
          <p:nvPr/>
        </p:nvSpPr>
        <p:spPr>
          <a:xfrm>
            <a:off x="8348501" y="3662440"/>
            <a:ext cx="458491" cy="216154"/>
          </a:xfrm>
          <a:prstGeom prst="rect">
            <a:avLst/>
          </a:prstGeom>
          <a:noFill/>
        </p:spPr>
        <p:txBody>
          <a:bodyPr wrap="square" lIns="0" tIns="0" rIns="0" bIns="0" rtlCol="0">
            <a:noAutofit/>
          </a:bodyPr>
          <a:lstStyle/>
          <a:p>
            <a:pPr indent="-205740" algn="ctr"/>
            <a:r>
              <a:rPr lang="en-US" sz="700" dirty="0">
                <a:solidFill>
                  <a:prstClr val="white"/>
                </a:solidFill>
              </a:rPr>
              <a:t>Directory </a:t>
            </a:r>
          </a:p>
          <a:p>
            <a:pPr indent="-205740" algn="ctr"/>
            <a:r>
              <a:rPr lang="en-US" sz="700" dirty="0">
                <a:solidFill>
                  <a:prstClr val="white"/>
                </a:solidFill>
              </a:rPr>
              <a:t>services</a:t>
            </a:r>
          </a:p>
        </p:txBody>
      </p:sp>
      <p:sp>
        <p:nvSpPr>
          <p:cNvPr id="33" name="TextBox 32"/>
          <p:cNvSpPr txBox="1"/>
          <p:nvPr/>
        </p:nvSpPr>
        <p:spPr>
          <a:xfrm>
            <a:off x="8826218" y="3662440"/>
            <a:ext cx="557983" cy="216154"/>
          </a:xfrm>
          <a:prstGeom prst="rect">
            <a:avLst/>
          </a:prstGeom>
          <a:noFill/>
        </p:spPr>
        <p:txBody>
          <a:bodyPr wrap="square" lIns="0" tIns="0" rIns="0" bIns="0" rtlCol="0">
            <a:noAutofit/>
          </a:bodyPr>
          <a:lstStyle/>
          <a:p>
            <a:pPr indent="-205740" algn="ctr"/>
            <a:r>
              <a:rPr lang="en-US" sz="700" dirty="0">
                <a:solidFill>
                  <a:prstClr val="white"/>
                </a:solidFill>
              </a:rPr>
              <a:t>Privileged management</a:t>
            </a:r>
          </a:p>
        </p:txBody>
      </p:sp>
      <p:sp>
        <p:nvSpPr>
          <p:cNvPr id="169" name="Rectangle 168"/>
          <p:cNvSpPr/>
          <p:nvPr/>
        </p:nvSpPr>
        <p:spPr bwMode="ltGray">
          <a:xfrm>
            <a:off x="2596852" y="2871656"/>
            <a:ext cx="6975896" cy="232342"/>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Cloud Security Fabric (Tech-enabled Solutions)</a:t>
            </a:r>
          </a:p>
        </p:txBody>
      </p:sp>
      <p:sp>
        <p:nvSpPr>
          <p:cNvPr id="142" name="Rectangle 141"/>
          <p:cNvSpPr/>
          <p:nvPr/>
        </p:nvSpPr>
        <p:spPr>
          <a:xfrm>
            <a:off x="5496266" y="3938184"/>
            <a:ext cx="3913139" cy="453683"/>
          </a:xfrm>
          <a:prstGeom prst="rect">
            <a:avLst/>
          </a:prstGeom>
          <a:solidFill>
            <a:srgbClr val="43B02A"/>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Threat and Vulnerability</a:t>
            </a:r>
          </a:p>
        </p:txBody>
      </p:sp>
      <p:sp>
        <p:nvSpPr>
          <p:cNvPr id="144" name="Rectangle 143"/>
          <p:cNvSpPr/>
          <p:nvPr/>
        </p:nvSpPr>
        <p:spPr>
          <a:xfrm>
            <a:off x="2740732" y="3938184"/>
            <a:ext cx="2711893" cy="453683"/>
          </a:xfrm>
          <a:prstGeom prst="rect">
            <a:avLst/>
          </a:prstGeom>
          <a:solidFill>
            <a:srgbClr val="009A44"/>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Incident &amp;</a:t>
            </a:r>
            <a:br>
              <a:rPr lang="en-US" sz="700" b="1" dirty="0">
                <a:solidFill>
                  <a:prstClr val="white"/>
                </a:solidFill>
              </a:rPr>
            </a:br>
            <a:r>
              <a:rPr lang="en-US" sz="700" b="1" dirty="0">
                <a:solidFill>
                  <a:prstClr val="white"/>
                </a:solidFill>
              </a:rPr>
              <a:t>Crisis Mgt</a:t>
            </a:r>
          </a:p>
        </p:txBody>
      </p:sp>
      <p:sp>
        <p:nvSpPr>
          <p:cNvPr id="145" name="TextBox 144"/>
          <p:cNvSpPr txBox="1"/>
          <p:nvPr/>
        </p:nvSpPr>
        <p:spPr>
          <a:xfrm>
            <a:off x="3229236" y="4239800"/>
            <a:ext cx="960779" cy="108077"/>
          </a:xfrm>
          <a:prstGeom prst="rect">
            <a:avLst/>
          </a:prstGeom>
          <a:noFill/>
        </p:spPr>
        <p:txBody>
          <a:bodyPr wrap="square" lIns="0" tIns="0" rIns="0" bIns="0" rtlCol="0">
            <a:noAutofit/>
          </a:bodyPr>
          <a:lstStyle/>
          <a:p>
            <a:pPr indent="-205740" algn="ctr"/>
            <a:r>
              <a:rPr lang="en-US" sz="700" dirty="0">
                <a:solidFill>
                  <a:prstClr val="white"/>
                </a:solidFill>
              </a:rPr>
              <a:t>Device management</a:t>
            </a:r>
          </a:p>
        </p:txBody>
      </p:sp>
      <p:sp>
        <p:nvSpPr>
          <p:cNvPr id="147" name="TextBox 146"/>
          <p:cNvSpPr txBox="1"/>
          <p:nvPr/>
        </p:nvSpPr>
        <p:spPr>
          <a:xfrm>
            <a:off x="6735614" y="4249324"/>
            <a:ext cx="689331"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Logging</a:t>
            </a:r>
          </a:p>
        </p:txBody>
      </p:sp>
      <p:sp>
        <p:nvSpPr>
          <p:cNvPr id="150" name="TextBox 149"/>
          <p:cNvSpPr txBox="1"/>
          <p:nvPr/>
        </p:nvSpPr>
        <p:spPr>
          <a:xfrm>
            <a:off x="7294542" y="4249324"/>
            <a:ext cx="689331"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Monitoring</a:t>
            </a:r>
          </a:p>
        </p:txBody>
      </p:sp>
      <p:sp>
        <p:nvSpPr>
          <p:cNvPr id="151" name="TextBox 150"/>
          <p:cNvSpPr txBox="1"/>
          <p:nvPr/>
        </p:nvSpPr>
        <p:spPr>
          <a:xfrm>
            <a:off x="7853470" y="4249324"/>
            <a:ext cx="689331"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Auditing</a:t>
            </a:r>
          </a:p>
        </p:txBody>
      </p:sp>
      <p:sp>
        <p:nvSpPr>
          <p:cNvPr id="152" name="TextBox 151"/>
          <p:cNvSpPr txBox="1"/>
          <p:nvPr/>
        </p:nvSpPr>
        <p:spPr>
          <a:xfrm>
            <a:off x="8412399" y="4249324"/>
            <a:ext cx="986297"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Fraud and forensics</a:t>
            </a:r>
          </a:p>
        </p:txBody>
      </p:sp>
      <p:sp>
        <p:nvSpPr>
          <p:cNvPr id="188" name="TextBox 187"/>
          <p:cNvSpPr txBox="1"/>
          <p:nvPr/>
        </p:nvSpPr>
        <p:spPr>
          <a:xfrm>
            <a:off x="4404586" y="4239800"/>
            <a:ext cx="1071489"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Config management</a:t>
            </a:r>
          </a:p>
        </p:txBody>
      </p:sp>
      <p:sp>
        <p:nvSpPr>
          <p:cNvPr id="157" name="TextBox 156"/>
          <p:cNvSpPr txBox="1"/>
          <p:nvPr/>
        </p:nvSpPr>
        <p:spPr>
          <a:xfrm>
            <a:off x="9874997" y="1769278"/>
            <a:ext cx="720711" cy="190438"/>
          </a:xfrm>
          <a:prstGeom prst="rect">
            <a:avLst/>
          </a:prstGeom>
          <a:noFill/>
        </p:spPr>
        <p:txBody>
          <a:bodyPr wrap="none" lIns="40958" tIns="40958" rIns="40958" bIns="40958" rtlCol="0">
            <a:noAutofit/>
          </a:bodyPr>
          <a:lstStyle/>
          <a:p>
            <a:pPr>
              <a:spcAft>
                <a:spcPts val="450"/>
              </a:spcAft>
            </a:pPr>
            <a:r>
              <a:rPr lang="en-US" sz="900" b="1" dirty="0">
                <a:solidFill>
                  <a:srgbClr val="00338D"/>
                </a:solidFill>
              </a:rPr>
              <a:t>Key outcomes </a:t>
            </a:r>
          </a:p>
        </p:txBody>
      </p:sp>
      <p:sp>
        <p:nvSpPr>
          <p:cNvPr id="159" name="TextBox 158"/>
          <p:cNvSpPr txBox="1"/>
          <p:nvPr/>
        </p:nvSpPr>
        <p:spPr>
          <a:xfrm>
            <a:off x="1002733" y="1731134"/>
            <a:ext cx="1081789" cy="213901"/>
          </a:xfrm>
          <a:prstGeom prst="rect">
            <a:avLst/>
          </a:prstGeom>
          <a:noFill/>
        </p:spPr>
        <p:txBody>
          <a:bodyPr wrap="none" lIns="40958" tIns="40958" rIns="40958" bIns="40958" rtlCol="0">
            <a:noAutofit/>
          </a:bodyPr>
          <a:lstStyle/>
          <a:p>
            <a:pPr>
              <a:spcAft>
                <a:spcPts val="450"/>
              </a:spcAft>
            </a:pPr>
            <a:r>
              <a:rPr lang="en-US" sz="900" b="1" dirty="0">
                <a:solidFill>
                  <a:srgbClr val="00338D"/>
                </a:solidFill>
              </a:rPr>
              <a:t>Key stakeholders</a:t>
            </a:r>
          </a:p>
        </p:txBody>
      </p:sp>
      <p:sp>
        <p:nvSpPr>
          <p:cNvPr id="138" name="TextBox 137"/>
          <p:cNvSpPr txBox="1"/>
          <p:nvPr/>
        </p:nvSpPr>
        <p:spPr>
          <a:xfrm>
            <a:off x="5104228" y="1825478"/>
            <a:ext cx="2451195" cy="173802"/>
          </a:xfrm>
          <a:prstGeom prst="rect">
            <a:avLst/>
          </a:prstGeom>
          <a:noFill/>
        </p:spPr>
        <p:txBody>
          <a:bodyPr wrap="none" lIns="0" tIns="0" rIns="0" bIns="0" rtlCol="0">
            <a:noAutofit/>
          </a:bodyPr>
          <a:lstStyle/>
          <a:p>
            <a:pPr>
              <a:spcAft>
                <a:spcPts val="450"/>
              </a:spcAft>
            </a:pPr>
            <a:r>
              <a:rPr lang="en-US" sz="900" b="1" dirty="0">
                <a:solidFill>
                  <a:srgbClr val="00338D"/>
                </a:solidFill>
              </a:rPr>
              <a:t>Components of cloud security program</a:t>
            </a:r>
          </a:p>
        </p:txBody>
      </p:sp>
      <p:sp>
        <p:nvSpPr>
          <p:cNvPr id="134" name="Down Arrow 133"/>
          <p:cNvSpPr/>
          <p:nvPr/>
        </p:nvSpPr>
        <p:spPr>
          <a:xfrm>
            <a:off x="5918118" y="4642376"/>
            <a:ext cx="485324" cy="135527"/>
          </a:xfrm>
          <a:prstGeom prst="downArrow">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b="1" dirty="0">
              <a:solidFill>
                <a:prstClr val="white"/>
              </a:solidFill>
            </a:endParaRPr>
          </a:p>
        </p:txBody>
      </p:sp>
      <p:sp>
        <p:nvSpPr>
          <p:cNvPr id="143" name="TextBox 142"/>
          <p:cNvSpPr txBox="1"/>
          <p:nvPr/>
        </p:nvSpPr>
        <p:spPr>
          <a:xfrm>
            <a:off x="4677466" y="4432167"/>
            <a:ext cx="2885548" cy="184172"/>
          </a:xfrm>
          <a:prstGeom prst="rect">
            <a:avLst/>
          </a:prstGeom>
          <a:noFill/>
        </p:spPr>
        <p:txBody>
          <a:bodyPr wrap="square" lIns="0" tIns="0" rIns="0" bIns="0" rtlCol="0" anchor="ctr">
            <a:noAutofit/>
          </a:bodyPr>
          <a:lstStyle/>
          <a:p>
            <a:pPr indent="-205740" algn="ctr">
              <a:spcAft>
                <a:spcPts val="675"/>
              </a:spcAft>
            </a:pPr>
            <a:r>
              <a:rPr lang="en-US" sz="700" dirty="0">
                <a:solidFill>
                  <a:prstClr val="white"/>
                </a:solidFill>
              </a:rPr>
              <a:t>API</a:t>
            </a:r>
          </a:p>
        </p:txBody>
      </p:sp>
      <p:sp>
        <p:nvSpPr>
          <p:cNvPr id="165" name="Pentagon 164"/>
          <p:cNvSpPr/>
          <p:nvPr/>
        </p:nvSpPr>
        <p:spPr>
          <a:xfrm>
            <a:off x="1012913" y="3259872"/>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Engineering and Development</a:t>
            </a:r>
          </a:p>
        </p:txBody>
      </p:sp>
      <p:sp>
        <p:nvSpPr>
          <p:cNvPr id="166" name="Pentagon 165"/>
          <p:cNvSpPr/>
          <p:nvPr/>
        </p:nvSpPr>
        <p:spPr>
          <a:xfrm>
            <a:off x="1012913" y="3884191"/>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Security and Operations</a:t>
            </a:r>
          </a:p>
        </p:txBody>
      </p:sp>
      <p:sp>
        <p:nvSpPr>
          <p:cNvPr id="167" name="Pentagon 166"/>
          <p:cNvSpPr/>
          <p:nvPr/>
        </p:nvSpPr>
        <p:spPr>
          <a:xfrm>
            <a:off x="1012913" y="4503233"/>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Audit, Legal, Risk, and Compliance</a:t>
            </a:r>
          </a:p>
        </p:txBody>
      </p:sp>
      <p:sp>
        <p:nvSpPr>
          <p:cNvPr id="168" name="Pentagon 167"/>
          <p:cNvSpPr/>
          <p:nvPr/>
        </p:nvSpPr>
        <p:spPr>
          <a:xfrm>
            <a:off x="1012913" y="2009715"/>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Business Units and Customers</a:t>
            </a:r>
          </a:p>
        </p:txBody>
      </p:sp>
      <p:sp>
        <p:nvSpPr>
          <p:cNvPr id="162" name="Rectangle 161"/>
          <p:cNvSpPr/>
          <p:nvPr/>
        </p:nvSpPr>
        <p:spPr>
          <a:xfrm>
            <a:off x="2596852" y="2041695"/>
            <a:ext cx="6972011" cy="573093"/>
          </a:xfrm>
          <a:prstGeom prst="rect">
            <a:avLst/>
          </a:prstGeom>
          <a:solidFill>
            <a:schemeClr val="bg1"/>
          </a:solidFill>
          <a:ln w="6350">
            <a:solidFill>
              <a:srgbClr val="00338D"/>
            </a:solidFill>
          </a:ln>
        </p:spPr>
        <p:style>
          <a:lnRef idx="2">
            <a:schemeClr val="accent1"/>
          </a:lnRef>
          <a:fillRef idx="1">
            <a:schemeClr val="lt1"/>
          </a:fillRef>
          <a:effectRef idx="0">
            <a:schemeClr val="accent1"/>
          </a:effectRef>
          <a:fontRef idx="minor">
            <a:schemeClr val="dk1"/>
          </a:fontRef>
        </p:style>
        <p:txBody>
          <a:bodyPr lIns="40958" tIns="40958" rIns="40958" bIns="40958" rtlCol="0" anchor="ctr"/>
          <a:lstStyle/>
          <a:p>
            <a:endParaRPr lang="en-US" sz="700" dirty="0">
              <a:solidFill>
                <a:prstClr val="white"/>
              </a:solidFill>
            </a:endParaRPr>
          </a:p>
        </p:txBody>
      </p:sp>
      <p:sp>
        <p:nvSpPr>
          <p:cNvPr id="163" name="Rectangle 162"/>
          <p:cNvSpPr/>
          <p:nvPr/>
        </p:nvSpPr>
        <p:spPr bwMode="ltGray">
          <a:xfrm>
            <a:off x="2600115" y="2030156"/>
            <a:ext cx="6968747" cy="18615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Governance and Operations</a:t>
            </a:r>
          </a:p>
        </p:txBody>
      </p:sp>
      <p:sp>
        <p:nvSpPr>
          <p:cNvPr id="180" name="Rectangle 179"/>
          <p:cNvSpPr/>
          <p:nvPr/>
        </p:nvSpPr>
        <p:spPr>
          <a:xfrm>
            <a:off x="2952789" y="2247832"/>
            <a:ext cx="1256107" cy="346522"/>
          </a:xfrm>
          <a:prstGeom prst="rect">
            <a:avLst/>
          </a:prstGeom>
          <a:solidFill>
            <a:srgbClr val="005EB8"/>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Risk and Compliance Management</a:t>
            </a:r>
          </a:p>
        </p:txBody>
      </p:sp>
      <p:sp>
        <p:nvSpPr>
          <p:cNvPr id="170" name="Rectangle 169"/>
          <p:cNvSpPr/>
          <p:nvPr/>
        </p:nvSpPr>
        <p:spPr>
          <a:xfrm>
            <a:off x="4619762" y="2247696"/>
            <a:ext cx="1256107" cy="346522"/>
          </a:xfrm>
          <a:prstGeom prst="rect">
            <a:avLst/>
          </a:prstGeom>
          <a:solidFill>
            <a:srgbClr val="0091DA"/>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On-boarding, Delivery and Operations</a:t>
            </a:r>
          </a:p>
        </p:txBody>
      </p:sp>
      <p:sp>
        <p:nvSpPr>
          <p:cNvPr id="172" name="Rectangle 171"/>
          <p:cNvSpPr/>
          <p:nvPr/>
        </p:nvSpPr>
        <p:spPr>
          <a:xfrm>
            <a:off x="6329292" y="2255383"/>
            <a:ext cx="1256107" cy="346522"/>
          </a:xfrm>
          <a:prstGeom prst="rect">
            <a:avLst/>
          </a:prstGeom>
          <a:solidFill>
            <a:srgbClr val="483698"/>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Strategy and Governance </a:t>
            </a:r>
          </a:p>
        </p:txBody>
      </p:sp>
      <p:sp>
        <p:nvSpPr>
          <p:cNvPr id="173" name="Rectangle 172"/>
          <p:cNvSpPr/>
          <p:nvPr/>
        </p:nvSpPr>
        <p:spPr>
          <a:xfrm>
            <a:off x="8031931" y="2245369"/>
            <a:ext cx="1256107" cy="346522"/>
          </a:xfrm>
          <a:prstGeom prst="rect">
            <a:avLst/>
          </a:prstGeom>
          <a:solidFill>
            <a:srgbClr val="470A68"/>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Security Architecture</a:t>
            </a:r>
          </a:p>
        </p:txBody>
      </p:sp>
      <p:sp>
        <p:nvSpPr>
          <p:cNvPr id="191" name="Rectangle 190"/>
          <p:cNvSpPr/>
          <p:nvPr/>
        </p:nvSpPr>
        <p:spPr bwMode="ltGray">
          <a:xfrm>
            <a:off x="2622652" y="4815674"/>
            <a:ext cx="6948779" cy="18615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Data, Applications, Platforms, and Infrastructure</a:t>
            </a:r>
          </a:p>
        </p:txBody>
      </p:sp>
      <p:sp>
        <p:nvSpPr>
          <p:cNvPr id="193" name="Down Arrow 192"/>
          <p:cNvSpPr/>
          <p:nvPr/>
        </p:nvSpPr>
        <p:spPr>
          <a:xfrm>
            <a:off x="5950287" y="2693356"/>
            <a:ext cx="485324" cy="135527"/>
          </a:xfrm>
          <a:prstGeom prst="downArrow">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b="1" dirty="0">
              <a:solidFill>
                <a:prstClr val="white"/>
              </a:solidFill>
            </a:endParaRPr>
          </a:p>
        </p:txBody>
      </p:sp>
      <p:sp>
        <p:nvSpPr>
          <p:cNvPr id="196" name="Pentagon 195"/>
          <p:cNvSpPr/>
          <p:nvPr/>
        </p:nvSpPr>
        <p:spPr>
          <a:xfrm>
            <a:off x="1012913" y="2640820"/>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Finance and Operations</a:t>
            </a:r>
          </a:p>
        </p:txBody>
      </p:sp>
      <p:sp>
        <p:nvSpPr>
          <p:cNvPr id="158" name="Pentagon 157"/>
          <p:cNvSpPr/>
          <p:nvPr/>
        </p:nvSpPr>
        <p:spPr>
          <a:xfrm>
            <a:off x="9874875" y="3907322"/>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Data Security and Threat Protection</a:t>
            </a:r>
          </a:p>
        </p:txBody>
      </p:sp>
      <p:sp>
        <p:nvSpPr>
          <p:cNvPr id="160" name="Pentagon 159"/>
          <p:cNvSpPr/>
          <p:nvPr/>
        </p:nvSpPr>
        <p:spPr>
          <a:xfrm>
            <a:off x="9874875" y="4531641"/>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Compliance</a:t>
            </a:r>
          </a:p>
        </p:txBody>
      </p:sp>
      <p:sp>
        <p:nvSpPr>
          <p:cNvPr id="164" name="Pentagon 163"/>
          <p:cNvSpPr/>
          <p:nvPr/>
        </p:nvSpPr>
        <p:spPr>
          <a:xfrm>
            <a:off x="9874875" y="2009715"/>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Business Agility, Speed and Innovation</a:t>
            </a:r>
          </a:p>
        </p:txBody>
      </p:sp>
      <p:sp>
        <p:nvSpPr>
          <p:cNvPr id="171" name="Pentagon 170"/>
          <p:cNvSpPr/>
          <p:nvPr/>
        </p:nvSpPr>
        <p:spPr>
          <a:xfrm>
            <a:off x="9874875" y="3288270"/>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Visibility and Reporting</a:t>
            </a:r>
          </a:p>
        </p:txBody>
      </p:sp>
      <p:sp>
        <p:nvSpPr>
          <p:cNvPr id="174" name="Pentagon 173"/>
          <p:cNvSpPr/>
          <p:nvPr/>
        </p:nvSpPr>
        <p:spPr>
          <a:xfrm>
            <a:off x="9874875" y="2652071"/>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Spend and Risk Reduction Optimization </a:t>
            </a:r>
          </a:p>
        </p:txBody>
      </p:sp>
      <p:sp>
        <p:nvSpPr>
          <p:cNvPr id="118" name="Rectangle 117"/>
          <p:cNvSpPr/>
          <p:nvPr/>
        </p:nvSpPr>
        <p:spPr bwMode="ltGray">
          <a:xfrm>
            <a:off x="7391369" y="5181052"/>
            <a:ext cx="2180063" cy="745326"/>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864" tIns="91440" rIns="54864" bIns="54864" numCol="2" spcCol="91440" rtlCol="0" anchor="t"/>
          <a:lstStyle/>
          <a:p>
            <a:pPr marL="219456" indent="-219456">
              <a:spcAft>
                <a:spcPts val="200"/>
              </a:spcAft>
              <a:buClr>
                <a:srgbClr val="00338D"/>
              </a:buClr>
              <a:buFont typeface="Arial" panose="020B0604020202020204" pitchFamily="34" charset="0"/>
              <a:buChar char="—"/>
            </a:pPr>
            <a:r>
              <a:rPr lang="en-US" sz="700" dirty="0">
                <a:solidFill>
                  <a:srgbClr val="000000"/>
                </a:solidFill>
              </a:rPr>
              <a:t>Microsoft Azure</a:t>
            </a:r>
          </a:p>
          <a:p>
            <a:pPr marL="219456" indent="-219456">
              <a:spcAft>
                <a:spcPts val="200"/>
              </a:spcAft>
              <a:buClr>
                <a:srgbClr val="00338D"/>
              </a:buClr>
              <a:buFont typeface="Arial" panose="020B0604020202020204" pitchFamily="34" charset="0"/>
              <a:buChar char="—"/>
            </a:pPr>
            <a:r>
              <a:rPr lang="en-US" sz="700" dirty="0">
                <a:solidFill>
                  <a:srgbClr val="000000"/>
                </a:solidFill>
              </a:rPr>
              <a:t>Force.com</a:t>
            </a:r>
          </a:p>
          <a:p>
            <a:pPr marL="219456" indent="-219456">
              <a:spcAft>
                <a:spcPts val="200"/>
              </a:spcAft>
              <a:buClr>
                <a:srgbClr val="00338D"/>
              </a:buClr>
              <a:buFont typeface="Arial" panose="020B0604020202020204" pitchFamily="34" charset="0"/>
              <a:buChar char="—"/>
            </a:pPr>
            <a:r>
              <a:rPr lang="en-US" sz="700" dirty="0">
                <a:solidFill>
                  <a:srgbClr val="000000"/>
                </a:solidFill>
              </a:rPr>
              <a:t>Scalr</a:t>
            </a:r>
            <a:br>
              <a:rPr lang="en-US" sz="700" dirty="0">
                <a:solidFill>
                  <a:srgbClr val="000000"/>
                </a:solidFill>
              </a:rPr>
            </a:br>
            <a:endParaRPr lang="en-US" sz="700" dirty="0">
              <a:solidFill>
                <a:srgbClr val="000000"/>
              </a:solidFill>
            </a:endParaRPr>
          </a:p>
          <a:p>
            <a:pPr marL="219456" indent="-219456">
              <a:spcAft>
                <a:spcPts val="200"/>
              </a:spcAft>
              <a:buClr>
                <a:srgbClr val="00338D"/>
              </a:buClr>
              <a:buFont typeface="Arial" panose="020B0604020202020204" pitchFamily="34" charset="0"/>
              <a:buChar char="—"/>
            </a:pPr>
            <a:r>
              <a:rPr lang="en-US" sz="700" dirty="0">
                <a:solidFill>
                  <a:srgbClr val="000000"/>
                </a:solidFill>
              </a:rPr>
              <a:t>Amazon Web Services</a:t>
            </a:r>
          </a:p>
          <a:p>
            <a:pPr marL="219456" indent="-219456">
              <a:spcAft>
                <a:spcPts val="200"/>
              </a:spcAft>
              <a:buClr>
                <a:srgbClr val="00338D"/>
              </a:buClr>
              <a:buFont typeface="Arial" panose="020B0604020202020204" pitchFamily="34" charset="0"/>
              <a:buChar char="—"/>
            </a:pPr>
            <a:r>
              <a:rPr lang="en-US" sz="700" dirty="0">
                <a:solidFill>
                  <a:srgbClr val="000000"/>
                </a:solidFill>
              </a:rPr>
              <a:t>Docker</a:t>
            </a:r>
          </a:p>
          <a:p>
            <a:pPr marL="219456" indent="-219456">
              <a:spcAft>
                <a:spcPts val="200"/>
              </a:spcAft>
              <a:buClr>
                <a:srgbClr val="00338D"/>
              </a:buClr>
              <a:buFont typeface="Arial" panose="020B0604020202020204" pitchFamily="34" charset="0"/>
              <a:buChar char="—"/>
            </a:pPr>
            <a:r>
              <a:rPr lang="en-US" sz="700" dirty="0">
                <a:solidFill>
                  <a:srgbClr val="000000"/>
                </a:solidFill>
              </a:rPr>
              <a:t>VMware</a:t>
            </a:r>
          </a:p>
        </p:txBody>
      </p:sp>
      <p:sp>
        <p:nvSpPr>
          <p:cNvPr id="126" name="Rectangle 125"/>
          <p:cNvSpPr/>
          <p:nvPr/>
        </p:nvSpPr>
        <p:spPr bwMode="ltGray">
          <a:xfrm>
            <a:off x="4825617" y="5183041"/>
            <a:ext cx="2432879" cy="74377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864" tIns="91440" rIns="54864" bIns="54864" numCol="2" rtlCol="0" anchor="t"/>
          <a:lstStyle/>
          <a:p>
            <a:pPr marL="219456" indent="-219456">
              <a:spcAft>
                <a:spcPts val="200"/>
              </a:spcAft>
              <a:buClr>
                <a:srgbClr val="00338D"/>
              </a:buClr>
              <a:buFont typeface="Arial" panose="020B0604020202020204" pitchFamily="34" charset="0"/>
              <a:buChar char="—"/>
            </a:pPr>
            <a:r>
              <a:rPr lang="en-US" sz="700" dirty="0">
                <a:solidFill>
                  <a:srgbClr val="000000"/>
                </a:solidFill>
              </a:rPr>
              <a:t>Google</a:t>
            </a:r>
          </a:p>
          <a:p>
            <a:pPr marL="219456" indent="-219456">
              <a:spcAft>
                <a:spcPts val="200"/>
              </a:spcAft>
              <a:buClr>
                <a:srgbClr val="00338D"/>
              </a:buClr>
              <a:buFont typeface="Arial" panose="020B0604020202020204" pitchFamily="34" charset="0"/>
              <a:buChar char="—"/>
            </a:pPr>
            <a:r>
              <a:rPr lang="en-US" sz="700" dirty="0">
                <a:solidFill>
                  <a:srgbClr val="000000"/>
                </a:solidFill>
              </a:rPr>
              <a:t>ServiceNow</a:t>
            </a:r>
          </a:p>
          <a:p>
            <a:pPr marL="219456" indent="-219456">
              <a:spcAft>
                <a:spcPts val="200"/>
              </a:spcAft>
              <a:buClr>
                <a:srgbClr val="00338D"/>
              </a:buClr>
              <a:buFont typeface="Arial" panose="020B0604020202020204" pitchFamily="34" charset="0"/>
              <a:buChar char="—"/>
            </a:pPr>
            <a:r>
              <a:rPr lang="en-US" sz="700" dirty="0">
                <a:solidFill>
                  <a:srgbClr val="000000"/>
                </a:solidFill>
              </a:rPr>
              <a:t>Salesforce</a:t>
            </a:r>
          </a:p>
          <a:p>
            <a:pPr marL="219456" indent="-219456">
              <a:spcAft>
                <a:spcPts val="200"/>
              </a:spcAft>
              <a:buClr>
                <a:srgbClr val="00338D"/>
              </a:buClr>
              <a:buFont typeface="Arial" panose="020B0604020202020204" pitchFamily="34" charset="0"/>
              <a:buChar char="—"/>
            </a:pPr>
            <a:r>
              <a:rPr lang="en-US" sz="700" dirty="0">
                <a:solidFill>
                  <a:srgbClr val="000000"/>
                </a:solidFill>
              </a:rPr>
              <a:t>Dropbox</a:t>
            </a:r>
          </a:p>
          <a:p>
            <a:pPr marL="219456" indent="-219456">
              <a:spcAft>
                <a:spcPts val="200"/>
              </a:spcAft>
              <a:buClr>
                <a:srgbClr val="00338D"/>
              </a:buClr>
              <a:buFont typeface="Arial" panose="020B0604020202020204" pitchFamily="34" charset="0"/>
              <a:buChar char="—"/>
            </a:pPr>
            <a:r>
              <a:rPr lang="en-US" sz="700" dirty="0">
                <a:solidFill>
                  <a:srgbClr val="000000"/>
                </a:solidFill>
              </a:rPr>
              <a:t>Office365</a:t>
            </a:r>
          </a:p>
          <a:p>
            <a:pPr marL="219456" indent="-219456">
              <a:spcAft>
                <a:spcPts val="200"/>
              </a:spcAft>
              <a:buClr>
                <a:srgbClr val="00338D"/>
              </a:buClr>
              <a:buFont typeface="Arial" panose="020B0604020202020204" pitchFamily="34" charset="0"/>
              <a:buChar char="—"/>
            </a:pPr>
            <a:r>
              <a:rPr lang="en-US" sz="700" dirty="0">
                <a:solidFill>
                  <a:srgbClr val="000000"/>
                </a:solidFill>
              </a:rPr>
              <a:t>Box</a:t>
            </a:r>
          </a:p>
        </p:txBody>
      </p:sp>
      <p:sp>
        <p:nvSpPr>
          <p:cNvPr id="135" name="Rectangle 134"/>
          <p:cNvSpPr/>
          <p:nvPr/>
        </p:nvSpPr>
        <p:spPr bwMode="ltGray">
          <a:xfrm>
            <a:off x="2633576" y="5184887"/>
            <a:ext cx="2013942" cy="742329"/>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864" tIns="91440" rIns="54864" bIns="54864" rtlCol="0" anchor="t"/>
          <a:lstStyle/>
          <a:p>
            <a:pPr marL="219456" indent="-219456">
              <a:spcAft>
                <a:spcPts val="200"/>
              </a:spcAft>
              <a:buClr>
                <a:srgbClr val="00338D"/>
              </a:buClr>
              <a:buFont typeface="Arial" panose="020B0604020202020204" pitchFamily="34" charset="0"/>
              <a:buChar char="—"/>
            </a:pPr>
            <a:r>
              <a:rPr lang="en-US" sz="700" dirty="0">
                <a:solidFill>
                  <a:srgbClr val="000000"/>
                </a:solidFill>
              </a:rPr>
              <a:t>IBM Qradar</a:t>
            </a:r>
          </a:p>
          <a:p>
            <a:pPr marL="219456" indent="-219456">
              <a:spcAft>
                <a:spcPts val="200"/>
              </a:spcAft>
              <a:buClr>
                <a:srgbClr val="00338D"/>
              </a:buClr>
              <a:buFont typeface="Arial" panose="020B0604020202020204" pitchFamily="34" charset="0"/>
              <a:buChar char="—"/>
            </a:pPr>
            <a:r>
              <a:rPr lang="en-US" sz="700" dirty="0">
                <a:solidFill>
                  <a:srgbClr val="000000"/>
                </a:solidFill>
              </a:rPr>
              <a:t>HP ArcSight</a:t>
            </a:r>
          </a:p>
          <a:p>
            <a:pPr marL="219456" indent="-219456">
              <a:spcAft>
                <a:spcPts val="200"/>
              </a:spcAft>
              <a:buClr>
                <a:srgbClr val="00338D"/>
              </a:buClr>
              <a:buFont typeface="Arial" panose="020B0604020202020204" pitchFamily="34" charset="0"/>
              <a:buChar char="—"/>
            </a:pPr>
            <a:r>
              <a:rPr lang="en-US" sz="700" dirty="0">
                <a:solidFill>
                  <a:srgbClr val="000000"/>
                </a:solidFill>
              </a:rPr>
              <a:t>Homegrown Apps</a:t>
            </a:r>
          </a:p>
        </p:txBody>
      </p:sp>
      <p:sp>
        <p:nvSpPr>
          <p:cNvPr id="123" name="Rectangle 122"/>
          <p:cNvSpPr/>
          <p:nvPr/>
        </p:nvSpPr>
        <p:spPr bwMode="ltGray">
          <a:xfrm>
            <a:off x="7391368" y="5046738"/>
            <a:ext cx="2180061" cy="147576"/>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PaaS and IaaS*</a:t>
            </a:r>
          </a:p>
        </p:txBody>
      </p:sp>
      <p:sp>
        <p:nvSpPr>
          <p:cNvPr id="133" name="Rectangle 132"/>
          <p:cNvSpPr/>
          <p:nvPr/>
        </p:nvSpPr>
        <p:spPr bwMode="ltGray">
          <a:xfrm>
            <a:off x="4825852" y="5046738"/>
            <a:ext cx="2435659" cy="147576"/>
          </a:xfrm>
          <a:prstGeom prst="rect">
            <a:avLst/>
          </a:prstGeom>
          <a:solidFill>
            <a:srgbClr val="00338D"/>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SaaS*</a:t>
            </a:r>
          </a:p>
        </p:txBody>
      </p:sp>
      <p:sp>
        <p:nvSpPr>
          <p:cNvPr id="139" name="Rectangle 138"/>
          <p:cNvSpPr/>
          <p:nvPr/>
        </p:nvSpPr>
        <p:spPr bwMode="ltGray">
          <a:xfrm>
            <a:off x="2633578" y="5046738"/>
            <a:ext cx="2013940" cy="147576"/>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On Prem*</a:t>
            </a:r>
          </a:p>
        </p:txBody>
      </p:sp>
      <p:sp>
        <p:nvSpPr>
          <p:cNvPr id="3" name="Rectangle 2"/>
          <p:cNvSpPr/>
          <p:nvPr/>
        </p:nvSpPr>
        <p:spPr>
          <a:xfrm>
            <a:off x="2566877" y="3094057"/>
            <a:ext cx="6995480" cy="1162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prstClr val="white"/>
              </a:solidFill>
            </a:endParaRPr>
          </a:p>
        </p:txBody>
      </p:sp>
      <p:sp>
        <p:nvSpPr>
          <p:cNvPr id="4" name="Freeform 3"/>
          <p:cNvSpPr/>
          <p:nvPr/>
        </p:nvSpPr>
        <p:spPr>
          <a:xfrm>
            <a:off x="2605740" y="3109668"/>
            <a:ext cx="6888606" cy="1155073"/>
          </a:xfrm>
          <a:custGeom>
            <a:avLst/>
            <a:gdLst>
              <a:gd name="connsiteX0" fmla="*/ 0 w 5840627"/>
              <a:gd name="connsiteY0" fmla="*/ 0 h 1219200"/>
              <a:gd name="connsiteX1" fmla="*/ 0 w 5840627"/>
              <a:gd name="connsiteY1" fmla="*/ 1219200 h 1219200"/>
              <a:gd name="connsiteX2" fmla="*/ 2438400 w 5840627"/>
              <a:gd name="connsiteY2" fmla="*/ 1202724 h 1219200"/>
              <a:gd name="connsiteX3" fmla="*/ 5840627 w 5840627"/>
              <a:gd name="connsiteY3" fmla="*/ 1210962 h 1219200"/>
              <a:gd name="connsiteX4" fmla="*/ 5840627 w 5840627"/>
              <a:gd name="connsiteY4" fmla="*/ 691978 h 1219200"/>
              <a:gd name="connsiteX5" fmla="*/ 2438400 w 5840627"/>
              <a:gd name="connsiteY5" fmla="*/ 667265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0627" h="1219200">
                <a:moveTo>
                  <a:pt x="0" y="0"/>
                </a:moveTo>
                <a:lnTo>
                  <a:pt x="0" y="1219200"/>
                </a:lnTo>
                <a:lnTo>
                  <a:pt x="2438400" y="1202724"/>
                </a:lnTo>
                <a:lnTo>
                  <a:pt x="5840627" y="1210962"/>
                </a:lnTo>
                <a:lnTo>
                  <a:pt x="5840627" y="691978"/>
                </a:lnTo>
                <a:lnTo>
                  <a:pt x="2438400" y="667265"/>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prstClr val="white"/>
              </a:solidFill>
            </a:endParaRPr>
          </a:p>
        </p:txBody>
      </p:sp>
      <p:sp>
        <p:nvSpPr>
          <p:cNvPr id="6" name="Rectangle 5"/>
          <p:cNvSpPr/>
          <p:nvPr/>
        </p:nvSpPr>
        <p:spPr>
          <a:xfrm>
            <a:off x="5496265" y="3112746"/>
            <a:ext cx="3944179" cy="666137"/>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700" dirty="0">
              <a:solidFill>
                <a:prstClr val="white"/>
              </a:solidFill>
            </a:endParaRPr>
          </a:p>
        </p:txBody>
      </p:sp>
      <p:sp>
        <p:nvSpPr>
          <p:cNvPr id="25" name="Freeform 142"/>
          <p:cNvSpPr>
            <a:spLocks noChangeAspect="1" noEditPoints="1"/>
          </p:cNvSpPr>
          <p:nvPr/>
        </p:nvSpPr>
        <p:spPr bwMode="auto">
          <a:xfrm>
            <a:off x="5904128" y="3399887"/>
            <a:ext cx="146760" cy="180789"/>
          </a:xfrm>
          <a:custGeom>
            <a:avLst/>
            <a:gdLst>
              <a:gd name="T0" fmla="*/ 1440 w 1645"/>
              <a:gd name="T1" fmla="*/ 720 h 2160"/>
              <a:gd name="T2" fmla="*/ 1337 w 1645"/>
              <a:gd name="T3" fmla="*/ 720 h 2160"/>
              <a:gd name="T4" fmla="*/ 1337 w 1645"/>
              <a:gd name="T5" fmla="*/ 515 h 2160"/>
              <a:gd name="T6" fmla="*/ 823 w 1645"/>
              <a:gd name="T7" fmla="*/ 0 h 2160"/>
              <a:gd name="T8" fmla="*/ 309 w 1645"/>
              <a:gd name="T9" fmla="*/ 515 h 2160"/>
              <a:gd name="T10" fmla="*/ 309 w 1645"/>
              <a:gd name="T11" fmla="*/ 720 h 2160"/>
              <a:gd name="T12" fmla="*/ 206 w 1645"/>
              <a:gd name="T13" fmla="*/ 720 h 2160"/>
              <a:gd name="T14" fmla="*/ 0 w 1645"/>
              <a:gd name="T15" fmla="*/ 926 h 2160"/>
              <a:gd name="T16" fmla="*/ 0 w 1645"/>
              <a:gd name="T17" fmla="*/ 1954 h 2160"/>
              <a:gd name="T18" fmla="*/ 206 w 1645"/>
              <a:gd name="T19" fmla="*/ 2160 h 2160"/>
              <a:gd name="T20" fmla="*/ 1440 w 1645"/>
              <a:gd name="T21" fmla="*/ 2160 h 2160"/>
              <a:gd name="T22" fmla="*/ 1645 w 1645"/>
              <a:gd name="T23" fmla="*/ 1954 h 2160"/>
              <a:gd name="T24" fmla="*/ 1645 w 1645"/>
              <a:gd name="T25" fmla="*/ 926 h 2160"/>
              <a:gd name="T26" fmla="*/ 1440 w 1645"/>
              <a:gd name="T27" fmla="*/ 720 h 2160"/>
              <a:gd name="T28" fmla="*/ 823 w 1645"/>
              <a:gd name="T29" fmla="*/ 1646 h 2160"/>
              <a:gd name="T30" fmla="*/ 617 w 1645"/>
              <a:gd name="T31" fmla="*/ 1440 h 2160"/>
              <a:gd name="T32" fmla="*/ 823 w 1645"/>
              <a:gd name="T33" fmla="*/ 1234 h 2160"/>
              <a:gd name="T34" fmla="*/ 1028 w 1645"/>
              <a:gd name="T35" fmla="*/ 1440 h 2160"/>
              <a:gd name="T36" fmla="*/ 823 w 1645"/>
              <a:gd name="T37" fmla="*/ 1646 h 2160"/>
              <a:gd name="T38" fmla="*/ 1142 w 1645"/>
              <a:gd name="T39" fmla="*/ 720 h 2160"/>
              <a:gd name="T40" fmla="*/ 504 w 1645"/>
              <a:gd name="T41" fmla="*/ 720 h 2160"/>
              <a:gd name="T42" fmla="*/ 504 w 1645"/>
              <a:gd name="T43" fmla="*/ 515 h 2160"/>
              <a:gd name="T44" fmla="*/ 823 w 1645"/>
              <a:gd name="T45" fmla="*/ 196 h 2160"/>
              <a:gd name="T46" fmla="*/ 1142 w 1645"/>
              <a:gd name="T47" fmla="*/ 515 h 2160"/>
              <a:gd name="T48" fmla="*/ 1142 w 1645"/>
              <a:gd name="T49" fmla="*/ 72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160">
                <a:moveTo>
                  <a:pt x="1440" y="720"/>
                </a:moveTo>
                <a:lnTo>
                  <a:pt x="1337" y="720"/>
                </a:lnTo>
                <a:lnTo>
                  <a:pt x="1337" y="515"/>
                </a:lnTo>
                <a:cubicBezTo>
                  <a:pt x="1337" y="231"/>
                  <a:pt x="1107" y="0"/>
                  <a:pt x="823" y="0"/>
                </a:cubicBezTo>
                <a:cubicBezTo>
                  <a:pt x="539" y="0"/>
                  <a:pt x="309" y="231"/>
                  <a:pt x="309" y="515"/>
                </a:cubicBezTo>
                <a:lnTo>
                  <a:pt x="309" y="720"/>
                </a:lnTo>
                <a:lnTo>
                  <a:pt x="206" y="720"/>
                </a:lnTo>
                <a:cubicBezTo>
                  <a:pt x="92" y="720"/>
                  <a:pt x="0" y="812"/>
                  <a:pt x="0" y="926"/>
                </a:cubicBezTo>
                <a:lnTo>
                  <a:pt x="0" y="1954"/>
                </a:lnTo>
                <a:cubicBezTo>
                  <a:pt x="0" y="2068"/>
                  <a:pt x="92" y="2160"/>
                  <a:pt x="206" y="2160"/>
                </a:cubicBezTo>
                <a:lnTo>
                  <a:pt x="1440" y="2160"/>
                </a:lnTo>
                <a:cubicBezTo>
                  <a:pt x="1553" y="2160"/>
                  <a:pt x="1645" y="2068"/>
                  <a:pt x="1645" y="1954"/>
                </a:cubicBezTo>
                <a:lnTo>
                  <a:pt x="1645" y="926"/>
                </a:lnTo>
                <a:cubicBezTo>
                  <a:pt x="1645" y="812"/>
                  <a:pt x="1553" y="720"/>
                  <a:pt x="1440" y="720"/>
                </a:cubicBezTo>
                <a:close/>
                <a:moveTo>
                  <a:pt x="823" y="1646"/>
                </a:moveTo>
                <a:cubicBezTo>
                  <a:pt x="709" y="1646"/>
                  <a:pt x="617" y="1554"/>
                  <a:pt x="617" y="1440"/>
                </a:cubicBezTo>
                <a:cubicBezTo>
                  <a:pt x="617" y="1326"/>
                  <a:pt x="709" y="1234"/>
                  <a:pt x="823" y="1234"/>
                </a:cubicBezTo>
                <a:cubicBezTo>
                  <a:pt x="936" y="1234"/>
                  <a:pt x="1028" y="1326"/>
                  <a:pt x="1028" y="1440"/>
                </a:cubicBezTo>
                <a:cubicBezTo>
                  <a:pt x="1028" y="1554"/>
                  <a:pt x="936" y="1646"/>
                  <a:pt x="823" y="1646"/>
                </a:cubicBezTo>
                <a:close/>
                <a:moveTo>
                  <a:pt x="1142" y="720"/>
                </a:moveTo>
                <a:lnTo>
                  <a:pt x="504" y="720"/>
                </a:lnTo>
                <a:lnTo>
                  <a:pt x="504" y="515"/>
                </a:lnTo>
                <a:cubicBezTo>
                  <a:pt x="504" y="339"/>
                  <a:pt x="647" y="196"/>
                  <a:pt x="823" y="196"/>
                </a:cubicBezTo>
                <a:cubicBezTo>
                  <a:pt x="999" y="196"/>
                  <a:pt x="1142" y="339"/>
                  <a:pt x="1142" y="515"/>
                </a:cubicBezTo>
                <a:lnTo>
                  <a:pt x="1142" y="72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27" name="Freeform 77"/>
          <p:cNvSpPr>
            <a:spLocks noChangeAspect="1" noEditPoints="1"/>
          </p:cNvSpPr>
          <p:nvPr/>
        </p:nvSpPr>
        <p:spPr bwMode="auto">
          <a:xfrm>
            <a:off x="7946408" y="3390307"/>
            <a:ext cx="214037" cy="199948"/>
          </a:xfrm>
          <a:custGeom>
            <a:avLst/>
            <a:gdLst>
              <a:gd name="T0" fmla="*/ 1081 w 2163"/>
              <a:gd name="T1" fmla="*/ 541 h 2163"/>
              <a:gd name="T2" fmla="*/ 991 w 2163"/>
              <a:gd name="T3" fmla="*/ 451 h 2163"/>
              <a:gd name="T4" fmla="*/ 524 w 2163"/>
              <a:gd name="T5" fmla="*/ 451 h 2163"/>
              <a:gd name="T6" fmla="*/ 584 w 2163"/>
              <a:gd name="T7" fmla="*/ 164 h 2163"/>
              <a:gd name="T8" fmla="*/ 586 w 2163"/>
              <a:gd name="T9" fmla="*/ 143 h 2163"/>
              <a:gd name="T10" fmla="*/ 556 w 2163"/>
              <a:gd name="T11" fmla="*/ 72 h 2163"/>
              <a:gd name="T12" fmla="*/ 485 w 2163"/>
              <a:gd name="T13" fmla="*/ 0 h 2163"/>
              <a:gd name="T14" fmla="*/ 40 w 2163"/>
              <a:gd name="T15" fmla="*/ 445 h 2163"/>
              <a:gd name="T16" fmla="*/ 0 w 2163"/>
              <a:gd name="T17" fmla="*/ 541 h 2163"/>
              <a:gd name="T18" fmla="*/ 0 w 2163"/>
              <a:gd name="T19" fmla="*/ 1126 h 2163"/>
              <a:gd name="T20" fmla="*/ 135 w 2163"/>
              <a:gd name="T21" fmla="*/ 1262 h 2163"/>
              <a:gd name="T22" fmla="*/ 743 w 2163"/>
              <a:gd name="T23" fmla="*/ 1261 h 2163"/>
              <a:gd name="T24" fmla="*/ 868 w 2163"/>
              <a:gd name="T25" fmla="*/ 1179 h 2163"/>
              <a:gd name="T26" fmla="*/ 1072 w 2163"/>
              <a:gd name="T27" fmla="*/ 702 h 2163"/>
              <a:gd name="T28" fmla="*/ 1081 w 2163"/>
              <a:gd name="T29" fmla="*/ 653 h 2163"/>
              <a:gd name="T30" fmla="*/ 1081 w 2163"/>
              <a:gd name="T31" fmla="*/ 541 h 2163"/>
              <a:gd name="T32" fmla="*/ 2027 w 2163"/>
              <a:gd name="T33" fmla="*/ 901 h 2163"/>
              <a:gd name="T34" fmla="*/ 1419 w 2163"/>
              <a:gd name="T35" fmla="*/ 901 h 2163"/>
              <a:gd name="T36" fmla="*/ 1295 w 2163"/>
              <a:gd name="T37" fmla="*/ 984 h 2163"/>
              <a:gd name="T38" fmla="*/ 1091 w 2163"/>
              <a:gd name="T39" fmla="*/ 1460 h 2163"/>
              <a:gd name="T40" fmla="*/ 1081 w 2163"/>
              <a:gd name="T41" fmla="*/ 1509 h 2163"/>
              <a:gd name="T42" fmla="*/ 1081 w 2163"/>
              <a:gd name="T43" fmla="*/ 1622 h 2163"/>
              <a:gd name="T44" fmla="*/ 1171 w 2163"/>
              <a:gd name="T45" fmla="*/ 1712 h 2163"/>
              <a:gd name="T46" fmla="*/ 1639 w 2163"/>
              <a:gd name="T47" fmla="*/ 1712 h 2163"/>
              <a:gd name="T48" fmla="*/ 1579 w 2163"/>
              <a:gd name="T49" fmla="*/ 1998 h 2163"/>
              <a:gd name="T50" fmla="*/ 1576 w 2163"/>
              <a:gd name="T51" fmla="*/ 2019 h 2163"/>
              <a:gd name="T52" fmla="*/ 1606 w 2163"/>
              <a:gd name="T53" fmla="*/ 2091 h 2163"/>
              <a:gd name="T54" fmla="*/ 1678 w 2163"/>
              <a:gd name="T55" fmla="*/ 2163 h 2163"/>
              <a:gd name="T56" fmla="*/ 2123 w 2163"/>
              <a:gd name="T57" fmla="*/ 1717 h 2163"/>
              <a:gd name="T58" fmla="*/ 2163 w 2163"/>
              <a:gd name="T59" fmla="*/ 1622 h 2163"/>
              <a:gd name="T60" fmla="*/ 2163 w 2163"/>
              <a:gd name="T61" fmla="*/ 1036 h 2163"/>
              <a:gd name="T62" fmla="*/ 2027 w 2163"/>
              <a:gd name="T63" fmla="*/ 901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3" h="2163">
                <a:moveTo>
                  <a:pt x="1081" y="541"/>
                </a:moveTo>
                <a:cubicBezTo>
                  <a:pt x="1081" y="491"/>
                  <a:pt x="1041" y="451"/>
                  <a:pt x="991" y="451"/>
                </a:cubicBezTo>
                <a:lnTo>
                  <a:pt x="524" y="451"/>
                </a:lnTo>
                <a:lnTo>
                  <a:pt x="584" y="164"/>
                </a:lnTo>
                <a:cubicBezTo>
                  <a:pt x="585" y="158"/>
                  <a:pt x="586" y="150"/>
                  <a:pt x="586" y="143"/>
                </a:cubicBezTo>
                <a:cubicBezTo>
                  <a:pt x="586" y="115"/>
                  <a:pt x="575" y="90"/>
                  <a:pt x="556" y="72"/>
                </a:cubicBezTo>
                <a:lnTo>
                  <a:pt x="485" y="0"/>
                </a:lnTo>
                <a:lnTo>
                  <a:pt x="40" y="445"/>
                </a:lnTo>
                <a:cubicBezTo>
                  <a:pt x="15" y="469"/>
                  <a:pt x="0" y="503"/>
                  <a:pt x="0" y="541"/>
                </a:cubicBezTo>
                <a:lnTo>
                  <a:pt x="0" y="1126"/>
                </a:lnTo>
                <a:cubicBezTo>
                  <a:pt x="0" y="1201"/>
                  <a:pt x="60" y="1262"/>
                  <a:pt x="135" y="1262"/>
                </a:cubicBezTo>
                <a:lnTo>
                  <a:pt x="743" y="1261"/>
                </a:lnTo>
                <a:cubicBezTo>
                  <a:pt x="799" y="1261"/>
                  <a:pt x="847" y="1228"/>
                  <a:pt x="868" y="1179"/>
                </a:cubicBezTo>
                <a:lnTo>
                  <a:pt x="1072" y="702"/>
                </a:lnTo>
                <a:cubicBezTo>
                  <a:pt x="1078" y="687"/>
                  <a:pt x="1081" y="671"/>
                  <a:pt x="1081" y="653"/>
                </a:cubicBezTo>
                <a:lnTo>
                  <a:pt x="1081" y="541"/>
                </a:lnTo>
                <a:close/>
                <a:moveTo>
                  <a:pt x="2027" y="901"/>
                </a:moveTo>
                <a:lnTo>
                  <a:pt x="1419" y="901"/>
                </a:lnTo>
                <a:cubicBezTo>
                  <a:pt x="1363" y="901"/>
                  <a:pt x="1315" y="935"/>
                  <a:pt x="1295" y="984"/>
                </a:cubicBezTo>
                <a:lnTo>
                  <a:pt x="1091" y="1460"/>
                </a:lnTo>
                <a:cubicBezTo>
                  <a:pt x="1085" y="1476"/>
                  <a:pt x="1081" y="1492"/>
                  <a:pt x="1081" y="1509"/>
                </a:cubicBezTo>
                <a:lnTo>
                  <a:pt x="1081" y="1622"/>
                </a:lnTo>
                <a:cubicBezTo>
                  <a:pt x="1081" y="1671"/>
                  <a:pt x="1122" y="1712"/>
                  <a:pt x="1171" y="1712"/>
                </a:cubicBezTo>
                <a:lnTo>
                  <a:pt x="1639" y="1712"/>
                </a:lnTo>
                <a:lnTo>
                  <a:pt x="1579" y="1998"/>
                </a:lnTo>
                <a:cubicBezTo>
                  <a:pt x="1577" y="2005"/>
                  <a:pt x="1576" y="2012"/>
                  <a:pt x="1576" y="2019"/>
                </a:cubicBezTo>
                <a:cubicBezTo>
                  <a:pt x="1576" y="2047"/>
                  <a:pt x="1588" y="2072"/>
                  <a:pt x="1606" y="2091"/>
                </a:cubicBezTo>
                <a:lnTo>
                  <a:pt x="1678" y="2163"/>
                </a:lnTo>
                <a:lnTo>
                  <a:pt x="2123" y="1717"/>
                </a:lnTo>
                <a:cubicBezTo>
                  <a:pt x="2147" y="1693"/>
                  <a:pt x="2163" y="1659"/>
                  <a:pt x="2163" y="1622"/>
                </a:cubicBezTo>
                <a:lnTo>
                  <a:pt x="2163" y="1036"/>
                </a:lnTo>
                <a:cubicBezTo>
                  <a:pt x="2163" y="961"/>
                  <a:pt x="2102" y="901"/>
                  <a:pt x="2027" y="90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nvGrpSpPr>
          <p:cNvPr id="28" name="Group 27"/>
          <p:cNvGrpSpPr/>
          <p:nvPr/>
        </p:nvGrpSpPr>
        <p:grpSpPr>
          <a:xfrm>
            <a:off x="8484678" y="3391787"/>
            <a:ext cx="155317" cy="196988"/>
            <a:chOff x="7583753" y="2551705"/>
            <a:chExt cx="318777" cy="431739"/>
          </a:xfrm>
        </p:grpSpPr>
        <p:sp>
          <p:nvSpPr>
            <p:cNvPr id="95" name="Flowchart: Extract 94"/>
            <p:cNvSpPr/>
            <p:nvPr/>
          </p:nvSpPr>
          <p:spPr>
            <a:xfrm>
              <a:off x="7583753" y="2551705"/>
              <a:ext cx="214816" cy="346456"/>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96" name="Flowchart: Extract 95"/>
            <p:cNvSpPr/>
            <p:nvPr/>
          </p:nvSpPr>
          <p:spPr>
            <a:xfrm>
              <a:off x="7687714" y="2636988"/>
              <a:ext cx="214816" cy="346456"/>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nvGrpSpPr>
          <p:cNvPr id="34" name="Group 33"/>
          <p:cNvGrpSpPr/>
          <p:nvPr/>
        </p:nvGrpSpPr>
        <p:grpSpPr>
          <a:xfrm>
            <a:off x="7270520" y="3406622"/>
            <a:ext cx="153974" cy="167319"/>
            <a:chOff x="6137990" y="2705539"/>
            <a:chExt cx="243301" cy="282331"/>
          </a:xfrm>
        </p:grpSpPr>
        <p:sp>
          <p:nvSpPr>
            <p:cNvPr id="90" name="Freeform 5"/>
            <p:cNvSpPr>
              <a:spLocks/>
            </p:cNvSpPr>
            <p:nvPr/>
          </p:nvSpPr>
          <p:spPr bwMode="auto">
            <a:xfrm>
              <a:off x="6144485" y="2784900"/>
              <a:ext cx="232892" cy="199064"/>
            </a:xfrm>
            <a:custGeom>
              <a:avLst/>
              <a:gdLst>
                <a:gd name="T0" fmla="*/ 50 w 73"/>
                <a:gd name="T1" fmla="*/ 63 h 63"/>
                <a:gd name="T2" fmla="*/ 24 w 73"/>
                <a:gd name="T3" fmla="*/ 33 h 63"/>
                <a:gd name="T4" fmla="*/ 35 w 73"/>
                <a:gd name="T5" fmla="*/ 21 h 63"/>
                <a:gd name="T6" fmla="*/ 47 w 73"/>
                <a:gd name="T7" fmla="*/ 31 h 63"/>
                <a:gd name="T8" fmla="*/ 57 w 73"/>
                <a:gd name="T9" fmla="*/ 43 h 63"/>
                <a:gd name="T10" fmla="*/ 69 w 73"/>
                <a:gd name="T11" fmla="*/ 23 h 63"/>
                <a:gd name="T12" fmla="*/ 40 w 73"/>
                <a:gd name="T13" fmla="*/ 1 h 63"/>
                <a:gd name="T14" fmla="*/ 4 w 73"/>
                <a:gd name="T15" fmla="*/ 21 h 63"/>
                <a:gd name="T16" fmla="*/ 4 w 73"/>
                <a:gd name="T1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63">
                  <a:moveTo>
                    <a:pt x="50" y="63"/>
                  </a:moveTo>
                  <a:cubicBezTo>
                    <a:pt x="34" y="59"/>
                    <a:pt x="24" y="47"/>
                    <a:pt x="24" y="33"/>
                  </a:cubicBezTo>
                  <a:cubicBezTo>
                    <a:pt x="24" y="25"/>
                    <a:pt x="29" y="22"/>
                    <a:pt x="35" y="21"/>
                  </a:cubicBezTo>
                  <a:cubicBezTo>
                    <a:pt x="40" y="21"/>
                    <a:pt x="46" y="24"/>
                    <a:pt x="47" y="31"/>
                  </a:cubicBezTo>
                  <a:cubicBezTo>
                    <a:pt x="48" y="37"/>
                    <a:pt x="49" y="42"/>
                    <a:pt x="57" y="43"/>
                  </a:cubicBezTo>
                  <a:cubicBezTo>
                    <a:pt x="67" y="44"/>
                    <a:pt x="73" y="35"/>
                    <a:pt x="69" y="23"/>
                  </a:cubicBezTo>
                  <a:cubicBezTo>
                    <a:pt x="65" y="11"/>
                    <a:pt x="52" y="1"/>
                    <a:pt x="40" y="1"/>
                  </a:cubicBezTo>
                  <a:cubicBezTo>
                    <a:pt x="21" y="0"/>
                    <a:pt x="8" y="6"/>
                    <a:pt x="4" y="21"/>
                  </a:cubicBezTo>
                  <a:cubicBezTo>
                    <a:pt x="0" y="30"/>
                    <a:pt x="1" y="41"/>
                    <a:pt x="4" y="5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1" name="Freeform 6"/>
            <p:cNvSpPr>
              <a:spLocks/>
            </p:cNvSpPr>
            <p:nvPr/>
          </p:nvSpPr>
          <p:spPr bwMode="auto">
            <a:xfrm>
              <a:off x="6183517" y="2820032"/>
              <a:ext cx="145720" cy="167838"/>
            </a:xfrm>
            <a:custGeom>
              <a:avLst/>
              <a:gdLst>
                <a:gd name="T0" fmla="*/ 46 w 46"/>
                <a:gd name="T1" fmla="*/ 22 h 53"/>
                <a:gd name="T2" fmla="*/ 21 w 46"/>
                <a:gd name="T3" fmla="*/ 1 h 53"/>
                <a:gd name="T4" fmla="*/ 1 w 46"/>
                <a:gd name="T5" fmla="*/ 22 h 53"/>
                <a:gd name="T6" fmla="*/ 14 w 46"/>
                <a:gd name="T7" fmla="*/ 53 h 53"/>
              </a:gdLst>
              <a:ahLst/>
              <a:cxnLst>
                <a:cxn ang="0">
                  <a:pos x="T0" y="T1"/>
                </a:cxn>
                <a:cxn ang="0">
                  <a:pos x="T2" y="T3"/>
                </a:cxn>
                <a:cxn ang="0">
                  <a:pos x="T4" y="T5"/>
                </a:cxn>
                <a:cxn ang="0">
                  <a:pos x="T6" y="T7"/>
                </a:cxn>
              </a:cxnLst>
              <a:rect l="0" t="0" r="r" b="b"/>
              <a:pathLst>
                <a:path w="46" h="53">
                  <a:moveTo>
                    <a:pt x="46" y="22"/>
                  </a:moveTo>
                  <a:cubicBezTo>
                    <a:pt x="45" y="6"/>
                    <a:pt x="38" y="0"/>
                    <a:pt x="21" y="1"/>
                  </a:cubicBezTo>
                  <a:cubicBezTo>
                    <a:pt x="8" y="1"/>
                    <a:pt x="2" y="8"/>
                    <a:pt x="1" y="22"/>
                  </a:cubicBezTo>
                  <a:cubicBezTo>
                    <a:pt x="0" y="35"/>
                    <a:pt x="8" y="43"/>
                    <a:pt x="14" y="5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2" name="Freeform 7"/>
            <p:cNvSpPr>
              <a:spLocks/>
            </p:cNvSpPr>
            <p:nvPr/>
          </p:nvSpPr>
          <p:spPr bwMode="auto">
            <a:xfrm>
              <a:off x="6137990" y="2730258"/>
              <a:ext cx="243301" cy="76763"/>
            </a:xfrm>
            <a:custGeom>
              <a:avLst/>
              <a:gdLst>
                <a:gd name="T0" fmla="*/ 76 w 76"/>
                <a:gd name="T1" fmla="*/ 24 h 24"/>
                <a:gd name="T2" fmla="*/ 0 w 76"/>
                <a:gd name="T3" fmla="*/ 24 h 24"/>
              </a:gdLst>
              <a:ahLst/>
              <a:cxnLst>
                <a:cxn ang="0">
                  <a:pos x="T0" y="T1"/>
                </a:cxn>
                <a:cxn ang="0">
                  <a:pos x="T2" y="T3"/>
                </a:cxn>
              </a:cxnLst>
              <a:rect l="0" t="0" r="r" b="b"/>
              <a:pathLst>
                <a:path w="76" h="24">
                  <a:moveTo>
                    <a:pt x="76" y="24"/>
                  </a:moveTo>
                  <a:cubicBezTo>
                    <a:pt x="56" y="0"/>
                    <a:pt x="19" y="0"/>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3" name="Freeform 8"/>
            <p:cNvSpPr>
              <a:spLocks/>
            </p:cNvSpPr>
            <p:nvPr/>
          </p:nvSpPr>
          <p:spPr bwMode="auto">
            <a:xfrm>
              <a:off x="6177012" y="2705539"/>
              <a:ext cx="158731" cy="35128"/>
            </a:xfrm>
            <a:custGeom>
              <a:avLst/>
              <a:gdLst>
                <a:gd name="T0" fmla="*/ 50 w 50"/>
                <a:gd name="T1" fmla="*/ 10 h 11"/>
                <a:gd name="T2" fmla="*/ 0 w 50"/>
                <a:gd name="T3" fmla="*/ 11 h 11"/>
              </a:gdLst>
              <a:ahLst/>
              <a:cxnLst>
                <a:cxn ang="0">
                  <a:pos x="T0" y="T1"/>
                </a:cxn>
                <a:cxn ang="0">
                  <a:pos x="T2" y="T3"/>
                </a:cxn>
              </a:cxnLst>
              <a:rect l="0" t="0" r="r" b="b"/>
              <a:pathLst>
                <a:path w="50" h="11">
                  <a:moveTo>
                    <a:pt x="50" y="10"/>
                  </a:moveTo>
                  <a:cubicBezTo>
                    <a:pt x="33" y="1"/>
                    <a:pt x="16" y="0"/>
                    <a:pt x="0" y="1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4" name="Freeform 9"/>
            <p:cNvSpPr>
              <a:spLocks/>
            </p:cNvSpPr>
            <p:nvPr/>
          </p:nvSpPr>
          <p:spPr bwMode="auto">
            <a:xfrm>
              <a:off x="6252499" y="2882495"/>
              <a:ext cx="93677" cy="72859"/>
            </a:xfrm>
            <a:custGeom>
              <a:avLst/>
              <a:gdLst>
                <a:gd name="T0" fmla="*/ 0 w 29"/>
                <a:gd name="T1" fmla="*/ 0 h 23"/>
                <a:gd name="T2" fmla="*/ 29 w 29"/>
                <a:gd name="T3" fmla="*/ 23 h 23"/>
              </a:gdLst>
              <a:ahLst/>
              <a:cxnLst>
                <a:cxn ang="0">
                  <a:pos x="T0" y="T1"/>
                </a:cxn>
                <a:cxn ang="0">
                  <a:pos x="T2" y="T3"/>
                </a:cxn>
              </a:cxnLst>
              <a:rect l="0" t="0" r="r" b="b"/>
              <a:pathLst>
                <a:path w="29" h="23">
                  <a:moveTo>
                    <a:pt x="0" y="0"/>
                  </a:moveTo>
                  <a:cubicBezTo>
                    <a:pt x="5" y="18"/>
                    <a:pt x="11" y="23"/>
                    <a:pt x="29"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35" name="Group 34"/>
          <p:cNvGrpSpPr/>
          <p:nvPr/>
        </p:nvGrpSpPr>
        <p:grpSpPr>
          <a:xfrm>
            <a:off x="2893861" y="3396415"/>
            <a:ext cx="208927" cy="187733"/>
            <a:chOff x="-252413" y="2620964"/>
            <a:chExt cx="1098552" cy="1054099"/>
          </a:xfrm>
          <a:solidFill>
            <a:schemeClr val="bg1"/>
          </a:solidFill>
        </p:grpSpPr>
        <p:sp>
          <p:nvSpPr>
            <p:cNvPr id="88" name="Freeform 20"/>
            <p:cNvSpPr>
              <a:spLocks/>
            </p:cNvSpPr>
            <p:nvPr/>
          </p:nvSpPr>
          <p:spPr bwMode="auto">
            <a:xfrm>
              <a:off x="107951" y="2620964"/>
              <a:ext cx="738188" cy="893762"/>
            </a:xfrm>
            <a:custGeom>
              <a:avLst/>
              <a:gdLst>
                <a:gd name="T0" fmla="*/ 334 w 465"/>
                <a:gd name="T1" fmla="*/ 0 h 563"/>
                <a:gd name="T2" fmla="*/ 0 w 465"/>
                <a:gd name="T3" fmla="*/ 0 h 563"/>
                <a:gd name="T4" fmla="*/ 0 w 465"/>
                <a:gd name="T5" fmla="*/ 186 h 563"/>
                <a:gd name="T6" fmla="*/ 48 w 465"/>
                <a:gd name="T7" fmla="*/ 179 h 563"/>
                <a:gd name="T8" fmla="*/ 57 w 465"/>
                <a:gd name="T9" fmla="*/ 177 h 563"/>
                <a:gd name="T10" fmla="*/ 57 w 465"/>
                <a:gd name="T11" fmla="*/ 57 h 563"/>
                <a:gd name="T12" fmla="*/ 305 w 465"/>
                <a:gd name="T13" fmla="*/ 57 h 563"/>
                <a:gd name="T14" fmla="*/ 305 w 465"/>
                <a:gd name="T15" fmla="*/ 165 h 563"/>
                <a:gd name="T16" fmla="*/ 408 w 465"/>
                <a:gd name="T17" fmla="*/ 165 h 563"/>
                <a:gd name="T18" fmla="*/ 408 w 465"/>
                <a:gd name="T19" fmla="*/ 504 h 563"/>
                <a:gd name="T20" fmla="*/ 219 w 465"/>
                <a:gd name="T21" fmla="*/ 504 h 563"/>
                <a:gd name="T22" fmla="*/ 169 w 465"/>
                <a:gd name="T23" fmla="*/ 563 h 563"/>
                <a:gd name="T24" fmla="*/ 465 w 465"/>
                <a:gd name="T25" fmla="*/ 563 h 563"/>
                <a:gd name="T26" fmla="*/ 465 w 465"/>
                <a:gd name="T27" fmla="*/ 136 h 563"/>
                <a:gd name="T28" fmla="*/ 334 w 465"/>
                <a:gd name="T29"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563">
                  <a:moveTo>
                    <a:pt x="334" y="0"/>
                  </a:moveTo>
                  <a:lnTo>
                    <a:pt x="0" y="0"/>
                  </a:lnTo>
                  <a:lnTo>
                    <a:pt x="0" y="186"/>
                  </a:lnTo>
                  <a:lnTo>
                    <a:pt x="48" y="179"/>
                  </a:lnTo>
                  <a:lnTo>
                    <a:pt x="57" y="177"/>
                  </a:lnTo>
                  <a:lnTo>
                    <a:pt x="57" y="57"/>
                  </a:lnTo>
                  <a:lnTo>
                    <a:pt x="305" y="57"/>
                  </a:lnTo>
                  <a:lnTo>
                    <a:pt x="305" y="165"/>
                  </a:lnTo>
                  <a:lnTo>
                    <a:pt x="408" y="165"/>
                  </a:lnTo>
                  <a:lnTo>
                    <a:pt x="408" y="504"/>
                  </a:lnTo>
                  <a:lnTo>
                    <a:pt x="219" y="504"/>
                  </a:lnTo>
                  <a:lnTo>
                    <a:pt x="169" y="563"/>
                  </a:lnTo>
                  <a:lnTo>
                    <a:pt x="465" y="563"/>
                  </a:lnTo>
                  <a:lnTo>
                    <a:pt x="465" y="136"/>
                  </a:lnTo>
                  <a:lnTo>
                    <a:pt x="3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9" name="Freeform 21"/>
            <p:cNvSpPr>
              <a:spLocks noEditPoints="1"/>
            </p:cNvSpPr>
            <p:nvPr/>
          </p:nvSpPr>
          <p:spPr bwMode="auto">
            <a:xfrm>
              <a:off x="-252413" y="2938466"/>
              <a:ext cx="735015" cy="736597"/>
            </a:xfrm>
            <a:custGeom>
              <a:avLst/>
              <a:gdLst>
                <a:gd name="T0" fmla="*/ 167 w 194"/>
                <a:gd name="T1" fmla="*/ 27 h 194"/>
                <a:gd name="T2" fmla="*/ 72 w 194"/>
                <a:gd name="T3" fmla="*/ 27 h 194"/>
                <a:gd name="T4" fmla="*/ 62 w 194"/>
                <a:gd name="T5" fmla="*/ 111 h 194"/>
                <a:gd name="T6" fmla="*/ 3 w 194"/>
                <a:gd name="T7" fmla="*/ 170 h 194"/>
                <a:gd name="T8" fmla="*/ 9 w 194"/>
                <a:gd name="T9" fmla="*/ 185 h 194"/>
                <a:gd name="T10" fmla="*/ 24 w 194"/>
                <a:gd name="T11" fmla="*/ 191 h 194"/>
                <a:gd name="T12" fmla="*/ 83 w 194"/>
                <a:gd name="T13" fmla="*/ 132 h 194"/>
                <a:gd name="T14" fmla="*/ 167 w 194"/>
                <a:gd name="T15" fmla="*/ 122 h 194"/>
                <a:gd name="T16" fmla="*/ 167 w 194"/>
                <a:gd name="T17" fmla="*/ 27 h 194"/>
                <a:gd name="T18" fmla="*/ 149 w 194"/>
                <a:gd name="T19" fmla="*/ 104 h 194"/>
                <a:gd name="T20" fmla="*/ 90 w 194"/>
                <a:gd name="T21" fmla="*/ 104 h 194"/>
                <a:gd name="T22" fmla="*/ 90 w 194"/>
                <a:gd name="T23" fmla="*/ 45 h 194"/>
                <a:gd name="T24" fmla="*/ 149 w 194"/>
                <a:gd name="T25" fmla="*/ 45 h 194"/>
                <a:gd name="T26" fmla="*/ 149 w 194"/>
                <a:gd name="T27" fmla="*/ 10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4" h="194">
                  <a:moveTo>
                    <a:pt x="167" y="27"/>
                  </a:moveTo>
                  <a:cubicBezTo>
                    <a:pt x="141" y="0"/>
                    <a:pt x="98" y="0"/>
                    <a:pt x="72" y="27"/>
                  </a:cubicBezTo>
                  <a:cubicBezTo>
                    <a:pt x="49" y="50"/>
                    <a:pt x="46" y="85"/>
                    <a:pt x="62" y="111"/>
                  </a:cubicBezTo>
                  <a:cubicBezTo>
                    <a:pt x="3" y="170"/>
                    <a:pt x="3" y="170"/>
                    <a:pt x="3" y="170"/>
                  </a:cubicBezTo>
                  <a:cubicBezTo>
                    <a:pt x="0" y="173"/>
                    <a:pt x="3" y="179"/>
                    <a:pt x="9" y="185"/>
                  </a:cubicBezTo>
                  <a:cubicBezTo>
                    <a:pt x="15" y="191"/>
                    <a:pt x="22" y="194"/>
                    <a:pt x="24" y="191"/>
                  </a:cubicBezTo>
                  <a:cubicBezTo>
                    <a:pt x="83" y="132"/>
                    <a:pt x="83" y="132"/>
                    <a:pt x="83" y="132"/>
                  </a:cubicBezTo>
                  <a:cubicBezTo>
                    <a:pt x="110" y="148"/>
                    <a:pt x="144" y="145"/>
                    <a:pt x="167" y="122"/>
                  </a:cubicBezTo>
                  <a:cubicBezTo>
                    <a:pt x="194" y="96"/>
                    <a:pt x="194" y="53"/>
                    <a:pt x="167" y="27"/>
                  </a:cubicBezTo>
                  <a:close/>
                  <a:moveTo>
                    <a:pt x="149" y="104"/>
                  </a:moveTo>
                  <a:cubicBezTo>
                    <a:pt x="133" y="120"/>
                    <a:pt x="106" y="120"/>
                    <a:pt x="90" y="104"/>
                  </a:cubicBezTo>
                  <a:cubicBezTo>
                    <a:pt x="74" y="88"/>
                    <a:pt x="74" y="61"/>
                    <a:pt x="90" y="45"/>
                  </a:cubicBezTo>
                  <a:cubicBezTo>
                    <a:pt x="106" y="29"/>
                    <a:pt x="133" y="29"/>
                    <a:pt x="149" y="45"/>
                  </a:cubicBezTo>
                  <a:cubicBezTo>
                    <a:pt x="165" y="61"/>
                    <a:pt x="165" y="88"/>
                    <a:pt x="1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36" name="Group 35"/>
          <p:cNvGrpSpPr/>
          <p:nvPr/>
        </p:nvGrpSpPr>
        <p:grpSpPr>
          <a:xfrm>
            <a:off x="3542968" y="3376757"/>
            <a:ext cx="194635" cy="227047"/>
            <a:chOff x="1649336" y="2717556"/>
            <a:chExt cx="307551" cy="383115"/>
          </a:xfrm>
        </p:grpSpPr>
        <p:grpSp>
          <p:nvGrpSpPr>
            <p:cNvPr id="82" name="Group 81"/>
            <p:cNvGrpSpPr/>
            <p:nvPr/>
          </p:nvGrpSpPr>
          <p:grpSpPr>
            <a:xfrm>
              <a:off x="1649336" y="2717556"/>
              <a:ext cx="207480" cy="300080"/>
              <a:chOff x="0" y="1662113"/>
              <a:chExt cx="754063" cy="1090612"/>
            </a:xfrm>
          </p:grpSpPr>
          <p:sp>
            <p:nvSpPr>
              <p:cNvPr id="86" name="Freeform 31"/>
              <p:cNvSpPr>
                <a:spLocks/>
              </p:cNvSpPr>
              <p:nvPr/>
            </p:nvSpPr>
            <p:spPr bwMode="auto">
              <a:xfrm>
                <a:off x="30163" y="1662113"/>
                <a:ext cx="715963" cy="461962"/>
              </a:xfrm>
              <a:custGeom>
                <a:avLst/>
                <a:gdLst>
                  <a:gd name="T0" fmla="*/ 40 w 188"/>
                  <a:gd name="T1" fmla="*/ 122 h 122"/>
                  <a:gd name="T2" fmla="*/ 40 w 188"/>
                  <a:gd name="T3" fmla="*/ 118 h 122"/>
                  <a:gd name="T4" fmla="*/ 40 w 188"/>
                  <a:gd name="T5" fmla="*/ 97 h 122"/>
                  <a:gd name="T6" fmla="*/ 84 w 188"/>
                  <a:gd name="T7" fmla="*/ 46 h 122"/>
                  <a:gd name="T8" fmla="*/ 103 w 188"/>
                  <a:gd name="T9" fmla="*/ 46 h 122"/>
                  <a:gd name="T10" fmla="*/ 147 w 188"/>
                  <a:gd name="T11" fmla="*/ 97 h 122"/>
                  <a:gd name="T12" fmla="*/ 147 w 188"/>
                  <a:gd name="T13" fmla="*/ 118 h 122"/>
                  <a:gd name="T14" fmla="*/ 147 w 188"/>
                  <a:gd name="T15" fmla="*/ 122 h 122"/>
                  <a:gd name="T16" fmla="*/ 188 w 188"/>
                  <a:gd name="T17" fmla="*/ 122 h 122"/>
                  <a:gd name="T18" fmla="*/ 188 w 188"/>
                  <a:gd name="T19" fmla="*/ 118 h 122"/>
                  <a:gd name="T20" fmla="*/ 188 w 188"/>
                  <a:gd name="T21" fmla="*/ 97 h 122"/>
                  <a:gd name="T22" fmla="*/ 103 w 188"/>
                  <a:gd name="T23" fmla="*/ 0 h 122"/>
                  <a:gd name="T24" fmla="*/ 84 w 188"/>
                  <a:gd name="T25" fmla="*/ 0 h 122"/>
                  <a:gd name="T26" fmla="*/ 0 w 188"/>
                  <a:gd name="T27" fmla="*/ 97 h 122"/>
                  <a:gd name="T28" fmla="*/ 0 w 188"/>
                  <a:gd name="T29" fmla="*/ 118 h 122"/>
                  <a:gd name="T30" fmla="*/ 0 w 188"/>
                  <a:gd name="T31" fmla="*/ 122 h 122"/>
                  <a:gd name="T32" fmla="*/ 40 w 188"/>
                  <a:gd name="T33"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22">
                    <a:moveTo>
                      <a:pt x="40" y="122"/>
                    </a:moveTo>
                    <a:cubicBezTo>
                      <a:pt x="40" y="121"/>
                      <a:pt x="40" y="120"/>
                      <a:pt x="40" y="118"/>
                    </a:cubicBezTo>
                    <a:cubicBezTo>
                      <a:pt x="40" y="97"/>
                      <a:pt x="40" y="97"/>
                      <a:pt x="40" y="97"/>
                    </a:cubicBezTo>
                    <a:cubicBezTo>
                      <a:pt x="40" y="69"/>
                      <a:pt x="60" y="46"/>
                      <a:pt x="84" y="46"/>
                    </a:cubicBezTo>
                    <a:cubicBezTo>
                      <a:pt x="103" y="46"/>
                      <a:pt x="103" y="46"/>
                      <a:pt x="103" y="46"/>
                    </a:cubicBezTo>
                    <a:cubicBezTo>
                      <a:pt x="128" y="46"/>
                      <a:pt x="147" y="69"/>
                      <a:pt x="147" y="97"/>
                    </a:cubicBezTo>
                    <a:cubicBezTo>
                      <a:pt x="147" y="118"/>
                      <a:pt x="147" y="118"/>
                      <a:pt x="147" y="118"/>
                    </a:cubicBezTo>
                    <a:cubicBezTo>
                      <a:pt x="147" y="120"/>
                      <a:pt x="147" y="121"/>
                      <a:pt x="147" y="122"/>
                    </a:cubicBezTo>
                    <a:cubicBezTo>
                      <a:pt x="188" y="122"/>
                      <a:pt x="188" y="122"/>
                      <a:pt x="188" y="122"/>
                    </a:cubicBezTo>
                    <a:cubicBezTo>
                      <a:pt x="188" y="121"/>
                      <a:pt x="188" y="120"/>
                      <a:pt x="188" y="118"/>
                    </a:cubicBezTo>
                    <a:cubicBezTo>
                      <a:pt x="188" y="97"/>
                      <a:pt x="188" y="97"/>
                      <a:pt x="188" y="97"/>
                    </a:cubicBezTo>
                    <a:cubicBezTo>
                      <a:pt x="188" y="43"/>
                      <a:pt x="150" y="0"/>
                      <a:pt x="103" y="0"/>
                    </a:cubicBezTo>
                    <a:cubicBezTo>
                      <a:pt x="84" y="0"/>
                      <a:pt x="84" y="0"/>
                      <a:pt x="84" y="0"/>
                    </a:cubicBezTo>
                    <a:cubicBezTo>
                      <a:pt x="38" y="0"/>
                      <a:pt x="0" y="43"/>
                      <a:pt x="0" y="97"/>
                    </a:cubicBezTo>
                    <a:cubicBezTo>
                      <a:pt x="0" y="118"/>
                      <a:pt x="0" y="118"/>
                      <a:pt x="0" y="118"/>
                    </a:cubicBezTo>
                    <a:cubicBezTo>
                      <a:pt x="0" y="120"/>
                      <a:pt x="0" y="121"/>
                      <a:pt x="0" y="122"/>
                    </a:cubicBezTo>
                    <a:lnTo>
                      <a:pt x="40" y="12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7" name="Freeform 32"/>
              <p:cNvSpPr>
                <a:spLocks noEditPoints="1"/>
              </p:cNvSpPr>
              <p:nvPr/>
            </p:nvSpPr>
            <p:spPr bwMode="auto">
              <a:xfrm>
                <a:off x="0" y="2184400"/>
                <a:ext cx="754063" cy="568325"/>
              </a:xfrm>
              <a:custGeom>
                <a:avLst/>
                <a:gdLst>
                  <a:gd name="T0" fmla="*/ 32 w 198"/>
                  <a:gd name="T1" fmla="*/ 150 h 150"/>
                  <a:gd name="T2" fmla="*/ 166 w 198"/>
                  <a:gd name="T3" fmla="*/ 150 h 150"/>
                  <a:gd name="T4" fmla="*/ 198 w 198"/>
                  <a:gd name="T5" fmla="*/ 118 h 150"/>
                  <a:gd name="T6" fmla="*/ 198 w 198"/>
                  <a:gd name="T7" fmla="*/ 0 h 150"/>
                  <a:gd name="T8" fmla="*/ 0 w 198"/>
                  <a:gd name="T9" fmla="*/ 0 h 150"/>
                  <a:gd name="T10" fmla="*/ 0 w 198"/>
                  <a:gd name="T11" fmla="*/ 118 h 150"/>
                  <a:gd name="T12" fmla="*/ 32 w 198"/>
                  <a:gd name="T13" fmla="*/ 150 h 150"/>
                  <a:gd name="T14" fmla="*/ 99 w 198"/>
                  <a:gd name="T15" fmla="*/ 43 h 150"/>
                  <a:gd name="T16" fmla="*/ 121 w 198"/>
                  <a:gd name="T17" fmla="*/ 64 h 150"/>
                  <a:gd name="T18" fmla="*/ 108 w 198"/>
                  <a:gd name="T19" fmla="*/ 83 h 150"/>
                  <a:gd name="T20" fmla="*/ 108 w 198"/>
                  <a:gd name="T21" fmla="*/ 106 h 150"/>
                  <a:gd name="T22" fmla="*/ 89 w 198"/>
                  <a:gd name="T23" fmla="*/ 106 h 150"/>
                  <a:gd name="T24" fmla="*/ 89 w 198"/>
                  <a:gd name="T25" fmla="*/ 83 h 150"/>
                  <a:gd name="T26" fmla="*/ 77 w 198"/>
                  <a:gd name="T27" fmla="*/ 64 h 150"/>
                  <a:gd name="T28" fmla="*/ 99 w 198"/>
                  <a:gd name="T29"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50">
                    <a:moveTo>
                      <a:pt x="32" y="150"/>
                    </a:moveTo>
                    <a:cubicBezTo>
                      <a:pt x="166" y="150"/>
                      <a:pt x="166" y="150"/>
                      <a:pt x="166" y="150"/>
                    </a:cubicBezTo>
                    <a:cubicBezTo>
                      <a:pt x="184" y="150"/>
                      <a:pt x="198" y="136"/>
                      <a:pt x="198" y="118"/>
                    </a:cubicBezTo>
                    <a:cubicBezTo>
                      <a:pt x="198" y="0"/>
                      <a:pt x="198" y="0"/>
                      <a:pt x="198" y="0"/>
                    </a:cubicBezTo>
                    <a:cubicBezTo>
                      <a:pt x="0" y="0"/>
                      <a:pt x="0" y="0"/>
                      <a:pt x="0" y="0"/>
                    </a:cubicBezTo>
                    <a:cubicBezTo>
                      <a:pt x="0" y="118"/>
                      <a:pt x="0" y="118"/>
                      <a:pt x="0" y="118"/>
                    </a:cubicBezTo>
                    <a:cubicBezTo>
                      <a:pt x="0" y="136"/>
                      <a:pt x="14" y="150"/>
                      <a:pt x="32" y="150"/>
                    </a:cubicBezTo>
                    <a:close/>
                    <a:moveTo>
                      <a:pt x="99" y="43"/>
                    </a:moveTo>
                    <a:cubicBezTo>
                      <a:pt x="111" y="43"/>
                      <a:pt x="121" y="53"/>
                      <a:pt x="121" y="64"/>
                    </a:cubicBezTo>
                    <a:cubicBezTo>
                      <a:pt x="121" y="73"/>
                      <a:pt x="115" y="80"/>
                      <a:pt x="108" y="83"/>
                    </a:cubicBezTo>
                    <a:cubicBezTo>
                      <a:pt x="108" y="106"/>
                      <a:pt x="108" y="106"/>
                      <a:pt x="108" y="106"/>
                    </a:cubicBezTo>
                    <a:cubicBezTo>
                      <a:pt x="89" y="106"/>
                      <a:pt x="89" y="106"/>
                      <a:pt x="89" y="106"/>
                    </a:cubicBezTo>
                    <a:cubicBezTo>
                      <a:pt x="89" y="83"/>
                      <a:pt x="89" y="83"/>
                      <a:pt x="89" y="83"/>
                    </a:cubicBezTo>
                    <a:cubicBezTo>
                      <a:pt x="82" y="79"/>
                      <a:pt x="77" y="72"/>
                      <a:pt x="77" y="64"/>
                    </a:cubicBezTo>
                    <a:cubicBezTo>
                      <a:pt x="77" y="53"/>
                      <a:pt x="87" y="43"/>
                      <a:pt x="99" y="43"/>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83" name="Group 82"/>
            <p:cNvGrpSpPr/>
            <p:nvPr/>
          </p:nvGrpSpPr>
          <p:grpSpPr>
            <a:xfrm>
              <a:off x="1777658" y="2915863"/>
              <a:ext cx="179229" cy="184808"/>
              <a:chOff x="1565438" y="2600666"/>
              <a:chExt cx="407987" cy="420687"/>
            </a:xfrm>
          </p:grpSpPr>
          <p:sp>
            <p:nvSpPr>
              <p:cNvPr id="84" name="Freeform 25"/>
              <p:cNvSpPr>
                <a:spLocks/>
              </p:cNvSpPr>
              <p:nvPr/>
            </p:nvSpPr>
            <p:spPr bwMode="auto">
              <a:xfrm>
                <a:off x="1565438" y="2600666"/>
                <a:ext cx="407987" cy="420687"/>
              </a:xfrm>
              <a:custGeom>
                <a:avLst/>
                <a:gdLst>
                  <a:gd name="T0" fmla="*/ 106 w 106"/>
                  <a:gd name="T1" fmla="*/ 45 h 109"/>
                  <a:gd name="T2" fmla="*/ 103 w 106"/>
                  <a:gd name="T3" fmla="*/ 38 h 109"/>
                  <a:gd name="T4" fmla="*/ 100 w 106"/>
                  <a:gd name="T5" fmla="*/ 32 h 109"/>
                  <a:gd name="T6" fmla="*/ 84 w 106"/>
                  <a:gd name="T7" fmla="*/ 29 h 109"/>
                  <a:gd name="T8" fmla="*/ 87 w 106"/>
                  <a:gd name="T9" fmla="*/ 16 h 109"/>
                  <a:gd name="T10" fmla="*/ 77 w 106"/>
                  <a:gd name="T11" fmla="*/ 9 h 109"/>
                  <a:gd name="T12" fmla="*/ 61 w 106"/>
                  <a:gd name="T13" fmla="*/ 13 h 109"/>
                  <a:gd name="T14" fmla="*/ 58 w 106"/>
                  <a:gd name="T15" fmla="*/ 3 h 109"/>
                  <a:gd name="T16" fmla="*/ 45 w 106"/>
                  <a:gd name="T17" fmla="*/ 3 h 109"/>
                  <a:gd name="T18" fmla="*/ 39 w 106"/>
                  <a:gd name="T19" fmla="*/ 16 h 109"/>
                  <a:gd name="T20" fmla="*/ 26 w 106"/>
                  <a:gd name="T21" fmla="*/ 9 h 109"/>
                  <a:gd name="T22" fmla="*/ 16 w 106"/>
                  <a:gd name="T23" fmla="*/ 16 h 109"/>
                  <a:gd name="T24" fmla="*/ 19 w 106"/>
                  <a:gd name="T25" fmla="*/ 29 h 109"/>
                  <a:gd name="T26" fmla="*/ 3 w 106"/>
                  <a:gd name="T27" fmla="*/ 32 h 109"/>
                  <a:gd name="T28" fmla="*/ 0 w 106"/>
                  <a:gd name="T29" fmla="*/ 45 h 109"/>
                  <a:gd name="T30" fmla="*/ 10 w 106"/>
                  <a:gd name="T31" fmla="*/ 51 h 109"/>
                  <a:gd name="T32" fmla="*/ 0 w 106"/>
                  <a:gd name="T33" fmla="*/ 67 h 109"/>
                  <a:gd name="T34" fmla="*/ 0 w 106"/>
                  <a:gd name="T35" fmla="*/ 74 h 109"/>
                  <a:gd name="T36" fmla="*/ 3 w 106"/>
                  <a:gd name="T37" fmla="*/ 77 h 109"/>
                  <a:gd name="T38" fmla="*/ 19 w 106"/>
                  <a:gd name="T39" fmla="*/ 83 h 109"/>
                  <a:gd name="T40" fmla="*/ 16 w 106"/>
                  <a:gd name="T41" fmla="*/ 96 h 109"/>
                  <a:gd name="T42" fmla="*/ 26 w 106"/>
                  <a:gd name="T43" fmla="*/ 103 h 109"/>
                  <a:gd name="T44" fmla="*/ 42 w 106"/>
                  <a:gd name="T45" fmla="*/ 96 h 109"/>
                  <a:gd name="T46" fmla="*/ 45 w 106"/>
                  <a:gd name="T47" fmla="*/ 109 h 109"/>
                  <a:gd name="T48" fmla="*/ 58 w 106"/>
                  <a:gd name="T49" fmla="*/ 109 h 109"/>
                  <a:gd name="T50" fmla="*/ 65 w 106"/>
                  <a:gd name="T51" fmla="*/ 96 h 109"/>
                  <a:gd name="T52" fmla="*/ 77 w 106"/>
                  <a:gd name="T53" fmla="*/ 103 h 109"/>
                  <a:gd name="T54" fmla="*/ 87 w 106"/>
                  <a:gd name="T55" fmla="*/ 96 h 109"/>
                  <a:gd name="T56" fmla="*/ 84 w 106"/>
                  <a:gd name="T57" fmla="*/ 83 h 109"/>
                  <a:gd name="T58" fmla="*/ 100 w 106"/>
                  <a:gd name="T59" fmla="*/ 77 h 109"/>
                  <a:gd name="T60" fmla="*/ 106 w 106"/>
                  <a:gd name="T61" fmla="*/ 67 h 109"/>
                  <a:gd name="T62" fmla="*/ 93 w 106"/>
                  <a:gd name="T63" fmla="*/ 6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109">
                    <a:moveTo>
                      <a:pt x="93" y="51"/>
                    </a:moveTo>
                    <a:cubicBezTo>
                      <a:pt x="106" y="45"/>
                      <a:pt x="106" y="45"/>
                      <a:pt x="106" y="45"/>
                    </a:cubicBezTo>
                    <a:cubicBezTo>
                      <a:pt x="106" y="45"/>
                      <a:pt x="106" y="45"/>
                      <a:pt x="106" y="45"/>
                    </a:cubicBezTo>
                    <a:cubicBezTo>
                      <a:pt x="103" y="42"/>
                      <a:pt x="103" y="42"/>
                      <a:pt x="103" y="38"/>
                    </a:cubicBezTo>
                    <a:cubicBezTo>
                      <a:pt x="103" y="35"/>
                      <a:pt x="103" y="35"/>
                      <a:pt x="103" y="35"/>
                    </a:cubicBezTo>
                    <a:cubicBezTo>
                      <a:pt x="100" y="32"/>
                      <a:pt x="100" y="32"/>
                      <a:pt x="100" y="32"/>
                    </a:cubicBezTo>
                    <a:cubicBezTo>
                      <a:pt x="90" y="35"/>
                      <a:pt x="90" y="35"/>
                      <a:pt x="90" y="35"/>
                    </a:cubicBezTo>
                    <a:cubicBezTo>
                      <a:pt x="87" y="32"/>
                      <a:pt x="87" y="29"/>
                      <a:pt x="84" y="29"/>
                    </a:cubicBezTo>
                    <a:cubicBezTo>
                      <a:pt x="87" y="16"/>
                      <a:pt x="87" y="16"/>
                      <a:pt x="87" y="16"/>
                    </a:cubicBezTo>
                    <a:cubicBezTo>
                      <a:pt x="87" y="16"/>
                      <a:pt x="87" y="16"/>
                      <a:pt x="87" y="16"/>
                    </a:cubicBezTo>
                    <a:cubicBezTo>
                      <a:pt x="84" y="13"/>
                      <a:pt x="84" y="9"/>
                      <a:pt x="81" y="9"/>
                    </a:cubicBezTo>
                    <a:cubicBezTo>
                      <a:pt x="77" y="9"/>
                      <a:pt x="77" y="9"/>
                      <a:pt x="77" y="9"/>
                    </a:cubicBezTo>
                    <a:cubicBezTo>
                      <a:pt x="68" y="16"/>
                      <a:pt x="68" y="16"/>
                      <a:pt x="68" y="16"/>
                    </a:cubicBezTo>
                    <a:cubicBezTo>
                      <a:pt x="68" y="16"/>
                      <a:pt x="65" y="16"/>
                      <a:pt x="61" y="13"/>
                    </a:cubicBezTo>
                    <a:cubicBezTo>
                      <a:pt x="58" y="3"/>
                      <a:pt x="58" y="3"/>
                      <a:pt x="58" y="3"/>
                    </a:cubicBezTo>
                    <a:cubicBezTo>
                      <a:pt x="58" y="3"/>
                      <a:pt x="58" y="3"/>
                      <a:pt x="58" y="3"/>
                    </a:cubicBezTo>
                    <a:cubicBezTo>
                      <a:pt x="55" y="0"/>
                      <a:pt x="52" y="0"/>
                      <a:pt x="45" y="3"/>
                    </a:cubicBezTo>
                    <a:cubicBezTo>
                      <a:pt x="45" y="3"/>
                      <a:pt x="45" y="3"/>
                      <a:pt x="45" y="3"/>
                    </a:cubicBezTo>
                    <a:cubicBezTo>
                      <a:pt x="42" y="13"/>
                      <a:pt x="42" y="13"/>
                      <a:pt x="42" y="13"/>
                    </a:cubicBezTo>
                    <a:cubicBezTo>
                      <a:pt x="39" y="16"/>
                      <a:pt x="39" y="16"/>
                      <a:pt x="39" y="16"/>
                    </a:cubicBezTo>
                    <a:cubicBezTo>
                      <a:pt x="36" y="16"/>
                      <a:pt x="36" y="16"/>
                      <a:pt x="36" y="16"/>
                    </a:cubicBezTo>
                    <a:cubicBezTo>
                      <a:pt x="26" y="9"/>
                      <a:pt x="26" y="9"/>
                      <a:pt x="26" y="9"/>
                    </a:cubicBezTo>
                    <a:cubicBezTo>
                      <a:pt x="26" y="9"/>
                      <a:pt x="26" y="9"/>
                      <a:pt x="26" y="9"/>
                    </a:cubicBezTo>
                    <a:cubicBezTo>
                      <a:pt x="23" y="9"/>
                      <a:pt x="19" y="13"/>
                      <a:pt x="16" y="16"/>
                    </a:cubicBezTo>
                    <a:cubicBezTo>
                      <a:pt x="16" y="16"/>
                      <a:pt x="16" y="16"/>
                      <a:pt x="16" y="16"/>
                    </a:cubicBezTo>
                    <a:cubicBezTo>
                      <a:pt x="19" y="29"/>
                      <a:pt x="19" y="29"/>
                      <a:pt x="19" y="29"/>
                    </a:cubicBezTo>
                    <a:cubicBezTo>
                      <a:pt x="19" y="29"/>
                      <a:pt x="16" y="32"/>
                      <a:pt x="16" y="35"/>
                    </a:cubicBezTo>
                    <a:cubicBezTo>
                      <a:pt x="3" y="32"/>
                      <a:pt x="3" y="32"/>
                      <a:pt x="3" y="32"/>
                    </a:cubicBezTo>
                    <a:cubicBezTo>
                      <a:pt x="3" y="35"/>
                      <a:pt x="3" y="35"/>
                      <a:pt x="3" y="35"/>
                    </a:cubicBezTo>
                    <a:cubicBezTo>
                      <a:pt x="0" y="38"/>
                      <a:pt x="0" y="42"/>
                      <a:pt x="0" y="45"/>
                    </a:cubicBezTo>
                    <a:cubicBezTo>
                      <a:pt x="0" y="45"/>
                      <a:pt x="0" y="45"/>
                      <a:pt x="0" y="45"/>
                    </a:cubicBezTo>
                    <a:cubicBezTo>
                      <a:pt x="10" y="51"/>
                      <a:pt x="10" y="51"/>
                      <a:pt x="10" y="51"/>
                    </a:cubicBezTo>
                    <a:cubicBezTo>
                      <a:pt x="10" y="54"/>
                      <a:pt x="10" y="58"/>
                      <a:pt x="10" y="61"/>
                    </a:cubicBezTo>
                    <a:cubicBezTo>
                      <a:pt x="0" y="67"/>
                      <a:pt x="0" y="67"/>
                      <a:pt x="0" y="67"/>
                    </a:cubicBezTo>
                    <a:cubicBezTo>
                      <a:pt x="0" y="67"/>
                      <a:pt x="0" y="67"/>
                      <a:pt x="0" y="67"/>
                    </a:cubicBezTo>
                    <a:cubicBezTo>
                      <a:pt x="0" y="70"/>
                      <a:pt x="0" y="70"/>
                      <a:pt x="0" y="74"/>
                    </a:cubicBezTo>
                    <a:cubicBezTo>
                      <a:pt x="0" y="74"/>
                      <a:pt x="0" y="77"/>
                      <a:pt x="3" y="77"/>
                    </a:cubicBezTo>
                    <a:cubicBezTo>
                      <a:pt x="3" y="77"/>
                      <a:pt x="3" y="77"/>
                      <a:pt x="3" y="77"/>
                    </a:cubicBezTo>
                    <a:cubicBezTo>
                      <a:pt x="16" y="77"/>
                      <a:pt x="16" y="77"/>
                      <a:pt x="16" y="77"/>
                    </a:cubicBezTo>
                    <a:cubicBezTo>
                      <a:pt x="16" y="80"/>
                      <a:pt x="19" y="83"/>
                      <a:pt x="19" y="83"/>
                    </a:cubicBezTo>
                    <a:cubicBezTo>
                      <a:pt x="16" y="96"/>
                      <a:pt x="16" y="96"/>
                      <a:pt x="16" y="96"/>
                    </a:cubicBezTo>
                    <a:cubicBezTo>
                      <a:pt x="16" y="96"/>
                      <a:pt x="16" y="96"/>
                      <a:pt x="16" y="96"/>
                    </a:cubicBezTo>
                    <a:cubicBezTo>
                      <a:pt x="19" y="99"/>
                      <a:pt x="23" y="99"/>
                      <a:pt x="26" y="103"/>
                    </a:cubicBezTo>
                    <a:cubicBezTo>
                      <a:pt x="26" y="103"/>
                      <a:pt x="26" y="103"/>
                      <a:pt x="26" y="103"/>
                    </a:cubicBezTo>
                    <a:cubicBezTo>
                      <a:pt x="36" y="96"/>
                      <a:pt x="36" y="96"/>
                      <a:pt x="36" y="96"/>
                    </a:cubicBezTo>
                    <a:cubicBezTo>
                      <a:pt x="39" y="96"/>
                      <a:pt x="39" y="96"/>
                      <a:pt x="42" y="96"/>
                    </a:cubicBezTo>
                    <a:cubicBezTo>
                      <a:pt x="45" y="109"/>
                      <a:pt x="45" y="109"/>
                      <a:pt x="45" y="109"/>
                    </a:cubicBezTo>
                    <a:cubicBezTo>
                      <a:pt x="45" y="109"/>
                      <a:pt x="45" y="109"/>
                      <a:pt x="45" y="109"/>
                    </a:cubicBezTo>
                    <a:cubicBezTo>
                      <a:pt x="52" y="109"/>
                      <a:pt x="55" y="109"/>
                      <a:pt x="58" y="109"/>
                    </a:cubicBezTo>
                    <a:cubicBezTo>
                      <a:pt x="58" y="109"/>
                      <a:pt x="58" y="109"/>
                      <a:pt x="58" y="109"/>
                    </a:cubicBezTo>
                    <a:cubicBezTo>
                      <a:pt x="61" y="96"/>
                      <a:pt x="61" y="96"/>
                      <a:pt x="61" y="96"/>
                    </a:cubicBezTo>
                    <a:cubicBezTo>
                      <a:pt x="65" y="96"/>
                      <a:pt x="65" y="96"/>
                      <a:pt x="65" y="96"/>
                    </a:cubicBezTo>
                    <a:cubicBezTo>
                      <a:pt x="68" y="96"/>
                      <a:pt x="68" y="96"/>
                      <a:pt x="68" y="96"/>
                    </a:cubicBezTo>
                    <a:cubicBezTo>
                      <a:pt x="77" y="103"/>
                      <a:pt x="77" y="103"/>
                      <a:pt x="77" y="103"/>
                    </a:cubicBezTo>
                    <a:cubicBezTo>
                      <a:pt x="81" y="103"/>
                      <a:pt x="81" y="103"/>
                      <a:pt x="81" y="103"/>
                    </a:cubicBezTo>
                    <a:cubicBezTo>
                      <a:pt x="84" y="99"/>
                      <a:pt x="84" y="99"/>
                      <a:pt x="87" y="96"/>
                    </a:cubicBezTo>
                    <a:cubicBezTo>
                      <a:pt x="87" y="96"/>
                      <a:pt x="87" y="96"/>
                      <a:pt x="87" y="96"/>
                    </a:cubicBezTo>
                    <a:cubicBezTo>
                      <a:pt x="84" y="83"/>
                      <a:pt x="84" y="83"/>
                      <a:pt x="84" y="83"/>
                    </a:cubicBezTo>
                    <a:cubicBezTo>
                      <a:pt x="87" y="83"/>
                      <a:pt x="87" y="80"/>
                      <a:pt x="90" y="77"/>
                    </a:cubicBezTo>
                    <a:cubicBezTo>
                      <a:pt x="100" y="77"/>
                      <a:pt x="100" y="77"/>
                      <a:pt x="100" y="77"/>
                    </a:cubicBezTo>
                    <a:cubicBezTo>
                      <a:pt x="103" y="77"/>
                      <a:pt x="103" y="77"/>
                      <a:pt x="103" y="77"/>
                    </a:cubicBezTo>
                    <a:cubicBezTo>
                      <a:pt x="103" y="74"/>
                      <a:pt x="103" y="70"/>
                      <a:pt x="106" y="67"/>
                    </a:cubicBezTo>
                    <a:cubicBezTo>
                      <a:pt x="106" y="67"/>
                      <a:pt x="106" y="67"/>
                      <a:pt x="106" y="67"/>
                    </a:cubicBezTo>
                    <a:cubicBezTo>
                      <a:pt x="93" y="61"/>
                      <a:pt x="93" y="61"/>
                      <a:pt x="93" y="61"/>
                    </a:cubicBezTo>
                    <a:cubicBezTo>
                      <a:pt x="93" y="58"/>
                      <a:pt x="93" y="54"/>
                      <a:pt x="93" y="51"/>
                    </a:cubicBezTo>
                    <a:close/>
                  </a:path>
                </a:pathLst>
              </a:custGeom>
              <a:solidFill>
                <a:schemeClr val="bg1"/>
              </a:solidFill>
              <a:ln w="6350">
                <a:solidFill>
                  <a:schemeClr val="accent3"/>
                </a:solid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5" name="Oval 84"/>
              <p:cNvSpPr/>
              <p:nvPr/>
            </p:nvSpPr>
            <p:spPr>
              <a:xfrm>
                <a:off x="1702881" y="2749395"/>
                <a:ext cx="133104" cy="133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grpSp>
        <p:nvGrpSpPr>
          <p:cNvPr id="37" name="Group 36"/>
          <p:cNvGrpSpPr/>
          <p:nvPr/>
        </p:nvGrpSpPr>
        <p:grpSpPr>
          <a:xfrm>
            <a:off x="4032437" y="3393678"/>
            <a:ext cx="223777" cy="193207"/>
            <a:chOff x="1964287" y="2619919"/>
            <a:chExt cx="353601" cy="283206"/>
          </a:xfrm>
        </p:grpSpPr>
        <p:sp>
          <p:nvSpPr>
            <p:cNvPr id="80" name="Freeform 36"/>
            <p:cNvSpPr>
              <a:spLocks/>
            </p:cNvSpPr>
            <p:nvPr/>
          </p:nvSpPr>
          <p:spPr bwMode="auto">
            <a:xfrm>
              <a:off x="1964287" y="2619919"/>
              <a:ext cx="353601" cy="204284"/>
            </a:xfrm>
            <a:custGeom>
              <a:avLst/>
              <a:gdLst>
                <a:gd name="T0" fmla="*/ 288 w 288"/>
                <a:gd name="T1" fmla="*/ 127 h 186"/>
                <a:gd name="T2" fmla="*/ 229 w 288"/>
                <a:gd name="T3" fmla="*/ 67 h 186"/>
                <a:gd name="T4" fmla="*/ 211 w 288"/>
                <a:gd name="T5" fmla="*/ 70 h 186"/>
                <a:gd name="T6" fmla="*/ 137 w 288"/>
                <a:gd name="T7" fmla="*/ 0 h 186"/>
                <a:gd name="T8" fmla="*/ 60 w 288"/>
                <a:gd name="T9" fmla="*/ 75 h 186"/>
                <a:gd name="T10" fmla="*/ 61 w 288"/>
                <a:gd name="T11" fmla="*/ 90 h 186"/>
                <a:gd name="T12" fmla="*/ 47 w 288"/>
                <a:gd name="T13" fmla="*/ 90 h 186"/>
                <a:gd name="T14" fmla="*/ 0 w 288"/>
                <a:gd name="T15" fmla="*/ 136 h 186"/>
                <a:gd name="T16" fmla="*/ 46 w 288"/>
                <a:gd name="T17" fmla="*/ 183 h 186"/>
                <a:gd name="T18" fmla="*/ 233 w 288"/>
                <a:gd name="T19" fmla="*/ 186 h 186"/>
                <a:gd name="T20" fmla="*/ 268 w 288"/>
                <a:gd name="T21" fmla="*/ 171 h 186"/>
                <a:gd name="T22" fmla="*/ 288 w 288"/>
                <a:gd name="T23"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186">
                  <a:moveTo>
                    <a:pt x="288" y="127"/>
                  </a:moveTo>
                  <a:cubicBezTo>
                    <a:pt x="288" y="94"/>
                    <a:pt x="262" y="67"/>
                    <a:pt x="229" y="67"/>
                  </a:cubicBezTo>
                  <a:cubicBezTo>
                    <a:pt x="223" y="67"/>
                    <a:pt x="217" y="68"/>
                    <a:pt x="211" y="70"/>
                  </a:cubicBezTo>
                  <a:cubicBezTo>
                    <a:pt x="208" y="31"/>
                    <a:pt x="176" y="1"/>
                    <a:pt x="137" y="0"/>
                  </a:cubicBezTo>
                  <a:cubicBezTo>
                    <a:pt x="95" y="0"/>
                    <a:pt x="61" y="33"/>
                    <a:pt x="60" y="75"/>
                  </a:cubicBezTo>
                  <a:cubicBezTo>
                    <a:pt x="60" y="80"/>
                    <a:pt x="60" y="85"/>
                    <a:pt x="61" y="90"/>
                  </a:cubicBezTo>
                  <a:cubicBezTo>
                    <a:pt x="47" y="90"/>
                    <a:pt x="47" y="90"/>
                    <a:pt x="47" y="90"/>
                  </a:cubicBezTo>
                  <a:cubicBezTo>
                    <a:pt x="21" y="90"/>
                    <a:pt x="0" y="110"/>
                    <a:pt x="0" y="136"/>
                  </a:cubicBezTo>
                  <a:cubicBezTo>
                    <a:pt x="0" y="162"/>
                    <a:pt x="20" y="183"/>
                    <a:pt x="46" y="183"/>
                  </a:cubicBezTo>
                  <a:cubicBezTo>
                    <a:pt x="233" y="186"/>
                    <a:pt x="233" y="186"/>
                    <a:pt x="233" y="186"/>
                  </a:cubicBezTo>
                  <a:cubicBezTo>
                    <a:pt x="247" y="186"/>
                    <a:pt x="259" y="180"/>
                    <a:pt x="268" y="171"/>
                  </a:cubicBezTo>
                  <a:cubicBezTo>
                    <a:pt x="280" y="160"/>
                    <a:pt x="288" y="144"/>
                    <a:pt x="288" y="12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1" name="Freeform 142"/>
            <p:cNvSpPr>
              <a:spLocks noChangeAspect="1" noEditPoints="1"/>
            </p:cNvSpPr>
            <p:nvPr/>
          </p:nvSpPr>
          <p:spPr bwMode="auto">
            <a:xfrm>
              <a:off x="2052922" y="2702225"/>
              <a:ext cx="168894" cy="200900"/>
            </a:xfrm>
            <a:custGeom>
              <a:avLst/>
              <a:gdLst>
                <a:gd name="T0" fmla="*/ 1440 w 1645"/>
                <a:gd name="T1" fmla="*/ 720 h 2160"/>
                <a:gd name="T2" fmla="*/ 1337 w 1645"/>
                <a:gd name="T3" fmla="*/ 720 h 2160"/>
                <a:gd name="T4" fmla="*/ 1337 w 1645"/>
                <a:gd name="T5" fmla="*/ 515 h 2160"/>
                <a:gd name="T6" fmla="*/ 823 w 1645"/>
                <a:gd name="T7" fmla="*/ 0 h 2160"/>
                <a:gd name="T8" fmla="*/ 309 w 1645"/>
                <a:gd name="T9" fmla="*/ 515 h 2160"/>
                <a:gd name="T10" fmla="*/ 309 w 1645"/>
                <a:gd name="T11" fmla="*/ 720 h 2160"/>
                <a:gd name="T12" fmla="*/ 206 w 1645"/>
                <a:gd name="T13" fmla="*/ 720 h 2160"/>
                <a:gd name="T14" fmla="*/ 0 w 1645"/>
                <a:gd name="T15" fmla="*/ 926 h 2160"/>
                <a:gd name="T16" fmla="*/ 0 w 1645"/>
                <a:gd name="T17" fmla="*/ 1954 h 2160"/>
                <a:gd name="T18" fmla="*/ 206 w 1645"/>
                <a:gd name="T19" fmla="*/ 2160 h 2160"/>
                <a:gd name="T20" fmla="*/ 1440 w 1645"/>
                <a:gd name="T21" fmla="*/ 2160 h 2160"/>
                <a:gd name="T22" fmla="*/ 1645 w 1645"/>
                <a:gd name="T23" fmla="*/ 1954 h 2160"/>
                <a:gd name="T24" fmla="*/ 1645 w 1645"/>
                <a:gd name="T25" fmla="*/ 926 h 2160"/>
                <a:gd name="T26" fmla="*/ 1440 w 1645"/>
                <a:gd name="T27" fmla="*/ 720 h 2160"/>
                <a:gd name="T28" fmla="*/ 823 w 1645"/>
                <a:gd name="T29" fmla="*/ 1646 h 2160"/>
                <a:gd name="T30" fmla="*/ 617 w 1645"/>
                <a:gd name="T31" fmla="*/ 1440 h 2160"/>
                <a:gd name="T32" fmla="*/ 823 w 1645"/>
                <a:gd name="T33" fmla="*/ 1234 h 2160"/>
                <a:gd name="T34" fmla="*/ 1028 w 1645"/>
                <a:gd name="T35" fmla="*/ 1440 h 2160"/>
                <a:gd name="T36" fmla="*/ 823 w 1645"/>
                <a:gd name="T37" fmla="*/ 1646 h 2160"/>
                <a:gd name="T38" fmla="*/ 1142 w 1645"/>
                <a:gd name="T39" fmla="*/ 720 h 2160"/>
                <a:gd name="T40" fmla="*/ 504 w 1645"/>
                <a:gd name="T41" fmla="*/ 720 h 2160"/>
                <a:gd name="T42" fmla="*/ 504 w 1645"/>
                <a:gd name="T43" fmla="*/ 515 h 2160"/>
                <a:gd name="T44" fmla="*/ 823 w 1645"/>
                <a:gd name="T45" fmla="*/ 196 h 2160"/>
                <a:gd name="T46" fmla="*/ 1142 w 1645"/>
                <a:gd name="T47" fmla="*/ 515 h 2160"/>
                <a:gd name="T48" fmla="*/ 1142 w 1645"/>
                <a:gd name="T49" fmla="*/ 72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160">
                  <a:moveTo>
                    <a:pt x="1440" y="720"/>
                  </a:moveTo>
                  <a:lnTo>
                    <a:pt x="1337" y="720"/>
                  </a:lnTo>
                  <a:lnTo>
                    <a:pt x="1337" y="515"/>
                  </a:lnTo>
                  <a:cubicBezTo>
                    <a:pt x="1337" y="231"/>
                    <a:pt x="1107" y="0"/>
                    <a:pt x="823" y="0"/>
                  </a:cubicBezTo>
                  <a:cubicBezTo>
                    <a:pt x="539" y="0"/>
                    <a:pt x="309" y="231"/>
                    <a:pt x="309" y="515"/>
                  </a:cubicBezTo>
                  <a:lnTo>
                    <a:pt x="309" y="720"/>
                  </a:lnTo>
                  <a:lnTo>
                    <a:pt x="206" y="720"/>
                  </a:lnTo>
                  <a:cubicBezTo>
                    <a:pt x="92" y="720"/>
                    <a:pt x="0" y="812"/>
                    <a:pt x="0" y="926"/>
                  </a:cubicBezTo>
                  <a:lnTo>
                    <a:pt x="0" y="1954"/>
                  </a:lnTo>
                  <a:cubicBezTo>
                    <a:pt x="0" y="2068"/>
                    <a:pt x="92" y="2160"/>
                    <a:pt x="206" y="2160"/>
                  </a:cubicBezTo>
                  <a:lnTo>
                    <a:pt x="1440" y="2160"/>
                  </a:lnTo>
                  <a:cubicBezTo>
                    <a:pt x="1553" y="2160"/>
                    <a:pt x="1645" y="2068"/>
                    <a:pt x="1645" y="1954"/>
                  </a:cubicBezTo>
                  <a:lnTo>
                    <a:pt x="1645" y="926"/>
                  </a:lnTo>
                  <a:cubicBezTo>
                    <a:pt x="1645" y="812"/>
                    <a:pt x="1553" y="720"/>
                    <a:pt x="1440" y="720"/>
                  </a:cubicBezTo>
                  <a:close/>
                  <a:moveTo>
                    <a:pt x="823" y="1646"/>
                  </a:moveTo>
                  <a:cubicBezTo>
                    <a:pt x="709" y="1646"/>
                    <a:pt x="617" y="1554"/>
                    <a:pt x="617" y="1440"/>
                  </a:cubicBezTo>
                  <a:cubicBezTo>
                    <a:pt x="617" y="1326"/>
                    <a:pt x="709" y="1234"/>
                    <a:pt x="823" y="1234"/>
                  </a:cubicBezTo>
                  <a:cubicBezTo>
                    <a:pt x="936" y="1234"/>
                    <a:pt x="1028" y="1326"/>
                    <a:pt x="1028" y="1440"/>
                  </a:cubicBezTo>
                  <a:cubicBezTo>
                    <a:pt x="1028" y="1554"/>
                    <a:pt x="936" y="1646"/>
                    <a:pt x="823" y="1646"/>
                  </a:cubicBezTo>
                  <a:close/>
                  <a:moveTo>
                    <a:pt x="1142" y="720"/>
                  </a:moveTo>
                  <a:lnTo>
                    <a:pt x="504" y="720"/>
                  </a:lnTo>
                  <a:lnTo>
                    <a:pt x="504" y="515"/>
                  </a:lnTo>
                  <a:cubicBezTo>
                    <a:pt x="504" y="339"/>
                    <a:pt x="647" y="196"/>
                    <a:pt x="823" y="196"/>
                  </a:cubicBezTo>
                  <a:cubicBezTo>
                    <a:pt x="999" y="196"/>
                    <a:pt x="1142" y="339"/>
                    <a:pt x="1142" y="515"/>
                  </a:cubicBezTo>
                  <a:lnTo>
                    <a:pt x="1142" y="720"/>
                  </a:lnTo>
                  <a:close/>
                </a:path>
              </a:pathLst>
            </a:custGeom>
            <a:solidFill>
              <a:schemeClr val="bg1"/>
            </a:solidFill>
            <a:ln w="6350">
              <a:solidFill>
                <a:schemeClr val="accent3"/>
              </a:solid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38" name="Group 37"/>
          <p:cNvGrpSpPr/>
          <p:nvPr/>
        </p:nvGrpSpPr>
        <p:grpSpPr>
          <a:xfrm>
            <a:off x="4508092" y="3387017"/>
            <a:ext cx="243952" cy="206529"/>
            <a:chOff x="2823877" y="2759256"/>
            <a:chExt cx="385478" cy="348493"/>
          </a:xfrm>
        </p:grpSpPr>
        <p:grpSp>
          <p:nvGrpSpPr>
            <p:cNvPr id="62" name="Group 61"/>
            <p:cNvGrpSpPr/>
            <p:nvPr/>
          </p:nvGrpSpPr>
          <p:grpSpPr>
            <a:xfrm>
              <a:off x="2880656" y="2759256"/>
              <a:ext cx="259667" cy="246896"/>
              <a:chOff x="292847" y="1775012"/>
              <a:chExt cx="364566" cy="346635"/>
            </a:xfrm>
            <a:solidFill>
              <a:schemeClr val="bg1"/>
            </a:solidFill>
          </p:grpSpPr>
          <p:grpSp>
            <p:nvGrpSpPr>
              <p:cNvPr id="68" name="Group 67"/>
              <p:cNvGrpSpPr/>
              <p:nvPr/>
            </p:nvGrpSpPr>
            <p:grpSpPr>
              <a:xfrm>
                <a:off x="292847" y="1775012"/>
                <a:ext cx="364566" cy="95624"/>
                <a:chOff x="292847" y="1775012"/>
                <a:chExt cx="364566" cy="95624"/>
              </a:xfrm>
              <a:grpFill/>
            </p:grpSpPr>
            <p:sp>
              <p:nvSpPr>
                <p:cNvPr id="77" name="Rectangle 76"/>
                <p:cNvSpPr/>
                <p:nvPr/>
              </p:nvSpPr>
              <p:spPr>
                <a:xfrm>
                  <a:off x="292847"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8" name="Rectangle 77"/>
                <p:cNvSpPr/>
                <p:nvPr/>
              </p:nvSpPr>
              <p:spPr>
                <a:xfrm>
                  <a:off x="427318"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9" name="Rectangle 78"/>
                <p:cNvSpPr/>
                <p:nvPr/>
              </p:nvSpPr>
              <p:spPr>
                <a:xfrm>
                  <a:off x="561789"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nvGrpSpPr>
              <p:cNvPr id="69" name="Group 68"/>
              <p:cNvGrpSpPr/>
              <p:nvPr/>
            </p:nvGrpSpPr>
            <p:grpSpPr>
              <a:xfrm>
                <a:off x="292847" y="1900518"/>
                <a:ext cx="364566" cy="95624"/>
                <a:chOff x="292847" y="1775012"/>
                <a:chExt cx="364566" cy="95624"/>
              </a:xfrm>
              <a:grpFill/>
            </p:grpSpPr>
            <p:sp>
              <p:nvSpPr>
                <p:cNvPr id="74" name="Rectangle 73"/>
                <p:cNvSpPr/>
                <p:nvPr/>
              </p:nvSpPr>
              <p:spPr>
                <a:xfrm>
                  <a:off x="292847"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5" name="Rectangle 74"/>
                <p:cNvSpPr/>
                <p:nvPr/>
              </p:nvSpPr>
              <p:spPr>
                <a:xfrm>
                  <a:off x="427318"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6" name="Rectangle 75"/>
                <p:cNvSpPr/>
                <p:nvPr/>
              </p:nvSpPr>
              <p:spPr>
                <a:xfrm>
                  <a:off x="561789"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nvGrpSpPr>
              <p:cNvPr id="70" name="Group 69"/>
              <p:cNvGrpSpPr/>
              <p:nvPr/>
            </p:nvGrpSpPr>
            <p:grpSpPr>
              <a:xfrm>
                <a:off x="292847" y="2026023"/>
                <a:ext cx="364566" cy="95624"/>
                <a:chOff x="292847" y="1775012"/>
                <a:chExt cx="364566" cy="95624"/>
              </a:xfrm>
              <a:grpFill/>
            </p:grpSpPr>
            <p:sp>
              <p:nvSpPr>
                <p:cNvPr id="71" name="Rectangle 70"/>
                <p:cNvSpPr/>
                <p:nvPr/>
              </p:nvSpPr>
              <p:spPr>
                <a:xfrm>
                  <a:off x="292847"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2" name="Rectangle 71"/>
                <p:cNvSpPr/>
                <p:nvPr/>
              </p:nvSpPr>
              <p:spPr>
                <a:xfrm>
                  <a:off x="427318"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3" name="Rectangle 72"/>
                <p:cNvSpPr/>
                <p:nvPr/>
              </p:nvSpPr>
              <p:spPr>
                <a:xfrm>
                  <a:off x="561789"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grpSp>
          <p:nvGrpSpPr>
            <p:cNvPr id="63" name="Group 62"/>
            <p:cNvGrpSpPr/>
            <p:nvPr/>
          </p:nvGrpSpPr>
          <p:grpSpPr>
            <a:xfrm>
              <a:off x="3024084" y="2898573"/>
              <a:ext cx="185271" cy="209176"/>
              <a:chOff x="3024093" y="2898587"/>
              <a:chExt cx="185271" cy="209177"/>
            </a:xfrm>
          </p:grpSpPr>
          <p:sp>
            <p:nvSpPr>
              <p:cNvPr id="66" name="Oval 65"/>
              <p:cNvSpPr/>
              <p:nvPr/>
            </p:nvSpPr>
            <p:spPr>
              <a:xfrm>
                <a:off x="3024093" y="2898587"/>
                <a:ext cx="185271" cy="2091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67" name="Freeform 40"/>
              <p:cNvSpPr>
                <a:spLocks noEditPoints="1"/>
              </p:cNvSpPr>
              <p:nvPr/>
            </p:nvSpPr>
            <p:spPr bwMode="auto">
              <a:xfrm>
                <a:off x="3035302" y="2910540"/>
                <a:ext cx="161956" cy="161365"/>
              </a:xfrm>
              <a:custGeom>
                <a:avLst/>
                <a:gdLst>
                  <a:gd name="T0" fmla="*/ 57 w 113"/>
                  <a:gd name="T1" fmla="*/ 0 h 113"/>
                  <a:gd name="T2" fmla="*/ 0 w 113"/>
                  <a:gd name="T3" fmla="*/ 57 h 113"/>
                  <a:gd name="T4" fmla="*/ 57 w 113"/>
                  <a:gd name="T5" fmla="*/ 113 h 113"/>
                  <a:gd name="T6" fmla="*/ 113 w 113"/>
                  <a:gd name="T7" fmla="*/ 57 h 113"/>
                  <a:gd name="T8" fmla="*/ 57 w 113"/>
                  <a:gd name="T9" fmla="*/ 0 h 113"/>
                  <a:gd name="T10" fmla="*/ 53 w 113"/>
                  <a:gd name="T11" fmla="*/ 89 h 113"/>
                  <a:gd name="T12" fmla="*/ 23 w 113"/>
                  <a:gd name="T13" fmla="*/ 60 h 113"/>
                  <a:gd name="T14" fmla="*/ 33 w 113"/>
                  <a:gd name="T15" fmla="*/ 50 h 113"/>
                  <a:gd name="T16" fmla="*/ 51 w 113"/>
                  <a:gd name="T17" fmla="*/ 68 h 113"/>
                  <a:gd name="T18" fmla="*/ 81 w 113"/>
                  <a:gd name="T19" fmla="*/ 30 h 113"/>
                  <a:gd name="T20" fmla="*/ 93 w 113"/>
                  <a:gd name="T21" fmla="*/ 39 h 113"/>
                  <a:gd name="T22" fmla="*/ 53 w 113"/>
                  <a:gd name="T23" fmla="*/ 89 h 113"/>
                  <a:gd name="T24" fmla="*/ 53 w 113"/>
                  <a:gd name="T25" fmla="*/ 8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13">
                    <a:moveTo>
                      <a:pt x="57" y="0"/>
                    </a:moveTo>
                    <a:cubicBezTo>
                      <a:pt x="25" y="0"/>
                      <a:pt x="0" y="25"/>
                      <a:pt x="0" y="57"/>
                    </a:cubicBezTo>
                    <a:cubicBezTo>
                      <a:pt x="0" y="88"/>
                      <a:pt x="25" y="113"/>
                      <a:pt x="57" y="113"/>
                    </a:cubicBezTo>
                    <a:cubicBezTo>
                      <a:pt x="88" y="113"/>
                      <a:pt x="113" y="88"/>
                      <a:pt x="113" y="57"/>
                    </a:cubicBezTo>
                    <a:cubicBezTo>
                      <a:pt x="113" y="25"/>
                      <a:pt x="88" y="0"/>
                      <a:pt x="57" y="0"/>
                    </a:cubicBezTo>
                    <a:moveTo>
                      <a:pt x="53" y="89"/>
                    </a:moveTo>
                    <a:cubicBezTo>
                      <a:pt x="23" y="60"/>
                      <a:pt x="23" y="60"/>
                      <a:pt x="23" y="60"/>
                    </a:cubicBezTo>
                    <a:cubicBezTo>
                      <a:pt x="33" y="50"/>
                      <a:pt x="33" y="50"/>
                      <a:pt x="33" y="50"/>
                    </a:cubicBezTo>
                    <a:cubicBezTo>
                      <a:pt x="51" y="68"/>
                      <a:pt x="51" y="68"/>
                      <a:pt x="51" y="68"/>
                    </a:cubicBezTo>
                    <a:cubicBezTo>
                      <a:pt x="81" y="30"/>
                      <a:pt x="81" y="30"/>
                      <a:pt x="81" y="30"/>
                    </a:cubicBezTo>
                    <a:cubicBezTo>
                      <a:pt x="93" y="39"/>
                      <a:pt x="93" y="39"/>
                      <a:pt x="93" y="39"/>
                    </a:cubicBezTo>
                    <a:cubicBezTo>
                      <a:pt x="53" y="89"/>
                      <a:pt x="53" y="89"/>
                      <a:pt x="53" y="89"/>
                    </a:cubicBezTo>
                    <a:cubicBezTo>
                      <a:pt x="53" y="89"/>
                      <a:pt x="53" y="89"/>
                      <a:pt x="53" y="8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sp>
          <p:nvSpPr>
            <p:cNvPr id="64" name="Oval 63"/>
            <p:cNvSpPr/>
            <p:nvPr/>
          </p:nvSpPr>
          <p:spPr>
            <a:xfrm>
              <a:off x="2823877" y="2919498"/>
              <a:ext cx="161365" cy="1613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65" name="Oval 64"/>
            <p:cNvSpPr/>
            <p:nvPr/>
          </p:nvSpPr>
          <p:spPr>
            <a:xfrm>
              <a:off x="2832846" y="2910539"/>
              <a:ext cx="161365" cy="161366"/>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700" b="1" dirty="0">
                  <a:solidFill>
                    <a:srgbClr val="005EB8"/>
                  </a:solidFill>
                </a:rPr>
                <a:t>X</a:t>
              </a:r>
            </a:p>
          </p:txBody>
        </p:sp>
      </p:grpSp>
      <p:grpSp>
        <p:nvGrpSpPr>
          <p:cNvPr id="39" name="Group 38"/>
          <p:cNvGrpSpPr/>
          <p:nvPr/>
        </p:nvGrpSpPr>
        <p:grpSpPr>
          <a:xfrm>
            <a:off x="5060248" y="3387607"/>
            <a:ext cx="257958" cy="205349"/>
            <a:chOff x="-49026" y="1309594"/>
            <a:chExt cx="1090613" cy="927101"/>
          </a:xfrm>
        </p:grpSpPr>
        <p:sp>
          <p:nvSpPr>
            <p:cNvPr id="57" name="Freeform 44"/>
            <p:cNvSpPr>
              <a:spLocks noEditPoints="1"/>
            </p:cNvSpPr>
            <p:nvPr/>
          </p:nvSpPr>
          <p:spPr bwMode="auto">
            <a:xfrm>
              <a:off x="681223" y="1849344"/>
              <a:ext cx="212725" cy="276226"/>
            </a:xfrm>
            <a:custGeom>
              <a:avLst/>
              <a:gdLst>
                <a:gd name="T0" fmla="*/ 56 w 56"/>
                <a:gd name="T1" fmla="*/ 68 h 73"/>
                <a:gd name="T2" fmla="*/ 5 w 56"/>
                <a:gd name="T3" fmla="*/ 73 h 73"/>
                <a:gd name="T4" fmla="*/ 0 w 56"/>
                <a:gd name="T5" fmla="*/ 5 h 73"/>
                <a:gd name="T6" fmla="*/ 51 w 56"/>
                <a:gd name="T7" fmla="*/ 0 h 73"/>
                <a:gd name="T8" fmla="*/ 40 w 56"/>
                <a:gd name="T9" fmla="*/ 61 h 73"/>
                <a:gd name="T10" fmla="*/ 40 w 56"/>
                <a:gd name="T11" fmla="*/ 59 h 73"/>
                <a:gd name="T12" fmla="*/ 40 w 56"/>
                <a:gd name="T13" fmla="*/ 61 h 73"/>
                <a:gd name="T14" fmla="*/ 36 w 56"/>
                <a:gd name="T15" fmla="*/ 56 h 73"/>
                <a:gd name="T16" fmla="*/ 37 w 56"/>
                <a:gd name="T17" fmla="*/ 57 h 73"/>
                <a:gd name="T18" fmla="*/ 45 w 56"/>
                <a:gd name="T19" fmla="*/ 57 h 73"/>
                <a:gd name="T20" fmla="*/ 44 w 56"/>
                <a:gd name="T21" fmla="*/ 56 h 73"/>
                <a:gd name="T22" fmla="*/ 40 w 56"/>
                <a:gd name="T23" fmla="*/ 52 h 73"/>
                <a:gd name="T24" fmla="*/ 40 w 56"/>
                <a:gd name="T25" fmla="*/ 54 h 73"/>
                <a:gd name="T26" fmla="*/ 40 w 56"/>
                <a:gd name="T27" fmla="*/ 52 h 73"/>
                <a:gd name="T28" fmla="*/ 49 w 56"/>
                <a:gd name="T29" fmla="*/ 18 h 73"/>
                <a:gd name="T30" fmla="*/ 50 w 56"/>
                <a:gd name="T31" fmla="*/ 8 h 73"/>
                <a:gd name="T32" fmla="*/ 7 w 56"/>
                <a:gd name="T33" fmla="*/ 7 h 73"/>
                <a:gd name="T34" fmla="*/ 6 w 56"/>
                <a:gd name="T35" fmla="*/ 17 h 73"/>
                <a:gd name="T36" fmla="*/ 15 w 56"/>
                <a:gd name="T37" fmla="*/ 38 h 73"/>
                <a:gd name="T38" fmla="*/ 16 w 56"/>
                <a:gd name="T39" fmla="*/ 39 h 73"/>
                <a:gd name="T40" fmla="*/ 17 w 56"/>
                <a:gd name="T41" fmla="*/ 36 h 73"/>
                <a:gd name="T42" fmla="*/ 20 w 56"/>
                <a:gd name="T43" fmla="*/ 35 h 73"/>
                <a:gd name="T44" fmla="*/ 19 w 56"/>
                <a:gd name="T45" fmla="*/ 34 h 73"/>
                <a:gd name="T46" fmla="*/ 17 w 56"/>
                <a:gd name="T47" fmla="*/ 31 h 73"/>
                <a:gd name="T48" fmla="*/ 16 w 56"/>
                <a:gd name="T49" fmla="*/ 31 h 73"/>
                <a:gd name="T50" fmla="*/ 15 w 56"/>
                <a:gd name="T51" fmla="*/ 34 h 73"/>
                <a:gd name="T52" fmla="*/ 12 w 56"/>
                <a:gd name="T53" fmla="*/ 35 h 73"/>
                <a:gd name="T54" fmla="*/ 12 w 56"/>
                <a:gd name="T55" fmla="*/ 36 h 73"/>
                <a:gd name="T56" fmla="*/ 15 w 56"/>
                <a:gd name="T57" fmla="*/ 38 h 73"/>
                <a:gd name="T58" fmla="*/ 13 w 56"/>
                <a:gd name="T59" fmla="*/ 59 h 73"/>
                <a:gd name="T60" fmla="*/ 14 w 56"/>
                <a:gd name="T61" fmla="*/ 60 h 73"/>
                <a:gd name="T62" fmla="*/ 18 w 56"/>
                <a:gd name="T63" fmla="*/ 60 h 73"/>
                <a:gd name="T64" fmla="*/ 19 w 56"/>
                <a:gd name="T65" fmla="*/ 59 h 73"/>
                <a:gd name="T66" fmla="*/ 17 w 56"/>
                <a:gd name="T67" fmla="*/ 57 h 73"/>
                <a:gd name="T68" fmla="*/ 19 w 56"/>
                <a:gd name="T69" fmla="*/ 54 h 73"/>
                <a:gd name="T70" fmla="*/ 18 w 56"/>
                <a:gd name="T71" fmla="*/ 53 h 73"/>
                <a:gd name="T72" fmla="*/ 14 w 56"/>
                <a:gd name="T73" fmla="*/ 53 h 73"/>
                <a:gd name="T74" fmla="*/ 13 w 56"/>
                <a:gd name="T75" fmla="*/ 54 h 73"/>
                <a:gd name="T76" fmla="*/ 15 w 56"/>
                <a:gd name="T77" fmla="*/ 56 h 73"/>
                <a:gd name="T78" fmla="*/ 37 w 56"/>
                <a:gd name="T79" fmla="*/ 34 h 73"/>
                <a:gd name="T80" fmla="*/ 36 w 56"/>
                <a:gd name="T81" fmla="*/ 35 h 73"/>
                <a:gd name="T82" fmla="*/ 44 w 56"/>
                <a:gd name="T83" fmla="*/ 36 h 73"/>
                <a:gd name="T84" fmla="*/ 45 w 56"/>
                <a:gd name="T85" fmla="*/ 35 h 73"/>
                <a:gd name="T86" fmla="*/ 37 w 56"/>
                <a:gd name="T87" fmla="*/ 34 h 73"/>
                <a:gd name="T88" fmla="*/ 7 w 56"/>
                <a:gd name="T89" fmla="*/ 26 h 73"/>
                <a:gd name="T90" fmla="*/ 6 w 56"/>
                <a:gd name="T91" fmla="*/ 42 h 73"/>
                <a:gd name="T92" fmla="*/ 25 w 56"/>
                <a:gd name="T93" fmla="*/ 43 h 73"/>
                <a:gd name="T94" fmla="*/ 25 w 56"/>
                <a:gd name="T95" fmla="*/ 27 h 73"/>
                <a:gd name="T96" fmla="*/ 49 w 56"/>
                <a:gd name="T97" fmla="*/ 26 h 73"/>
                <a:gd name="T98" fmla="*/ 31 w 56"/>
                <a:gd name="T99" fmla="*/ 27 h 73"/>
                <a:gd name="T100" fmla="*/ 32 w 56"/>
                <a:gd name="T101" fmla="*/ 43 h 73"/>
                <a:gd name="T102" fmla="*/ 50 w 56"/>
                <a:gd name="T103" fmla="*/ 42 h 73"/>
                <a:gd name="T104" fmla="*/ 49 w 56"/>
                <a:gd name="T105" fmla="*/ 26 h 73"/>
                <a:gd name="T106" fmla="*/ 25 w 56"/>
                <a:gd name="T107" fmla="*/ 65 h 73"/>
                <a:gd name="T108" fmla="*/ 25 w 56"/>
                <a:gd name="T109" fmla="*/ 49 h 73"/>
                <a:gd name="T110" fmla="*/ 7 w 56"/>
                <a:gd name="T111" fmla="*/ 48 h 73"/>
                <a:gd name="T112" fmla="*/ 6 w 56"/>
                <a:gd name="T113" fmla="*/ 64 h 73"/>
                <a:gd name="T114" fmla="*/ 32 w 56"/>
                <a:gd name="T115" fmla="*/ 65 h 73"/>
                <a:gd name="T116" fmla="*/ 50 w 56"/>
                <a:gd name="T117" fmla="*/ 64 h 73"/>
                <a:gd name="T118" fmla="*/ 49 w 56"/>
                <a:gd name="T119" fmla="*/ 48 h 73"/>
                <a:gd name="T120" fmla="*/ 31 w 56"/>
                <a:gd name="T121" fmla="*/ 49 h 73"/>
                <a:gd name="T122" fmla="*/ 32 w 56"/>
                <a:gd name="T12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3">
                  <a:moveTo>
                    <a:pt x="56" y="5"/>
                  </a:moveTo>
                  <a:cubicBezTo>
                    <a:pt x="56" y="26"/>
                    <a:pt x="56" y="47"/>
                    <a:pt x="56" y="68"/>
                  </a:cubicBezTo>
                  <a:cubicBezTo>
                    <a:pt x="56" y="71"/>
                    <a:pt x="54" y="73"/>
                    <a:pt x="51" y="73"/>
                  </a:cubicBezTo>
                  <a:cubicBezTo>
                    <a:pt x="35" y="73"/>
                    <a:pt x="21" y="73"/>
                    <a:pt x="5" y="73"/>
                  </a:cubicBezTo>
                  <a:cubicBezTo>
                    <a:pt x="2" y="73"/>
                    <a:pt x="0" y="71"/>
                    <a:pt x="0" y="68"/>
                  </a:cubicBezTo>
                  <a:cubicBezTo>
                    <a:pt x="0" y="47"/>
                    <a:pt x="0" y="26"/>
                    <a:pt x="0" y="5"/>
                  </a:cubicBezTo>
                  <a:cubicBezTo>
                    <a:pt x="0" y="2"/>
                    <a:pt x="2" y="0"/>
                    <a:pt x="5" y="0"/>
                  </a:cubicBezTo>
                  <a:cubicBezTo>
                    <a:pt x="21" y="0"/>
                    <a:pt x="35" y="0"/>
                    <a:pt x="51" y="0"/>
                  </a:cubicBezTo>
                  <a:cubicBezTo>
                    <a:pt x="54" y="0"/>
                    <a:pt x="56" y="2"/>
                    <a:pt x="56" y="5"/>
                  </a:cubicBezTo>
                  <a:close/>
                  <a:moveTo>
                    <a:pt x="40" y="61"/>
                  </a:moveTo>
                  <a:cubicBezTo>
                    <a:pt x="41" y="61"/>
                    <a:pt x="41" y="60"/>
                    <a:pt x="41" y="60"/>
                  </a:cubicBezTo>
                  <a:cubicBezTo>
                    <a:pt x="41" y="59"/>
                    <a:pt x="41" y="59"/>
                    <a:pt x="40" y="59"/>
                  </a:cubicBezTo>
                  <a:cubicBezTo>
                    <a:pt x="40" y="59"/>
                    <a:pt x="39" y="59"/>
                    <a:pt x="39" y="60"/>
                  </a:cubicBezTo>
                  <a:cubicBezTo>
                    <a:pt x="39" y="60"/>
                    <a:pt x="40" y="61"/>
                    <a:pt x="40" y="61"/>
                  </a:cubicBezTo>
                  <a:close/>
                  <a:moveTo>
                    <a:pt x="37" y="56"/>
                  </a:moveTo>
                  <a:cubicBezTo>
                    <a:pt x="37" y="56"/>
                    <a:pt x="36" y="56"/>
                    <a:pt x="36" y="56"/>
                  </a:cubicBezTo>
                  <a:cubicBezTo>
                    <a:pt x="36" y="57"/>
                    <a:pt x="36" y="57"/>
                    <a:pt x="36" y="57"/>
                  </a:cubicBezTo>
                  <a:cubicBezTo>
                    <a:pt x="36" y="57"/>
                    <a:pt x="37" y="57"/>
                    <a:pt x="37" y="57"/>
                  </a:cubicBezTo>
                  <a:cubicBezTo>
                    <a:pt x="44" y="57"/>
                    <a:pt x="44" y="57"/>
                    <a:pt x="44" y="57"/>
                  </a:cubicBezTo>
                  <a:cubicBezTo>
                    <a:pt x="44" y="57"/>
                    <a:pt x="45" y="57"/>
                    <a:pt x="45" y="57"/>
                  </a:cubicBezTo>
                  <a:cubicBezTo>
                    <a:pt x="45" y="56"/>
                    <a:pt x="45" y="56"/>
                    <a:pt x="45" y="56"/>
                  </a:cubicBezTo>
                  <a:cubicBezTo>
                    <a:pt x="45" y="56"/>
                    <a:pt x="44" y="56"/>
                    <a:pt x="44" y="56"/>
                  </a:cubicBezTo>
                  <a:cubicBezTo>
                    <a:pt x="37" y="56"/>
                    <a:pt x="37" y="56"/>
                    <a:pt x="37" y="56"/>
                  </a:cubicBezTo>
                  <a:close/>
                  <a:moveTo>
                    <a:pt x="40" y="52"/>
                  </a:moveTo>
                  <a:cubicBezTo>
                    <a:pt x="40" y="52"/>
                    <a:pt x="39" y="53"/>
                    <a:pt x="39" y="53"/>
                  </a:cubicBezTo>
                  <a:cubicBezTo>
                    <a:pt x="39" y="54"/>
                    <a:pt x="40" y="54"/>
                    <a:pt x="40" y="54"/>
                  </a:cubicBezTo>
                  <a:cubicBezTo>
                    <a:pt x="41" y="54"/>
                    <a:pt x="41" y="54"/>
                    <a:pt x="41" y="53"/>
                  </a:cubicBezTo>
                  <a:cubicBezTo>
                    <a:pt x="41" y="53"/>
                    <a:pt x="41" y="52"/>
                    <a:pt x="40" y="52"/>
                  </a:cubicBezTo>
                  <a:close/>
                  <a:moveTo>
                    <a:pt x="7" y="18"/>
                  </a:moveTo>
                  <a:cubicBezTo>
                    <a:pt x="49" y="18"/>
                    <a:pt x="49" y="18"/>
                    <a:pt x="49" y="18"/>
                  </a:cubicBezTo>
                  <a:cubicBezTo>
                    <a:pt x="50" y="18"/>
                    <a:pt x="50" y="17"/>
                    <a:pt x="50" y="17"/>
                  </a:cubicBezTo>
                  <a:cubicBezTo>
                    <a:pt x="50" y="8"/>
                    <a:pt x="50" y="8"/>
                    <a:pt x="50" y="8"/>
                  </a:cubicBezTo>
                  <a:cubicBezTo>
                    <a:pt x="50" y="7"/>
                    <a:pt x="50" y="7"/>
                    <a:pt x="49" y="7"/>
                  </a:cubicBezTo>
                  <a:cubicBezTo>
                    <a:pt x="7" y="7"/>
                    <a:pt x="7" y="7"/>
                    <a:pt x="7" y="7"/>
                  </a:cubicBezTo>
                  <a:cubicBezTo>
                    <a:pt x="7" y="7"/>
                    <a:pt x="6" y="7"/>
                    <a:pt x="6" y="8"/>
                  </a:cubicBezTo>
                  <a:cubicBezTo>
                    <a:pt x="6" y="17"/>
                    <a:pt x="6" y="17"/>
                    <a:pt x="6" y="17"/>
                  </a:cubicBezTo>
                  <a:cubicBezTo>
                    <a:pt x="6" y="17"/>
                    <a:pt x="7" y="18"/>
                    <a:pt x="7" y="18"/>
                  </a:cubicBezTo>
                  <a:close/>
                  <a:moveTo>
                    <a:pt x="15" y="38"/>
                  </a:moveTo>
                  <a:cubicBezTo>
                    <a:pt x="15" y="39"/>
                    <a:pt x="15" y="39"/>
                    <a:pt x="16" y="39"/>
                  </a:cubicBezTo>
                  <a:cubicBezTo>
                    <a:pt x="16" y="39"/>
                    <a:pt x="16" y="39"/>
                    <a:pt x="16" y="39"/>
                  </a:cubicBezTo>
                  <a:cubicBezTo>
                    <a:pt x="16" y="39"/>
                    <a:pt x="17" y="39"/>
                    <a:pt x="17" y="38"/>
                  </a:cubicBezTo>
                  <a:cubicBezTo>
                    <a:pt x="17" y="36"/>
                    <a:pt x="17" y="36"/>
                    <a:pt x="17" y="36"/>
                  </a:cubicBezTo>
                  <a:cubicBezTo>
                    <a:pt x="19" y="36"/>
                    <a:pt x="19" y="36"/>
                    <a:pt x="19" y="36"/>
                  </a:cubicBezTo>
                  <a:cubicBezTo>
                    <a:pt x="20" y="36"/>
                    <a:pt x="20" y="35"/>
                    <a:pt x="20" y="35"/>
                  </a:cubicBezTo>
                  <a:cubicBezTo>
                    <a:pt x="20" y="35"/>
                    <a:pt x="20" y="35"/>
                    <a:pt x="20" y="35"/>
                  </a:cubicBezTo>
                  <a:cubicBezTo>
                    <a:pt x="20" y="34"/>
                    <a:pt x="20" y="34"/>
                    <a:pt x="19" y="34"/>
                  </a:cubicBezTo>
                  <a:cubicBezTo>
                    <a:pt x="17" y="34"/>
                    <a:pt x="17" y="34"/>
                    <a:pt x="17" y="34"/>
                  </a:cubicBezTo>
                  <a:cubicBezTo>
                    <a:pt x="17" y="31"/>
                    <a:pt x="17" y="31"/>
                    <a:pt x="17" y="31"/>
                  </a:cubicBezTo>
                  <a:cubicBezTo>
                    <a:pt x="17" y="31"/>
                    <a:pt x="16" y="31"/>
                    <a:pt x="16" y="31"/>
                  </a:cubicBezTo>
                  <a:cubicBezTo>
                    <a:pt x="16" y="31"/>
                    <a:pt x="16" y="31"/>
                    <a:pt x="16" y="31"/>
                  </a:cubicBezTo>
                  <a:cubicBezTo>
                    <a:pt x="15" y="31"/>
                    <a:pt x="15" y="31"/>
                    <a:pt x="15" y="31"/>
                  </a:cubicBezTo>
                  <a:cubicBezTo>
                    <a:pt x="15" y="34"/>
                    <a:pt x="15" y="34"/>
                    <a:pt x="15" y="34"/>
                  </a:cubicBezTo>
                  <a:cubicBezTo>
                    <a:pt x="12" y="34"/>
                    <a:pt x="12" y="34"/>
                    <a:pt x="12" y="34"/>
                  </a:cubicBezTo>
                  <a:cubicBezTo>
                    <a:pt x="12" y="34"/>
                    <a:pt x="12" y="34"/>
                    <a:pt x="12" y="35"/>
                  </a:cubicBezTo>
                  <a:cubicBezTo>
                    <a:pt x="12" y="35"/>
                    <a:pt x="12" y="35"/>
                    <a:pt x="12" y="35"/>
                  </a:cubicBezTo>
                  <a:cubicBezTo>
                    <a:pt x="12" y="35"/>
                    <a:pt x="12" y="36"/>
                    <a:pt x="12" y="36"/>
                  </a:cubicBezTo>
                  <a:cubicBezTo>
                    <a:pt x="15" y="36"/>
                    <a:pt x="15" y="36"/>
                    <a:pt x="15" y="36"/>
                  </a:cubicBezTo>
                  <a:cubicBezTo>
                    <a:pt x="15" y="38"/>
                    <a:pt x="15" y="38"/>
                    <a:pt x="15" y="38"/>
                  </a:cubicBezTo>
                  <a:close/>
                  <a:moveTo>
                    <a:pt x="13" y="58"/>
                  </a:moveTo>
                  <a:cubicBezTo>
                    <a:pt x="12" y="59"/>
                    <a:pt x="12" y="59"/>
                    <a:pt x="13" y="59"/>
                  </a:cubicBezTo>
                  <a:cubicBezTo>
                    <a:pt x="13" y="60"/>
                    <a:pt x="13" y="60"/>
                    <a:pt x="13" y="60"/>
                  </a:cubicBezTo>
                  <a:cubicBezTo>
                    <a:pt x="13" y="60"/>
                    <a:pt x="14" y="60"/>
                    <a:pt x="14" y="60"/>
                  </a:cubicBezTo>
                  <a:cubicBezTo>
                    <a:pt x="16" y="58"/>
                    <a:pt x="16" y="58"/>
                    <a:pt x="16" y="58"/>
                  </a:cubicBezTo>
                  <a:cubicBezTo>
                    <a:pt x="18" y="60"/>
                    <a:pt x="18" y="60"/>
                    <a:pt x="18" y="60"/>
                  </a:cubicBezTo>
                  <a:cubicBezTo>
                    <a:pt x="18" y="60"/>
                    <a:pt x="18" y="60"/>
                    <a:pt x="19" y="60"/>
                  </a:cubicBezTo>
                  <a:cubicBezTo>
                    <a:pt x="19" y="59"/>
                    <a:pt x="19" y="59"/>
                    <a:pt x="19" y="59"/>
                  </a:cubicBezTo>
                  <a:cubicBezTo>
                    <a:pt x="19" y="59"/>
                    <a:pt x="19" y="59"/>
                    <a:pt x="19" y="58"/>
                  </a:cubicBezTo>
                  <a:cubicBezTo>
                    <a:pt x="17" y="57"/>
                    <a:pt x="17" y="57"/>
                    <a:pt x="17" y="57"/>
                  </a:cubicBezTo>
                  <a:cubicBezTo>
                    <a:pt x="19" y="55"/>
                    <a:pt x="19" y="55"/>
                    <a:pt x="19" y="55"/>
                  </a:cubicBezTo>
                  <a:cubicBezTo>
                    <a:pt x="19" y="54"/>
                    <a:pt x="19" y="54"/>
                    <a:pt x="19" y="54"/>
                  </a:cubicBezTo>
                  <a:cubicBezTo>
                    <a:pt x="19" y="53"/>
                    <a:pt x="19" y="53"/>
                    <a:pt x="19" y="53"/>
                  </a:cubicBezTo>
                  <a:cubicBezTo>
                    <a:pt x="18" y="53"/>
                    <a:pt x="18" y="53"/>
                    <a:pt x="18" y="53"/>
                  </a:cubicBezTo>
                  <a:cubicBezTo>
                    <a:pt x="16" y="55"/>
                    <a:pt x="16" y="55"/>
                    <a:pt x="16" y="55"/>
                  </a:cubicBezTo>
                  <a:cubicBezTo>
                    <a:pt x="14" y="53"/>
                    <a:pt x="14" y="53"/>
                    <a:pt x="14" y="53"/>
                  </a:cubicBezTo>
                  <a:cubicBezTo>
                    <a:pt x="14" y="53"/>
                    <a:pt x="13" y="53"/>
                    <a:pt x="13" y="53"/>
                  </a:cubicBezTo>
                  <a:cubicBezTo>
                    <a:pt x="13" y="54"/>
                    <a:pt x="13" y="54"/>
                    <a:pt x="13" y="54"/>
                  </a:cubicBezTo>
                  <a:cubicBezTo>
                    <a:pt x="12" y="54"/>
                    <a:pt x="12" y="54"/>
                    <a:pt x="13" y="55"/>
                  </a:cubicBezTo>
                  <a:cubicBezTo>
                    <a:pt x="15" y="56"/>
                    <a:pt x="15" y="56"/>
                    <a:pt x="15" y="56"/>
                  </a:cubicBezTo>
                  <a:cubicBezTo>
                    <a:pt x="13" y="58"/>
                    <a:pt x="13" y="58"/>
                    <a:pt x="13" y="58"/>
                  </a:cubicBezTo>
                  <a:close/>
                  <a:moveTo>
                    <a:pt x="37" y="34"/>
                  </a:moveTo>
                  <a:cubicBezTo>
                    <a:pt x="37" y="34"/>
                    <a:pt x="36" y="34"/>
                    <a:pt x="36" y="35"/>
                  </a:cubicBezTo>
                  <a:cubicBezTo>
                    <a:pt x="36" y="35"/>
                    <a:pt x="36" y="35"/>
                    <a:pt x="36" y="35"/>
                  </a:cubicBezTo>
                  <a:cubicBezTo>
                    <a:pt x="36" y="35"/>
                    <a:pt x="37" y="36"/>
                    <a:pt x="37" y="36"/>
                  </a:cubicBezTo>
                  <a:cubicBezTo>
                    <a:pt x="44" y="36"/>
                    <a:pt x="44" y="36"/>
                    <a:pt x="44" y="36"/>
                  </a:cubicBezTo>
                  <a:cubicBezTo>
                    <a:pt x="44" y="36"/>
                    <a:pt x="45" y="35"/>
                    <a:pt x="45" y="35"/>
                  </a:cubicBezTo>
                  <a:cubicBezTo>
                    <a:pt x="45" y="35"/>
                    <a:pt x="45" y="35"/>
                    <a:pt x="45" y="35"/>
                  </a:cubicBezTo>
                  <a:cubicBezTo>
                    <a:pt x="45" y="34"/>
                    <a:pt x="44" y="34"/>
                    <a:pt x="44" y="34"/>
                  </a:cubicBezTo>
                  <a:cubicBezTo>
                    <a:pt x="37" y="34"/>
                    <a:pt x="37" y="34"/>
                    <a:pt x="37" y="34"/>
                  </a:cubicBezTo>
                  <a:close/>
                  <a:moveTo>
                    <a:pt x="25" y="26"/>
                  </a:moveTo>
                  <a:cubicBezTo>
                    <a:pt x="7" y="26"/>
                    <a:pt x="7" y="26"/>
                    <a:pt x="7" y="26"/>
                  </a:cubicBezTo>
                  <a:cubicBezTo>
                    <a:pt x="7" y="26"/>
                    <a:pt x="6" y="27"/>
                    <a:pt x="6" y="27"/>
                  </a:cubicBezTo>
                  <a:cubicBezTo>
                    <a:pt x="6" y="42"/>
                    <a:pt x="6" y="42"/>
                    <a:pt x="6" y="42"/>
                  </a:cubicBezTo>
                  <a:cubicBezTo>
                    <a:pt x="6" y="43"/>
                    <a:pt x="7" y="43"/>
                    <a:pt x="7" y="43"/>
                  </a:cubicBezTo>
                  <a:cubicBezTo>
                    <a:pt x="25" y="43"/>
                    <a:pt x="25" y="43"/>
                    <a:pt x="25" y="43"/>
                  </a:cubicBezTo>
                  <a:cubicBezTo>
                    <a:pt x="25" y="43"/>
                    <a:pt x="25" y="43"/>
                    <a:pt x="25" y="42"/>
                  </a:cubicBezTo>
                  <a:cubicBezTo>
                    <a:pt x="25" y="27"/>
                    <a:pt x="25" y="27"/>
                    <a:pt x="25" y="27"/>
                  </a:cubicBezTo>
                  <a:cubicBezTo>
                    <a:pt x="25" y="27"/>
                    <a:pt x="25" y="26"/>
                    <a:pt x="25" y="26"/>
                  </a:cubicBezTo>
                  <a:close/>
                  <a:moveTo>
                    <a:pt x="49" y="26"/>
                  </a:moveTo>
                  <a:cubicBezTo>
                    <a:pt x="32" y="26"/>
                    <a:pt x="32" y="26"/>
                    <a:pt x="32" y="26"/>
                  </a:cubicBezTo>
                  <a:cubicBezTo>
                    <a:pt x="31" y="26"/>
                    <a:pt x="31" y="27"/>
                    <a:pt x="31" y="27"/>
                  </a:cubicBezTo>
                  <a:cubicBezTo>
                    <a:pt x="31" y="42"/>
                    <a:pt x="31" y="42"/>
                    <a:pt x="31" y="42"/>
                  </a:cubicBezTo>
                  <a:cubicBezTo>
                    <a:pt x="31" y="43"/>
                    <a:pt x="31" y="43"/>
                    <a:pt x="32" y="43"/>
                  </a:cubicBezTo>
                  <a:cubicBezTo>
                    <a:pt x="49" y="43"/>
                    <a:pt x="49" y="43"/>
                    <a:pt x="49" y="43"/>
                  </a:cubicBezTo>
                  <a:cubicBezTo>
                    <a:pt x="50" y="43"/>
                    <a:pt x="50" y="43"/>
                    <a:pt x="50" y="42"/>
                  </a:cubicBezTo>
                  <a:cubicBezTo>
                    <a:pt x="50" y="27"/>
                    <a:pt x="50" y="27"/>
                    <a:pt x="50" y="27"/>
                  </a:cubicBezTo>
                  <a:cubicBezTo>
                    <a:pt x="50" y="27"/>
                    <a:pt x="50" y="26"/>
                    <a:pt x="49" y="26"/>
                  </a:cubicBezTo>
                  <a:close/>
                  <a:moveTo>
                    <a:pt x="7" y="65"/>
                  </a:moveTo>
                  <a:cubicBezTo>
                    <a:pt x="25" y="65"/>
                    <a:pt x="25" y="65"/>
                    <a:pt x="25" y="65"/>
                  </a:cubicBezTo>
                  <a:cubicBezTo>
                    <a:pt x="25" y="65"/>
                    <a:pt x="25" y="64"/>
                    <a:pt x="25" y="64"/>
                  </a:cubicBezTo>
                  <a:cubicBezTo>
                    <a:pt x="25" y="49"/>
                    <a:pt x="25" y="49"/>
                    <a:pt x="25" y="49"/>
                  </a:cubicBezTo>
                  <a:cubicBezTo>
                    <a:pt x="25" y="48"/>
                    <a:pt x="25" y="48"/>
                    <a:pt x="25" y="48"/>
                  </a:cubicBezTo>
                  <a:cubicBezTo>
                    <a:pt x="7" y="48"/>
                    <a:pt x="7" y="48"/>
                    <a:pt x="7" y="48"/>
                  </a:cubicBezTo>
                  <a:cubicBezTo>
                    <a:pt x="7" y="48"/>
                    <a:pt x="6" y="48"/>
                    <a:pt x="6" y="49"/>
                  </a:cubicBezTo>
                  <a:cubicBezTo>
                    <a:pt x="6" y="64"/>
                    <a:pt x="6" y="64"/>
                    <a:pt x="6" y="64"/>
                  </a:cubicBezTo>
                  <a:cubicBezTo>
                    <a:pt x="6" y="64"/>
                    <a:pt x="7" y="65"/>
                    <a:pt x="7" y="65"/>
                  </a:cubicBezTo>
                  <a:close/>
                  <a:moveTo>
                    <a:pt x="32" y="65"/>
                  </a:moveTo>
                  <a:cubicBezTo>
                    <a:pt x="49" y="65"/>
                    <a:pt x="49" y="65"/>
                    <a:pt x="49" y="65"/>
                  </a:cubicBezTo>
                  <a:cubicBezTo>
                    <a:pt x="50" y="65"/>
                    <a:pt x="50" y="64"/>
                    <a:pt x="50" y="64"/>
                  </a:cubicBezTo>
                  <a:cubicBezTo>
                    <a:pt x="50" y="49"/>
                    <a:pt x="50" y="49"/>
                    <a:pt x="50" y="49"/>
                  </a:cubicBezTo>
                  <a:cubicBezTo>
                    <a:pt x="50" y="48"/>
                    <a:pt x="50" y="48"/>
                    <a:pt x="49" y="48"/>
                  </a:cubicBezTo>
                  <a:cubicBezTo>
                    <a:pt x="32" y="48"/>
                    <a:pt x="32" y="48"/>
                    <a:pt x="32" y="48"/>
                  </a:cubicBezTo>
                  <a:cubicBezTo>
                    <a:pt x="31" y="48"/>
                    <a:pt x="31" y="48"/>
                    <a:pt x="31" y="49"/>
                  </a:cubicBezTo>
                  <a:cubicBezTo>
                    <a:pt x="31" y="64"/>
                    <a:pt x="31" y="64"/>
                    <a:pt x="31" y="64"/>
                  </a:cubicBezTo>
                  <a:cubicBezTo>
                    <a:pt x="31" y="64"/>
                    <a:pt x="31" y="65"/>
                    <a:pt x="32" y="6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8" name="Freeform 45"/>
            <p:cNvSpPr>
              <a:spLocks/>
            </p:cNvSpPr>
            <p:nvPr/>
          </p:nvSpPr>
          <p:spPr bwMode="auto">
            <a:xfrm>
              <a:off x="235135" y="1765206"/>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9" name="Freeform 46"/>
            <p:cNvSpPr>
              <a:spLocks noEditPoints="1"/>
            </p:cNvSpPr>
            <p:nvPr/>
          </p:nvSpPr>
          <p:spPr bwMode="auto">
            <a:xfrm>
              <a:off x="552638" y="1746159"/>
              <a:ext cx="488949" cy="490536"/>
            </a:xfrm>
            <a:custGeom>
              <a:avLst/>
              <a:gdLst>
                <a:gd name="T0" fmla="*/ 65 w 129"/>
                <a:gd name="T1" fmla="*/ 129 h 129"/>
                <a:gd name="T2" fmla="*/ 0 w 129"/>
                <a:gd name="T3" fmla="*/ 65 h 129"/>
                <a:gd name="T4" fmla="*/ 65 w 129"/>
                <a:gd name="T5" fmla="*/ 0 h 129"/>
                <a:gd name="T6" fmla="*/ 129 w 129"/>
                <a:gd name="T7" fmla="*/ 65 h 129"/>
                <a:gd name="T8" fmla="*/ 65 w 129"/>
                <a:gd name="T9" fmla="*/ 129 h 129"/>
                <a:gd name="T10" fmla="*/ 65 w 129"/>
                <a:gd name="T11" fmla="*/ 10 h 129"/>
                <a:gd name="T12" fmla="*/ 10 w 129"/>
                <a:gd name="T13" fmla="*/ 65 h 129"/>
                <a:gd name="T14" fmla="*/ 65 w 129"/>
                <a:gd name="T15" fmla="*/ 119 h 129"/>
                <a:gd name="T16" fmla="*/ 119 w 129"/>
                <a:gd name="T17" fmla="*/ 65 h 129"/>
                <a:gd name="T18" fmla="*/ 65 w 129"/>
                <a:gd name="T19"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65" y="129"/>
                  </a:moveTo>
                  <a:cubicBezTo>
                    <a:pt x="29" y="129"/>
                    <a:pt x="0" y="100"/>
                    <a:pt x="0" y="65"/>
                  </a:cubicBezTo>
                  <a:cubicBezTo>
                    <a:pt x="0" y="29"/>
                    <a:pt x="29" y="0"/>
                    <a:pt x="65" y="0"/>
                  </a:cubicBezTo>
                  <a:cubicBezTo>
                    <a:pt x="100" y="0"/>
                    <a:pt x="129" y="29"/>
                    <a:pt x="129" y="65"/>
                  </a:cubicBezTo>
                  <a:cubicBezTo>
                    <a:pt x="129" y="100"/>
                    <a:pt x="100" y="129"/>
                    <a:pt x="65" y="129"/>
                  </a:cubicBezTo>
                  <a:close/>
                  <a:moveTo>
                    <a:pt x="65" y="10"/>
                  </a:moveTo>
                  <a:cubicBezTo>
                    <a:pt x="34" y="10"/>
                    <a:pt x="10" y="35"/>
                    <a:pt x="10" y="65"/>
                  </a:cubicBezTo>
                  <a:cubicBezTo>
                    <a:pt x="10" y="95"/>
                    <a:pt x="34" y="119"/>
                    <a:pt x="65" y="119"/>
                  </a:cubicBezTo>
                  <a:cubicBezTo>
                    <a:pt x="95" y="119"/>
                    <a:pt x="119" y="95"/>
                    <a:pt x="119" y="65"/>
                  </a:cubicBezTo>
                  <a:cubicBezTo>
                    <a:pt x="119" y="35"/>
                    <a:pt x="95" y="10"/>
                    <a:pt x="65" y="1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60" name="Freeform 47"/>
            <p:cNvSpPr>
              <a:spLocks/>
            </p:cNvSpPr>
            <p:nvPr/>
          </p:nvSpPr>
          <p:spPr bwMode="auto">
            <a:xfrm>
              <a:off x="235135" y="1742984"/>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61" name="Freeform 48"/>
            <p:cNvSpPr>
              <a:spLocks noEditPoints="1"/>
            </p:cNvSpPr>
            <p:nvPr/>
          </p:nvSpPr>
          <p:spPr bwMode="auto">
            <a:xfrm>
              <a:off x="-49026" y="1309594"/>
              <a:ext cx="639761" cy="873126"/>
            </a:xfrm>
            <a:custGeom>
              <a:avLst/>
              <a:gdLst>
                <a:gd name="T0" fmla="*/ 169 w 169"/>
                <a:gd name="T1" fmla="*/ 129 h 230"/>
                <a:gd name="T2" fmla="*/ 147 w 169"/>
                <a:gd name="T3" fmla="*/ 119 h 230"/>
                <a:gd name="T4" fmla="*/ 133 w 169"/>
                <a:gd name="T5" fmla="*/ 109 h 230"/>
                <a:gd name="T6" fmla="*/ 145 w 169"/>
                <a:gd name="T7" fmla="*/ 87 h 230"/>
                <a:gd name="T8" fmla="*/ 148 w 169"/>
                <a:gd name="T9" fmla="*/ 85 h 230"/>
                <a:gd name="T10" fmla="*/ 153 w 169"/>
                <a:gd name="T11" fmla="*/ 52 h 230"/>
                <a:gd name="T12" fmla="*/ 151 w 169"/>
                <a:gd name="T13" fmla="*/ 51 h 230"/>
                <a:gd name="T14" fmla="*/ 151 w 169"/>
                <a:gd name="T15" fmla="*/ 40 h 230"/>
                <a:gd name="T16" fmla="*/ 149 w 169"/>
                <a:gd name="T17" fmla="*/ 25 h 230"/>
                <a:gd name="T18" fmla="*/ 135 w 169"/>
                <a:gd name="T19" fmla="*/ 8 h 230"/>
                <a:gd name="T20" fmla="*/ 109 w 169"/>
                <a:gd name="T21" fmla="*/ 0 h 230"/>
                <a:gd name="T22" fmla="*/ 104 w 169"/>
                <a:gd name="T23" fmla="*/ 0 h 230"/>
                <a:gd name="T24" fmla="*/ 78 w 169"/>
                <a:gd name="T25" fmla="*/ 8 h 230"/>
                <a:gd name="T26" fmla="*/ 64 w 169"/>
                <a:gd name="T27" fmla="*/ 25 h 230"/>
                <a:gd name="T28" fmla="*/ 62 w 169"/>
                <a:gd name="T29" fmla="*/ 40 h 230"/>
                <a:gd name="T30" fmla="*/ 62 w 169"/>
                <a:gd name="T31" fmla="*/ 51 h 230"/>
                <a:gd name="T32" fmla="*/ 60 w 169"/>
                <a:gd name="T33" fmla="*/ 52 h 230"/>
                <a:gd name="T34" fmla="*/ 65 w 169"/>
                <a:gd name="T35" fmla="*/ 85 h 230"/>
                <a:gd name="T36" fmla="*/ 68 w 169"/>
                <a:gd name="T37" fmla="*/ 87 h 230"/>
                <a:gd name="T38" fmla="*/ 80 w 169"/>
                <a:gd name="T39" fmla="*/ 109 h 230"/>
                <a:gd name="T40" fmla="*/ 66 w 169"/>
                <a:gd name="T41" fmla="*/ 119 h 230"/>
                <a:gd name="T42" fmla="*/ 22 w 169"/>
                <a:gd name="T43" fmla="*/ 138 h 230"/>
                <a:gd name="T44" fmla="*/ 0 w 169"/>
                <a:gd name="T45" fmla="*/ 216 h 230"/>
                <a:gd name="T46" fmla="*/ 0 w 169"/>
                <a:gd name="T47" fmla="*/ 230 h 230"/>
                <a:gd name="T48" fmla="*/ 167 w 169"/>
                <a:gd name="T49" fmla="*/ 230 h 230"/>
                <a:gd name="T50" fmla="*/ 148 w 169"/>
                <a:gd name="T51" fmla="*/ 180 h 230"/>
                <a:gd name="T52" fmla="*/ 169 w 169"/>
                <a:gd name="T53" fmla="*/ 129 h 230"/>
                <a:gd name="T54" fmla="*/ 117 w 169"/>
                <a:gd name="T55" fmla="*/ 170 h 230"/>
                <a:gd name="T56" fmla="*/ 114 w 169"/>
                <a:gd name="T57" fmla="*/ 146 h 230"/>
                <a:gd name="T58" fmla="*/ 114 w 169"/>
                <a:gd name="T59" fmla="*/ 144 h 230"/>
                <a:gd name="T60" fmla="*/ 117 w 169"/>
                <a:gd name="T61" fmla="*/ 139 h 230"/>
                <a:gd name="T62" fmla="*/ 115 w 169"/>
                <a:gd name="T63" fmla="*/ 126 h 230"/>
                <a:gd name="T64" fmla="*/ 106 w 169"/>
                <a:gd name="T65" fmla="*/ 127 h 230"/>
                <a:gd name="T66" fmla="*/ 98 w 169"/>
                <a:gd name="T67" fmla="*/ 126 h 230"/>
                <a:gd name="T68" fmla="*/ 95 w 169"/>
                <a:gd name="T69" fmla="*/ 139 h 230"/>
                <a:gd name="T70" fmla="*/ 99 w 169"/>
                <a:gd name="T71" fmla="*/ 144 h 230"/>
                <a:gd name="T72" fmla="*/ 99 w 169"/>
                <a:gd name="T73" fmla="*/ 146 h 230"/>
                <a:gd name="T74" fmla="*/ 96 w 169"/>
                <a:gd name="T75" fmla="*/ 170 h 230"/>
                <a:gd name="T76" fmla="*/ 75 w 169"/>
                <a:gd name="T77" fmla="*/ 124 h 230"/>
                <a:gd name="T78" fmla="*/ 86 w 169"/>
                <a:gd name="T79" fmla="*/ 114 h 230"/>
                <a:gd name="T80" fmla="*/ 98 w 169"/>
                <a:gd name="T81" fmla="*/ 121 h 230"/>
                <a:gd name="T82" fmla="*/ 115 w 169"/>
                <a:gd name="T83" fmla="*/ 121 h 230"/>
                <a:gd name="T84" fmla="*/ 127 w 169"/>
                <a:gd name="T85" fmla="*/ 114 h 230"/>
                <a:gd name="T86" fmla="*/ 138 w 169"/>
                <a:gd name="T87" fmla="*/ 124 h 230"/>
                <a:gd name="T88" fmla="*/ 117 w 169"/>
                <a:gd name="T89" fmla="*/ 17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230">
                  <a:moveTo>
                    <a:pt x="169" y="129"/>
                  </a:moveTo>
                  <a:cubicBezTo>
                    <a:pt x="147" y="119"/>
                    <a:pt x="147" y="119"/>
                    <a:pt x="147" y="119"/>
                  </a:cubicBezTo>
                  <a:cubicBezTo>
                    <a:pt x="142" y="117"/>
                    <a:pt x="136" y="114"/>
                    <a:pt x="133" y="109"/>
                  </a:cubicBezTo>
                  <a:cubicBezTo>
                    <a:pt x="138" y="103"/>
                    <a:pt x="143" y="94"/>
                    <a:pt x="145" y="87"/>
                  </a:cubicBezTo>
                  <a:cubicBezTo>
                    <a:pt x="148" y="85"/>
                    <a:pt x="148" y="85"/>
                    <a:pt x="148" y="85"/>
                  </a:cubicBezTo>
                  <a:cubicBezTo>
                    <a:pt x="152" y="74"/>
                    <a:pt x="154" y="65"/>
                    <a:pt x="153" y="52"/>
                  </a:cubicBezTo>
                  <a:cubicBezTo>
                    <a:pt x="151" y="51"/>
                    <a:pt x="151" y="51"/>
                    <a:pt x="151" y="51"/>
                  </a:cubicBezTo>
                  <a:cubicBezTo>
                    <a:pt x="151" y="47"/>
                    <a:pt x="151" y="44"/>
                    <a:pt x="151" y="40"/>
                  </a:cubicBezTo>
                  <a:cubicBezTo>
                    <a:pt x="151" y="35"/>
                    <a:pt x="150" y="30"/>
                    <a:pt x="149" y="25"/>
                  </a:cubicBezTo>
                  <a:cubicBezTo>
                    <a:pt x="147" y="18"/>
                    <a:pt x="141" y="13"/>
                    <a:pt x="135" y="8"/>
                  </a:cubicBezTo>
                  <a:cubicBezTo>
                    <a:pt x="127" y="3"/>
                    <a:pt x="118" y="0"/>
                    <a:pt x="109" y="0"/>
                  </a:cubicBezTo>
                  <a:cubicBezTo>
                    <a:pt x="104" y="0"/>
                    <a:pt x="104" y="0"/>
                    <a:pt x="104" y="0"/>
                  </a:cubicBezTo>
                  <a:cubicBezTo>
                    <a:pt x="95" y="0"/>
                    <a:pt x="86" y="3"/>
                    <a:pt x="78" y="8"/>
                  </a:cubicBezTo>
                  <a:cubicBezTo>
                    <a:pt x="72" y="13"/>
                    <a:pt x="66" y="18"/>
                    <a:pt x="64" y="25"/>
                  </a:cubicBezTo>
                  <a:cubicBezTo>
                    <a:pt x="63" y="30"/>
                    <a:pt x="62" y="35"/>
                    <a:pt x="62" y="40"/>
                  </a:cubicBezTo>
                  <a:cubicBezTo>
                    <a:pt x="62" y="44"/>
                    <a:pt x="62" y="47"/>
                    <a:pt x="62" y="51"/>
                  </a:cubicBezTo>
                  <a:cubicBezTo>
                    <a:pt x="60" y="52"/>
                    <a:pt x="60" y="52"/>
                    <a:pt x="60" y="52"/>
                  </a:cubicBezTo>
                  <a:cubicBezTo>
                    <a:pt x="59" y="65"/>
                    <a:pt x="61" y="74"/>
                    <a:pt x="65" y="85"/>
                  </a:cubicBezTo>
                  <a:cubicBezTo>
                    <a:pt x="68" y="87"/>
                    <a:pt x="68" y="87"/>
                    <a:pt x="68" y="87"/>
                  </a:cubicBezTo>
                  <a:cubicBezTo>
                    <a:pt x="70" y="94"/>
                    <a:pt x="75" y="103"/>
                    <a:pt x="80" y="109"/>
                  </a:cubicBezTo>
                  <a:cubicBezTo>
                    <a:pt x="77" y="114"/>
                    <a:pt x="71" y="117"/>
                    <a:pt x="66" y="119"/>
                  </a:cubicBezTo>
                  <a:cubicBezTo>
                    <a:pt x="22" y="138"/>
                    <a:pt x="22" y="138"/>
                    <a:pt x="22" y="138"/>
                  </a:cubicBezTo>
                  <a:cubicBezTo>
                    <a:pt x="1" y="146"/>
                    <a:pt x="0" y="197"/>
                    <a:pt x="0" y="216"/>
                  </a:cubicBezTo>
                  <a:cubicBezTo>
                    <a:pt x="0" y="230"/>
                    <a:pt x="0" y="230"/>
                    <a:pt x="0" y="230"/>
                  </a:cubicBezTo>
                  <a:cubicBezTo>
                    <a:pt x="167" y="230"/>
                    <a:pt x="167" y="230"/>
                    <a:pt x="167" y="230"/>
                  </a:cubicBezTo>
                  <a:cubicBezTo>
                    <a:pt x="156" y="216"/>
                    <a:pt x="148" y="199"/>
                    <a:pt x="148" y="180"/>
                  </a:cubicBezTo>
                  <a:cubicBezTo>
                    <a:pt x="148" y="160"/>
                    <a:pt x="156" y="142"/>
                    <a:pt x="169" y="129"/>
                  </a:cubicBezTo>
                  <a:close/>
                  <a:moveTo>
                    <a:pt x="117" y="170"/>
                  </a:moveTo>
                  <a:cubicBezTo>
                    <a:pt x="116" y="161"/>
                    <a:pt x="115" y="152"/>
                    <a:pt x="114" y="146"/>
                  </a:cubicBezTo>
                  <a:cubicBezTo>
                    <a:pt x="114" y="145"/>
                    <a:pt x="113" y="144"/>
                    <a:pt x="114" y="144"/>
                  </a:cubicBezTo>
                  <a:cubicBezTo>
                    <a:pt x="115" y="142"/>
                    <a:pt x="117" y="140"/>
                    <a:pt x="117" y="139"/>
                  </a:cubicBezTo>
                  <a:cubicBezTo>
                    <a:pt x="118" y="135"/>
                    <a:pt x="119" y="126"/>
                    <a:pt x="115" y="126"/>
                  </a:cubicBezTo>
                  <a:cubicBezTo>
                    <a:pt x="113" y="127"/>
                    <a:pt x="109" y="127"/>
                    <a:pt x="106" y="127"/>
                  </a:cubicBezTo>
                  <a:cubicBezTo>
                    <a:pt x="104" y="127"/>
                    <a:pt x="100" y="127"/>
                    <a:pt x="98" y="126"/>
                  </a:cubicBezTo>
                  <a:cubicBezTo>
                    <a:pt x="94" y="126"/>
                    <a:pt x="95" y="135"/>
                    <a:pt x="95" y="139"/>
                  </a:cubicBezTo>
                  <a:cubicBezTo>
                    <a:pt x="96" y="140"/>
                    <a:pt x="98" y="142"/>
                    <a:pt x="99" y="144"/>
                  </a:cubicBezTo>
                  <a:cubicBezTo>
                    <a:pt x="99" y="144"/>
                    <a:pt x="99" y="145"/>
                    <a:pt x="99" y="146"/>
                  </a:cubicBezTo>
                  <a:cubicBezTo>
                    <a:pt x="98" y="152"/>
                    <a:pt x="97" y="160"/>
                    <a:pt x="96" y="170"/>
                  </a:cubicBezTo>
                  <a:cubicBezTo>
                    <a:pt x="75" y="124"/>
                    <a:pt x="75" y="124"/>
                    <a:pt x="75" y="124"/>
                  </a:cubicBezTo>
                  <a:cubicBezTo>
                    <a:pt x="79" y="121"/>
                    <a:pt x="83" y="118"/>
                    <a:pt x="86" y="114"/>
                  </a:cubicBezTo>
                  <a:cubicBezTo>
                    <a:pt x="89" y="117"/>
                    <a:pt x="93" y="120"/>
                    <a:pt x="98" y="121"/>
                  </a:cubicBezTo>
                  <a:cubicBezTo>
                    <a:pt x="103" y="123"/>
                    <a:pt x="109" y="123"/>
                    <a:pt x="115" y="121"/>
                  </a:cubicBezTo>
                  <a:cubicBezTo>
                    <a:pt x="120" y="120"/>
                    <a:pt x="124" y="117"/>
                    <a:pt x="127" y="114"/>
                  </a:cubicBezTo>
                  <a:cubicBezTo>
                    <a:pt x="130" y="118"/>
                    <a:pt x="134" y="121"/>
                    <a:pt x="138" y="124"/>
                  </a:cubicBezTo>
                  <a:lnTo>
                    <a:pt x="117" y="17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40" name="Group 39"/>
          <p:cNvGrpSpPr/>
          <p:nvPr/>
        </p:nvGrpSpPr>
        <p:grpSpPr>
          <a:xfrm>
            <a:off x="9014881" y="3387607"/>
            <a:ext cx="257958" cy="205349"/>
            <a:chOff x="-49026" y="1309594"/>
            <a:chExt cx="1090613" cy="927101"/>
          </a:xfrm>
        </p:grpSpPr>
        <p:sp>
          <p:nvSpPr>
            <p:cNvPr id="52" name="Freeform 44"/>
            <p:cNvSpPr>
              <a:spLocks noEditPoints="1"/>
            </p:cNvSpPr>
            <p:nvPr/>
          </p:nvSpPr>
          <p:spPr bwMode="auto">
            <a:xfrm>
              <a:off x="681223" y="1849344"/>
              <a:ext cx="212725" cy="276226"/>
            </a:xfrm>
            <a:custGeom>
              <a:avLst/>
              <a:gdLst>
                <a:gd name="T0" fmla="*/ 56 w 56"/>
                <a:gd name="T1" fmla="*/ 68 h 73"/>
                <a:gd name="T2" fmla="*/ 5 w 56"/>
                <a:gd name="T3" fmla="*/ 73 h 73"/>
                <a:gd name="T4" fmla="*/ 0 w 56"/>
                <a:gd name="T5" fmla="*/ 5 h 73"/>
                <a:gd name="T6" fmla="*/ 51 w 56"/>
                <a:gd name="T7" fmla="*/ 0 h 73"/>
                <a:gd name="T8" fmla="*/ 40 w 56"/>
                <a:gd name="T9" fmla="*/ 61 h 73"/>
                <a:gd name="T10" fmla="*/ 40 w 56"/>
                <a:gd name="T11" fmla="*/ 59 h 73"/>
                <a:gd name="T12" fmla="*/ 40 w 56"/>
                <a:gd name="T13" fmla="*/ 61 h 73"/>
                <a:gd name="T14" fmla="*/ 36 w 56"/>
                <a:gd name="T15" fmla="*/ 56 h 73"/>
                <a:gd name="T16" fmla="*/ 37 w 56"/>
                <a:gd name="T17" fmla="*/ 57 h 73"/>
                <a:gd name="T18" fmla="*/ 45 w 56"/>
                <a:gd name="T19" fmla="*/ 57 h 73"/>
                <a:gd name="T20" fmla="*/ 44 w 56"/>
                <a:gd name="T21" fmla="*/ 56 h 73"/>
                <a:gd name="T22" fmla="*/ 40 w 56"/>
                <a:gd name="T23" fmla="*/ 52 h 73"/>
                <a:gd name="T24" fmla="*/ 40 w 56"/>
                <a:gd name="T25" fmla="*/ 54 h 73"/>
                <a:gd name="T26" fmla="*/ 40 w 56"/>
                <a:gd name="T27" fmla="*/ 52 h 73"/>
                <a:gd name="T28" fmla="*/ 49 w 56"/>
                <a:gd name="T29" fmla="*/ 18 h 73"/>
                <a:gd name="T30" fmla="*/ 50 w 56"/>
                <a:gd name="T31" fmla="*/ 8 h 73"/>
                <a:gd name="T32" fmla="*/ 7 w 56"/>
                <a:gd name="T33" fmla="*/ 7 h 73"/>
                <a:gd name="T34" fmla="*/ 6 w 56"/>
                <a:gd name="T35" fmla="*/ 17 h 73"/>
                <a:gd name="T36" fmla="*/ 15 w 56"/>
                <a:gd name="T37" fmla="*/ 38 h 73"/>
                <a:gd name="T38" fmla="*/ 16 w 56"/>
                <a:gd name="T39" fmla="*/ 39 h 73"/>
                <a:gd name="T40" fmla="*/ 17 w 56"/>
                <a:gd name="T41" fmla="*/ 36 h 73"/>
                <a:gd name="T42" fmla="*/ 20 w 56"/>
                <a:gd name="T43" fmla="*/ 35 h 73"/>
                <a:gd name="T44" fmla="*/ 19 w 56"/>
                <a:gd name="T45" fmla="*/ 34 h 73"/>
                <a:gd name="T46" fmla="*/ 17 w 56"/>
                <a:gd name="T47" fmla="*/ 31 h 73"/>
                <a:gd name="T48" fmla="*/ 16 w 56"/>
                <a:gd name="T49" fmla="*/ 31 h 73"/>
                <a:gd name="T50" fmla="*/ 15 w 56"/>
                <a:gd name="T51" fmla="*/ 34 h 73"/>
                <a:gd name="T52" fmla="*/ 12 w 56"/>
                <a:gd name="T53" fmla="*/ 35 h 73"/>
                <a:gd name="T54" fmla="*/ 12 w 56"/>
                <a:gd name="T55" fmla="*/ 36 h 73"/>
                <a:gd name="T56" fmla="*/ 15 w 56"/>
                <a:gd name="T57" fmla="*/ 38 h 73"/>
                <a:gd name="T58" fmla="*/ 13 w 56"/>
                <a:gd name="T59" fmla="*/ 59 h 73"/>
                <a:gd name="T60" fmla="*/ 14 w 56"/>
                <a:gd name="T61" fmla="*/ 60 h 73"/>
                <a:gd name="T62" fmla="*/ 18 w 56"/>
                <a:gd name="T63" fmla="*/ 60 h 73"/>
                <a:gd name="T64" fmla="*/ 19 w 56"/>
                <a:gd name="T65" fmla="*/ 59 h 73"/>
                <a:gd name="T66" fmla="*/ 17 w 56"/>
                <a:gd name="T67" fmla="*/ 57 h 73"/>
                <a:gd name="T68" fmla="*/ 19 w 56"/>
                <a:gd name="T69" fmla="*/ 54 h 73"/>
                <a:gd name="T70" fmla="*/ 18 w 56"/>
                <a:gd name="T71" fmla="*/ 53 h 73"/>
                <a:gd name="T72" fmla="*/ 14 w 56"/>
                <a:gd name="T73" fmla="*/ 53 h 73"/>
                <a:gd name="T74" fmla="*/ 13 w 56"/>
                <a:gd name="T75" fmla="*/ 54 h 73"/>
                <a:gd name="T76" fmla="*/ 15 w 56"/>
                <a:gd name="T77" fmla="*/ 56 h 73"/>
                <a:gd name="T78" fmla="*/ 37 w 56"/>
                <a:gd name="T79" fmla="*/ 34 h 73"/>
                <a:gd name="T80" fmla="*/ 36 w 56"/>
                <a:gd name="T81" fmla="*/ 35 h 73"/>
                <a:gd name="T82" fmla="*/ 44 w 56"/>
                <a:gd name="T83" fmla="*/ 36 h 73"/>
                <a:gd name="T84" fmla="*/ 45 w 56"/>
                <a:gd name="T85" fmla="*/ 35 h 73"/>
                <a:gd name="T86" fmla="*/ 37 w 56"/>
                <a:gd name="T87" fmla="*/ 34 h 73"/>
                <a:gd name="T88" fmla="*/ 7 w 56"/>
                <a:gd name="T89" fmla="*/ 26 h 73"/>
                <a:gd name="T90" fmla="*/ 6 w 56"/>
                <a:gd name="T91" fmla="*/ 42 h 73"/>
                <a:gd name="T92" fmla="*/ 25 w 56"/>
                <a:gd name="T93" fmla="*/ 43 h 73"/>
                <a:gd name="T94" fmla="*/ 25 w 56"/>
                <a:gd name="T95" fmla="*/ 27 h 73"/>
                <a:gd name="T96" fmla="*/ 49 w 56"/>
                <a:gd name="T97" fmla="*/ 26 h 73"/>
                <a:gd name="T98" fmla="*/ 31 w 56"/>
                <a:gd name="T99" fmla="*/ 27 h 73"/>
                <a:gd name="T100" fmla="*/ 32 w 56"/>
                <a:gd name="T101" fmla="*/ 43 h 73"/>
                <a:gd name="T102" fmla="*/ 50 w 56"/>
                <a:gd name="T103" fmla="*/ 42 h 73"/>
                <a:gd name="T104" fmla="*/ 49 w 56"/>
                <a:gd name="T105" fmla="*/ 26 h 73"/>
                <a:gd name="T106" fmla="*/ 25 w 56"/>
                <a:gd name="T107" fmla="*/ 65 h 73"/>
                <a:gd name="T108" fmla="*/ 25 w 56"/>
                <a:gd name="T109" fmla="*/ 49 h 73"/>
                <a:gd name="T110" fmla="*/ 7 w 56"/>
                <a:gd name="T111" fmla="*/ 48 h 73"/>
                <a:gd name="T112" fmla="*/ 6 w 56"/>
                <a:gd name="T113" fmla="*/ 64 h 73"/>
                <a:gd name="T114" fmla="*/ 32 w 56"/>
                <a:gd name="T115" fmla="*/ 65 h 73"/>
                <a:gd name="T116" fmla="*/ 50 w 56"/>
                <a:gd name="T117" fmla="*/ 64 h 73"/>
                <a:gd name="T118" fmla="*/ 49 w 56"/>
                <a:gd name="T119" fmla="*/ 48 h 73"/>
                <a:gd name="T120" fmla="*/ 31 w 56"/>
                <a:gd name="T121" fmla="*/ 49 h 73"/>
                <a:gd name="T122" fmla="*/ 32 w 56"/>
                <a:gd name="T12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3">
                  <a:moveTo>
                    <a:pt x="56" y="5"/>
                  </a:moveTo>
                  <a:cubicBezTo>
                    <a:pt x="56" y="26"/>
                    <a:pt x="56" y="47"/>
                    <a:pt x="56" y="68"/>
                  </a:cubicBezTo>
                  <a:cubicBezTo>
                    <a:pt x="56" y="71"/>
                    <a:pt x="54" y="73"/>
                    <a:pt x="51" y="73"/>
                  </a:cubicBezTo>
                  <a:cubicBezTo>
                    <a:pt x="35" y="73"/>
                    <a:pt x="21" y="73"/>
                    <a:pt x="5" y="73"/>
                  </a:cubicBezTo>
                  <a:cubicBezTo>
                    <a:pt x="2" y="73"/>
                    <a:pt x="0" y="71"/>
                    <a:pt x="0" y="68"/>
                  </a:cubicBezTo>
                  <a:cubicBezTo>
                    <a:pt x="0" y="47"/>
                    <a:pt x="0" y="26"/>
                    <a:pt x="0" y="5"/>
                  </a:cubicBezTo>
                  <a:cubicBezTo>
                    <a:pt x="0" y="2"/>
                    <a:pt x="2" y="0"/>
                    <a:pt x="5" y="0"/>
                  </a:cubicBezTo>
                  <a:cubicBezTo>
                    <a:pt x="21" y="0"/>
                    <a:pt x="35" y="0"/>
                    <a:pt x="51" y="0"/>
                  </a:cubicBezTo>
                  <a:cubicBezTo>
                    <a:pt x="54" y="0"/>
                    <a:pt x="56" y="2"/>
                    <a:pt x="56" y="5"/>
                  </a:cubicBezTo>
                  <a:close/>
                  <a:moveTo>
                    <a:pt x="40" y="61"/>
                  </a:moveTo>
                  <a:cubicBezTo>
                    <a:pt x="41" y="61"/>
                    <a:pt x="41" y="60"/>
                    <a:pt x="41" y="60"/>
                  </a:cubicBezTo>
                  <a:cubicBezTo>
                    <a:pt x="41" y="59"/>
                    <a:pt x="41" y="59"/>
                    <a:pt x="40" y="59"/>
                  </a:cubicBezTo>
                  <a:cubicBezTo>
                    <a:pt x="40" y="59"/>
                    <a:pt x="39" y="59"/>
                    <a:pt x="39" y="60"/>
                  </a:cubicBezTo>
                  <a:cubicBezTo>
                    <a:pt x="39" y="60"/>
                    <a:pt x="40" y="61"/>
                    <a:pt x="40" y="61"/>
                  </a:cubicBezTo>
                  <a:close/>
                  <a:moveTo>
                    <a:pt x="37" y="56"/>
                  </a:moveTo>
                  <a:cubicBezTo>
                    <a:pt x="37" y="56"/>
                    <a:pt x="36" y="56"/>
                    <a:pt x="36" y="56"/>
                  </a:cubicBezTo>
                  <a:cubicBezTo>
                    <a:pt x="36" y="57"/>
                    <a:pt x="36" y="57"/>
                    <a:pt x="36" y="57"/>
                  </a:cubicBezTo>
                  <a:cubicBezTo>
                    <a:pt x="36" y="57"/>
                    <a:pt x="37" y="57"/>
                    <a:pt x="37" y="57"/>
                  </a:cubicBezTo>
                  <a:cubicBezTo>
                    <a:pt x="44" y="57"/>
                    <a:pt x="44" y="57"/>
                    <a:pt x="44" y="57"/>
                  </a:cubicBezTo>
                  <a:cubicBezTo>
                    <a:pt x="44" y="57"/>
                    <a:pt x="45" y="57"/>
                    <a:pt x="45" y="57"/>
                  </a:cubicBezTo>
                  <a:cubicBezTo>
                    <a:pt x="45" y="56"/>
                    <a:pt x="45" y="56"/>
                    <a:pt x="45" y="56"/>
                  </a:cubicBezTo>
                  <a:cubicBezTo>
                    <a:pt x="45" y="56"/>
                    <a:pt x="44" y="56"/>
                    <a:pt x="44" y="56"/>
                  </a:cubicBezTo>
                  <a:cubicBezTo>
                    <a:pt x="37" y="56"/>
                    <a:pt x="37" y="56"/>
                    <a:pt x="37" y="56"/>
                  </a:cubicBezTo>
                  <a:close/>
                  <a:moveTo>
                    <a:pt x="40" y="52"/>
                  </a:moveTo>
                  <a:cubicBezTo>
                    <a:pt x="40" y="52"/>
                    <a:pt x="39" y="53"/>
                    <a:pt x="39" y="53"/>
                  </a:cubicBezTo>
                  <a:cubicBezTo>
                    <a:pt x="39" y="54"/>
                    <a:pt x="40" y="54"/>
                    <a:pt x="40" y="54"/>
                  </a:cubicBezTo>
                  <a:cubicBezTo>
                    <a:pt x="41" y="54"/>
                    <a:pt x="41" y="54"/>
                    <a:pt x="41" y="53"/>
                  </a:cubicBezTo>
                  <a:cubicBezTo>
                    <a:pt x="41" y="53"/>
                    <a:pt x="41" y="52"/>
                    <a:pt x="40" y="52"/>
                  </a:cubicBezTo>
                  <a:close/>
                  <a:moveTo>
                    <a:pt x="7" y="18"/>
                  </a:moveTo>
                  <a:cubicBezTo>
                    <a:pt x="49" y="18"/>
                    <a:pt x="49" y="18"/>
                    <a:pt x="49" y="18"/>
                  </a:cubicBezTo>
                  <a:cubicBezTo>
                    <a:pt x="50" y="18"/>
                    <a:pt x="50" y="17"/>
                    <a:pt x="50" y="17"/>
                  </a:cubicBezTo>
                  <a:cubicBezTo>
                    <a:pt x="50" y="8"/>
                    <a:pt x="50" y="8"/>
                    <a:pt x="50" y="8"/>
                  </a:cubicBezTo>
                  <a:cubicBezTo>
                    <a:pt x="50" y="7"/>
                    <a:pt x="50" y="7"/>
                    <a:pt x="49" y="7"/>
                  </a:cubicBezTo>
                  <a:cubicBezTo>
                    <a:pt x="7" y="7"/>
                    <a:pt x="7" y="7"/>
                    <a:pt x="7" y="7"/>
                  </a:cubicBezTo>
                  <a:cubicBezTo>
                    <a:pt x="7" y="7"/>
                    <a:pt x="6" y="7"/>
                    <a:pt x="6" y="8"/>
                  </a:cubicBezTo>
                  <a:cubicBezTo>
                    <a:pt x="6" y="17"/>
                    <a:pt x="6" y="17"/>
                    <a:pt x="6" y="17"/>
                  </a:cubicBezTo>
                  <a:cubicBezTo>
                    <a:pt x="6" y="17"/>
                    <a:pt x="7" y="18"/>
                    <a:pt x="7" y="18"/>
                  </a:cubicBezTo>
                  <a:close/>
                  <a:moveTo>
                    <a:pt x="15" y="38"/>
                  </a:moveTo>
                  <a:cubicBezTo>
                    <a:pt x="15" y="39"/>
                    <a:pt x="15" y="39"/>
                    <a:pt x="16" y="39"/>
                  </a:cubicBezTo>
                  <a:cubicBezTo>
                    <a:pt x="16" y="39"/>
                    <a:pt x="16" y="39"/>
                    <a:pt x="16" y="39"/>
                  </a:cubicBezTo>
                  <a:cubicBezTo>
                    <a:pt x="16" y="39"/>
                    <a:pt x="17" y="39"/>
                    <a:pt x="17" y="38"/>
                  </a:cubicBezTo>
                  <a:cubicBezTo>
                    <a:pt x="17" y="36"/>
                    <a:pt x="17" y="36"/>
                    <a:pt x="17" y="36"/>
                  </a:cubicBezTo>
                  <a:cubicBezTo>
                    <a:pt x="19" y="36"/>
                    <a:pt x="19" y="36"/>
                    <a:pt x="19" y="36"/>
                  </a:cubicBezTo>
                  <a:cubicBezTo>
                    <a:pt x="20" y="36"/>
                    <a:pt x="20" y="35"/>
                    <a:pt x="20" y="35"/>
                  </a:cubicBezTo>
                  <a:cubicBezTo>
                    <a:pt x="20" y="35"/>
                    <a:pt x="20" y="35"/>
                    <a:pt x="20" y="35"/>
                  </a:cubicBezTo>
                  <a:cubicBezTo>
                    <a:pt x="20" y="34"/>
                    <a:pt x="20" y="34"/>
                    <a:pt x="19" y="34"/>
                  </a:cubicBezTo>
                  <a:cubicBezTo>
                    <a:pt x="17" y="34"/>
                    <a:pt x="17" y="34"/>
                    <a:pt x="17" y="34"/>
                  </a:cubicBezTo>
                  <a:cubicBezTo>
                    <a:pt x="17" y="31"/>
                    <a:pt x="17" y="31"/>
                    <a:pt x="17" y="31"/>
                  </a:cubicBezTo>
                  <a:cubicBezTo>
                    <a:pt x="17" y="31"/>
                    <a:pt x="16" y="31"/>
                    <a:pt x="16" y="31"/>
                  </a:cubicBezTo>
                  <a:cubicBezTo>
                    <a:pt x="16" y="31"/>
                    <a:pt x="16" y="31"/>
                    <a:pt x="16" y="31"/>
                  </a:cubicBezTo>
                  <a:cubicBezTo>
                    <a:pt x="15" y="31"/>
                    <a:pt x="15" y="31"/>
                    <a:pt x="15" y="31"/>
                  </a:cubicBezTo>
                  <a:cubicBezTo>
                    <a:pt x="15" y="34"/>
                    <a:pt x="15" y="34"/>
                    <a:pt x="15" y="34"/>
                  </a:cubicBezTo>
                  <a:cubicBezTo>
                    <a:pt x="12" y="34"/>
                    <a:pt x="12" y="34"/>
                    <a:pt x="12" y="34"/>
                  </a:cubicBezTo>
                  <a:cubicBezTo>
                    <a:pt x="12" y="34"/>
                    <a:pt x="12" y="34"/>
                    <a:pt x="12" y="35"/>
                  </a:cubicBezTo>
                  <a:cubicBezTo>
                    <a:pt x="12" y="35"/>
                    <a:pt x="12" y="35"/>
                    <a:pt x="12" y="35"/>
                  </a:cubicBezTo>
                  <a:cubicBezTo>
                    <a:pt x="12" y="35"/>
                    <a:pt x="12" y="36"/>
                    <a:pt x="12" y="36"/>
                  </a:cubicBezTo>
                  <a:cubicBezTo>
                    <a:pt x="15" y="36"/>
                    <a:pt x="15" y="36"/>
                    <a:pt x="15" y="36"/>
                  </a:cubicBezTo>
                  <a:cubicBezTo>
                    <a:pt x="15" y="38"/>
                    <a:pt x="15" y="38"/>
                    <a:pt x="15" y="38"/>
                  </a:cubicBezTo>
                  <a:close/>
                  <a:moveTo>
                    <a:pt x="13" y="58"/>
                  </a:moveTo>
                  <a:cubicBezTo>
                    <a:pt x="12" y="59"/>
                    <a:pt x="12" y="59"/>
                    <a:pt x="13" y="59"/>
                  </a:cubicBezTo>
                  <a:cubicBezTo>
                    <a:pt x="13" y="60"/>
                    <a:pt x="13" y="60"/>
                    <a:pt x="13" y="60"/>
                  </a:cubicBezTo>
                  <a:cubicBezTo>
                    <a:pt x="13" y="60"/>
                    <a:pt x="14" y="60"/>
                    <a:pt x="14" y="60"/>
                  </a:cubicBezTo>
                  <a:cubicBezTo>
                    <a:pt x="16" y="58"/>
                    <a:pt x="16" y="58"/>
                    <a:pt x="16" y="58"/>
                  </a:cubicBezTo>
                  <a:cubicBezTo>
                    <a:pt x="18" y="60"/>
                    <a:pt x="18" y="60"/>
                    <a:pt x="18" y="60"/>
                  </a:cubicBezTo>
                  <a:cubicBezTo>
                    <a:pt x="18" y="60"/>
                    <a:pt x="18" y="60"/>
                    <a:pt x="19" y="60"/>
                  </a:cubicBezTo>
                  <a:cubicBezTo>
                    <a:pt x="19" y="59"/>
                    <a:pt x="19" y="59"/>
                    <a:pt x="19" y="59"/>
                  </a:cubicBezTo>
                  <a:cubicBezTo>
                    <a:pt x="19" y="59"/>
                    <a:pt x="19" y="59"/>
                    <a:pt x="19" y="58"/>
                  </a:cubicBezTo>
                  <a:cubicBezTo>
                    <a:pt x="17" y="57"/>
                    <a:pt x="17" y="57"/>
                    <a:pt x="17" y="57"/>
                  </a:cubicBezTo>
                  <a:cubicBezTo>
                    <a:pt x="19" y="55"/>
                    <a:pt x="19" y="55"/>
                    <a:pt x="19" y="55"/>
                  </a:cubicBezTo>
                  <a:cubicBezTo>
                    <a:pt x="19" y="54"/>
                    <a:pt x="19" y="54"/>
                    <a:pt x="19" y="54"/>
                  </a:cubicBezTo>
                  <a:cubicBezTo>
                    <a:pt x="19" y="53"/>
                    <a:pt x="19" y="53"/>
                    <a:pt x="19" y="53"/>
                  </a:cubicBezTo>
                  <a:cubicBezTo>
                    <a:pt x="18" y="53"/>
                    <a:pt x="18" y="53"/>
                    <a:pt x="18" y="53"/>
                  </a:cubicBezTo>
                  <a:cubicBezTo>
                    <a:pt x="16" y="55"/>
                    <a:pt x="16" y="55"/>
                    <a:pt x="16" y="55"/>
                  </a:cubicBezTo>
                  <a:cubicBezTo>
                    <a:pt x="14" y="53"/>
                    <a:pt x="14" y="53"/>
                    <a:pt x="14" y="53"/>
                  </a:cubicBezTo>
                  <a:cubicBezTo>
                    <a:pt x="14" y="53"/>
                    <a:pt x="13" y="53"/>
                    <a:pt x="13" y="53"/>
                  </a:cubicBezTo>
                  <a:cubicBezTo>
                    <a:pt x="13" y="54"/>
                    <a:pt x="13" y="54"/>
                    <a:pt x="13" y="54"/>
                  </a:cubicBezTo>
                  <a:cubicBezTo>
                    <a:pt x="12" y="54"/>
                    <a:pt x="12" y="54"/>
                    <a:pt x="13" y="55"/>
                  </a:cubicBezTo>
                  <a:cubicBezTo>
                    <a:pt x="15" y="56"/>
                    <a:pt x="15" y="56"/>
                    <a:pt x="15" y="56"/>
                  </a:cubicBezTo>
                  <a:cubicBezTo>
                    <a:pt x="13" y="58"/>
                    <a:pt x="13" y="58"/>
                    <a:pt x="13" y="58"/>
                  </a:cubicBezTo>
                  <a:close/>
                  <a:moveTo>
                    <a:pt x="37" y="34"/>
                  </a:moveTo>
                  <a:cubicBezTo>
                    <a:pt x="37" y="34"/>
                    <a:pt x="36" y="34"/>
                    <a:pt x="36" y="35"/>
                  </a:cubicBezTo>
                  <a:cubicBezTo>
                    <a:pt x="36" y="35"/>
                    <a:pt x="36" y="35"/>
                    <a:pt x="36" y="35"/>
                  </a:cubicBezTo>
                  <a:cubicBezTo>
                    <a:pt x="36" y="35"/>
                    <a:pt x="37" y="36"/>
                    <a:pt x="37" y="36"/>
                  </a:cubicBezTo>
                  <a:cubicBezTo>
                    <a:pt x="44" y="36"/>
                    <a:pt x="44" y="36"/>
                    <a:pt x="44" y="36"/>
                  </a:cubicBezTo>
                  <a:cubicBezTo>
                    <a:pt x="44" y="36"/>
                    <a:pt x="45" y="35"/>
                    <a:pt x="45" y="35"/>
                  </a:cubicBezTo>
                  <a:cubicBezTo>
                    <a:pt x="45" y="35"/>
                    <a:pt x="45" y="35"/>
                    <a:pt x="45" y="35"/>
                  </a:cubicBezTo>
                  <a:cubicBezTo>
                    <a:pt x="45" y="34"/>
                    <a:pt x="44" y="34"/>
                    <a:pt x="44" y="34"/>
                  </a:cubicBezTo>
                  <a:cubicBezTo>
                    <a:pt x="37" y="34"/>
                    <a:pt x="37" y="34"/>
                    <a:pt x="37" y="34"/>
                  </a:cubicBezTo>
                  <a:close/>
                  <a:moveTo>
                    <a:pt x="25" y="26"/>
                  </a:moveTo>
                  <a:cubicBezTo>
                    <a:pt x="7" y="26"/>
                    <a:pt x="7" y="26"/>
                    <a:pt x="7" y="26"/>
                  </a:cubicBezTo>
                  <a:cubicBezTo>
                    <a:pt x="7" y="26"/>
                    <a:pt x="6" y="27"/>
                    <a:pt x="6" y="27"/>
                  </a:cubicBezTo>
                  <a:cubicBezTo>
                    <a:pt x="6" y="42"/>
                    <a:pt x="6" y="42"/>
                    <a:pt x="6" y="42"/>
                  </a:cubicBezTo>
                  <a:cubicBezTo>
                    <a:pt x="6" y="43"/>
                    <a:pt x="7" y="43"/>
                    <a:pt x="7" y="43"/>
                  </a:cubicBezTo>
                  <a:cubicBezTo>
                    <a:pt x="25" y="43"/>
                    <a:pt x="25" y="43"/>
                    <a:pt x="25" y="43"/>
                  </a:cubicBezTo>
                  <a:cubicBezTo>
                    <a:pt x="25" y="43"/>
                    <a:pt x="25" y="43"/>
                    <a:pt x="25" y="42"/>
                  </a:cubicBezTo>
                  <a:cubicBezTo>
                    <a:pt x="25" y="27"/>
                    <a:pt x="25" y="27"/>
                    <a:pt x="25" y="27"/>
                  </a:cubicBezTo>
                  <a:cubicBezTo>
                    <a:pt x="25" y="27"/>
                    <a:pt x="25" y="26"/>
                    <a:pt x="25" y="26"/>
                  </a:cubicBezTo>
                  <a:close/>
                  <a:moveTo>
                    <a:pt x="49" y="26"/>
                  </a:moveTo>
                  <a:cubicBezTo>
                    <a:pt x="32" y="26"/>
                    <a:pt x="32" y="26"/>
                    <a:pt x="32" y="26"/>
                  </a:cubicBezTo>
                  <a:cubicBezTo>
                    <a:pt x="31" y="26"/>
                    <a:pt x="31" y="27"/>
                    <a:pt x="31" y="27"/>
                  </a:cubicBezTo>
                  <a:cubicBezTo>
                    <a:pt x="31" y="42"/>
                    <a:pt x="31" y="42"/>
                    <a:pt x="31" y="42"/>
                  </a:cubicBezTo>
                  <a:cubicBezTo>
                    <a:pt x="31" y="43"/>
                    <a:pt x="31" y="43"/>
                    <a:pt x="32" y="43"/>
                  </a:cubicBezTo>
                  <a:cubicBezTo>
                    <a:pt x="49" y="43"/>
                    <a:pt x="49" y="43"/>
                    <a:pt x="49" y="43"/>
                  </a:cubicBezTo>
                  <a:cubicBezTo>
                    <a:pt x="50" y="43"/>
                    <a:pt x="50" y="43"/>
                    <a:pt x="50" y="42"/>
                  </a:cubicBezTo>
                  <a:cubicBezTo>
                    <a:pt x="50" y="27"/>
                    <a:pt x="50" y="27"/>
                    <a:pt x="50" y="27"/>
                  </a:cubicBezTo>
                  <a:cubicBezTo>
                    <a:pt x="50" y="27"/>
                    <a:pt x="50" y="26"/>
                    <a:pt x="49" y="26"/>
                  </a:cubicBezTo>
                  <a:close/>
                  <a:moveTo>
                    <a:pt x="7" y="65"/>
                  </a:moveTo>
                  <a:cubicBezTo>
                    <a:pt x="25" y="65"/>
                    <a:pt x="25" y="65"/>
                    <a:pt x="25" y="65"/>
                  </a:cubicBezTo>
                  <a:cubicBezTo>
                    <a:pt x="25" y="65"/>
                    <a:pt x="25" y="64"/>
                    <a:pt x="25" y="64"/>
                  </a:cubicBezTo>
                  <a:cubicBezTo>
                    <a:pt x="25" y="49"/>
                    <a:pt x="25" y="49"/>
                    <a:pt x="25" y="49"/>
                  </a:cubicBezTo>
                  <a:cubicBezTo>
                    <a:pt x="25" y="48"/>
                    <a:pt x="25" y="48"/>
                    <a:pt x="25" y="48"/>
                  </a:cubicBezTo>
                  <a:cubicBezTo>
                    <a:pt x="7" y="48"/>
                    <a:pt x="7" y="48"/>
                    <a:pt x="7" y="48"/>
                  </a:cubicBezTo>
                  <a:cubicBezTo>
                    <a:pt x="7" y="48"/>
                    <a:pt x="6" y="48"/>
                    <a:pt x="6" y="49"/>
                  </a:cubicBezTo>
                  <a:cubicBezTo>
                    <a:pt x="6" y="64"/>
                    <a:pt x="6" y="64"/>
                    <a:pt x="6" y="64"/>
                  </a:cubicBezTo>
                  <a:cubicBezTo>
                    <a:pt x="6" y="64"/>
                    <a:pt x="7" y="65"/>
                    <a:pt x="7" y="65"/>
                  </a:cubicBezTo>
                  <a:close/>
                  <a:moveTo>
                    <a:pt x="32" y="65"/>
                  </a:moveTo>
                  <a:cubicBezTo>
                    <a:pt x="49" y="65"/>
                    <a:pt x="49" y="65"/>
                    <a:pt x="49" y="65"/>
                  </a:cubicBezTo>
                  <a:cubicBezTo>
                    <a:pt x="50" y="65"/>
                    <a:pt x="50" y="64"/>
                    <a:pt x="50" y="64"/>
                  </a:cubicBezTo>
                  <a:cubicBezTo>
                    <a:pt x="50" y="49"/>
                    <a:pt x="50" y="49"/>
                    <a:pt x="50" y="49"/>
                  </a:cubicBezTo>
                  <a:cubicBezTo>
                    <a:pt x="50" y="48"/>
                    <a:pt x="50" y="48"/>
                    <a:pt x="49" y="48"/>
                  </a:cubicBezTo>
                  <a:cubicBezTo>
                    <a:pt x="32" y="48"/>
                    <a:pt x="32" y="48"/>
                    <a:pt x="32" y="48"/>
                  </a:cubicBezTo>
                  <a:cubicBezTo>
                    <a:pt x="31" y="48"/>
                    <a:pt x="31" y="48"/>
                    <a:pt x="31" y="49"/>
                  </a:cubicBezTo>
                  <a:cubicBezTo>
                    <a:pt x="31" y="64"/>
                    <a:pt x="31" y="64"/>
                    <a:pt x="31" y="64"/>
                  </a:cubicBezTo>
                  <a:cubicBezTo>
                    <a:pt x="31" y="64"/>
                    <a:pt x="31" y="65"/>
                    <a:pt x="32" y="6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3" name="Freeform 45"/>
            <p:cNvSpPr>
              <a:spLocks/>
            </p:cNvSpPr>
            <p:nvPr/>
          </p:nvSpPr>
          <p:spPr bwMode="auto">
            <a:xfrm>
              <a:off x="235135" y="1765206"/>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4" name="Freeform 46"/>
            <p:cNvSpPr>
              <a:spLocks noEditPoints="1"/>
            </p:cNvSpPr>
            <p:nvPr/>
          </p:nvSpPr>
          <p:spPr bwMode="auto">
            <a:xfrm>
              <a:off x="552638" y="1746159"/>
              <a:ext cx="488949" cy="490536"/>
            </a:xfrm>
            <a:custGeom>
              <a:avLst/>
              <a:gdLst>
                <a:gd name="T0" fmla="*/ 65 w 129"/>
                <a:gd name="T1" fmla="*/ 129 h 129"/>
                <a:gd name="T2" fmla="*/ 0 w 129"/>
                <a:gd name="T3" fmla="*/ 65 h 129"/>
                <a:gd name="T4" fmla="*/ 65 w 129"/>
                <a:gd name="T5" fmla="*/ 0 h 129"/>
                <a:gd name="T6" fmla="*/ 129 w 129"/>
                <a:gd name="T7" fmla="*/ 65 h 129"/>
                <a:gd name="T8" fmla="*/ 65 w 129"/>
                <a:gd name="T9" fmla="*/ 129 h 129"/>
                <a:gd name="T10" fmla="*/ 65 w 129"/>
                <a:gd name="T11" fmla="*/ 10 h 129"/>
                <a:gd name="T12" fmla="*/ 10 w 129"/>
                <a:gd name="T13" fmla="*/ 65 h 129"/>
                <a:gd name="T14" fmla="*/ 65 w 129"/>
                <a:gd name="T15" fmla="*/ 119 h 129"/>
                <a:gd name="T16" fmla="*/ 119 w 129"/>
                <a:gd name="T17" fmla="*/ 65 h 129"/>
                <a:gd name="T18" fmla="*/ 65 w 129"/>
                <a:gd name="T19"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65" y="129"/>
                  </a:moveTo>
                  <a:cubicBezTo>
                    <a:pt x="29" y="129"/>
                    <a:pt x="0" y="100"/>
                    <a:pt x="0" y="65"/>
                  </a:cubicBezTo>
                  <a:cubicBezTo>
                    <a:pt x="0" y="29"/>
                    <a:pt x="29" y="0"/>
                    <a:pt x="65" y="0"/>
                  </a:cubicBezTo>
                  <a:cubicBezTo>
                    <a:pt x="100" y="0"/>
                    <a:pt x="129" y="29"/>
                    <a:pt x="129" y="65"/>
                  </a:cubicBezTo>
                  <a:cubicBezTo>
                    <a:pt x="129" y="100"/>
                    <a:pt x="100" y="129"/>
                    <a:pt x="65" y="129"/>
                  </a:cubicBezTo>
                  <a:close/>
                  <a:moveTo>
                    <a:pt x="65" y="10"/>
                  </a:moveTo>
                  <a:cubicBezTo>
                    <a:pt x="34" y="10"/>
                    <a:pt x="10" y="35"/>
                    <a:pt x="10" y="65"/>
                  </a:cubicBezTo>
                  <a:cubicBezTo>
                    <a:pt x="10" y="95"/>
                    <a:pt x="34" y="119"/>
                    <a:pt x="65" y="119"/>
                  </a:cubicBezTo>
                  <a:cubicBezTo>
                    <a:pt x="95" y="119"/>
                    <a:pt x="119" y="95"/>
                    <a:pt x="119" y="65"/>
                  </a:cubicBezTo>
                  <a:cubicBezTo>
                    <a:pt x="119" y="35"/>
                    <a:pt x="95" y="10"/>
                    <a:pt x="65" y="1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5" name="Freeform 47"/>
            <p:cNvSpPr>
              <a:spLocks/>
            </p:cNvSpPr>
            <p:nvPr/>
          </p:nvSpPr>
          <p:spPr bwMode="auto">
            <a:xfrm>
              <a:off x="235135" y="1742984"/>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6" name="Freeform 48"/>
            <p:cNvSpPr>
              <a:spLocks noEditPoints="1"/>
            </p:cNvSpPr>
            <p:nvPr/>
          </p:nvSpPr>
          <p:spPr bwMode="auto">
            <a:xfrm>
              <a:off x="-49026" y="1309594"/>
              <a:ext cx="639761" cy="873126"/>
            </a:xfrm>
            <a:custGeom>
              <a:avLst/>
              <a:gdLst>
                <a:gd name="T0" fmla="*/ 169 w 169"/>
                <a:gd name="T1" fmla="*/ 129 h 230"/>
                <a:gd name="T2" fmla="*/ 147 w 169"/>
                <a:gd name="T3" fmla="*/ 119 h 230"/>
                <a:gd name="T4" fmla="*/ 133 w 169"/>
                <a:gd name="T5" fmla="*/ 109 h 230"/>
                <a:gd name="T6" fmla="*/ 145 w 169"/>
                <a:gd name="T7" fmla="*/ 87 h 230"/>
                <a:gd name="T8" fmla="*/ 148 w 169"/>
                <a:gd name="T9" fmla="*/ 85 h 230"/>
                <a:gd name="T10" fmla="*/ 153 w 169"/>
                <a:gd name="T11" fmla="*/ 52 h 230"/>
                <a:gd name="T12" fmla="*/ 151 w 169"/>
                <a:gd name="T13" fmla="*/ 51 h 230"/>
                <a:gd name="T14" fmla="*/ 151 w 169"/>
                <a:gd name="T15" fmla="*/ 40 h 230"/>
                <a:gd name="T16" fmla="*/ 149 w 169"/>
                <a:gd name="T17" fmla="*/ 25 h 230"/>
                <a:gd name="T18" fmla="*/ 135 w 169"/>
                <a:gd name="T19" fmla="*/ 8 h 230"/>
                <a:gd name="T20" fmla="*/ 109 w 169"/>
                <a:gd name="T21" fmla="*/ 0 h 230"/>
                <a:gd name="T22" fmla="*/ 104 w 169"/>
                <a:gd name="T23" fmla="*/ 0 h 230"/>
                <a:gd name="T24" fmla="*/ 78 w 169"/>
                <a:gd name="T25" fmla="*/ 8 h 230"/>
                <a:gd name="T26" fmla="*/ 64 w 169"/>
                <a:gd name="T27" fmla="*/ 25 h 230"/>
                <a:gd name="T28" fmla="*/ 62 w 169"/>
                <a:gd name="T29" fmla="*/ 40 h 230"/>
                <a:gd name="T30" fmla="*/ 62 w 169"/>
                <a:gd name="T31" fmla="*/ 51 h 230"/>
                <a:gd name="T32" fmla="*/ 60 w 169"/>
                <a:gd name="T33" fmla="*/ 52 h 230"/>
                <a:gd name="T34" fmla="*/ 65 w 169"/>
                <a:gd name="T35" fmla="*/ 85 h 230"/>
                <a:gd name="T36" fmla="*/ 68 w 169"/>
                <a:gd name="T37" fmla="*/ 87 h 230"/>
                <a:gd name="T38" fmla="*/ 80 w 169"/>
                <a:gd name="T39" fmla="*/ 109 h 230"/>
                <a:gd name="T40" fmla="*/ 66 w 169"/>
                <a:gd name="T41" fmla="*/ 119 h 230"/>
                <a:gd name="T42" fmla="*/ 22 w 169"/>
                <a:gd name="T43" fmla="*/ 138 h 230"/>
                <a:gd name="T44" fmla="*/ 0 w 169"/>
                <a:gd name="T45" fmla="*/ 216 h 230"/>
                <a:gd name="T46" fmla="*/ 0 w 169"/>
                <a:gd name="T47" fmla="*/ 230 h 230"/>
                <a:gd name="T48" fmla="*/ 167 w 169"/>
                <a:gd name="T49" fmla="*/ 230 h 230"/>
                <a:gd name="T50" fmla="*/ 148 w 169"/>
                <a:gd name="T51" fmla="*/ 180 h 230"/>
                <a:gd name="T52" fmla="*/ 169 w 169"/>
                <a:gd name="T53" fmla="*/ 129 h 230"/>
                <a:gd name="T54" fmla="*/ 117 w 169"/>
                <a:gd name="T55" fmla="*/ 170 h 230"/>
                <a:gd name="T56" fmla="*/ 114 w 169"/>
                <a:gd name="T57" fmla="*/ 146 h 230"/>
                <a:gd name="T58" fmla="*/ 114 w 169"/>
                <a:gd name="T59" fmla="*/ 144 h 230"/>
                <a:gd name="T60" fmla="*/ 117 w 169"/>
                <a:gd name="T61" fmla="*/ 139 h 230"/>
                <a:gd name="T62" fmla="*/ 115 w 169"/>
                <a:gd name="T63" fmla="*/ 126 h 230"/>
                <a:gd name="T64" fmla="*/ 106 w 169"/>
                <a:gd name="T65" fmla="*/ 127 h 230"/>
                <a:gd name="T66" fmla="*/ 98 w 169"/>
                <a:gd name="T67" fmla="*/ 126 h 230"/>
                <a:gd name="T68" fmla="*/ 95 w 169"/>
                <a:gd name="T69" fmla="*/ 139 h 230"/>
                <a:gd name="T70" fmla="*/ 99 w 169"/>
                <a:gd name="T71" fmla="*/ 144 h 230"/>
                <a:gd name="T72" fmla="*/ 99 w 169"/>
                <a:gd name="T73" fmla="*/ 146 h 230"/>
                <a:gd name="T74" fmla="*/ 96 w 169"/>
                <a:gd name="T75" fmla="*/ 170 h 230"/>
                <a:gd name="T76" fmla="*/ 75 w 169"/>
                <a:gd name="T77" fmla="*/ 124 h 230"/>
                <a:gd name="T78" fmla="*/ 86 w 169"/>
                <a:gd name="T79" fmla="*/ 114 h 230"/>
                <a:gd name="T80" fmla="*/ 98 w 169"/>
                <a:gd name="T81" fmla="*/ 121 h 230"/>
                <a:gd name="T82" fmla="*/ 115 w 169"/>
                <a:gd name="T83" fmla="*/ 121 h 230"/>
                <a:gd name="T84" fmla="*/ 127 w 169"/>
                <a:gd name="T85" fmla="*/ 114 h 230"/>
                <a:gd name="T86" fmla="*/ 138 w 169"/>
                <a:gd name="T87" fmla="*/ 124 h 230"/>
                <a:gd name="T88" fmla="*/ 117 w 169"/>
                <a:gd name="T89" fmla="*/ 17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230">
                  <a:moveTo>
                    <a:pt x="169" y="129"/>
                  </a:moveTo>
                  <a:cubicBezTo>
                    <a:pt x="147" y="119"/>
                    <a:pt x="147" y="119"/>
                    <a:pt x="147" y="119"/>
                  </a:cubicBezTo>
                  <a:cubicBezTo>
                    <a:pt x="142" y="117"/>
                    <a:pt x="136" y="114"/>
                    <a:pt x="133" y="109"/>
                  </a:cubicBezTo>
                  <a:cubicBezTo>
                    <a:pt x="138" y="103"/>
                    <a:pt x="143" y="94"/>
                    <a:pt x="145" y="87"/>
                  </a:cubicBezTo>
                  <a:cubicBezTo>
                    <a:pt x="148" y="85"/>
                    <a:pt x="148" y="85"/>
                    <a:pt x="148" y="85"/>
                  </a:cubicBezTo>
                  <a:cubicBezTo>
                    <a:pt x="152" y="74"/>
                    <a:pt x="154" y="65"/>
                    <a:pt x="153" y="52"/>
                  </a:cubicBezTo>
                  <a:cubicBezTo>
                    <a:pt x="151" y="51"/>
                    <a:pt x="151" y="51"/>
                    <a:pt x="151" y="51"/>
                  </a:cubicBezTo>
                  <a:cubicBezTo>
                    <a:pt x="151" y="47"/>
                    <a:pt x="151" y="44"/>
                    <a:pt x="151" y="40"/>
                  </a:cubicBezTo>
                  <a:cubicBezTo>
                    <a:pt x="151" y="35"/>
                    <a:pt x="150" y="30"/>
                    <a:pt x="149" y="25"/>
                  </a:cubicBezTo>
                  <a:cubicBezTo>
                    <a:pt x="147" y="18"/>
                    <a:pt x="141" y="13"/>
                    <a:pt x="135" y="8"/>
                  </a:cubicBezTo>
                  <a:cubicBezTo>
                    <a:pt x="127" y="3"/>
                    <a:pt x="118" y="0"/>
                    <a:pt x="109" y="0"/>
                  </a:cubicBezTo>
                  <a:cubicBezTo>
                    <a:pt x="104" y="0"/>
                    <a:pt x="104" y="0"/>
                    <a:pt x="104" y="0"/>
                  </a:cubicBezTo>
                  <a:cubicBezTo>
                    <a:pt x="95" y="0"/>
                    <a:pt x="86" y="3"/>
                    <a:pt x="78" y="8"/>
                  </a:cubicBezTo>
                  <a:cubicBezTo>
                    <a:pt x="72" y="13"/>
                    <a:pt x="66" y="18"/>
                    <a:pt x="64" y="25"/>
                  </a:cubicBezTo>
                  <a:cubicBezTo>
                    <a:pt x="63" y="30"/>
                    <a:pt x="62" y="35"/>
                    <a:pt x="62" y="40"/>
                  </a:cubicBezTo>
                  <a:cubicBezTo>
                    <a:pt x="62" y="44"/>
                    <a:pt x="62" y="47"/>
                    <a:pt x="62" y="51"/>
                  </a:cubicBezTo>
                  <a:cubicBezTo>
                    <a:pt x="60" y="52"/>
                    <a:pt x="60" y="52"/>
                    <a:pt x="60" y="52"/>
                  </a:cubicBezTo>
                  <a:cubicBezTo>
                    <a:pt x="59" y="65"/>
                    <a:pt x="61" y="74"/>
                    <a:pt x="65" y="85"/>
                  </a:cubicBezTo>
                  <a:cubicBezTo>
                    <a:pt x="68" y="87"/>
                    <a:pt x="68" y="87"/>
                    <a:pt x="68" y="87"/>
                  </a:cubicBezTo>
                  <a:cubicBezTo>
                    <a:pt x="70" y="94"/>
                    <a:pt x="75" y="103"/>
                    <a:pt x="80" y="109"/>
                  </a:cubicBezTo>
                  <a:cubicBezTo>
                    <a:pt x="77" y="114"/>
                    <a:pt x="71" y="117"/>
                    <a:pt x="66" y="119"/>
                  </a:cubicBezTo>
                  <a:cubicBezTo>
                    <a:pt x="22" y="138"/>
                    <a:pt x="22" y="138"/>
                    <a:pt x="22" y="138"/>
                  </a:cubicBezTo>
                  <a:cubicBezTo>
                    <a:pt x="1" y="146"/>
                    <a:pt x="0" y="197"/>
                    <a:pt x="0" y="216"/>
                  </a:cubicBezTo>
                  <a:cubicBezTo>
                    <a:pt x="0" y="230"/>
                    <a:pt x="0" y="230"/>
                    <a:pt x="0" y="230"/>
                  </a:cubicBezTo>
                  <a:cubicBezTo>
                    <a:pt x="167" y="230"/>
                    <a:pt x="167" y="230"/>
                    <a:pt x="167" y="230"/>
                  </a:cubicBezTo>
                  <a:cubicBezTo>
                    <a:pt x="156" y="216"/>
                    <a:pt x="148" y="199"/>
                    <a:pt x="148" y="180"/>
                  </a:cubicBezTo>
                  <a:cubicBezTo>
                    <a:pt x="148" y="160"/>
                    <a:pt x="156" y="142"/>
                    <a:pt x="169" y="129"/>
                  </a:cubicBezTo>
                  <a:close/>
                  <a:moveTo>
                    <a:pt x="117" y="170"/>
                  </a:moveTo>
                  <a:cubicBezTo>
                    <a:pt x="116" y="161"/>
                    <a:pt x="115" y="152"/>
                    <a:pt x="114" y="146"/>
                  </a:cubicBezTo>
                  <a:cubicBezTo>
                    <a:pt x="114" y="145"/>
                    <a:pt x="113" y="144"/>
                    <a:pt x="114" y="144"/>
                  </a:cubicBezTo>
                  <a:cubicBezTo>
                    <a:pt x="115" y="142"/>
                    <a:pt x="117" y="140"/>
                    <a:pt x="117" y="139"/>
                  </a:cubicBezTo>
                  <a:cubicBezTo>
                    <a:pt x="118" y="135"/>
                    <a:pt x="119" y="126"/>
                    <a:pt x="115" y="126"/>
                  </a:cubicBezTo>
                  <a:cubicBezTo>
                    <a:pt x="113" y="127"/>
                    <a:pt x="109" y="127"/>
                    <a:pt x="106" y="127"/>
                  </a:cubicBezTo>
                  <a:cubicBezTo>
                    <a:pt x="104" y="127"/>
                    <a:pt x="100" y="127"/>
                    <a:pt x="98" y="126"/>
                  </a:cubicBezTo>
                  <a:cubicBezTo>
                    <a:pt x="94" y="126"/>
                    <a:pt x="95" y="135"/>
                    <a:pt x="95" y="139"/>
                  </a:cubicBezTo>
                  <a:cubicBezTo>
                    <a:pt x="96" y="140"/>
                    <a:pt x="98" y="142"/>
                    <a:pt x="99" y="144"/>
                  </a:cubicBezTo>
                  <a:cubicBezTo>
                    <a:pt x="99" y="144"/>
                    <a:pt x="99" y="145"/>
                    <a:pt x="99" y="146"/>
                  </a:cubicBezTo>
                  <a:cubicBezTo>
                    <a:pt x="98" y="152"/>
                    <a:pt x="97" y="160"/>
                    <a:pt x="96" y="170"/>
                  </a:cubicBezTo>
                  <a:cubicBezTo>
                    <a:pt x="75" y="124"/>
                    <a:pt x="75" y="124"/>
                    <a:pt x="75" y="124"/>
                  </a:cubicBezTo>
                  <a:cubicBezTo>
                    <a:pt x="79" y="121"/>
                    <a:pt x="83" y="118"/>
                    <a:pt x="86" y="114"/>
                  </a:cubicBezTo>
                  <a:cubicBezTo>
                    <a:pt x="89" y="117"/>
                    <a:pt x="93" y="120"/>
                    <a:pt x="98" y="121"/>
                  </a:cubicBezTo>
                  <a:cubicBezTo>
                    <a:pt x="103" y="123"/>
                    <a:pt x="109" y="123"/>
                    <a:pt x="115" y="121"/>
                  </a:cubicBezTo>
                  <a:cubicBezTo>
                    <a:pt x="120" y="120"/>
                    <a:pt x="124" y="117"/>
                    <a:pt x="127" y="114"/>
                  </a:cubicBezTo>
                  <a:cubicBezTo>
                    <a:pt x="130" y="118"/>
                    <a:pt x="134" y="121"/>
                    <a:pt x="138" y="124"/>
                  </a:cubicBezTo>
                  <a:lnTo>
                    <a:pt x="117" y="17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sp>
        <p:nvSpPr>
          <p:cNvPr id="42" name="Freeform 68"/>
          <p:cNvSpPr>
            <a:spLocks noEditPoints="1"/>
          </p:cNvSpPr>
          <p:nvPr/>
        </p:nvSpPr>
        <p:spPr bwMode="auto">
          <a:xfrm>
            <a:off x="6564798" y="3412862"/>
            <a:ext cx="269178" cy="154838"/>
          </a:xfrm>
          <a:custGeom>
            <a:avLst/>
            <a:gdLst>
              <a:gd name="T0" fmla="*/ 12 w 288"/>
              <a:gd name="T1" fmla="*/ 87 h 176"/>
              <a:gd name="T2" fmla="*/ 0 w 288"/>
              <a:gd name="T3" fmla="*/ 135 h 176"/>
              <a:gd name="T4" fmla="*/ 73 w 288"/>
              <a:gd name="T5" fmla="*/ 103 h 176"/>
              <a:gd name="T6" fmla="*/ 112 w 288"/>
              <a:gd name="T7" fmla="*/ 86 h 176"/>
              <a:gd name="T8" fmla="*/ 76 w 288"/>
              <a:gd name="T9" fmla="*/ 67 h 176"/>
              <a:gd name="T10" fmla="*/ 86 w 288"/>
              <a:gd name="T11" fmla="*/ 52 h 176"/>
              <a:gd name="T12" fmla="*/ 87 w 288"/>
              <a:gd name="T13" fmla="*/ 33 h 176"/>
              <a:gd name="T14" fmla="*/ 64 w 288"/>
              <a:gd name="T15" fmla="*/ 3 h 176"/>
              <a:gd name="T16" fmla="*/ 39 w 288"/>
              <a:gd name="T17" fmla="*/ 15 h 176"/>
              <a:gd name="T18" fmla="*/ 36 w 288"/>
              <a:gd name="T19" fmla="*/ 34 h 176"/>
              <a:gd name="T20" fmla="*/ 41 w 288"/>
              <a:gd name="T21" fmla="*/ 53 h 176"/>
              <a:gd name="T22" fmla="*/ 41 w 288"/>
              <a:gd name="T23" fmla="*/ 75 h 176"/>
              <a:gd name="T24" fmla="*/ 176 w 288"/>
              <a:gd name="T25" fmla="*/ 86 h 176"/>
              <a:gd name="T26" fmla="*/ 215 w 288"/>
              <a:gd name="T27" fmla="*/ 103 h 176"/>
              <a:gd name="T28" fmla="*/ 288 w 288"/>
              <a:gd name="T29" fmla="*/ 135 h 176"/>
              <a:gd name="T30" fmla="*/ 276 w 288"/>
              <a:gd name="T31" fmla="*/ 87 h 176"/>
              <a:gd name="T32" fmla="*/ 239 w 288"/>
              <a:gd name="T33" fmla="*/ 67 h 176"/>
              <a:gd name="T34" fmla="*/ 249 w 288"/>
              <a:gd name="T35" fmla="*/ 52 h 176"/>
              <a:gd name="T36" fmla="*/ 251 w 288"/>
              <a:gd name="T37" fmla="*/ 33 h 176"/>
              <a:gd name="T38" fmla="*/ 227 w 288"/>
              <a:gd name="T39" fmla="*/ 3 h 176"/>
              <a:gd name="T40" fmla="*/ 203 w 288"/>
              <a:gd name="T41" fmla="*/ 15 h 176"/>
              <a:gd name="T42" fmla="*/ 199 w 288"/>
              <a:gd name="T43" fmla="*/ 34 h 176"/>
              <a:gd name="T44" fmla="*/ 204 w 288"/>
              <a:gd name="T45" fmla="*/ 53 h 176"/>
              <a:gd name="T46" fmla="*/ 204 w 288"/>
              <a:gd name="T47" fmla="*/ 75 h 176"/>
              <a:gd name="T48" fmla="*/ 76 w 288"/>
              <a:gd name="T49" fmla="*/ 112 h 176"/>
              <a:gd name="T50" fmla="*/ 60 w 288"/>
              <a:gd name="T51" fmla="*/ 176 h 176"/>
              <a:gd name="T52" fmla="*/ 228 w 288"/>
              <a:gd name="T53" fmla="*/ 172 h 176"/>
              <a:gd name="T54" fmla="*/ 173 w 288"/>
              <a:gd name="T55" fmla="*/ 96 h 176"/>
              <a:gd name="T56" fmla="*/ 173 w 288"/>
              <a:gd name="T57" fmla="*/ 66 h 176"/>
              <a:gd name="T58" fmla="*/ 179 w 288"/>
              <a:gd name="T59" fmla="*/ 41 h 176"/>
              <a:gd name="T60" fmla="*/ 175 w 288"/>
              <a:gd name="T61" fmla="*/ 16 h 176"/>
              <a:gd name="T62" fmla="*/ 142 w 288"/>
              <a:gd name="T63" fmla="*/ 0 h 176"/>
              <a:gd name="T64" fmla="*/ 110 w 288"/>
              <a:gd name="T65" fmla="*/ 40 h 176"/>
              <a:gd name="T66" fmla="*/ 112 w 288"/>
              <a:gd name="T67" fmla="*/ 65 h 176"/>
              <a:gd name="T68" fmla="*/ 126 w 288"/>
              <a:gd name="T69"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8" h="176">
                <a:moveTo>
                  <a:pt x="41" y="75"/>
                </a:moveTo>
                <a:cubicBezTo>
                  <a:pt x="12" y="87"/>
                  <a:pt x="12" y="87"/>
                  <a:pt x="12" y="87"/>
                </a:cubicBezTo>
                <a:cubicBezTo>
                  <a:pt x="1" y="91"/>
                  <a:pt x="0" y="121"/>
                  <a:pt x="0" y="132"/>
                </a:cubicBezTo>
                <a:cubicBezTo>
                  <a:pt x="0" y="135"/>
                  <a:pt x="0" y="135"/>
                  <a:pt x="0" y="135"/>
                </a:cubicBezTo>
                <a:cubicBezTo>
                  <a:pt x="54" y="135"/>
                  <a:pt x="54" y="135"/>
                  <a:pt x="54" y="135"/>
                </a:cubicBezTo>
                <a:cubicBezTo>
                  <a:pt x="57" y="120"/>
                  <a:pt x="62" y="107"/>
                  <a:pt x="73" y="103"/>
                </a:cubicBezTo>
                <a:cubicBezTo>
                  <a:pt x="111" y="87"/>
                  <a:pt x="111" y="87"/>
                  <a:pt x="111" y="87"/>
                </a:cubicBezTo>
                <a:cubicBezTo>
                  <a:pt x="111" y="87"/>
                  <a:pt x="111" y="87"/>
                  <a:pt x="112" y="86"/>
                </a:cubicBezTo>
                <a:cubicBezTo>
                  <a:pt x="84" y="75"/>
                  <a:pt x="84" y="75"/>
                  <a:pt x="84" y="75"/>
                </a:cubicBezTo>
                <a:cubicBezTo>
                  <a:pt x="80" y="73"/>
                  <a:pt x="77" y="70"/>
                  <a:pt x="76" y="67"/>
                </a:cubicBezTo>
                <a:cubicBezTo>
                  <a:pt x="80" y="63"/>
                  <a:pt x="83" y="57"/>
                  <a:pt x="84" y="53"/>
                </a:cubicBezTo>
                <a:cubicBezTo>
                  <a:pt x="86" y="52"/>
                  <a:pt x="86" y="52"/>
                  <a:pt x="86" y="52"/>
                </a:cubicBezTo>
                <a:cubicBezTo>
                  <a:pt x="88" y="45"/>
                  <a:pt x="89" y="39"/>
                  <a:pt x="89" y="34"/>
                </a:cubicBezTo>
                <a:cubicBezTo>
                  <a:pt x="87" y="33"/>
                  <a:pt x="87" y="33"/>
                  <a:pt x="87" y="33"/>
                </a:cubicBezTo>
                <a:cubicBezTo>
                  <a:pt x="88" y="28"/>
                  <a:pt x="88" y="20"/>
                  <a:pt x="85" y="15"/>
                </a:cubicBezTo>
                <a:cubicBezTo>
                  <a:pt x="81" y="8"/>
                  <a:pt x="72" y="3"/>
                  <a:pt x="64" y="3"/>
                </a:cubicBezTo>
                <a:cubicBezTo>
                  <a:pt x="61" y="3"/>
                  <a:pt x="61" y="3"/>
                  <a:pt x="61" y="3"/>
                </a:cubicBezTo>
                <a:cubicBezTo>
                  <a:pt x="53" y="3"/>
                  <a:pt x="43" y="8"/>
                  <a:pt x="39" y="15"/>
                </a:cubicBezTo>
                <a:cubicBezTo>
                  <a:pt x="37" y="20"/>
                  <a:pt x="37" y="28"/>
                  <a:pt x="37" y="33"/>
                </a:cubicBezTo>
                <a:cubicBezTo>
                  <a:pt x="36" y="34"/>
                  <a:pt x="36" y="34"/>
                  <a:pt x="36" y="34"/>
                </a:cubicBezTo>
                <a:cubicBezTo>
                  <a:pt x="36" y="39"/>
                  <a:pt x="36" y="45"/>
                  <a:pt x="39" y="52"/>
                </a:cubicBezTo>
                <a:cubicBezTo>
                  <a:pt x="41" y="53"/>
                  <a:pt x="41" y="53"/>
                  <a:pt x="41" y="53"/>
                </a:cubicBezTo>
                <a:cubicBezTo>
                  <a:pt x="42" y="57"/>
                  <a:pt x="45" y="63"/>
                  <a:pt x="49" y="67"/>
                </a:cubicBezTo>
                <a:cubicBezTo>
                  <a:pt x="48" y="70"/>
                  <a:pt x="45" y="73"/>
                  <a:pt x="41" y="75"/>
                </a:cubicBezTo>
                <a:close/>
                <a:moveTo>
                  <a:pt x="204" y="75"/>
                </a:moveTo>
                <a:cubicBezTo>
                  <a:pt x="176" y="86"/>
                  <a:pt x="176" y="86"/>
                  <a:pt x="176" y="86"/>
                </a:cubicBezTo>
                <a:cubicBezTo>
                  <a:pt x="177" y="87"/>
                  <a:pt x="177" y="87"/>
                  <a:pt x="177" y="87"/>
                </a:cubicBezTo>
                <a:cubicBezTo>
                  <a:pt x="215" y="103"/>
                  <a:pt x="215" y="103"/>
                  <a:pt x="215" y="103"/>
                </a:cubicBezTo>
                <a:cubicBezTo>
                  <a:pt x="226" y="107"/>
                  <a:pt x="231" y="120"/>
                  <a:pt x="234" y="135"/>
                </a:cubicBezTo>
                <a:cubicBezTo>
                  <a:pt x="288" y="135"/>
                  <a:pt x="288" y="135"/>
                  <a:pt x="288" y="135"/>
                </a:cubicBezTo>
                <a:cubicBezTo>
                  <a:pt x="288" y="132"/>
                  <a:pt x="288" y="132"/>
                  <a:pt x="288" y="132"/>
                </a:cubicBezTo>
                <a:cubicBezTo>
                  <a:pt x="288" y="121"/>
                  <a:pt x="287" y="91"/>
                  <a:pt x="276" y="87"/>
                </a:cubicBezTo>
                <a:cubicBezTo>
                  <a:pt x="247" y="75"/>
                  <a:pt x="247" y="75"/>
                  <a:pt x="247" y="75"/>
                </a:cubicBezTo>
                <a:cubicBezTo>
                  <a:pt x="243" y="73"/>
                  <a:pt x="240" y="70"/>
                  <a:pt x="239" y="67"/>
                </a:cubicBezTo>
                <a:cubicBezTo>
                  <a:pt x="243" y="63"/>
                  <a:pt x="246" y="57"/>
                  <a:pt x="247" y="53"/>
                </a:cubicBezTo>
                <a:cubicBezTo>
                  <a:pt x="249" y="52"/>
                  <a:pt x="249" y="52"/>
                  <a:pt x="249" y="52"/>
                </a:cubicBezTo>
                <a:cubicBezTo>
                  <a:pt x="252" y="45"/>
                  <a:pt x="252" y="39"/>
                  <a:pt x="252" y="34"/>
                </a:cubicBezTo>
                <a:cubicBezTo>
                  <a:pt x="251" y="33"/>
                  <a:pt x="251" y="33"/>
                  <a:pt x="251" y="33"/>
                </a:cubicBezTo>
                <a:cubicBezTo>
                  <a:pt x="251" y="28"/>
                  <a:pt x="251" y="20"/>
                  <a:pt x="249" y="15"/>
                </a:cubicBezTo>
                <a:cubicBezTo>
                  <a:pt x="245" y="8"/>
                  <a:pt x="235" y="3"/>
                  <a:pt x="227" y="3"/>
                </a:cubicBezTo>
                <a:cubicBezTo>
                  <a:pt x="224" y="3"/>
                  <a:pt x="224" y="3"/>
                  <a:pt x="224" y="3"/>
                </a:cubicBezTo>
                <a:cubicBezTo>
                  <a:pt x="216" y="3"/>
                  <a:pt x="207" y="8"/>
                  <a:pt x="203" y="15"/>
                </a:cubicBezTo>
                <a:cubicBezTo>
                  <a:pt x="200" y="20"/>
                  <a:pt x="200" y="28"/>
                  <a:pt x="201" y="33"/>
                </a:cubicBezTo>
                <a:cubicBezTo>
                  <a:pt x="199" y="34"/>
                  <a:pt x="199" y="34"/>
                  <a:pt x="199" y="34"/>
                </a:cubicBezTo>
                <a:cubicBezTo>
                  <a:pt x="199" y="39"/>
                  <a:pt x="200" y="45"/>
                  <a:pt x="202" y="52"/>
                </a:cubicBezTo>
                <a:cubicBezTo>
                  <a:pt x="204" y="53"/>
                  <a:pt x="204" y="53"/>
                  <a:pt x="204" y="53"/>
                </a:cubicBezTo>
                <a:cubicBezTo>
                  <a:pt x="205" y="57"/>
                  <a:pt x="208" y="63"/>
                  <a:pt x="212" y="67"/>
                </a:cubicBezTo>
                <a:cubicBezTo>
                  <a:pt x="211" y="70"/>
                  <a:pt x="208" y="73"/>
                  <a:pt x="204" y="75"/>
                </a:cubicBezTo>
                <a:close/>
                <a:moveTo>
                  <a:pt x="115" y="96"/>
                </a:moveTo>
                <a:cubicBezTo>
                  <a:pt x="76" y="112"/>
                  <a:pt x="76" y="112"/>
                  <a:pt x="76" y="112"/>
                </a:cubicBezTo>
                <a:cubicBezTo>
                  <a:pt x="61" y="117"/>
                  <a:pt x="60" y="158"/>
                  <a:pt x="60" y="172"/>
                </a:cubicBezTo>
                <a:cubicBezTo>
                  <a:pt x="60" y="176"/>
                  <a:pt x="60" y="176"/>
                  <a:pt x="60" y="176"/>
                </a:cubicBezTo>
                <a:cubicBezTo>
                  <a:pt x="228" y="176"/>
                  <a:pt x="228" y="176"/>
                  <a:pt x="228" y="176"/>
                </a:cubicBezTo>
                <a:cubicBezTo>
                  <a:pt x="228" y="172"/>
                  <a:pt x="228" y="172"/>
                  <a:pt x="228" y="172"/>
                </a:cubicBezTo>
                <a:cubicBezTo>
                  <a:pt x="228" y="158"/>
                  <a:pt x="227" y="117"/>
                  <a:pt x="212" y="112"/>
                </a:cubicBezTo>
                <a:cubicBezTo>
                  <a:pt x="173" y="96"/>
                  <a:pt x="173" y="96"/>
                  <a:pt x="173" y="96"/>
                </a:cubicBezTo>
                <a:cubicBezTo>
                  <a:pt x="168" y="93"/>
                  <a:pt x="164" y="89"/>
                  <a:pt x="162" y="85"/>
                </a:cubicBezTo>
                <a:cubicBezTo>
                  <a:pt x="167" y="80"/>
                  <a:pt x="172" y="73"/>
                  <a:pt x="173" y="66"/>
                </a:cubicBezTo>
                <a:cubicBezTo>
                  <a:pt x="176" y="65"/>
                  <a:pt x="176" y="65"/>
                  <a:pt x="176" y="65"/>
                </a:cubicBezTo>
                <a:cubicBezTo>
                  <a:pt x="179" y="56"/>
                  <a:pt x="180" y="48"/>
                  <a:pt x="179" y="41"/>
                </a:cubicBezTo>
                <a:cubicBezTo>
                  <a:pt x="178" y="40"/>
                  <a:pt x="178" y="40"/>
                  <a:pt x="178" y="40"/>
                </a:cubicBezTo>
                <a:cubicBezTo>
                  <a:pt x="178" y="33"/>
                  <a:pt x="178" y="22"/>
                  <a:pt x="175" y="16"/>
                </a:cubicBezTo>
                <a:cubicBezTo>
                  <a:pt x="170" y="6"/>
                  <a:pt x="156" y="0"/>
                  <a:pt x="146" y="0"/>
                </a:cubicBezTo>
                <a:cubicBezTo>
                  <a:pt x="142" y="0"/>
                  <a:pt x="142" y="0"/>
                  <a:pt x="142" y="0"/>
                </a:cubicBezTo>
                <a:cubicBezTo>
                  <a:pt x="132" y="0"/>
                  <a:pt x="118" y="6"/>
                  <a:pt x="113" y="16"/>
                </a:cubicBezTo>
                <a:cubicBezTo>
                  <a:pt x="110" y="22"/>
                  <a:pt x="110" y="33"/>
                  <a:pt x="110" y="40"/>
                </a:cubicBezTo>
                <a:cubicBezTo>
                  <a:pt x="109" y="41"/>
                  <a:pt x="109" y="41"/>
                  <a:pt x="109" y="41"/>
                </a:cubicBezTo>
                <a:cubicBezTo>
                  <a:pt x="108" y="48"/>
                  <a:pt x="109" y="56"/>
                  <a:pt x="112" y="65"/>
                </a:cubicBezTo>
                <a:cubicBezTo>
                  <a:pt x="115" y="66"/>
                  <a:pt x="115" y="66"/>
                  <a:pt x="115" y="66"/>
                </a:cubicBezTo>
                <a:cubicBezTo>
                  <a:pt x="116" y="73"/>
                  <a:pt x="121" y="80"/>
                  <a:pt x="126" y="85"/>
                </a:cubicBezTo>
                <a:cubicBezTo>
                  <a:pt x="124" y="89"/>
                  <a:pt x="120" y="93"/>
                  <a:pt x="115" y="9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53" name="Freeform 11"/>
          <p:cNvSpPr>
            <a:spLocks noChangeAspect="1" noEditPoints="1"/>
          </p:cNvSpPr>
          <p:nvPr/>
        </p:nvSpPr>
        <p:spPr bwMode="auto">
          <a:xfrm>
            <a:off x="3710253" y="4023378"/>
            <a:ext cx="131997" cy="176753"/>
          </a:xfrm>
          <a:custGeom>
            <a:avLst/>
            <a:gdLst>
              <a:gd name="T0" fmla="*/ 2098 w 2098"/>
              <a:gd name="T1" fmla="*/ 629 h 1888"/>
              <a:gd name="T2" fmla="*/ 2098 w 2098"/>
              <a:gd name="T3" fmla="*/ 419 h 1888"/>
              <a:gd name="T4" fmla="*/ 1888 w 2098"/>
              <a:gd name="T5" fmla="*/ 419 h 1888"/>
              <a:gd name="T6" fmla="*/ 1888 w 2098"/>
              <a:gd name="T7" fmla="*/ 209 h 1888"/>
              <a:gd name="T8" fmla="*/ 1678 w 2098"/>
              <a:gd name="T9" fmla="*/ 0 h 1888"/>
              <a:gd name="T10" fmla="*/ 209 w 2098"/>
              <a:gd name="T11" fmla="*/ 0 h 1888"/>
              <a:gd name="T12" fmla="*/ 0 w 2098"/>
              <a:gd name="T13" fmla="*/ 209 h 1888"/>
              <a:gd name="T14" fmla="*/ 0 w 2098"/>
              <a:gd name="T15" fmla="*/ 1678 h 1888"/>
              <a:gd name="T16" fmla="*/ 209 w 2098"/>
              <a:gd name="T17" fmla="*/ 1888 h 1888"/>
              <a:gd name="T18" fmla="*/ 1678 w 2098"/>
              <a:gd name="T19" fmla="*/ 1888 h 1888"/>
              <a:gd name="T20" fmla="*/ 1888 w 2098"/>
              <a:gd name="T21" fmla="*/ 1678 h 1888"/>
              <a:gd name="T22" fmla="*/ 1888 w 2098"/>
              <a:gd name="T23" fmla="*/ 1469 h 1888"/>
              <a:gd name="T24" fmla="*/ 2098 w 2098"/>
              <a:gd name="T25" fmla="*/ 1468 h 1888"/>
              <a:gd name="T26" fmla="*/ 2098 w 2098"/>
              <a:gd name="T27" fmla="*/ 1259 h 1888"/>
              <a:gd name="T28" fmla="*/ 1888 w 2098"/>
              <a:gd name="T29" fmla="*/ 1259 h 1888"/>
              <a:gd name="T30" fmla="*/ 1888 w 2098"/>
              <a:gd name="T31" fmla="*/ 1049 h 1888"/>
              <a:gd name="T32" fmla="*/ 2098 w 2098"/>
              <a:gd name="T33" fmla="*/ 1049 h 1888"/>
              <a:gd name="T34" fmla="*/ 2098 w 2098"/>
              <a:gd name="T35" fmla="*/ 839 h 1888"/>
              <a:gd name="T36" fmla="*/ 1888 w 2098"/>
              <a:gd name="T37" fmla="*/ 839 h 1888"/>
              <a:gd name="T38" fmla="*/ 1888 w 2098"/>
              <a:gd name="T39" fmla="*/ 629 h 1888"/>
              <a:gd name="T40" fmla="*/ 2098 w 2098"/>
              <a:gd name="T41" fmla="*/ 629 h 1888"/>
              <a:gd name="T42" fmla="*/ 1678 w 2098"/>
              <a:gd name="T43" fmla="*/ 1678 h 1888"/>
              <a:gd name="T44" fmla="*/ 209 w 2098"/>
              <a:gd name="T45" fmla="*/ 1678 h 1888"/>
              <a:gd name="T46" fmla="*/ 209 w 2098"/>
              <a:gd name="T47" fmla="*/ 209 h 1888"/>
              <a:gd name="T48" fmla="*/ 1678 w 2098"/>
              <a:gd name="T49" fmla="*/ 209 h 1888"/>
              <a:gd name="T50" fmla="*/ 1678 w 2098"/>
              <a:gd name="T51" fmla="*/ 1678 h 1888"/>
              <a:gd name="T52" fmla="*/ 419 w 2098"/>
              <a:gd name="T53" fmla="*/ 1049 h 1888"/>
              <a:gd name="T54" fmla="*/ 944 w 2098"/>
              <a:gd name="T55" fmla="*/ 1049 h 1888"/>
              <a:gd name="T56" fmla="*/ 944 w 2098"/>
              <a:gd name="T57" fmla="*/ 1469 h 1888"/>
              <a:gd name="T58" fmla="*/ 419 w 2098"/>
              <a:gd name="T59" fmla="*/ 1468 h 1888"/>
              <a:gd name="T60" fmla="*/ 419 w 2098"/>
              <a:gd name="T61" fmla="*/ 1049 h 1888"/>
              <a:gd name="T62" fmla="*/ 1049 w 2098"/>
              <a:gd name="T63" fmla="*/ 419 h 1888"/>
              <a:gd name="T64" fmla="*/ 1469 w 2098"/>
              <a:gd name="T65" fmla="*/ 419 h 1888"/>
              <a:gd name="T66" fmla="*/ 1469 w 2098"/>
              <a:gd name="T67" fmla="*/ 734 h 1888"/>
              <a:gd name="T68" fmla="*/ 1049 w 2098"/>
              <a:gd name="T69" fmla="*/ 734 h 1888"/>
              <a:gd name="T70" fmla="*/ 1049 w 2098"/>
              <a:gd name="T71" fmla="*/ 419 h 1888"/>
              <a:gd name="T72" fmla="*/ 419 w 2098"/>
              <a:gd name="T73" fmla="*/ 419 h 1888"/>
              <a:gd name="T74" fmla="*/ 944 w 2098"/>
              <a:gd name="T75" fmla="*/ 419 h 1888"/>
              <a:gd name="T76" fmla="*/ 944 w 2098"/>
              <a:gd name="T77" fmla="*/ 944 h 1888"/>
              <a:gd name="T78" fmla="*/ 419 w 2098"/>
              <a:gd name="T79" fmla="*/ 944 h 1888"/>
              <a:gd name="T80" fmla="*/ 419 w 2098"/>
              <a:gd name="T81" fmla="*/ 419 h 1888"/>
              <a:gd name="T82" fmla="*/ 1049 w 2098"/>
              <a:gd name="T83" fmla="*/ 839 h 1888"/>
              <a:gd name="T84" fmla="*/ 1469 w 2098"/>
              <a:gd name="T85" fmla="*/ 839 h 1888"/>
              <a:gd name="T86" fmla="*/ 1469 w 2098"/>
              <a:gd name="T87" fmla="*/ 1468 h 1888"/>
              <a:gd name="T88" fmla="*/ 1049 w 2098"/>
              <a:gd name="T89" fmla="*/ 1468 h 1888"/>
              <a:gd name="T90" fmla="*/ 1049 w 2098"/>
              <a:gd name="T91" fmla="*/ 8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98" h="1888">
                <a:moveTo>
                  <a:pt x="2098" y="629"/>
                </a:moveTo>
                <a:lnTo>
                  <a:pt x="2098" y="419"/>
                </a:lnTo>
                <a:lnTo>
                  <a:pt x="1888" y="419"/>
                </a:lnTo>
                <a:lnTo>
                  <a:pt x="1888" y="209"/>
                </a:lnTo>
                <a:cubicBezTo>
                  <a:pt x="1888" y="94"/>
                  <a:pt x="1794" y="0"/>
                  <a:pt x="1678" y="0"/>
                </a:cubicBezTo>
                <a:lnTo>
                  <a:pt x="209" y="0"/>
                </a:lnTo>
                <a:cubicBezTo>
                  <a:pt x="94" y="0"/>
                  <a:pt x="0" y="94"/>
                  <a:pt x="0" y="209"/>
                </a:cubicBezTo>
                <a:lnTo>
                  <a:pt x="0" y="1678"/>
                </a:lnTo>
                <a:cubicBezTo>
                  <a:pt x="0" y="1794"/>
                  <a:pt x="94" y="1888"/>
                  <a:pt x="209" y="1888"/>
                </a:cubicBezTo>
                <a:lnTo>
                  <a:pt x="1678" y="1888"/>
                </a:lnTo>
                <a:cubicBezTo>
                  <a:pt x="1794" y="1888"/>
                  <a:pt x="1888" y="1794"/>
                  <a:pt x="1888" y="1678"/>
                </a:cubicBezTo>
                <a:lnTo>
                  <a:pt x="1888" y="1469"/>
                </a:lnTo>
                <a:lnTo>
                  <a:pt x="2098" y="1468"/>
                </a:lnTo>
                <a:lnTo>
                  <a:pt x="2098" y="1259"/>
                </a:lnTo>
                <a:lnTo>
                  <a:pt x="1888" y="1259"/>
                </a:lnTo>
                <a:lnTo>
                  <a:pt x="1888" y="1049"/>
                </a:lnTo>
                <a:lnTo>
                  <a:pt x="2098" y="1049"/>
                </a:lnTo>
                <a:lnTo>
                  <a:pt x="2098" y="839"/>
                </a:lnTo>
                <a:lnTo>
                  <a:pt x="1888" y="839"/>
                </a:lnTo>
                <a:lnTo>
                  <a:pt x="1888" y="629"/>
                </a:lnTo>
                <a:lnTo>
                  <a:pt x="2098" y="629"/>
                </a:lnTo>
                <a:close/>
                <a:moveTo>
                  <a:pt x="1678" y="1678"/>
                </a:moveTo>
                <a:lnTo>
                  <a:pt x="209" y="1678"/>
                </a:lnTo>
                <a:lnTo>
                  <a:pt x="209" y="209"/>
                </a:lnTo>
                <a:lnTo>
                  <a:pt x="1678" y="209"/>
                </a:lnTo>
                <a:lnTo>
                  <a:pt x="1678" y="1678"/>
                </a:lnTo>
                <a:close/>
                <a:moveTo>
                  <a:pt x="419" y="1049"/>
                </a:moveTo>
                <a:lnTo>
                  <a:pt x="944" y="1049"/>
                </a:lnTo>
                <a:lnTo>
                  <a:pt x="944" y="1469"/>
                </a:lnTo>
                <a:lnTo>
                  <a:pt x="419" y="1468"/>
                </a:lnTo>
                <a:lnTo>
                  <a:pt x="419" y="1049"/>
                </a:lnTo>
                <a:close/>
                <a:moveTo>
                  <a:pt x="1049" y="419"/>
                </a:moveTo>
                <a:lnTo>
                  <a:pt x="1469" y="419"/>
                </a:lnTo>
                <a:lnTo>
                  <a:pt x="1469" y="734"/>
                </a:lnTo>
                <a:lnTo>
                  <a:pt x="1049" y="734"/>
                </a:lnTo>
                <a:lnTo>
                  <a:pt x="1049" y="419"/>
                </a:lnTo>
                <a:close/>
                <a:moveTo>
                  <a:pt x="419" y="419"/>
                </a:moveTo>
                <a:lnTo>
                  <a:pt x="944" y="419"/>
                </a:lnTo>
                <a:lnTo>
                  <a:pt x="944" y="944"/>
                </a:lnTo>
                <a:lnTo>
                  <a:pt x="419" y="944"/>
                </a:lnTo>
                <a:lnTo>
                  <a:pt x="419" y="419"/>
                </a:lnTo>
                <a:close/>
                <a:moveTo>
                  <a:pt x="1049" y="839"/>
                </a:moveTo>
                <a:lnTo>
                  <a:pt x="1469" y="839"/>
                </a:lnTo>
                <a:lnTo>
                  <a:pt x="1469" y="1468"/>
                </a:lnTo>
                <a:lnTo>
                  <a:pt x="1049" y="1468"/>
                </a:lnTo>
                <a:lnTo>
                  <a:pt x="1049" y="8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55" name="Freeform 154"/>
          <p:cNvSpPr>
            <a:spLocks noChangeAspect="1" noEditPoints="1"/>
          </p:cNvSpPr>
          <p:nvPr/>
        </p:nvSpPr>
        <p:spPr bwMode="auto">
          <a:xfrm>
            <a:off x="8785845" y="4032672"/>
            <a:ext cx="170771" cy="163739"/>
          </a:xfrm>
          <a:custGeom>
            <a:avLst/>
            <a:gdLst>
              <a:gd name="T0" fmla="*/ 1551 w 1764"/>
              <a:gd name="T1" fmla="*/ 989 h 1802"/>
              <a:gd name="T2" fmla="*/ 1557 w 1764"/>
              <a:gd name="T3" fmla="*/ 901 h 1802"/>
              <a:gd name="T4" fmla="*/ 1551 w 1764"/>
              <a:gd name="T5" fmla="*/ 813 h 1802"/>
              <a:gd name="T6" fmla="*/ 1742 w 1764"/>
              <a:gd name="T7" fmla="*/ 664 h 1802"/>
              <a:gd name="T8" fmla="*/ 1752 w 1764"/>
              <a:gd name="T9" fmla="*/ 606 h 1802"/>
              <a:gd name="T10" fmla="*/ 1572 w 1764"/>
              <a:gd name="T11" fmla="*/ 294 h 1802"/>
              <a:gd name="T12" fmla="*/ 1517 w 1764"/>
              <a:gd name="T13" fmla="*/ 275 h 1802"/>
              <a:gd name="T14" fmla="*/ 1293 w 1764"/>
              <a:gd name="T15" fmla="*/ 365 h 1802"/>
              <a:gd name="T16" fmla="*/ 1141 w 1764"/>
              <a:gd name="T17" fmla="*/ 276 h 1802"/>
              <a:gd name="T18" fmla="*/ 1107 w 1764"/>
              <a:gd name="T19" fmla="*/ 38 h 1802"/>
              <a:gd name="T20" fmla="*/ 1062 w 1764"/>
              <a:gd name="T21" fmla="*/ 0 h 1802"/>
              <a:gd name="T22" fmla="*/ 701 w 1764"/>
              <a:gd name="T23" fmla="*/ 0 h 1802"/>
              <a:gd name="T24" fmla="*/ 657 w 1764"/>
              <a:gd name="T25" fmla="*/ 38 h 1802"/>
              <a:gd name="T26" fmla="*/ 623 w 1764"/>
              <a:gd name="T27" fmla="*/ 276 h 1802"/>
              <a:gd name="T28" fmla="*/ 471 w 1764"/>
              <a:gd name="T29" fmla="*/ 365 h 1802"/>
              <a:gd name="T30" fmla="*/ 246 w 1764"/>
              <a:gd name="T31" fmla="*/ 275 h 1802"/>
              <a:gd name="T32" fmla="*/ 191 w 1764"/>
              <a:gd name="T33" fmla="*/ 294 h 1802"/>
              <a:gd name="T34" fmla="*/ 11 w 1764"/>
              <a:gd name="T35" fmla="*/ 606 h 1802"/>
              <a:gd name="T36" fmla="*/ 22 w 1764"/>
              <a:gd name="T37" fmla="*/ 664 h 1802"/>
              <a:gd name="T38" fmla="*/ 212 w 1764"/>
              <a:gd name="T39" fmla="*/ 813 h 1802"/>
              <a:gd name="T40" fmla="*/ 206 w 1764"/>
              <a:gd name="T41" fmla="*/ 901 h 1802"/>
              <a:gd name="T42" fmla="*/ 212 w 1764"/>
              <a:gd name="T43" fmla="*/ 989 h 1802"/>
              <a:gd name="T44" fmla="*/ 22 w 1764"/>
              <a:gd name="T45" fmla="*/ 1138 h 1802"/>
              <a:gd name="T46" fmla="*/ 11 w 1764"/>
              <a:gd name="T47" fmla="*/ 1196 h 1802"/>
              <a:gd name="T48" fmla="*/ 191 w 1764"/>
              <a:gd name="T49" fmla="*/ 1508 h 1802"/>
              <a:gd name="T50" fmla="*/ 246 w 1764"/>
              <a:gd name="T51" fmla="*/ 1527 h 1802"/>
              <a:gd name="T52" fmla="*/ 471 w 1764"/>
              <a:gd name="T53" fmla="*/ 1437 h 1802"/>
              <a:gd name="T54" fmla="*/ 623 w 1764"/>
              <a:gd name="T55" fmla="*/ 1525 h 1802"/>
              <a:gd name="T56" fmla="*/ 657 w 1764"/>
              <a:gd name="T57" fmla="*/ 1764 h 1802"/>
              <a:gd name="T58" fmla="*/ 701 w 1764"/>
              <a:gd name="T59" fmla="*/ 1802 h 1802"/>
              <a:gd name="T60" fmla="*/ 1062 w 1764"/>
              <a:gd name="T61" fmla="*/ 1802 h 1802"/>
              <a:gd name="T62" fmla="*/ 1106 w 1764"/>
              <a:gd name="T63" fmla="*/ 1764 h 1802"/>
              <a:gd name="T64" fmla="*/ 1140 w 1764"/>
              <a:gd name="T65" fmla="*/ 1525 h 1802"/>
              <a:gd name="T66" fmla="*/ 1292 w 1764"/>
              <a:gd name="T67" fmla="*/ 1437 h 1802"/>
              <a:gd name="T68" fmla="*/ 1517 w 1764"/>
              <a:gd name="T69" fmla="*/ 1527 h 1802"/>
              <a:gd name="T70" fmla="*/ 1572 w 1764"/>
              <a:gd name="T71" fmla="*/ 1508 h 1802"/>
              <a:gd name="T72" fmla="*/ 1752 w 1764"/>
              <a:gd name="T73" fmla="*/ 1196 h 1802"/>
              <a:gd name="T74" fmla="*/ 1741 w 1764"/>
              <a:gd name="T75" fmla="*/ 1138 h 1802"/>
              <a:gd name="T76" fmla="*/ 1551 w 1764"/>
              <a:gd name="T77" fmla="*/ 989 h 1802"/>
              <a:gd name="T78" fmla="*/ 881 w 1764"/>
              <a:gd name="T79" fmla="*/ 1216 h 1802"/>
              <a:gd name="T80" fmla="*/ 566 w 1764"/>
              <a:gd name="T81" fmla="*/ 901 h 1802"/>
              <a:gd name="T82" fmla="*/ 881 w 1764"/>
              <a:gd name="T83" fmla="*/ 586 h 1802"/>
              <a:gd name="T84" fmla="*/ 1197 w 1764"/>
              <a:gd name="T85" fmla="*/ 901 h 1802"/>
              <a:gd name="T86" fmla="*/ 881 w 1764"/>
              <a:gd name="T87" fmla="*/ 1216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4" h="1802">
                <a:moveTo>
                  <a:pt x="1551" y="989"/>
                </a:moveTo>
                <a:cubicBezTo>
                  <a:pt x="1555" y="960"/>
                  <a:pt x="1557" y="931"/>
                  <a:pt x="1557" y="901"/>
                </a:cubicBezTo>
                <a:cubicBezTo>
                  <a:pt x="1557" y="871"/>
                  <a:pt x="1555" y="842"/>
                  <a:pt x="1551" y="813"/>
                </a:cubicBezTo>
                <a:lnTo>
                  <a:pt x="1742" y="664"/>
                </a:lnTo>
                <a:cubicBezTo>
                  <a:pt x="1759" y="650"/>
                  <a:pt x="1764" y="626"/>
                  <a:pt x="1752" y="606"/>
                </a:cubicBezTo>
                <a:lnTo>
                  <a:pt x="1572" y="294"/>
                </a:lnTo>
                <a:cubicBezTo>
                  <a:pt x="1561" y="275"/>
                  <a:pt x="1537" y="267"/>
                  <a:pt x="1517" y="275"/>
                </a:cubicBezTo>
                <a:lnTo>
                  <a:pt x="1293" y="365"/>
                </a:lnTo>
                <a:cubicBezTo>
                  <a:pt x="1246" y="330"/>
                  <a:pt x="1196" y="299"/>
                  <a:pt x="1141" y="276"/>
                </a:cubicBezTo>
                <a:lnTo>
                  <a:pt x="1107" y="38"/>
                </a:lnTo>
                <a:cubicBezTo>
                  <a:pt x="1103" y="17"/>
                  <a:pt x="1084" y="0"/>
                  <a:pt x="1062" y="0"/>
                </a:cubicBezTo>
                <a:lnTo>
                  <a:pt x="701" y="0"/>
                </a:lnTo>
                <a:cubicBezTo>
                  <a:pt x="679" y="0"/>
                  <a:pt x="660" y="17"/>
                  <a:pt x="657" y="38"/>
                </a:cubicBezTo>
                <a:lnTo>
                  <a:pt x="623" y="276"/>
                </a:lnTo>
                <a:cubicBezTo>
                  <a:pt x="568" y="299"/>
                  <a:pt x="517" y="329"/>
                  <a:pt x="471" y="365"/>
                </a:cubicBezTo>
                <a:lnTo>
                  <a:pt x="246" y="275"/>
                </a:lnTo>
                <a:cubicBezTo>
                  <a:pt x="226" y="267"/>
                  <a:pt x="203" y="275"/>
                  <a:pt x="191" y="294"/>
                </a:cubicBezTo>
                <a:lnTo>
                  <a:pt x="11" y="606"/>
                </a:lnTo>
                <a:cubicBezTo>
                  <a:pt x="0" y="626"/>
                  <a:pt x="5" y="650"/>
                  <a:pt x="22" y="664"/>
                </a:cubicBezTo>
                <a:lnTo>
                  <a:pt x="212" y="813"/>
                </a:lnTo>
                <a:cubicBezTo>
                  <a:pt x="208" y="842"/>
                  <a:pt x="206" y="871"/>
                  <a:pt x="206" y="901"/>
                </a:cubicBezTo>
                <a:cubicBezTo>
                  <a:pt x="206" y="931"/>
                  <a:pt x="208" y="960"/>
                  <a:pt x="212" y="989"/>
                </a:cubicBezTo>
                <a:lnTo>
                  <a:pt x="22" y="1138"/>
                </a:lnTo>
                <a:cubicBezTo>
                  <a:pt x="5" y="1151"/>
                  <a:pt x="0" y="1176"/>
                  <a:pt x="11" y="1196"/>
                </a:cubicBezTo>
                <a:lnTo>
                  <a:pt x="191" y="1508"/>
                </a:lnTo>
                <a:cubicBezTo>
                  <a:pt x="203" y="1527"/>
                  <a:pt x="226" y="1535"/>
                  <a:pt x="246" y="1527"/>
                </a:cubicBezTo>
                <a:lnTo>
                  <a:pt x="471" y="1437"/>
                </a:lnTo>
                <a:cubicBezTo>
                  <a:pt x="517" y="1472"/>
                  <a:pt x="568" y="1502"/>
                  <a:pt x="623" y="1525"/>
                </a:cubicBezTo>
                <a:lnTo>
                  <a:pt x="657" y="1764"/>
                </a:lnTo>
                <a:cubicBezTo>
                  <a:pt x="660" y="1785"/>
                  <a:pt x="679" y="1802"/>
                  <a:pt x="701" y="1802"/>
                </a:cubicBezTo>
                <a:lnTo>
                  <a:pt x="1062" y="1802"/>
                </a:lnTo>
                <a:cubicBezTo>
                  <a:pt x="1084" y="1802"/>
                  <a:pt x="1103" y="1785"/>
                  <a:pt x="1106" y="1764"/>
                </a:cubicBezTo>
                <a:lnTo>
                  <a:pt x="1140" y="1525"/>
                </a:lnTo>
                <a:cubicBezTo>
                  <a:pt x="1195" y="1502"/>
                  <a:pt x="1246" y="1473"/>
                  <a:pt x="1292" y="1437"/>
                </a:cubicBezTo>
                <a:lnTo>
                  <a:pt x="1517" y="1527"/>
                </a:lnTo>
                <a:cubicBezTo>
                  <a:pt x="1537" y="1535"/>
                  <a:pt x="1560" y="1527"/>
                  <a:pt x="1572" y="1508"/>
                </a:cubicBezTo>
                <a:lnTo>
                  <a:pt x="1752" y="1196"/>
                </a:lnTo>
                <a:cubicBezTo>
                  <a:pt x="1763" y="1176"/>
                  <a:pt x="1758" y="1152"/>
                  <a:pt x="1741" y="1138"/>
                </a:cubicBezTo>
                <a:lnTo>
                  <a:pt x="1551" y="989"/>
                </a:lnTo>
                <a:close/>
                <a:moveTo>
                  <a:pt x="881" y="1216"/>
                </a:moveTo>
                <a:cubicBezTo>
                  <a:pt x="707" y="1216"/>
                  <a:pt x="566" y="1075"/>
                  <a:pt x="566" y="901"/>
                </a:cubicBezTo>
                <a:cubicBezTo>
                  <a:pt x="566" y="727"/>
                  <a:pt x="707" y="586"/>
                  <a:pt x="881" y="586"/>
                </a:cubicBezTo>
                <a:cubicBezTo>
                  <a:pt x="1056" y="586"/>
                  <a:pt x="1197" y="727"/>
                  <a:pt x="1197" y="901"/>
                </a:cubicBezTo>
                <a:cubicBezTo>
                  <a:pt x="1197" y="1075"/>
                  <a:pt x="1056" y="1216"/>
                  <a:pt x="881" y="12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56" name="Freeform 93"/>
          <p:cNvSpPr>
            <a:spLocks noChangeAspect="1" noEditPoints="1"/>
          </p:cNvSpPr>
          <p:nvPr/>
        </p:nvSpPr>
        <p:spPr bwMode="auto">
          <a:xfrm>
            <a:off x="8125887" y="4026719"/>
            <a:ext cx="144496" cy="150896"/>
          </a:xfrm>
          <a:custGeom>
            <a:avLst/>
            <a:gdLst>
              <a:gd name="T0" fmla="*/ 1646 w 1851"/>
              <a:gd name="T1" fmla="*/ 206 h 2057"/>
              <a:gd name="T2" fmla="*/ 1215 w 1851"/>
              <a:gd name="T3" fmla="*/ 206 h 2057"/>
              <a:gd name="T4" fmla="*/ 926 w 1851"/>
              <a:gd name="T5" fmla="*/ 0 h 2057"/>
              <a:gd name="T6" fmla="*/ 636 w 1851"/>
              <a:gd name="T7" fmla="*/ 206 h 2057"/>
              <a:gd name="T8" fmla="*/ 206 w 1851"/>
              <a:gd name="T9" fmla="*/ 206 h 2057"/>
              <a:gd name="T10" fmla="*/ 0 w 1851"/>
              <a:gd name="T11" fmla="*/ 411 h 2057"/>
              <a:gd name="T12" fmla="*/ 0 w 1851"/>
              <a:gd name="T13" fmla="*/ 1851 h 2057"/>
              <a:gd name="T14" fmla="*/ 206 w 1851"/>
              <a:gd name="T15" fmla="*/ 2057 h 2057"/>
              <a:gd name="T16" fmla="*/ 1646 w 1851"/>
              <a:gd name="T17" fmla="*/ 2057 h 2057"/>
              <a:gd name="T18" fmla="*/ 1851 w 1851"/>
              <a:gd name="T19" fmla="*/ 1851 h 2057"/>
              <a:gd name="T20" fmla="*/ 1851 w 1851"/>
              <a:gd name="T21" fmla="*/ 411 h 2057"/>
              <a:gd name="T22" fmla="*/ 1646 w 1851"/>
              <a:gd name="T23" fmla="*/ 206 h 2057"/>
              <a:gd name="T24" fmla="*/ 926 w 1851"/>
              <a:gd name="T25" fmla="*/ 206 h 2057"/>
              <a:gd name="T26" fmla="*/ 1029 w 1851"/>
              <a:gd name="T27" fmla="*/ 309 h 2057"/>
              <a:gd name="T28" fmla="*/ 926 w 1851"/>
              <a:gd name="T29" fmla="*/ 411 h 2057"/>
              <a:gd name="T30" fmla="*/ 823 w 1851"/>
              <a:gd name="T31" fmla="*/ 309 h 2057"/>
              <a:gd name="T32" fmla="*/ 926 w 1851"/>
              <a:gd name="T33" fmla="*/ 206 h 2057"/>
              <a:gd name="T34" fmla="*/ 720 w 1851"/>
              <a:gd name="T35" fmla="*/ 1645 h 2057"/>
              <a:gd name="T36" fmla="*/ 309 w 1851"/>
              <a:gd name="T37" fmla="*/ 1234 h 2057"/>
              <a:gd name="T38" fmla="*/ 454 w 1851"/>
              <a:gd name="T39" fmla="*/ 1089 h 2057"/>
              <a:gd name="T40" fmla="*/ 720 w 1851"/>
              <a:gd name="T41" fmla="*/ 1354 h 2057"/>
              <a:gd name="T42" fmla="*/ 1397 w 1851"/>
              <a:gd name="T43" fmla="*/ 677 h 2057"/>
              <a:gd name="T44" fmla="*/ 1543 w 1851"/>
              <a:gd name="T45" fmla="*/ 823 h 2057"/>
              <a:gd name="T46" fmla="*/ 720 w 1851"/>
              <a:gd name="T47" fmla="*/ 1645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1" h="2057">
                <a:moveTo>
                  <a:pt x="1646" y="206"/>
                </a:moveTo>
                <a:lnTo>
                  <a:pt x="1215" y="206"/>
                </a:lnTo>
                <a:cubicBezTo>
                  <a:pt x="1173" y="86"/>
                  <a:pt x="1060" y="0"/>
                  <a:pt x="926" y="0"/>
                </a:cubicBezTo>
                <a:cubicBezTo>
                  <a:pt x="791" y="0"/>
                  <a:pt x="678" y="86"/>
                  <a:pt x="636" y="206"/>
                </a:cubicBezTo>
                <a:lnTo>
                  <a:pt x="206" y="206"/>
                </a:lnTo>
                <a:cubicBezTo>
                  <a:pt x="92" y="206"/>
                  <a:pt x="0" y="298"/>
                  <a:pt x="0" y="411"/>
                </a:cubicBezTo>
                <a:lnTo>
                  <a:pt x="0" y="1851"/>
                </a:lnTo>
                <a:cubicBezTo>
                  <a:pt x="0" y="1965"/>
                  <a:pt x="92" y="2057"/>
                  <a:pt x="206" y="2057"/>
                </a:cubicBezTo>
                <a:lnTo>
                  <a:pt x="1646" y="2057"/>
                </a:lnTo>
                <a:cubicBezTo>
                  <a:pt x="1759" y="2057"/>
                  <a:pt x="1851" y="1965"/>
                  <a:pt x="1851" y="1851"/>
                </a:cubicBezTo>
                <a:lnTo>
                  <a:pt x="1851" y="411"/>
                </a:lnTo>
                <a:cubicBezTo>
                  <a:pt x="1851" y="298"/>
                  <a:pt x="1759" y="206"/>
                  <a:pt x="1646" y="206"/>
                </a:cubicBezTo>
                <a:close/>
                <a:moveTo>
                  <a:pt x="926" y="206"/>
                </a:moveTo>
                <a:cubicBezTo>
                  <a:pt x="982" y="206"/>
                  <a:pt x="1029" y="252"/>
                  <a:pt x="1029" y="309"/>
                </a:cubicBezTo>
                <a:cubicBezTo>
                  <a:pt x="1029" y="366"/>
                  <a:pt x="982" y="411"/>
                  <a:pt x="926" y="411"/>
                </a:cubicBezTo>
                <a:cubicBezTo>
                  <a:pt x="869" y="411"/>
                  <a:pt x="823" y="366"/>
                  <a:pt x="823" y="309"/>
                </a:cubicBezTo>
                <a:cubicBezTo>
                  <a:pt x="823" y="252"/>
                  <a:pt x="869" y="206"/>
                  <a:pt x="926" y="206"/>
                </a:cubicBezTo>
                <a:close/>
                <a:moveTo>
                  <a:pt x="720" y="1645"/>
                </a:moveTo>
                <a:lnTo>
                  <a:pt x="309" y="1234"/>
                </a:lnTo>
                <a:lnTo>
                  <a:pt x="454" y="1089"/>
                </a:lnTo>
                <a:lnTo>
                  <a:pt x="720" y="1354"/>
                </a:lnTo>
                <a:lnTo>
                  <a:pt x="1397" y="677"/>
                </a:lnTo>
                <a:lnTo>
                  <a:pt x="1543" y="823"/>
                </a:lnTo>
                <a:lnTo>
                  <a:pt x="720" y="164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61" name="Freeform 93"/>
          <p:cNvSpPr>
            <a:spLocks noChangeAspect="1" noEditPoints="1"/>
          </p:cNvSpPr>
          <p:nvPr/>
        </p:nvSpPr>
        <p:spPr bwMode="auto">
          <a:xfrm>
            <a:off x="7033923" y="4026719"/>
            <a:ext cx="144496" cy="150896"/>
          </a:xfrm>
          <a:custGeom>
            <a:avLst/>
            <a:gdLst>
              <a:gd name="T0" fmla="*/ 1646 w 1851"/>
              <a:gd name="T1" fmla="*/ 206 h 2057"/>
              <a:gd name="T2" fmla="*/ 1215 w 1851"/>
              <a:gd name="T3" fmla="*/ 206 h 2057"/>
              <a:gd name="T4" fmla="*/ 926 w 1851"/>
              <a:gd name="T5" fmla="*/ 0 h 2057"/>
              <a:gd name="T6" fmla="*/ 636 w 1851"/>
              <a:gd name="T7" fmla="*/ 206 h 2057"/>
              <a:gd name="T8" fmla="*/ 206 w 1851"/>
              <a:gd name="T9" fmla="*/ 206 h 2057"/>
              <a:gd name="T10" fmla="*/ 0 w 1851"/>
              <a:gd name="T11" fmla="*/ 411 h 2057"/>
              <a:gd name="T12" fmla="*/ 0 w 1851"/>
              <a:gd name="T13" fmla="*/ 1851 h 2057"/>
              <a:gd name="T14" fmla="*/ 206 w 1851"/>
              <a:gd name="T15" fmla="*/ 2057 h 2057"/>
              <a:gd name="T16" fmla="*/ 1646 w 1851"/>
              <a:gd name="T17" fmla="*/ 2057 h 2057"/>
              <a:gd name="T18" fmla="*/ 1851 w 1851"/>
              <a:gd name="T19" fmla="*/ 1851 h 2057"/>
              <a:gd name="T20" fmla="*/ 1851 w 1851"/>
              <a:gd name="T21" fmla="*/ 411 h 2057"/>
              <a:gd name="T22" fmla="*/ 1646 w 1851"/>
              <a:gd name="T23" fmla="*/ 206 h 2057"/>
              <a:gd name="T24" fmla="*/ 926 w 1851"/>
              <a:gd name="T25" fmla="*/ 206 h 2057"/>
              <a:gd name="T26" fmla="*/ 1029 w 1851"/>
              <a:gd name="T27" fmla="*/ 309 h 2057"/>
              <a:gd name="T28" fmla="*/ 926 w 1851"/>
              <a:gd name="T29" fmla="*/ 411 h 2057"/>
              <a:gd name="T30" fmla="*/ 823 w 1851"/>
              <a:gd name="T31" fmla="*/ 309 h 2057"/>
              <a:gd name="T32" fmla="*/ 926 w 1851"/>
              <a:gd name="T33" fmla="*/ 206 h 2057"/>
              <a:gd name="T34" fmla="*/ 720 w 1851"/>
              <a:gd name="T35" fmla="*/ 1645 h 2057"/>
              <a:gd name="T36" fmla="*/ 309 w 1851"/>
              <a:gd name="T37" fmla="*/ 1234 h 2057"/>
              <a:gd name="T38" fmla="*/ 454 w 1851"/>
              <a:gd name="T39" fmla="*/ 1089 h 2057"/>
              <a:gd name="T40" fmla="*/ 720 w 1851"/>
              <a:gd name="T41" fmla="*/ 1354 h 2057"/>
              <a:gd name="T42" fmla="*/ 1397 w 1851"/>
              <a:gd name="T43" fmla="*/ 677 h 2057"/>
              <a:gd name="T44" fmla="*/ 1543 w 1851"/>
              <a:gd name="T45" fmla="*/ 823 h 2057"/>
              <a:gd name="T46" fmla="*/ 720 w 1851"/>
              <a:gd name="T47" fmla="*/ 1645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1" h="2057">
                <a:moveTo>
                  <a:pt x="1646" y="206"/>
                </a:moveTo>
                <a:lnTo>
                  <a:pt x="1215" y="206"/>
                </a:lnTo>
                <a:cubicBezTo>
                  <a:pt x="1173" y="86"/>
                  <a:pt x="1060" y="0"/>
                  <a:pt x="926" y="0"/>
                </a:cubicBezTo>
                <a:cubicBezTo>
                  <a:pt x="791" y="0"/>
                  <a:pt x="678" y="86"/>
                  <a:pt x="636" y="206"/>
                </a:cubicBezTo>
                <a:lnTo>
                  <a:pt x="206" y="206"/>
                </a:lnTo>
                <a:cubicBezTo>
                  <a:pt x="92" y="206"/>
                  <a:pt x="0" y="298"/>
                  <a:pt x="0" y="411"/>
                </a:cubicBezTo>
                <a:lnTo>
                  <a:pt x="0" y="1851"/>
                </a:lnTo>
                <a:cubicBezTo>
                  <a:pt x="0" y="1965"/>
                  <a:pt x="92" y="2057"/>
                  <a:pt x="206" y="2057"/>
                </a:cubicBezTo>
                <a:lnTo>
                  <a:pt x="1646" y="2057"/>
                </a:lnTo>
                <a:cubicBezTo>
                  <a:pt x="1759" y="2057"/>
                  <a:pt x="1851" y="1965"/>
                  <a:pt x="1851" y="1851"/>
                </a:cubicBezTo>
                <a:lnTo>
                  <a:pt x="1851" y="411"/>
                </a:lnTo>
                <a:cubicBezTo>
                  <a:pt x="1851" y="298"/>
                  <a:pt x="1759" y="206"/>
                  <a:pt x="1646" y="206"/>
                </a:cubicBezTo>
                <a:close/>
                <a:moveTo>
                  <a:pt x="926" y="206"/>
                </a:moveTo>
                <a:cubicBezTo>
                  <a:pt x="982" y="206"/>
                  <a:pt x="1029" y="252"/>
                  <a:pt x="1029" y="309"/>
                </a:cubicBezTo>
                <a:cubicBezTo>
                  <a:pt x="1029" y="366"/>
                  <a:pt x="982" y="411"/>
                  <a:pt x="926" y="411"/>
                </a:cubicBezTo>
                <a:cubicBezTo>
                  <a:pt x="869" y="411"/>
                  <a:pt x="823" y="366"/>
                  <a:pt x="823" y="309"/>
                </a:cubicBezTo>
                <a:cubicBezTo>
                  <a:pt x="823" y="252"/>
                  <a:pt x="869" y="206"/>
                  <a:pt x="926" y="206"/>
                </a:cubicBezTo>
                <a:close/>
                <a:moveTo>
                  <a:pt x="720" y="1645"/>
                </a:moveTo>
                <a:lnTo>
                  <a:pt x="309" y="1234"/>
                </a:lnTo>
                <a:lnTo>
                  <a:pt x="454" y="1089"/>
                </a:lnTo>
                <a:lnTo>
                  <a:pt x="720" y="1354"/>
                </a:lnTo>
                <a:lnTo>
                  <a:pt x="1397" y="677"/>
                </a:lnTo>
                <a:lnTo>
                  <a:pt x="1543" y="823"/>
                </a:lnTo>
                <a:lnTo>
                  <a:pt x="720" y="164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nvGrpSpPr>
          <p:cNvPr id="177" name="Group 176"/>
          <p:cNvGrpSpPr/>
          <p:nvPr/>
        </p:nvGrpSpPr>
        <p:grpSpPr>
          <a:xfrm>
            <a:off x="7499038" y="4004337"/>
            <a:ext cx="260564" cy="198897"/>
            <a:chOff x="-96837" y="1920867"/>
            <a:chExt cx="1090610" cy="888997"/>
          </a:xfrm>
        </p:grpSpPr>
        <p:sp>
          <p:nvSpPr>
            <p:cNvPr id="178" name="Freeform 56"/>
            <p:cNvSpPr>
              <a:spLocks/>
            </p:cNvSpPr>
            <p:nvPr/>
          </p:nvSpPr>
          <p:spPr bwMode="auto">
            <a:xfrm>
              <a:off x="152399" y="2574915"/>
              <a:ext cx="95251" cy="147639"/>
            </a:xfrm>
            <a:custGeom>
              <a:avLst/>
              <a:gdLst>
                <a:gd name="T0" fmla="*/ 4 w 25"/>
                <a:gd name="T1" fmla="*/ 39 h 39"/>
                <a:gd name="T2" fmla="*/ 23 w 25"/>
                <a:gd name="T3" fmla="*/ 39 h 39"/>
                <a:gd name="T4" fmla="*/ 25 w 25"/>
                <a:gd name="T5" fmla="*/ 19 h 39"/>
                <a:gd name="T6" fmla="*/ 0 w 25"/>
                <a:gd name="T7" fmla="*/ 0 h 39"/>
                <a:gd name="T8" fmla="*/ 4 w 25"/>
                <a:gd name="T9" fmla="*/ 39 h 39"/>
              </a:gdLst>
              <a:ahLst/>
              <a:cxnLst>
                <a:cxn ang="0">
                  <a:pos x="T0" y="T1"/>
                </a:cxn>
                <a:cxn ang="0">
                  <a:pos x="T2" y="T3"/>
                </a:cxn>
                <a:cxn ang="0">
                  <a:pos x="T4" y="T5"/>
                </a:cxn>
                <a:cxn ang="0">
                  <a:pos x="T6" y="T7"/>
                </a:cxn>
                <a:cxn ang="0">
                  <a:pos x="T8" y="T9"/>
                </a:cxn>
              </a:cxnLst>
              <a:rect l="0" t="0" r="r" b="b"/>
              <a:pathLst>
                <a:path w="25" h="39">
                  <a:moveTo>
                    <a:pt x="4" y="39"/>
                  </a:moveTo>
                  <a:cubicBezTo>
                    <a:pt x="23" y="39"/>
                    <a:pt x="23" y="39"/>
                    <a:pt x="23" y="39"/>
                  </a:cubicBezTo>
                  <a:cubicBezTo>
                    <a:pt x="25" y="19"/>
                    <a:pt x="25" y="19"/>
                    <a:pt x="25" y="19"/>
                  </a:cubicBezTo>
                  <a:cubicBezTo>
                    <a:pt x="16" y="14"/>
                    <a:pt x="7" y="7"/>
                    <a:pt x="0" y="0"/>
                  </a:cubicBezTo>
                  <a:lnTo>
                    <a:pt x="4" y="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79" name="Freeform 57"/>
            <p:cNvSpPr>
              <a:spLocks/>
            </p:cNvSpPr>
            <p:nvPr/>
          </p:nvSpPr>
          <p:spPr bwMode="auto">
            <a:xfrm>
              <a:off x="649286" y="2574915"/>
              <a:ext cx="95251" cy="147639"/>
            </a:xfrm>
            <a:custGeom>
              <a:avLst/>
              <a:gdLst>
                <a:gd name="T0" fmla="*/ 2 w 25"/>
                <a:gd name="T1" fmla="*/ 39 h 39"/>
                <a:gd name="T2" fmla="*/ 21 w 25"/>
                <a:gd name="T3" fmla="*/ 39 h 39"/>
                <a:gd name="T4" fmla="*/ 25 w 25"/>
                <a:gd name="T5" fmla="*/ 0 h 39"/>
                <a:gd name="T6" fmla="*/ 0 w 25"/>
                <a:gd name="T7" fmla="*/ 19 h 39"/>
                <a:gd name="T8" fmla="*/ 2 w 25"/>
                <a:gd name="T9" fmla="*/ 39 h 39"/>
              </a:gdLst>
              <a:ahLst/>
              <a:cxnLst>
                <a:cxn ang="0">
                  <a:pos x="T0" y="T1"/>
                </a:cxn>
                <a:cxn ang="0">
                  <a:pos x="T2" y="T3"/>
                </a:cxn>
                <a:cxn ang="0">
                  <a:pos x="T4" y="T5"/>
                </a:cxn>
                <a:cxn ang="0">
                  <a:pos x="T6" y="T7"/>
                </a:cxn>
                <a:cxn ang="0">
                  <a:pos x="T8" y="T9"/>
                </a:cxn>
              </a:cxnLst>
              <a:rect l="0" t="0" r="r" b="b"/>
              <a:pathLst>
                <a:path w="25" h="39">
                  <a:moveTo>
                    <a:pt x="2" y="39"/>
                  </a:moveTo>
                  <a:cubicBezTo>
                    <a:pt x="21" y="39"/>
                    <a:pt x="21" y="39"/>
                    <a:pt x="21" y="39"/>
                  </a:cubicBezTo>
                  <a:cubicBezTo>
                    <a:pt x="25" y="0"/>
                    <a:pt x="25" y="0"/>
                    <a:pt x="25" y="0"/>
                  </a:cubicBezTo>
                  <a:cubicBezTo>
                    <a:pt x="18" y="7"/>
                    <a:pt x="9" y="14"/>
                    <a:pt x="0" y="19"/>
                  </a:cubicBezTo>
                  <a:lnTo>
                    <a:pt x="2" y="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1" name="Oval 58"/>
            <p:cNvSpPr>
              <a:spLocks noChangeArrowheads="1"/>
            </p:cNvSpPr>
            <p:nvPr/>
          </p:nvSpPr>
          <p:spPr bwMode="auto">
            <a:xfrm>
              <a:off x="-58739" y="2247889"/>
              <a:ext cx="106364" cy="109539"/>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2" name="Freeform 59"/>
            <p:cNvSpPr>
              <a:spLocks/>
            </p:cNvSpPr>
            <p:nvPr/>
          </p:nvSpPr>
          <p:spPr bwMode="auto">
            <a:xfrm>
              <a:off x="-96837" y="2381240"/>
              <a:ext cx="182564" cy="341313"/>
            </a:xfrm>
            <a:custGeom>
              <a:avLst/>
              <a:gdLst>
                <a:gd name="T0" fmla="*/ 57 w 115"/>
                <a:gd name="T1" fmla="*/ 31 h 215"/>
                <a:gd name="T2" fmla="*/ 38 w 115"/>
                <a:gd name="T3" fmla="*/ 0 h 215"/>
                <a:gd name="T4" fmla="*/ 0 w 115"/>
                <a:gd name="T5" fmla="*/ 7 h 215"/>
                <a:gd name="T6" fmla="*/ 0 w 115"/>
                <a:gd name="T7" fmla="*/ 90 h 215"/>
                <a:gd name="T8" fmla="*/ 24 w 115"/>
                <a:gd name="T9" fmla="*/ 110 h 215"/>
                <a:gd name="T10" fmla="*/ 33 w 115"/>
                <a:gd name="T11" fmla="*/ 215 h 215"/>
                <a:gd name="T12" fmla="*/ 81 w 115"/>
                <a:gd name="T13" fmla="*/ 215 h 215"/>
                <a:gd name="T14" fmla="*/ 91 w 115"/>
                <a:gd name="T15" fmla="*/ 110 h 215"/>
                <a:gd name="T16" fmla="*/ 115 w 115"/>
                <a:gd name="T17" fmla="*/ 90 h 215"/>
                <a:gd name="T18" fmla="*/ 115 w 115"/>
                <a:gd name="T19" fmla="*/ 7 h 215"/>
                <a:gd name="T20" fmla="*/ 76 w 115"/>
                <a:gd name="T21" fmla="*/ 0 h 215"/>
                <a:gd name="T22" fmla="*/ 57 w 115"/>
                <a:gd name="T23" fmla="*/ 3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215">
                  <a:moveTo>
                    <a:pt x="57" y="31"/>
                  </a:moveTo>
                  <a:lnTo>
                    <a:pt x="38" y="0"/>
                  </a:lnTo>
                  <a:lnTo>
                    <a:pt x="0" y="7"/>
                  </a:lnTo>
                  <a:lnTo>
                    <a:pt x="0" y="90"/>
                  </a:lnTo>
                  <a:lnTo>
                    <a:pt x="24" y="110"/>
                  </a:lnTo>
                  <a:lnTo>
                    <a:pt x="33" y="215"/>
                  </a:lnTo>
                  <a:lnTo>
                    <a:pt x="81" y="215"/>
                  </a:lnTo>
                  <a:lnTo>
                    <a:pt x="91" y="110"/>
                  </a:lnTo>
                  <a:lnTo>
                    <a:pt x="115" y="90"/>
                  </a:lnTo>
                  <a:lnTo>
                    <a:pt x="115" y="7"/>
                  </a:lnTo>
                  <a:lnTo>
                    <a:pt x="76" y="0"/>
                  </a:lnTo>
                  <a:lnTo>
                    <a:pt x="57" y="3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3" name="Freeform 60"/>
            <p:cNvSpPr>
              <a:spLocks/>
            </p:cNvSpPr>
            <p:nvPr/>
          </p:nvSpPr>
          <p:spPr bwMode="auto">
            <a:xfrm>
              <a:off x="812799" y="2381240"/>
              <a:ext cx="180974" cy="341313"/>
            </a:xfrm>
            <a:custGeom>
              <a:avLst/>
              <a:gdLst>
                <a:gd name="T0" fmla="*/ 76 w 114"/>
                <a:gd name="T1" fmla="*/ 0 h 215"/>
                <a:gd name="T2" fmla="*/ 57 w 114"/>
                <a:gd name="T3" fmla="*/ 31 h 215"/>
                <a:gd name="T4" fmla="*/ 38 w 114"/>
                <a:gd name="T5" fmla="*/ 0 h 215"/>
                <a:gd name="T6" fmla="*/ 0 w 114"/>
                <a:gd name="T7" fmla="*/ 7 h 215"/>
                <a:gd name="T8" fmla="*/ 0 w 114"/>
                <a:gd name="T9" fmla="*/ 90 h 215"/>
                <a:gd name="T10" fmla="*/ 23 w 114"/>
                <a:gd name="T11" fmla="*/ 110 h 215"/>
                <a:gd name="T12" fmla="*/ 33 w 114"/>
                <a:gd name="T13" fmla="*/ 215 h 215"/>
                <a:gd name="T14" fmla="*/ 81 w 114"/>
                <a:gd name="T15" fmla="*/ 215 h 215"/>
                <a:gd name="T16" fmla="*/ 90 w 114"/>
                <a:gd name="T17" fmla="*/ 110 h 215"/>
                <a:gd name="T18" fmla="*/ 114 w 114"/>
                <a:gd name="T19" fmla="*/ 90 h 215"/>
                <a:gd name="T20" fmla="*/ 114 w 114"/>
                <a:gd name="T21" fmla="*/ 7 h 215"/>
                <a:gd name="T22" fmla="*/ 76 w 114"/>
                <a:gd name="T2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215">
                  <a:moveTo>
                    <a:pt x="76" y="0"/>
                  </a:moveTo>
                  <a:lnTo>
                    <a:pt x="57" y="31"/>
                  </a:lnTo>
                  <a:lnTo>
                    <a:pt x="38" y="0"/>
                  </a:lnTo>
                  <a:lnTo>
                    <a:pt x="0" y="7"/>
                  </a:lnTo>
                  <a:lnTo>
                    <a:pt x="0" y="90"/>
                  </a:lnTo>
                  <a:lnTo>
                    <a:pt x="23" y="110"/>
                  </a:lnTo>
                  <a:lnTo>
                    <a:pt x="33" y="215"/>
                  </a:lnTo>
                  <a:lnTo>
                    <a:pt x="81" y="215"/>
                  </a:lnTo>
                  <a:lnTo>
                    <a:pt x="90" y="110"/>
                  </a:lnTo>
                  <a:lnTo>
                    <a:pt x="114" y="90"/>
                  </a:lnTo>
                  <a:lnTo>
                    <a:pt x="114" y="7"/>
                  </a:lnTo>
                  <a:lnTo>
                    <a:pt x="76"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4" name="Oval 61"/>
            <p:cNvSpPr>
              <a:spLocks noChangeArrowheads="1"/>
            </p:cNvSpPr>
            <p:nvPr/>
          </p:nvSpPr>
          <p:spPr bwMode="auto">
            <a:xfrm>
              <a:off x="849311" y="2247889"/>
              <a:ext cx="106364" cy="109539"/>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5" name="Freeform 62"/>
            <p:cNvSpPr>
              <a:spLocks noEditPoints="1"/>
            </p:cNvSpPr>
            <p:nvPr/>
          </p:nvSpPr>
          <p:spPr bwMode="auto">
            <a:xfrm>
              <a:off x="96836" y="1920867"/>
              <a:ext cx="703260" cy="888997"/>
            </a:xfrm>
            <a:custGeom>
              <a:avLst/>
              <a:gdLst>
                <a:gd name="T0" fmla="*/ 93 w 186"/>
                <a:gd name="T1" fmla="*/ 0 h 234"/>
                <a:gd name="T2" fmla="*/ 0 w 186"/>
                <a:gd name="T3" fmla="*/ 93 h 234"/>
                <a:gd name="T4" fmla="*/ 84 w 186"/>
                <a:gd name="T5" fmla="*/ 185 h 234"/>
                <a:gd name="T6" fmla="*/ 84 w 186"/>
                <a:gd name="T7" fmla="*/ 201 h 234"/>
                <a:gd name="T8" fmla="*/ 75 w 186"/>
                <a:gd name="T9" fmla="*/ 201 h 234"/>
                <a:gd name="T10" fmla="*/ 75 w 186"/>
                <a:gd name="T11" fmla="*/ 234 h 234"/>
                <a:gd name="T12" fmla="*/ 111 w 186"/>
                <a:gd name="T13" fmla="*/ 234 h 234"/>
                <a:gd name="T14" fmla="*/ 111 w 186"/>
                <a:gd name="T15" fmla="*/ 201 h 234"/>
                <a:gd name="T16" fmla="*/ 102 w 186"/>
                <a:gd name="T17" fmla="*/ 201 h 234"/>
                <a:gd name="T18" fmla="*/ 102 w 186"/>
                <a:gd name="T19" fmla="*/ 185 h 234"/>
                <a:gd name="T20" fmla="*/ 186 w 186"/>
                <a:gd name="T21" fmla="*/ 93 h 234"/>
                <a:gd name="T22" fmla="*/ 93 w 186"/>
                <a:gd name="T23" fmla="*/ 0 h 234"/>
                <a:gd name="T24" fmla="*/ 93 w 186"/>
                <a:gd name="T25" fmla="*/ 165 h 234"/>
                <a:gd name="T26" fmla="*/ 21 w 186"/>
                <a:gd name="T27" fmla="*/ 93 h 234"/>
                <a:gd name="T28" fmla="*/ 93 w 186"/>
                <a:gd name="T29" fmla="*/ 21 h 234"/>
                <a:gd name="T30" fmla="*/ 165 w 186"/>
                <a:gd name="T31" fmla="*/ 93 h 234"/>
                <a:gd name="T32" fmla="*/ 93 w 186"/>
                <a:gd name="T33" fmla="*/ 16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234">
                  <a:moveTo>
                    <a:pt x="93" y="0"/>
                  </a:moveTo>
                  <a:cubicBezTo>
                    <a:pt x="42" y="0"/>
                    <a:pt x="0" y="42"/>
                    <a:pt x="0" y="93"/>
                  </a:cubicBezTo>
                  <a:cubicBezTo>
                    <a:pt x="0" y="141"/>
                    <a:pt x="37" y="181"/>
                    <a:pt x="84" y="185"/>
                  </a:cubicBezTo>
                  <a:cubicBezTo>
                    <a:pt x="84" y="201"/>
                    <a:pt x="84" y="201"/>
                    <a:pt x="84" y="201"/>
                  </a:cubicBezTo>
                  <a:cubicBezTo>
                    <a:pt x="75" y="201"/>
                    <a:pt x="75" y="201"/>
                    <a:pt x="75" y="201"/>
                  </a:cubicBezTo>
                  <a:cubicBezTo>
                    <a:pt x="75" y="234"/>
                    <a:pt x="75" y="234"/>
                    <a:pt x="75" y="234"/>
                  </a:cubicBezTo>
                  <a:cubicBezTo>
                    <a:pt x="111" y="234"/>
                    <a:pt x="111" y="234"/>
                    <a:pt x="111" y="234"/>
                  </a:cubicBezTo>
                  <a:cubicBezTo>
                    <a:pt x="111" y="201"/>
                    <a:pt x="111" y="201"/>
                    <a:pt x="111" y="201"/>
                  </a:cubicBezTo>
                  <a:cubicBezTo>
                    <a:pt x="102" y="201"/>
                    <a:pt x="102" y="201"/>
                    <a:pt x="102" y="201"/>
                  </a:cubicBezTo>
                  <a:cubicBezTo>
                    <a:pt x="102" y="185"/>
                    <a:pt x="102" y="185"/>
                    <a:pt x="102" y="185"/>
                  </a:cubicBezTo>
                  <a:cubicBezTo>
                    <a:pt x="149" y="181"/>
                    <a:pt x="186" y="141"/>
                    <a:pt x="186" y="93"/>
                  </a:cubicBezTo>
                  <a:cubicBezTo>
                    <a:pt x="186" y="42"/>
                    <a:pt x="144" y="0"/>
                    <a:pt x="93" y="0"/>
                  </a:cubicBezTo>
                  <a:close/>
                  <a:moveTo>
                    <a:pt x="93" y="165"/>
                  </a:moveTo>
                  <a:cubicBezTo>
                    <a:pt x="53" y="165"/>
                    <a:pt x="21" y="133"/>
                    <a:pt x="21" y="93"/>
                  </a:cubicBezTo>
                  <a:cubicBezTo>
                    <a:pt x="21" y="53"/>
                    <a:pt x="53" y="21"/>
                    <a:pt x="93" y="21"/>
                  </a:cubicBezTo>
                  <a:cubicBezTo>
                    <a:pt x="133" y="21"/>
                    <a:pt x="165" y="53"/>
                    <a:pt x="165" y="93"/>
                  </a:cubicBezTo>
                  <a:cubicBezTo>
                    <a:pt x="165" y="133"/>
                    <a:pt x="133" y="165"/>
                    <a:pt x="93" y="16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6" name="Oval 63"/>
            <p:cNvSpPr>
              <a:spLocks noChangeArrowheads="1"/>
            </p:cNvSpPr>
            <p:nvPr/>
          </p:nvSpPr>
          <p:spPr bwMode="auto">
            <a:xfrm>
              <a:off x="354010" y="2114542"/>
              <a:ext cx="188912" cy="193675"/>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7" name="Freeform 64"/>
            <p:cNvSpPr>
              <a:spLocks/>
            </p:cNvSpPr>
            <p:nvPr/>
          </p:nvSpPr>
          <p:spPr bwMode="auto">
            <a:xfrm>
              <a:off x="288924" y="2349500"/>
              <a:ext cx="319089" cy="149226"/>
            </a:xfrm>
            <a:custGeom>
              <a:avLst/>
              <a:gdLst>
                <a:gd name="T0" fmla="*/ 42 w 84"/>
                <a:gd name="T1" fmla="*/ 23 h 39"/>
                <a:gd name="T2" fmla="*/ 27 w 84"/>
                <a:gd name="T3" fmla="*/ 0 h 39"/>
                <a:gd name="T4" fmla="*/ 0 w 84"/>
                <a:gd name="T5" fmla="*/ 6 h 39"/>
                <a:gd name="T6" fmla="*/ 0 w 84"/>
                <a:gd name="T7" fmla="*/ 21 h 39"/>
                <a:gd name="T8" fmla="*/ 42 w 84"/>
                <a:gd name="T9" fmla="*/ 39 h 39"/>
                <a:gd name="T10" fmla="*/ 84 w 84"/>
                <a:gd name="T11" fmla="*/ 21 h 39"/>
                <a:gd name="T12" fmla="*/ 84 w 84"/>
                <a:gd name="T13" fmla="*/ 6 h 39"/>
                <a:gd name="T14" fmla="*/ 57 w 84"/>
                <a:gd name="T15" fmla="*/ 0 h 39"/>
                <a:gd name="T16" fmla="*/ 42 w 84"/>
                <a:gd name="T1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9">
                  <a:moveTo>
                    <a:pt x="42" y="23"/>
                  </a:moveTo>
                  <a:cubicBezTo>
                    <a:pt x="27" y="0"/>
                    <a:pt x="27" y="0"/>
                    <a:pt x="27" y="0"/>
                  </a:cubicBezTo>
                  <a:cubicBezTo>
                    <a:pt x="0" y="6"/>
                    <a:pt x="0" y="6"/>
                    <a:pt x="0" y="6"/>
                  </a:cubicBezTo>
                  <a:cubicBezTo>
                    <a:pt x="0" y="21"/>
                    <a:pt x="0" y="21"/>
                    <a:pt x="0" y="21"/>
                  </a:cubicBezTo>
                  <a:cubicBezTo>
                    <a:pt x="10" y="32"/>
                    <a:pt x="25" y="39"/>
                    <a:pt x="42" y="39"/>
                  </a:cubicBezTo>
                  <a:cubicBezTo>
                    <a:pt x="59" y="39"/>
                    <a:pt x="74" y="32"/>
                    <a:pt x="84" y="21"/>
                  </a:cubicBezTo>
                  <a:cubicBezTo>
                    <a:pt x="84" y="6"/>
                    <a:pt x="84" y="6"/>
                    <a:pt x="84" y="6"/>
                  </a:cubicBezTo>
                  <a:cubicBezTo>
                    <a:pt x="57" y="0"/>
                    <a:pt x="57" y="0"/>
                    <a:pt x="57" y="0"/>
                  </a:cubicBezTo>
                  <a:lnTo>
                    <a:pt x="42" y="2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sp>
        <p:nvSpPr>
          <p:cNvPr id="189" name="Freeform 93"/>
          <p:cNvSpPr>
            <a:spLocks noChangeAspect="1" noEditPoints="1"/>
          </p:cNvSpPr>
          <p:nvPr/>
        </p:nvSpPr>
        <p:spPr bwMode="auto">
          <a:xfrm>
            <a:off x="4939213" y="4024786"/>
            <a:ext cx="144496" cy="150896"/>
          </a:xfrm>
          <a:custGeom>
            <a:avLst/>
            <a:gdLst>
              <a:gd name="T0" fmla="*/ 1646 w 1851"/>
              <a:gd name="T1" fmla="*/ 206 h 2057"/>
              <a:gd name="T2" fmla="*/ 1215 w 1851"/>
              <a:gd name="T3" fmla="*/ 206 h 2057"/>
              <a:gd name="T4" fmla="*/ 926 w 1851"/>
              <a:gd name="T5" fmla="*/ 0 h 2057"/>
              <a:gd name="T6" fmla="*/ 636 w 1851"/>
              <a:gd name="T7" fmla="*/ 206 h 2057"/>
              <a:gd name="T8" fmla="*/ 206 w 1851"/>
              <a:gd name="T9" fmla="*/ 206 h 2057"/>
              <a:gd name="T10" fmla="*/ 0 w 1851"/>
              <a:gd name="T11" fmla="*/ 411 h 2057"/>
              <a:gd name="T12" fmla="*/ 0 w 1851"/>
              <a:gd name="T13" fmla="*/ 1851 h 2057"/>
              <a:gd name="T14" fmla="*/ 206 w 1851"/>
              <a:gd name="T15" fmla="*/ 2057 h 2057"/>
              <a:gd name="T16" fmla="*/ 1646 w 1851"/>
              <a:gd name="T17" fmla="*/ 2057 h 2057"/>
              <a:gd name="T18" fmla="*/ 1851 w 1851"/>
              <a:gd name="T19" fmla="*/ 1851 h 2057"/>
              <a:gd name="T20" fmla="*/ 1851 w 1851"/>
              <a:gd name="T21" fmla="*/ 411 h 2057"/>
              <a:gd name="T22" fmla="*/ 1646 w 1851"/>
              <a:gd name="T23" fmla="*/ 206 h 2057"/>
              <a:gd name="T24" fmla="*/ 926 w 1851"/>
              <a:gd name="T25" fmla="*/ 206 h 2057"/>
              <a:gd name="T26" fmla="*/ 1029 w 1851"/>
              <a:gd name="T27" fmla="*/ 309 h 2057"/>
              <a:gd name="T28" fmla="*/ 926 w 1851"/>
              <a:gd name="T29" fmla="*/ 411 h 2057"/>
              <a:gd name="T30" fmla="*/ 823 w 1851"/>
              <a:gd name="T31" fmla="*/ 309 h 2057"/>
              <a:gd name="T32" fmla="*/ 926 w 1851"/>
              <a:gd name="T33" fmla="*/ 206 h 2057"/>
              <a:gd name="T34" fmla="*/ 720 w 1851"/>
              <a:gd name="T35" fmla="*/ 1645 h 2057"/>
              <a:gd name="T36" fmla="*/ 309 w 1851"/>
              <a:gd name="T37" fmla="*/ 1234 h 2057"/>
              <a:gd name="T38" fmla="*/ 454 w 1851"/>
              <a:gd name="T39" fmla="*/ 1089 h 2057"/>
              <a:gd name="T40" fmla="*/ 720 w 1851"/>
              <a:gd name="T41" fmla="*/ 1354 h 2057"/>
              <a:gd name="T42" fmla="*/ 1397 w 1851"/>
              <a:gd name="T43" fmla="*/ 677 h 2057"/>
              <a:gd name="T44" fmla="*/ 1543 w 1851"/>
              <a:gd name="T45" fmla="*/ 823 h 2057"/>
              <a:gd name="T46" fmla="*/ 720 w 1851"/>
              <a:gd name="T47" fmla="*/ 1645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1" h="2057">
                <a:moveTo>
                  <a:pt x="1646" y="206"/>
                </a:moveTo>
                <a:lnTo>
                  <a:pt x="1215" y="206"/>
                </a:lnTo>
                <a:cubicBezTo>
                  <a:pt x="1173" y="86"/>
                  <a:pt x="1060" y="0"/>
                  <a:pt x="926" y="0"/>
                </a:cubicBezTo>
                <a:cubicBezTo>
                  <a:pt x="791" y="0"/>
                  <a:pt x="678" y="86"/>
                  <a:pt x="636" y="206"/>
                </a:cubicBezTo>
                <a:lnTo>
                  <a:pt x="206" y="206"/>
                </a:lnTo>
                <a:cubicBezTo>
                  <a:pt x="92" y="206"/>
                  <a:pt x="0" y="298"/>
                  <a:pt x="0" y="411"/>
                </a:cubicBezTo>
                <a:lnTo>
                  <a:pt x="0" y="1851"/>
                </a:lnTo>
                <a:cubicBezTo>
                  <a:pt x="0" y="1965"/>
                  <a:pt x="92" y="2057"/>
                  <a:pt x="206" y="2057"/>
                </a:cubicBezTo>
                <a:lnTo>
                  <a:pt x="1646" y="2057"/>
                </a:lnTo>
                <a:cubicBezTo>
                  <a:pt x="1759" y="2057"/>
                  <a:pt x="1851" y="1965"/>
                  <a:pt x="1851" y="1851"/>
                </a:cubicBezTo>
                <a:lnTo>
                  <a:pt x="1851" y="411"/>
                </a:lnTo>
                <a:cubicBezTo>
                  <a:pt x="1851" y="298"/>
                  <a:pt x="1759" y="206"/>
                  <a:pt x="1646" y="206"/>
                </a:cubicBezTo>
                <a:close/>
                <a:moveTo>
                  <a:pt x="926" y="206"/>
                </a:moveTo>
                <a:cubicBezTo>
                  <a:pt x="982" y="206"/>
                  <a:pt x="1029" y="252"/>
                  <a:pt x="1029" y="309"/>
                </a:cubicBezTo>
                <a:cubicBezTo>
                  <a:pt x="1029" y="366"/>
                  <a:pt x="982" y="411"/>
                  <a:pt x="926" y="411"/>
                </a:cubicBezTo>
                <a:cubicBezTo>
                  <a:pt x="869" y="411"/>
                  <a:pt x="823" y="366"/>
                  <a:pt x="823" y="309"/>
                </a:cubicBezTo>
                <a:cubicBezTo>
                  <a:pt x="823" y="252"/>
                  <a:pt x="869" y="206"/>
                  <a:pt x="926" y="206"/>
                </a:cubicBezTo>
                <a:close/>
                <a:moveTo>
                  <a:pt x="720" y="1645"/>
                </a:moveTo>
                <a:lnTo>
                  <a:pt x="309" y="1234"/>
                </a:lnTo>
                <a:lnTo>
                  <a:pt x="454" y="1089"/>
                </a:lnTo>
                <a:lnTo>
                  <a:pt x="720" y="1354"/>
                </a:lnTo>
                <a:lnTo>
                  <a:pt x="1397" y="677"/>
                </a:lnTo>
                <a:lnTo>
                  <a:pt x="1543" y="823"/>
                </a:lnTo>
                <a:lnTo>
                  <a:pt x="720" y="164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90" name="Text Placeholder 3"/>
          <p:cNvSpPr txBox="1">
            <a:spLocks/>
          </p:cNvSpPr>
          <p:nvPr/>
        </p:nvSpPr>
        <p:spPr>
          <a:xfrm>
            <a:off x="2276400" y="5947774"/>
            <a:ext cx="7639200" cy="203794"/>
          </a:xfrm>
          <a:prstGeom prst="rect">
            <a:avLst/>
          </a:prstGeom>
        </p:spPr>
        <p:txBody>
          <a:bodyPr lIns="0" tIns="0" rIns="0" bIns="0" anchor="b"/>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700" b="0" dirty="0">
                <a:solidFill>
                  <a:srgbClr val="000000"/>
                </a:solidFill>
                <a:cs typeface="Helvetica" pitchFamily="34" charset="0"/>
              </a:rPr>
              <a:t>* Note: vendors are representative only</a:t>
            </a:r>
          </a:p>
        </p:txBody>
      </p:sp>
    </p:spTree>
    <p:extLst>
      <p:ext uri="{BB962C8B-B14F-4D97-AF65-F5344CB8AC3E}">
        <p14:creationId xmlns:p14="http://schemas.microsoft.com/office/powerpoint/2010/main" val="4146191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A077ED-D36D-4417-B883-B94062B84370}"/>
              </a:ext>
            </a:extLst>
          </p:cNvPr>
          <p:cNvSpPr>
            <a:spLocks noGrp="1"/>
          </p:cNvSpPr>
          <p:nvPr>
            <p:ph type="title"/>
          </p:nvPr>
        </p:nvSpPr>
        <p:spPr/>
        <p:txBody>
          <a:bodyPr/>
          <a:lstStyle/>
          <a:p>
            <a:r>
              <a:rPr lang="en-US" dirty="0"/>
              <a:t>Guiding principles for modern cloud security</a:t>
            </a:r>
          </a:p>
        </p:txBody>
      </p:sp>
      <p:grpSp>
        <p:nvGrpSpPr>
          <p:cNvPr id="4" name="Group 3">
            <a:extLst>
              <a:ext uri="{FF2B5EF4-FFF2-40B4-BE49-F238E27FC236}">
                <a16:creationId xmlns="" xmlns:a16="http://schemas.microsoft.com/office/drawing/2014/main" id="{16D767B1-3FE9-49EF-9CBC-BE132DF9FDF3}"/>
              </a:ext>
            </a:extLst>
          </p:cNvPr>
          <p:cNvGrpSpPr/>
          <p:nvPr/>
        </p:nvGrpSpPr>
        <p:grpSpPr>
          <a:xfrm>
            <a:off x="3633788" y="2328068"/>
            <a:ext cx="4924425" cy="2201863"/>
            <a:chOff x="3660776" y="2370139"/>
            <a:chExt cx="4924425" cy="2201863"/>
          </a:xfrm>
        </p:grpSpPr>
        <p:sp>
          <p:nvSpPr>
            <p:cNvPr id="5" name="Freeform 5">
              <a:extLst>
                <a:ext uri="{FF2B5EF4-FFF2-40B4-BE49-F238E27FC236}">
                  <a16:creationId xmlns="" xmlns:a16="http://schemas.microsoft.com/office/drawing/2014/main" id="{24E3644F-7E92-46A0-8444-AF20B10CCD3B}"/>
                </a:ext>
              </a:extLst>
            </p:cNvPr>
            <p:cNvSpPr>
              <a:spLocks/>
            </p:cNvSpPr>
            <p:nvPr/>
          </p:nvSpPr>
          <p:spPr bwMode="auto">
            <a:xfrm>
              <a:off x="3660776" y="2370139"/>
              <a:ext cx="4924425" cy="2109788"/>
            </a:xfrm>
            <a:custGeom>
              <a:avLst/>
              <a:gdLst>
                <a:gd name="T0" fmla="*/ 1050 w 3102"/>
                <a:gd name="T1" fmla="*/ 173 h 1329"/>
                <a:gd name="T2" fmla="*/ 844 w 3102"/>
                <a:gd name="T3" fmla="*/ 294 h 1329"/>
                <a:gd name="T4" fmla="*/ 787 w 3102"/>
                <a:gd name="T5" fmla="*/ 310 h 1329"/>
                <a:gd name="T6" fmla="*/ 670 w 3102"/>
                <a:gd name="T7" fmla="*/ 312 h 1329"/>
                <a:gd name="T8" fmla="*/ 544 w 3102"/>
                <a:gd name="T9" fmla="*/ 312 h 1329"/>
                <a:gd name="T10" fmla="*/ 435 w 3102"/>
                <a:gd name="T11" fmla="*/ 341 h 1329"/>
                <a:gd name="T12" fmla="*/ 380 w 3102"/>
                <a:gd name="T13" fmla="*/ 378 h 1329"/>
                <a:gd name="T14" fmla="*/ 321 w 3102"/>
                <a:gd name="T15" fmla="*/ 432 h 1329"/>
                <a:gd name="T16" fmla="*/ 279 w 3102"/>
                <a:gd name="T17" fmla="*/ 516 h 1329"/>
                <a:gd name="T18" fmla="*/ 254 w 3102"/>
                <a:gd name="T19" fmla="*/ 637 h 1329"/>
                <a:gd name="T20" fmla="*/ 217 w 3102"/>
                <a:gd name="T21" fmla="*/ 732 h 1329"/>
                <a:gd name="T22" fmla="*/ 166 w 3102"/>
                <a:gd name="T23" fmla="*/ 798 h 1329"/>
                <a:gd name="T24" fmla="*/ 108 w 3102"/>
                <a:gd name="T25" fmla="*/ 849 h 1329"/>
                <a:gd name="T26" fmla="*/ 46 w 3102"/>
                <a:gd name="T27" fmla="*/ 924 h 1329"/>
                <a:gd name="T28" fmla="*/ 9 w 3102"/>
                <a:gd name="T29" fmla="*/ 1002 h 1329"/>
                <a:gd name="T30" fmla="*/ 2 w 3102"/>
                <a:gd name="T31" fmla="*/ 1081 h 1329"/>
                <a:gd name="T32" fmla="*/ 24 w 3102"/>
                <a:gd name="T33" fmla="*/ 1154 h 1329"/>
                <a:gd name="T34" fmla="*/ 79 w 3102"/>
                <a:gd name="T35" fmla="*/ 1219 h 1329"/>
                <a:gd name="T36" fmla="*/ 166 w 3102"/>
                <a:gd name="T37" fmla="*/ 1272 h 1329"/>
                <a:gd name="T38" fmla="*/ 290 w 3102"/>
                <a:gd name="T39" fmla="*/ 1309 h 1329"/>
                <a:gd name="T40" fmla="*/ 409 w 3102"/>
                <a:gd name="T41" fmla="*/ 1322 h 1329"/>
                <a:gd name="T42" fmla="*/ 895 w 3102"/>
                <a:gd name="T43" fmla="*/ 1329 h 1329"/>
                <a:gd name="T44" fmla="*/ 1559 w 3102"/>
                <a:gd name="T45" fmla="*/ 1316 h 1329"/>
                <a:gd name="T46" fmla="*/ 2125 w 3102"/>
                <a:gd name="T47" fmla="*/ 1316 h 1329"/>
                <a:gd name="T48" fmla="*/ 2669 w 3102"/>
                <a:gd name="T49" fmla="*/ 1320 h 1329"/>
                <a:gd name="T50" fmla="*/ 2854 w 3102"/>
                <a:gd name="T51" fmla="*/ 1309 h 1329"/>
                <a:gd name="T52" fmla="*/ 2932 w 3102"/>
                <a:gd name="T53" fmla="*/ 1285 h 1329"/>
                <a:gd name="T54" fmla="*/ 3011 w 3102"/>
                <a:gd name="T55" fmla="*/ 1245 h 1329"/>
                <a:gd name="T56" fmla="*/ 3064 w 3102"/>
                <a:gd name="T57" fmla="*/ 1194 h 1329"/>
                <a:gd name="T58" fmla="*/ 3093 w 3102"/>
                <a:gd name="T59" fmla="*/ 1135 h 1329"/>
                <a:gd name="T60" fmla="*/ 3102 w 3102"/>
                <a:gd name="T61" fmla="*/ 1073 h 1329"/>
                <a:gd name="T62" fmla="*/ 3077 w 3102"/>
                <a:gd name="T63" fmla="*/ 958 h 1329"/>
                <a:gd name="T64" fmla="*/ 3025 w 3102"/>
                <a:gd name="T65" fmla="*/ 863 h 1329"/>
                <a:gd name="T66" fmla="*/ 2945 w 3102"/>
                <a:gd name="T67" fmla="*/ 787 h 1329"/>
                <a:gd name="T68" fmla="*/ 2847 w 3102"/>
                <a:gd name="T69" fmla="*/ 737 h 1329"/>
                <a:gd name="T70" fmla="*/ 2805 w 3102"/>
                <a:gd name="T71" fmla="*/ 699 h 1329"/>
                <a:gd name="T72" fmla="*/ 2817 w 3102"/>
                <a:gd name="T73" fmla="*/ 657 h 1329"/>
                <a:gd name="T74" fmla="*/ 2847 w 3102"/>
                <a:gd name="T75" fmla="*/ 593 h 1329"/>
                <a:gd name="T76" fmla="*/ 2845 w 3102"/>
                <a:gd name="T77" fmla="*/ 505 h 1329"/>
                <a:gd name="T78" fmla="*/ 2803 w 3102"/>
                <a:gd name="T79" fmla="*/ 418 h 1329"/>
                <a:gd name="T80" fmla="*/ 2726 w 3102"/>
                <a:gd name="T81" fmla="*/ 334 h 1329"/>
                <a:gd name="T82" fmla="*/ 2620 w 3102"/>
                <a:gd name="T83" fmla="*/ 252 h 1329"/>
                <a:gd name="T84" fmla="*/ 2379 w 3102"/>
                <a:gd name="T85" fmla="*/ 128 h 1329"/>
                <a:gd name="T86" fmla="*/ 2136 w 3102"/>
                <a:gd name="T87" fmla="*/ 45 h 1329"/>
                <a:gd name="T88" fmla="*/ 1890 w 3102"/>
                <a:gd name="T89" fmla="*/ 3 h 1329"/>
                <a:gd name="T90" fmla="*/ 1636 w 3102"/>
                <a:gd name="T91" fmla="*/ 7 h 1329"/>
                <a:gd name="T92" fmla="*/ 1379 w 3102"/>
                <a:gd name="T93" fmla="*/ 51 h 1329"/>
                <a:gd name="T94" fmla="*/ 1125 w 3102"/>
                <a:gd name="T95" fmla="*/ 138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02" h="1329">
                  <a:moveTo>
                    <a:pt x="1125" y="138"/>
                  </a:moveTo>
                  <a:lnTo>
                    <a:pt x="1125" y="138"/>
                  </a:lnTo>
                  <a:lnTo>
                    <a:pt x="1085" y="157"/>
                  </a:lnTo>
                  <a:lnTo>
                    <a:pt x="1050" y="173"/>
                  </a:lnTo>
                  <a:lnTo>
                    <a:pt x="1019" y="190"/>
                  </a:lnTo>
                  <a:lnTo>
                    <a:pt x="990" y="208"/>
                  </a:lnTo>
                  <a:lnTo>
                    <a:pt x="928" y="244"/>
                  </a:lnTo>
                  <a:lnTo>
                    <a:pt x="844" y="294"/>
                  </a:lnTo>
                  <a:lnTo>
                    <a:pt x="844" y="294"/>
                  </a:lnTo>
                  <a:lnTo>
                    <a:pt x="825" y="301"/>
                  </a:lnTo>
                  <a:lnTo>
                    <a:pt x="807" y="306"/>
                  </a:lnTo>
                  <a:lnTo>
                    <a:pt x="787" y="310"/>
                  </a:lnTo>
                  <a:lnTo>
                    <a:pt x="765" y="314"/>
                  </a:lnTo>
                  <a:lnTo>
                    <a:pt x="741" y="314"/>
                  </a:lnTo>
                  <a:lnTo>
                    <a:pt x="719" y="314"/>
                  </a:lnTo>
                  <a:lnTo>
                    <a:pt x="670" y="312"/>
                  </a:lnTo>
                  <a:lnTo>
                    <a:pt x="670" y="312"/>
                  </a:lnTo>
                  <a:lnTo>
                    <a:pt x="606" y="310"/>
                  </a:lnTo>
                  <a:lnTo>
                    <a:pt x="575" y="310"/>
                  </a:lnTo>
                  <a:lnTo>
                    <a:pt x="544" y="312"/>
                  </a:lnTo>
                  <a:lnTo>
                    <a:pt x="511" y="317"/>
                  </a:lnTo>
                  <a:lnTo>
                    <a:pt x="480" y="325"/>
                  </a:lnTo>
                  <a:lnTo>
                    <a:pt x="449" y="336"/>
                  </a:lnTo>
                  <a:lnTo>
                    <a:pt x="435" y="341"/>
                  </a:lnTo>
                  <a:lnTo>
                    <a:pt x="420" y="350"/>
                  </a:lnTo>
                  <a:lnTo>
                    <a:pt x="420" y="350"/>
                  </a:lnTo>
                  <a:lnTo>
                    <a:pt x="398" y="363"/>
                  </a:lnTo>
                  <a:lnTo>
                    <a:pt x="380" y="378"/>
                  </a:lnTo>
                  <a:lnTo>
                    <a:pt x="362" y="390"/>
                  </a:lnTo>
                  <a:lnTo>
                    <a:pt x="347" y="405"/>
                  </a:lnTo>
                  <a:lnTo>
                    <a:pt x="332" y="418"/>
                  </a:lnTo>
                  <a:lnTo>
                    <a:pt x="321" y="432"/>
                  </a:lnTo>
                  <a:lnTo>
                    <a:pt x="310" y="447"/>
                  </a:lnTo>
                  <a:lnTo>
                    <a:pt x="303" y="460"/>
                  </a:lnTo>
                  <a:lnTo>
                    <a:pt x="289" y="489"/>
                  </a:lnTo>
                  <a:lnTo>
                    <a:pt x="279" y="516"/>
                  </a:lnTo>
                  <a:lnTo>
                    <a:pt x="272" y="546"/>
                  </a:lnTo>
                  <a:lnTo>
                    <a:pt x="267" y="577"/>
                  </a:lnTo>
                  <a:lnTo>
                    <a:pt x="261" y="606"/>
                  </a:lnTo>
                  <a:lnTo>
                    <a:pt x="254" y="637"/>
                  </a:lnTo>
                  <a:lnTo>
                    <a:pt x="247" y="668"/>
                  </a:lnTo>
                  <a:lnTo>
                    <a:pt x="234" y="699"/>
                  </a:lnTo>
                  <a:lnTo>
                    <a:pt x="226" y="715"/>
                  </a:lnTo>
                  <a:lnTo>
                    <a:pt x="217" y="732"/>
                  </a:lnTo>
                  <a:lnTo>
                    <a:pt x="206" y="748"/>
                  </a:lnTo>
                  <a:lnTo>
                    <a:pt x="195" y="765"/>
                  </a:lnTo>
                  <a:lnTo>
                    <a:pt x="181" y="781"/>
                  </a:lnTo>
                  <a:lnTo>
                    <a:pt x="166" y="798"/>
                  </a:lnTo>
                  <a:lnTo>
                    <a:pt x="148" y="816"/>
                  </a:lnTo>
                  <a:lnTo>
                    <a:pt x="128" y="832"/>
                  </a:lnTo>
                  <a:lnTo>
                    <a:pt x="128" y="832"/>
                  </a:lnTo>
                  <a:lnTo>
                    <a:pt x="108" y="849"/>
                  </a:lnTo>
                  <a:lnTo>
                    <a:pt x="91" y="867"/>
                  </a:lnTo>
                  <a:lnTo>
                    <a:pt x="73" y="885"/>
                  </a:lnTo>
                  <a:lnTo>
                    <a:pt x="58" y="904"/>
                  </a:lnTo>
                  <a:lnTo>
                    <a:pt x="46" y="924"/>
                  </a:lnTo>
                  <a:lnTo>
                    <a:pt x="35" y="942"/>
                  </a:lnTo>
                  <a:lnTo>
                    <a:pt x="24" y="962"/>
                  </a:lnTo>
                  <a:lnTo>
                    <a:pt x="16" y="982"/>
                  </a:lnTo>
                  <a:lnTo>
                    <a:pt x="9" y="1002"/>
                  </a:lnTo>
                  <a:lnTo>
                    <a:pt x="4" y="1020"/>
                  </a:lnTo>
                  <a:lnTo>
                    <a:pt x="2" y="1040"/>
                  </a:lnTo>
                  <a:lnTo>
                    <a:pt x="0" y="1061"/>
                  </a:lnTo>
                  <a:lnTo>
                    <a:pt x="2" y="1081"/>
                  </a:lnTo>
                  <a:lnTo>
                    <a:pt x="4" y="1099"/>
                  </a:lnTo>
                  <a:lnTo>
                    <a:pt x="9" y="1117"/>
                  </a:lnTo>
                  <a:lnTo>
                    <a:pt x="15" y="1135"/>
                  </a:lnTo>
                  <a:lnTo>
                    <a:pt x="24" y="1154"/>
                  </a:lnTo>
                  <a:lnTo>
                    <a:pt x="35" y="1172"/>
                  </a:lnTo>
                  <a:lnTo>
                    <a:pt x="48" y="1188"/>
                  </a:lnTo>
                  <a:lnTo>
                    <a:pt x="62" y="1205"/>
                  </a:lnTo>
                  <a:lnTo>
                    <a:pt x="79" y="1219"/>
                  </a:lnTo>
                  <a:lnTo>
                    <a:pt x="97" y="1234"/>
                  </a:lnTo>
                  <a:lnTo>
                    <a:pt x="119" y="1249"/>
                  </a:lnTo>
                  <a:lnTo>
                    <a:pt x="141" y="1261"/>
                  </a:lnTo>
                  <a:lnTo>
                    <a:pt x="166" y="1272"/>
                  </a:lnTo>
                  <a:lnTo>
                    <a:pt x="194" y="1283"/>
                  </a:lnTo>
                  <a:lnTo>
                    <a:pt x="225" y="1294"/>
                  </a:lnTo>
                  <a:lnTo>
                    <a:pt x="256" y="1302"/>
                  </a:lnTo>
                  <a:lnTo>
                    <a:pt x="290" y="1309"/>
                  </a:lnTo>
                  <a:lnTo>
                    <a:pt x="329" y="1314"/>
                  </a:lnTo>
                  <a:lnTo>
                    <a:pt x="367" y="1320"/>
                  </a:lnTo>
                  <a:lnTo>
                    <a:pt x="409" y="1322"/>
                  </a:lnTo>
                  <a:lnTo>
                    <a:pt x="409" y="1322"/>
                  </a:lnTo>
                  <a:lnTo>
                    <a:pt x="484" y="1325"/>
                  </a:lnTo>
                  <a:lnTo>
                    <a:pt x="595" y="1327"/>
                  </a:lnTo>
                  <a:lnTo>
                    <a:pt x="736" y="1327"/>
                  </a:lnTo>
                  <a:lnTo>
                    <a:pt x="895" y="1329"/>
                  </a:lnTo>
                  <a:lnTo>
                    <a:pt x="1066" y="1327"/>
                  </a:lnTo>
                  <a:lnTo>
                    <a:pt x="1238" y="1325"/>
                  </a:lnTo>
                  <a:lnTo>
                    <a:pt x="1406" y="1322"/>
                  </a:lnTo>
                  <a:lnTo>
                    <a:pt x="1559" y="1316"/>
                  </a:lnTo>
                  <a:lnTo>
                    <a:pt x="1559" y="1316"/>
                  </a:lnTo>
                  <a:lnTo>
                    <a:pt x="1663" y="1312"/>
                  </a:lnTo>
                  <a:lnTo>
                    <a:pt x="1798" y="1312"/>
                  </a:lnTo>
                  <a:lnTo>
                    <a:pt x="2125" y="1316"/>
                  </a:lnTo>
                  <a:lnTo>
                    <a:pt x="2125" y="1316"/>
                  </a:lnTo>
                  <a:lnTo>
                    <a:pt x="2359" y="1320"/>
                  </a:lnTo>
                  <a:lnTo>
                    <a:pt x="2576" y="1322"/>
                  </a:lnTo>
                  <a:lnTo>
                    <a:pt x="2669" y="1320"/>
                  </a:lnTo>
                  <a:lnTo>
                    <a:pt x="2748" y="1318"/>
                  </a:lnTo>
                  <a:lnTo>
                    <a:pt x="2812" y="1314"/>
                  </a:lnTo>
                  <a:lnTo>
                    <a:pt x="2836" y="1311"/>
                  </a:lnTo>
                  <a:lnTo>
                    <a:pt x="2854" y="1309"/>
                  </a:lnTo>
                  <a:lnTo>
                    <a:pt x="2854" y="1309"/>
                  </a:lnTo>
                  <a:lnTo>
                    <a:pt x="2883" y="1302"/>
                  </a:lnTo>
                  <a:lnTo>
                    <a:pt x="2909" y="1294"/>
                  </a:lnTo>
                  <a:lnTo>
                    <a:pt x="2932" y="1285"/>
                  </a:lnTo>
                  <a:lnTo>
                    <a:pt x="2954" y="1276"/>
                  </a:lnTo>
                  <a:lnTo>
                    <a:pt x="2976" y="1267"/>
                  </a:lnTo>
                  <a:lnTo>
                    <a:pt x="2994" y="1256"/>
                  </a:lnTo>
                  <a:lnTo>
                    <a:pt x="3011" y="1245"/>
                  </a:lnTo>
                  <a:lnTo>
                    <a:pt x="3027" y="1234"/>
                  </a:lnTo>
                  <a:lnTo>
                    <a:pt x="3040" y="1221"/>
                  </a:lnTo>
                  <a:lnTo>
                    <a:pt x="3053" y="1208"/>
                  </a:lnTo>
                  <a:lnTo>
                    <a:pt x="3064" y="1194"/>
                  </a:lnTo>
                  <a:lnTo>
                    <a:pt x="3073" y="1181"/>
                  </a:lnTo>
                  <a:lnTo>
                    <a:pt x="3080" y="1166"/>
                  </a:lnTo>
                  <a:lnTo>
                    <a:pt x="3088" y="1152"/>
                  </a:lnTo>
                  <a:lnTo>
                    <a:pt x="3093" y="1135"/>
                  </a:lnTo>
                  <a:lnTo>
                    <a:pt x="3097" y="1121"/>
                  </a:lnTo>
                  <a:lnTo>
                    <a:pt x="3100" y="1104"/>
                  </a:lnTo>
                  <a:lnTo>
                    <a:pt x="3100" y="1090"/>
                  </a:lnTo>
                  <a:lnTo>
                    <a:pt x="3102" y="1073"/>
                  </a:lnTo>
                  <a:lnTo>
                    <a:pt x="3100" y="1057"/>
                  </a:lnTo>
                  <a:lnTo>
                    <a:pt x="3097" y="1024"/>
                  </a:lnTo>
                  <a:lnTo>
                    <a:pt x="3088" y="991"/>
                  </a:lnTo>
                  <a:lnTo>
                    <a:pt x="3077" y="958"/>
                  </a:lnTo>
                  <a:lnTo>
                    <a:pt x="3062" y="925"/>
                  </a:lnTo>
                  <a:lnTo>
                    <a:pt x="3046" y="893"/>
                  </a:lnTo>
                  <a:lnTo>
                    <a:pt x="3025" y="863"/>
                  </a:lnTo>
                  <a:lnTo>
                    <a:pt x="3025" y="863"/>
                  </a:lnTo>
                  <a:lnTo>
                    <a:pt x="3007" y="840"/>
                  </a:lnTo>
                  <a:lnTo>
                    <a:pt x="2987" y="820"/>
                  </a:lnTo>
                  <a:lnTo>
                    <a:pt x="2967" y="801"/>
                  </a:lnTo>
                  <a:lnTo>
                    <a:pt x="2945" y="787"/>
                  </a:lnTo>
                  <a:lnTo>
                    <a:pt x="2923" y="774"/>
                  </a:lnTo>
                  <a:lnTo>
                    <a:pt x="2903" y="763"/>
                  </a:lnTo>
                  <a:lnTo>
                    <a:pt x="2863" y="745"/>
                  </a:lnTo>
                  <a:lnTo>
                    <a:pt x="2847" y="737"/>
                  </a:lnTo>
                  <a:lnTo>
                    <a:pt x="2830" y="728"/>
                  </a:lnTo>
                  <a:lnTo>
                    <a:pt x="2819" y="719"/>
                  </a:lnTo>
                  <a:lnTo>
                    <a:pt x="2810" y="710"/>
                  </a:lnTo>
                  <a:lnTo>
                    <a:pt x="2805" y="699"/>
                  </a:lnTo>
                  <a:lnTo>
                    <a:pt x="2805" y="694"/>
                  </a:lnTo>
                  <a:lnTo>
                    <a:pt x="2805" y="688"/>
                  </a:lnTo>
                  <a:lnTo>
                    <a:pt x="2808" y="673"/>
                  </a:lnTo>
                  <a:lnTo>
                    <a:pt x="2817" y="657"/>
                  </a:lnTo>
                  <a:lnTo>
                    <a:pt x="2817" y="657"/>
                  </a:lnTo>
                  <a:lnTo>
                    <a:pt x="2830" y="637"/>
                  </a:lnTo>
                  <a:lnTo>
                    <a:pt x="2839" y="615"/>
                  </a:lnTo>
                  <a:lnTo>
                    <a:pt x="2847" y="593"/>
                  </a:lnTo>
                  <a:lnTo>
                    <a:pt x="2850" y="571"/>
                  </a:lnTo>
                  <a:lnTo>
                    <a:pt x="2850" y="549"/>
                  </a:lnTo>
                  <a:lnTo>
                    <a:pt x="2850" y="527"/>
                  </a:lnTo>
                  <a:lnTo>
                    <a:pt x="2845" y="505"/>
                  </a:lnTo>
                  <a:lnTo>
                    <a:pt x="2837" y="484"/>
                  </a:lnTo>
                  <a:lnTo>
                    <a:pt x="2828" y="462"/>
                  </a:lnTo>
                  <a:lnTo>
                    <a:pt x="2817" y="440"/>
                  </a:lnTo>
                  <a:lnTo>
                    <a:pt x="2803" y="418"/>
                  </a:lnTo>
                  <a:lnTo>
                    <a:pt x="2786" y="398"/>
                  </a:lnTo>
                  <a:lnTo>
                    <a:pt x="2768" y="376"/>
                  </a:lnTo>
                  <a:lnTo>
                    <a:pt x="2748" y="354"/>
                  </a:lnTo>
                  <a:lnTo>
                    <a:pt x="2726" y="334"/>
                  </a:lnTo>
                  <a:lnTo>
                    <a:pt x="2702" y="312"/>
                  </a:lnTo>
                  <a:lnTo>
                    <a:pt x="2677" y="292"/>
                  </a:lnTo>
                  <a:lnTo>
                    <a:pt x="2649" y="272"/>
                  </a:lnTo>
                  <a:lnTo>
                    <a:pt x="2620" y="252"/>
                  </a:lnTo>
                  <a:lnTo>
                    <a:pt x="2589" y="233"/>
                  </a:lnTo>
                  <a:lnTo>
                    <a:pt x="2523" y="197"/>
                  </a:lnTo>
                  <a:lnTo>
                    <a:pt x="2452" y="160"/>
                  </a:lnTo>
                  <a:lnTo>
                    <a:pt x="2379" y="128"/>
                  </a:lnTo>
                  <a:lnTo>
                    <a:pt x="2301" y="98"/>
                  </a:lnTo>
                  <a:lnTo>
                    <a:pt x="2218" y="71"/>
                  </a:lnTo>
                  <a:lnTo>
                    <a:pt x="2136" y="45"/>
                  </a:lnTo>
                  <a:lnTo>
                    <a:pt x="2136" y="45"/>
                  </a:lnTo>
                  <a:lnTo>
                    <a:pt x="2074" y="31"/>
                  </a:lnTo>
                  <a:lnTo>
                    <a:pt x="2014" y="20"/>
                  </a:lnTo>
                  <a:lnTo>
                    <a:pt x="1952" y="11"/>
                  </a:lnTo>
                  <a:lnTo>
                    <a:pt x="1890" y="3"/>
                  </a:lnTo>
                  <a:lnTo>
                    <a:pt x="1826" y="0"/>
                  </a:lnTo>
                  <a:lnTo>
                    <a:pt x="1762" y="0"/>
                  </a:lnTo>
                  <a:lnTo>
                    <a:pt x="1700" y="2"/>
                  </a:lnTo>
                  <a:lnTo>
                    <a:pt x="1636" y="7"/>
                  </a:lnTo>
                  <a:lnTo>
                    <a:pt x="1570" y="14"/>
                  </a:lnTo>
                  <a:lnTo>
                    <a:pt x="1506" y="23"/>
                  </a:lnTo>
                  <a:lnTo>
                    <a:pt x="1442" y="36"/>
                  </a:lnTo>
                  <a:lnTo>
                    <a:pt x="1379" y="51"/>
                  </a:lnTo>
                  <a:lnTo>
                    <a:pt x="1315" y="69"/>
                  </a:lnTo>
                  <a:lnTo>
                    <a:pt x="1251" y="91"/>
                  </a:lnTo>
                  <a:lnTo>
                    <a:pt x="1189" y="113"/>
                  </a:lnTo>
                  <a:lnTo>
                    <a:pt x="1125" y="138"/>
                  </a:lnTo>
                  <a:close/>
                </a:path>
              </a:pathLst>
            </a:custGeom>
            <a:solidFill>
              <a:srgbClr val="F6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 name="Freeform 6">
              <a:extLst>
                <a:ext uri="{FF2B5EF4-FFF2-40B4-BE49-F238E27FC236}">
                  <a16:creationId xmlns="" xmlns:a16="http://schemas.microsoft.com/office/drawing/2014/main" id="{0D4E9E37-73F2-40BE-950D-FC8B937BF16D}"/>
                </a:ext>
              </a:extLst>
            </p:cNvPr>
            <p:cNvSpPr>
              <a:spLocks/>
            </p:cNvSpPr>
            <p:nvPr/>
          </p:nvSpPr>
          <p:spPr bwMode="auto">
            <a:xfrm>
              <a:off x="3660776" y="2370139"/>
              <a:ext cx="4924425" cy="2109788"/>
            </a:xfrm>
            <a:custGeom>
              <a:avLst/>
              <a:gdLst>
                <a:gd name="T0" fmla="*/ 1050 w 3102"/>
                <a:gd name="T1" fmla="*/ 173 h 1329"/>
                <a:gd name="T2" fmla="*/ 844 w 3102"/>
                <a:gd name="T3" fmla="*/ 294 h 1329"/>
                <a:gd name="T4" fmla="*/ 787 w 3102"/>
                <a:gd name="T5" fmla="*/ 310 h 1329"/>
                <a:gd name="T6" fmla="*/ 670 w 3102"/>
                <a:gd name="T7" fmla="*/ 312 h 1329"/>
                <a:gd name="T8" fmla="*/ 544 w 3102"/>
                <a:gd name="T9" fmla="*/ 312 h 1329"/>
                <a:gd name="T10" fmla="*/ 435 w 3102"/>
                <a:gd name="T11" fmla="*/ 341 h 1329"/>
                <a:gd name="T12" fmla="*/ 380 w 3102"/>
                <a:gd name="T13" fmla="*/ 378 h 1329"/>
                <a:gd name="T14" fmla="*/ 321 w 3102"/>
                <a:gd name="T15" fmla="*/ 432 h 1329"/>
                <a:gd name="T16" fmla="*/ 279 w 3102"/>
                <a:gd name="T17" fmla="*/ 516 h 1329"/>
                <a:gd name="T18" fmla="*/ 254 w 3102"/>
                <a:gd name="T19" fmla="*/ 637 h 1329"/>
                <a:gd name="T20" fmla="*/ 217 w 3102"/>
                <a:gd name="T21" fmla="*/ 732 h 1329"/>
                <a:gd name="T22" fmla="*/ 166 w 3102"/>
                <a:gd name="T23" fmla="*/ 798 h 1329"/>
                <a:gd name="T24" fmla="*/ 108 w 3102"/>
                <a:gd name="T25" fmla="*/ 849 h 1329"/>
                <a:gd name="T26" fmla="*/ 46 w 3102"/>
                <a:gd name="T27" fmla="*/ 924 h 1329"/>
                <a:gd name="T28" fmla="*/ 9 w 3102"/>
                <a:gd name="T29" fmla="*/ 1002 h 1329"/>
                <a:gd name="T30" fmla="*/ 2 w 3102"/>
                <a:gd name="T31" fmla="*/ 1081 h 1329"/>
                <a:gd name="T32" fmla="*/ 24 w 3102"/>
                <a:gd name="T33" fmla="*/ 1154 h 1329"/>
                <a:gd name="T34" fmla="*/ 79 w 3102"/>
                <a:gd name="T35" fmla="*/ 1219 h 1329"/>
                <a:gd name="T36" fmla="*/ 166 w 3102"/>
                <a:gd name="T37" fmla="*/ 1272 h 1329"/>
                <a:gd name="T38" fmla="*/ 290 w 3102"/>
                <a:gd name="T39" fmla="*/ 1309 h 1329"/>
                <a:gd name="T40" fmla="*/ 409 w 3102"/>
                <a:gd name="T41" fmla="*/ 1322 h 1329"/>
                <a:gd name="T42" fmla="*/ 895 w 3102"/>
                <a:gd name="T43" fmla="*/ 1329 h 1329"/>
                <a:gd name="T44" fmla="*/ 1559 w 3102"/>
                <a:gd name="T45" fmla="*/ 1316 h 1329"/>
                <a:gd name="T46" fmla="*/ 2125 w 3102"/>
                <a:gd name="T47" fmla="*/ 1316 h 1329"/>
                <a:gd name="T48" fmla="*/ 2669 w 3102"/>
                <a:gd name="T49" fmla="*/ 1320 h 1329"/>
                <a:gd name="T50" fmla="*/ 2854 w 3102"/>
                <a:gd name="T51" fmla="*/ 1309 h 1329"/>
                <a:gd name="T52" fmla="*/ 2932 w 3102"/>
                <a:gd name="T53" fmla="*/ 1285 h 1329"/>
                <a:gd name="T54" fmla="*/ 3011 w 3102"/>
                <a:gd name="T55" fmla="*/ 1245 h 1329"/>
                <a:gd name="T56" fmla="*/ 3064 w 3102"/>
                <a:gd name="T57" fmla="*/ 1194 h 1329"/>
                <a:gd name="T58" fmla="*/ 3093 w 3102"/>
                <a:gd name="T59" fmla="*/ 1135 h 1329"/>
                <a:gd name="T60" fmla="*/ 3102 w 3102"/>
                <a:gd name="T61" fmla="*/ 1073 h 1329"/>
                <a:gd name="T62" fmla="*/ 3077 w 3102"/>
                <a:gd name="T63" fmla="*/ 958 h 1329"/>
                <a:gd name="T64" fmla="*/ 3025 w 3102"/>
                <a:gd name="T65" fmla="*/ 863 h 1329"/>
                <a:gd name="T66" fmla="*/ 2945 w 3102"/>
                <a:gd name="T67" fmla="*/ 787 h 1329"/>
                <a:gd name="T68" fmla="*/ 2847 w 3102"/>
                <a:gd name="T69" fmla="*/ 737 h 1329"/>
                <a:gd name="T70" fmla="*/ 2805 w 3102"/>
                <a:gd name="T71" fmla="*/ 699 h 1329"/>
                <a:gd name="T72" fmla="*/ 2817 w 3102"/>
                <a:gd name="T73" fmla="*/ 657 h 1329"/>
                <a:gd name="T74" fmla="*/ 2847 w 3102"/>
                <a:gd name="T75" fmla="*/ 593 h 1329"/>
                <a:gd name="T76" fmla="*/ 2845 w 3102"/>
                <a:gd name="T77" fmla="*/ 505 h 1329"/>
                <a:gd name="T78" fmla="*/ 2803 w 3102"/>
                <a:gd name="T79" fmla="*/ 418 h 1329"/>
                <a:gd name="T80" fmla="*/ 2726 w 3102"/>
                <a:gd name="T81" fmla="*/ 334 h 1329"/>
                <a:gd name="T82" fmla="*/ 2620 w 3102"/>
                <a:gd name="T83" fmla="*/ 252 h 1329"/>
                <a:gd name="T84" fmla="*/ 2379 w 3102"/>
                <a:gd name="T85" fmla="*/ 128 h 1329"/>
                <a:gd name="T86" fmla="*/ 2136 w 3102"/>
                <a:gd name="T87" fmla="*/ 45 h 1329"/>
                <a:gd name="T88" fmla="*/ 1890 w 3102"/>
                <a:gd name="T89" fmla="*/ 3 h 1329"/>
                <a:gd name="T90" fmla="*/ 1636 w 3102"/>
                <a:gd name="T91" fmla="*/ 7 h 1329"/>
                <a:gd name="T92" fmla="*/ 1379 w 3102"/>
                <a:gd name="T93" fmla="*/ 51 h 1329"/>
                <a:gd name="T94" fmla="*/ 1125 w 3102"/>
                <a:gd name="T95" fmla="*/ 138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02" h="1329">
                  <a:moveTo>
                    <a:pt x="1125" y="138"/>
                  </a:moveTo>
                  <a:lnTo>
                    <a:pt x="1125" y="138"/>
                  </a:lnTo>
                  <a:lnTo>
                    <a:pt x="1085" y="157"/>
                  </a:lnTo>
                  <a:lnTo>
                    <a:pt x="1050" y="173"/>
                  </a:lnTo>
                  <a:lnTo>
                    <a:pt x="1019" y="190"/>
                  </a:lnTo>
                  <a:lnTo>
                    <a:pt x="990" y="208"/>
                  </a:lnTo>
                  <a:lnTo>
                    <a:pt x="928" y="244"/>
                  </a:lnTo>
                  <a:lnTo>
                    <a:pt x="844" y="294"/>
                  </a:lnTo>
                  <a:lnTo>
                    <a:pt x="844" y="294"/>
                  </a:lnTo>
                  <a:lnTo>
                    <a:pt x="825" y="301"/>
                  </a:lnTo>
                  <a:lnTo>
                    <a:pt x="807" y="306"/>
                  </a:lnTo>
                  <a:lnTo>
                    <a:pt x="787" y="310"/>
                  </a:lnTo>
                  <a:lnTo>
                    <a:pt x="765" y="314"/>
                  </a:lnTo>
                  <a:lnTo>
                    <a:pt x="741" y="314"/>
                  </a:lnTo>
                  <a:lnTo>
                    <a:pt x="719" y="314"/>
                  </a:lnTo>
                  <a:lnTo>
                    <a:pt x="670" y="312"/>
                  </a:lnTo>
                  <a:lnTo>
                    <a:pt x="670" y="312"/>
                  </a:lnTo>
                  <a:lnTo>
                    <a:pt x="606" y="310"/>
                  </a:lnTo>
                  <a:lnTo>
                    <a:pt x="575" y="310"/>
                  </a:lnTo>
                  <a:lnTo>
                    <a:pt x="544" y="312"/>
                  </a:lnTo>
                  <a:lnTo>
                    <a:pt x="511" y="317"/>
                  </a:lnTo>
                  <a:lnTo>
                    <a:pt x="480" y="325"/>
                  </a:lnTo>
                  <a:lnTo>
                    <a:pt x="449" y="336"/>
                  </a:lnTo>
                  <a:lnTo>
                    <a:pt x="435" y="341"/>
                  </a:lnTo>
                  <a:lnTo>
                    <a:pt x="420" y="350"/>
                  </a:lnTo>
                  <a:lnTo>
                    <a:pt x="420" y="350"/>
                  </a:lnTo>
                  <a:lnTo>
                    <a:pt x="398" y="363"/>
                  </a:lnTo>
                  <a:lnTo>
                    <a:pt x="380" y="378"/>
                  </a:lnTo>
                  <a:lnTo>
                    <a:pt x="362" y="390"/>
                  </a:lnTo>
                  <a:lnTo>
                    <a:pt x="347" y="405"/>
                  </a:lnTo>
                  <a:lnTo>
                    <a:pt x="332" y="418"/>
                  </a:lnTo>
                  <a:lnTo>
                    <a:pt x="321" y="432"/>
                  </a:lnTo>
                  <a:lnTo>
                    <a:pt x="310" y="447"/>
                  </a:lnTo>
                  <a:lnTo>
                    <a:pt x="303" y="460"/>
                  </a:lnTo>
                  <a:lnTo>
                    <a:pt x="289" y="489"/>
                  </a:lnTo>
                  <a:lnTo>
                    <a:pt x="279" y="516"/>
                  </a:lnTo>
                  <a:lnTo>
                    <a:pt x="272" y="546"/>
                  </a:lnTo>
                  <a:lnTo>
                    <a:pt x="267" y="577"/>
                  </a:lnTo>
                  <a:lnTo>
                    <a:pt x="261" y="606"/>
                  </a:lnTo>
                  <a:lnTo>
                    <a:pt x="254" y="637"/>
                  </a:lnTo>
                  <a:lnTo>
                    <a:pt x="247" y="668"/>
                  </a:lnTo>
                  <a:lnTo>
                    <a:pt x="234" y="699"/>
                  </a:lnTo>
                  <a:lnTo>
                    <a:pt x="226" y="715"/>
                  </a:lnTo>
                  <a:lnTo>
                    <a:pt x="217" y="732"/>
                  </a:lnTo>
                  <a:lnTo>
                    <a:pt x="206" y="748"/>
                  </a:lnTo>
                  <a:lnTo>
                    <a:pt x="195" y="765"/>
                  </a:lnTo>
                  <a:lnTo>
                    <a:pt x="181" y="781"/>
                  </a:lnTo>
                  <a:lnTo>
                    <a:pt x="166" y="798"/>
                  </a:lnTo>
                  <a:lnTo>
                    <a:pt x="148" y="816"/>
                  </a:lnTo>
                  <a:lnTo>
                    <a:pt x="128" y="832"/>
                  </a:lnTo>
                  <a:lnTo>
                    <a:pt x="128" y="832"/>
                  </a:lnTo>
                  <a:lnTo>
                    <a:pt x="108" y="849"/>
                  </a:lnTo>
                  <a:lnTo>
                    <a:pt x="91" y="867"/>
                  </a:lnTo>
                  <a:lnTo>
                    <a:pt x="73" y="885"/>
                  </a:lnTo>
                  <a:lnTo>
                    <a:pt x="58" y="904"/>
                  </a:lnTo>
                  <a:lnTo>
                    <a:pt x="46" y="924"/>
                  </a:lnTo>
                  <a:lnTo>
                    <a:pt x="35" y="942"/>
                  </a:lnTo>
                  <a:lnTo>
                    <a:pt x="24" y="962"/>
                  </a:lnTo>
                  <a:lnTo>
                    <a:pt x="16" y="982"/>
                  </a:lnTo>
                  <a:lnTo>
                    <a:pt x="9" y="1002"/>
                  </a:lnTo>
                  <a:lnTo>
                    <a:pt x="4" y="1020"/>
                  </a:lnTo>
                  <a:lnTo>
                    <a:pt x="2" y="1040"/>
                  </a:lnTo>
                  <a:lnTo>
                    <a:pt x="0" y="1061"/>
                  </a:lnTo>
                  <a:lnTo>
                    <a:pt x="2" y="1081"/>
                  </a:lnTo>
                  <a:lnTo>
                    <a:pt x="4" y="1099"/>
                  </a:lnTo>
                  <a:lnTo>
                    <a:pt x="9" y="1117"/>
                  </a:lnTo>
                  <a:lnTo>
                    <a:pt x="15" y="1135"/>
                  </a:lnTo>
                  <a:lnTo>
                    <a:pt x="24" y="1154"/>
                  </a:lnTo>
                  <a:lnTo>
                    <a:pt x="35" y="1172"/>
                  </a:lnTo>
                  <a:lnTo>
                    <a:pt x="48" y="1188"/>
                  </a:lnTo>
                  <a:lnTo>
                    <a:pt x="62" y="1205"/>
                  </a:lnTo>
                  <a:lnTo>
                    <a:pt x="79" y="1219"/>
                  </a:lnTo>
                  <a:lnTo>
                    <a:pt x="97" y="1234"/>
                  </a:lnTo>
                  <a:lnTo>
                    <a:pt x="119" y="1249"/>
                  </a:lnTo>
                  <a:lnTo>
                    <a:pt x="141" y="1261"/>
                  </a:lnTo>
                  <a:lnTo>
                    <a:pt x="166" y="1272"/>
                  </a:lnTo>
                  <a:lnTo>
                    <a:pt x="194" y="1283"/>
                  </a:lnTo>
                  <a:lnTo>
                    <a:pt x="225" y="1294"/>
                  </a:lnTo>
                  <a:lnTo>
                    <a:pt x="256" y="1302"/>
                  </a:lnTo>
                  <a:lnTo>
                    <a:pt x="290" y="1309"/>
                  </a:lnTo>
                  <a:lnTo>
                    <a:pt x="329" y="1314"/>
                  </a:lnTo>
                  <a:lnTo>
                    <a:pt x="367" y="1320"/>
                  </a:lnTo>
                  <a:lnTo>
                    <a:pt x="409" y="1322"/>
                  </a:lnTo>
                  <a:lnTo>
                    <a:pt x="409" y="1322"/>
                  </a:lnTo>
                  <a:lnTo>
                    <a:pt x="484" y="1325"/>
                  </a:lnTo>
                  <a:lnTo>
                    <a:pt x="595" y="1327"/>
                  </a:lnTo>
                  <a:lnTo>
                    <a:pt x="736" y="1327"/>
                  </a:lnTo>
                  <a:lnTo>
                    <a:pt x="895" y="1329"/>
                  </a:lnTo>
                  <a:lnTo>
                    <a:pt x="1066" y="1327"/>
                  </a:lnTo>
                  <a:lnTo>
                    <a:pt x="1238" y="1325"/>
                  </a:lnTo>
                  <a:lnTo>
                    <a:pt x="1406" y="1322"/>
                  </a:lnTo>
                  <a:lnTo>
                    <a:pt x="1559" y="1316"/>
                  </a:lnTo>
                  <a:lnTo>
                    <a:pt x="1559" y="1316"/>
                  </a:lnTo>
                  <a:lnTo>
                    <a:pt x="1663" y="1312"/>
                  </a:lnTo>
                  <a:lnTo>
                    <a:pt x="1798" y="1312"/>
                  </a:lnTo>
                  <a:lnTo>
                    <a:pt x="2125" y="1316"/>
                  </a:lnTo>
                  <a:lnTo>
                    <a:pt x="2125" y="1316"/>
                  </a:lnTo>
                  <a:lnTo>
                    <a:pt x="2359" y="1320"/>
                  </a:lnTo>
                  <a:lnTo>
                    <a:pt x="2576" y="1322"/>
                  </a:lnTo>
                  <a:lnTo>
                    <a:pt x="2669" y="1320"/>
                  </a:lnTo>
                  <a:lnTo>
                    <a:pt x="2748" y="1318"/>
                  </a:lnTo>
                  <a:lnTo>
                    <a:pt x="2812" y="1314"/>
                  </a:lnTo>
                  <a:lnTo>
                    <a:pt x="2836" y="1311"/>
                  </a:lnTo>
                  <a:lnTo>
                    <a:pt x="2854" y="1309"/>
                  </a:lnTo>
                  <a:lnTo>
                    <a:pt x="2854" y="1309"/>
                  </a:lnTo>
                  <a:lnTo>
                    <a:pt x="2883" y="1302"/>
                  </a:lnTo>
                  <a:lnTo>
                    <a:pt x="2909" y="1294"/>
                  </a:lnTo>
                  <a:lnTo>
                    <a:pt x="2932" y="1285"/>
                  </a:lnTo>
                  <a:lnTo>
                    <a:pt x="2954" y="1276"/>
                  </a:lnTo>
                  <a:lnTo>
                    <a:pt x="2976" y="1267"/>
                  </a:lnTo>
                  <a:lnTo>
                    <a:pt x="2994" y="1256"/>
                  </a:lnTo>
                  <a:lnTo>
                    <a:pt x="3011" y="1245"/>
                  </a:lnTo>
                  <a:lnTo>
                    <a:pt x="3027" y="1234"/>
                  </a:lnTo>
                  <a:lnTo>
                    <a:pt x="3040" y="1221"/>
                  </a:lnTo>
                  <a:lnTo>
                    <a:pt x="3053" y="1208"/>
                  </a:lnTo>
                  <a:lnTo>
                    <a:pt x="3064" y="1194"/>
                  </a:lnTo>
                  <a:lnTo>
                    <a:pt x="3073" y="1181"/>
                  </a:lnTo>
                  <a:lnTo>
                    <a:pt x="3080" y="1166"/>
                  </a:lnTo>
                  <a:lnTo>
                    <a:pt x="3088" y="1152"/>
                  </a:lnTo>
                  <a:lnTo>
                    <a:pt x="3093" y="1135"/>
                  </a:lnTo>
                  <a:lnTo>
                    <a:pt x="3097" y="1121"/>
                  </a:lnTo>
                  <a:lnTo>
                    <a:pt x="3100" y="1104"/>
                  </a:lnTo>
                  <a:lnTo>
                    <a:pt x="3100" y="1090"/>
                  </a:lnTo>
                  <a:lnTo>
                    <a:pt x="3102" y="1073"/>
                  </a:lnTo>
                  <a:lnTo>
                    <a:pt x="3100" y="1057"/>
                  </a:lnTo>
                  <a:lnTo>
                    <a:pt x="3097" y="1024"/>
                  </a:lnTo>
                  <a:lnTo>
                    <a:pt x="3088" y="991"/>
                  </a:lnTo>
                  <a:lnTo>
                    <a:pt x="3077" y="958"/>
                  </a:lnTo>
                  <a:lnTo>
                    <a:pt x="3062" y="925"/>
                  </a:lnTo>
                  <a:lnTo>
                    <a:pt x="3046" y="893"/>
                  </a:lnTo>
                  <a:lnTo>
                    <a:pt x="3025" y="863"/>
                  </a:lnTo>
                  <a:lnTo>
                    <a:pt x="3025" y="863"/>
                  </a:lnTo>
                  <a:lnTo>
                    <a:pt x="3007" y="840"/>
                  </a:lnTo>
                  <a:lnTo>
                    <a:pt x="2987" y="820"/>
                  </a:lnTo>
                  <a:lnTo>
                    <a:pt x="2967" y="801"/>
                  </a:lnTo>
                  <a:lnTo>
                    <a:pt x="2945" y="787"/>
                  </a:lnTo>
                  <a:lnTo>
                    <a:pt x="2923" y="774"/>
                  </a:lnTo>
                  <a:lnTo>
                    <a:pt x="2903" y="763"/>
                  </a:lnTo>
                  <a:lnTo>
                    <a:pt x="2863" y="745"/>
                  </a:lnTo>
                  <a:lnTo>
                    <a:pt x="2847" y="737"/>
                  </a:lnTo>
                  <a:lnTo>
                    <a:pt x="2830" y="728"/>
                  </a:lnTo>
                  <a:lnTo>
                    <a:pt x="2819" y="719"/>
                  </a:lnTo>
                  <a:lnTo>
                    <a:pt x="2810" y="710"/>
                  </a:lnTo>
                  <a:lnTo>
                    <a:pt x="2805" y="699"/>
                  </a:lnTo>
                  <a:lnTo>
                    <a:pt x="2805" y="694"/>
                  </a:lnTo>
                  <a:lnTo>
                    <a:pt x="2805" y="688"/>
                  </a:lnTo>
                  <a:lnTo>
                    <a:pt x="2808" y="673"/>
                  </a:lnTo>
                  <a:lnTo>
                    <a:pt x="2817" y="657"/>
                  </a:lnTo>
                  <a:lnTo>
                    <a:pt x="2817" y="657"/>
                  </a:lnTo>
                  <a:lnTo>
                    <a:pt x="2830" y="637"/>
                  </a:lnTo>
                  <a:lnTo>
                    <a:pt x="2839" y="615"/>
                  </a:lnTo>
                  <a:lnTo>
                    <a:pt x="2847" y="593"/>
                  </a:lnTo>
                  <a:lnTo>
                    <a:pt x="2850" y="571"/>
                  </a:lnTo>
                  <a:lnTo>
                    <a:pt x="2850" y="549"/>
                  </a:lnTo>
                  <a:lnTo>
                    <a:pt x="2850" y="527"/>
                  </a:lnTo>
                  <a:lnTo>
                    <a:pt x="2845" y="505"/>
                  </a:lnTo>
                  <a:lnTo>
                    <a:pt x="2837" y="484"/>
                  </a:lnTo>
                  <a:lnTo>
                    <a:pt x="2828" y="462"/>
                  </a:lnTo>
                  <a:lnTo>
                    <a:pt x="2817" y="440"/>
                  </a:lnTo>
                  <a:lnTo>
                    <a:pt x="2803" y="418"/>
                  </a:lnTo>
                  <a:lnTo>
                    <a:pt x="2786" y="398"/>
                  </a:lnTo>
                  <a:lnTo>
                    <a:pt x="2768" y="376"/>
                  </a:lnTo>
                  <a:lnTo>
                    <a:pt x="2748" y="354"/>
                  </a:lnTo>
                  <a:lnTo>
                    <a:pt x="2726" y="334"/>
                  </a:lnTo>
                  <a:lnTo>
                    <a:pt x="2702" y="312"/>
                  </a:lnTo>
                  <a:lnTo>
                    <a:pt x="2677" y="292"/>
                  </a:lnTo>
                  <a:lnTo>
                    <a:pt x="2649" y="272"/>
                  </a:lnTo>
                  <a:lnTo>
                    <a:pt x="2620" y="252"/>
                  </a:lnTo>
                  <a:lnTo>
                    <a:pt x="2589" y="233"/>
                  </a:lnTo>
                  <a:lnTo>
                    <a:pt x="2523" y="197"/>
                  </a:lnTo>
                  <a:lnTo>
                    <a:pt x="2452" y="160"/>
                  </a:lnTo>
                  <a:lnTo>
                    <a:pt x="2379" y="128"/>
                  </a:lnTo>
                  <a:lnTo>
                    <a:pt x="2301" y="98"/>
                  </a:lnTo>
                  <a:lnTo>
                    <a:pt x="2218" y="71"/>
                  </a:lnTo>
                  <a:lnTo>
                    <a:pt x="2136" y="45"/>
                  </a:lnTo>
                  <a:lnTo>
                    <a:pt x="2136" y="45"/>
                  </a:lnTo>
                  <a:lnTo>
                    <a:pt x="2074" y="31"/>
                  </a:lnTo>
                  <a:lnTo>
                    <a:pt x="2014" y="20"/>
                  </a:lnTo>
                  <a:lnTo>
                    <a:pt x="1952" y="11"/>
                  </a:lnTo>
                  <a:lnTo>
                    <a:pt x="1890" y="3"/>
                  </a:lnTo>
                  <a:lnTo>
                    <a:pt x="1826" y="0"/>
                  </a:lnTo>
                  <a:lnTo>
                    <a:pt x="1762" y="0"/>
                  </a:lnTo>
                  <a:lnTo>
                    <a:pt x="1700" y="2"/>
                  </a:lnTo>
                  <a:lnTo>
                    <a:pt x="1636" y="7"/>
                  </a:lnTo>
                  <a:lnTo>
                    <a:pt x="1570" y="14"/>
                  </a:lnTo>
                  <a:lnTo>
                    <a:pt x="1506" y="23"/>
                  </a:lnTo>
                  <a:lnTo>
                    <a:pt x="1442" y="36"/>
                  </a:lnTo>
                  <a:lnTo>
                    <a:pt x="1379" y="51"/>
                  </a:lnTo>
                  <a:lnTo>
                    <a:pt x="1315" y="69"/>
                  </a:lnTo>
                  <a:lnTo>
                    <a:pt x="1251" y="91"/>
                  </a:lnTo>
                  <a:lnTo>
                    <a:pt x="1189" y="113"/>
                  </a:lnTo>
                  <a:lnTo>
                    <a:pt x="1125" y="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 name="Freeform 12">
              <a:extLst>
                <a:ext uri="{FF2B5EF4-FFF2-40B4-BE49-F238E27FC236}">
                  <a16:creationId xmlns="" xmlns:a16="http://schemas.microsoft.com/office/drawing/2014/main" id="{14FAF35B-5853-4766-B796-44A1B16B303A}"/>
                </a:ext>
              </a:extLst>
            </p:cNvPr>
            <p:cNvSpPr>
              <a:spLocks/>
            </p:cNvSpPr>
            <p:nvPr/>
          </p:nvSpPr>
          <p:spPr bwMode="auto">
            <a:xfrm>
              <a:off x="6864351" y="2798764"/>
              <a:ext cx="538163" cy="84138"/>
            </a:xfrm>
            <a:custGeom>
              <a:avLst/>
              <a:gdLst>
                <a:gd name="T0" fmla="*/ 303 w 339"/>
                <a:gd name="T1" fmla="*/ 7 h 53"/>
                <a:gd name="T2" fmla="*/ 303 w 339"/>
                <a:gd name="T3" fmla="*/ 7 h 53"/>
                <a:gd name="T4" fmla="*/ 283 w 339"/>
                <a:gd name="T5" fmla="*/ 2 h 53"/>
                <a:gd name="T6" fmla="*/ 261 w 339"/>
                <a:gd name="T7" fmla="*/ 0 h 53"/>
                <a:gd name="T8" fmla="*/ 241 w 339"/>
                <a:gd name="T9" fmla="*/ 0 h 53"/>
                <a:gd name="T10" fmla="*/ 219 w 339"/>
                <a:gd name="T11" fmla="*/ 4 h 53"/>
                <a:gd name="T12" fmla="*/ 208 w 339"/>
                <a:gd name="T13" fmla="*/ 13 h 53"/>
                <a:gd name="T14" fmla="*/ 208 w 339"/>
                <a:gd name="T15" fmla="*/ 13 h 53"/>
                <a:gd name="T16" fmla="*/ 200 w 339"/>
                <a:gd name="T17" fmla="*/ 11 h 53"/>
                <a:gd name="T18" fmla="*/ 189 w 339"/>
                <a:gd name="T19" fmla="*/ 11 h 53"/>
                <a:gd name="T20" fmla="*/ 162 w 339"/>
                <a:gd name="T21" fmla="*/ 13 h 53"/>
                <a:gd name="T22" fmla="*/ 127 w 339"/>
                <a:gd name="T23" fmla="*/ 16 h 53"/>
                <a:gd name="T24" fmla="*/ 91 w 339"/>
                <a:gd name="T25" fmla="*/ 24 h 53"/>
                <a:gd name="T26" fmla="*/ 56 w 339"/>
                <a:gd name="T27" fmla="*/ 31 h 53"/>
                <a:gd name="T28" fmla="*/ 27 w 339"/>
                <a:gd name="T29" fmla="*/ 38 h 53"/>
                <a:gd name="T30" fmla="*/ 7 w 339"/>
                <a:gd name="T31" fmla="*/ 44 h 53"/>
                <a:gd name="T32" fmla="*/ 0 w 339"/>
                <a:gd name="T33" fmla="*/ 49 h 53"/>
                <a:gd name="T34" fmla="*/ 0 w 339"/>
                <a:gd name="T35" fmla="*/ 49 h 53"/>
                <a:gd name="T36" fmla="*/ 1 w 339"/>
                <a:gd name="T37" fmla="*/ 49 h 53"/>
                <a:gd name="T38" fmla="*/ 11 w 339"/>
                <a:gd name="T39" fmla="*/ 51 h 53"/>
                <a:gd name="T40" fmla="*/ 42 w 339"/>
                <a:gd name="T41" fmla="*/ 53 h 53"/>
                <a:gd name="T42" fmla="*/ 140 w 339"/>
                <a:gd name="T43" fmla="*/ 53 h 53"/>
                <a:gd name="T44" fmla="*/ 252 w 339"/>
                <a:gd name="T45" fmla="*/ 47 h 53"/>
                <a:gd name="T46" fmla="*/ 297 w 339"/>
                <a:gd name="T47" fmla="*/ 46 h 53"/>
                <a:gd name="T48" fmla="*/ 330 w 339"/>
                <a:gd name="T49" fmla="*/ 42 h 53"/>
                <a:gd name="T50" fmla="*/ 330 w 339"/>
                <a:gd name="T51" fmla="*/ 42 h 53"/>
                <a:gd name="T52" fmla="*/ 337 w 339"/>
                <a:gd name="T53" fmla="*/ 38 h 53"/>
                <a:gd name="T54" fmla="*/ 339 w 339"/>
                <a:gd name="T55" fmla="*/ 36 h 53"/>
                <a:gd name="T56" fmla="*/ 339 w 339"/>
                <a:gd name="T57" fmla="*/ 35 h 53"/>
                <a:gd name="T58" fmla="*/ 337 w 339"/>
                <a:gd name="T59" fmla="*/ 29 h 53"/>
                <a:gd name="T60" fmla="*/ 332 w 339"/>
                <a:gd name="T61" fmla="*/ 24 h 53"/>
                <a:gd name="T62" fmla="*/ 319 w 339"/>
                <a:gd name="T63" fmla="*/ 15 h 53"/>
                <a:gd name="T64" fmla="*/ 303 w 339"/>
                <a:gd name="T65" fmla="*/ 7 h 53"/>
                <a:gd name="T66" fmla="*/ 303 w 339"/>
                <a:gd name="T6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 h="53">
                  <a:moveTo>
                    <a:pt x="303" y="7"/>
                  </a:moveTo>
                  <a:lnTo>
                    <a:pt x="303" y="7"/>
                  </a:lnTo>
                  <a:lnTo>
                    <a:pt x="283" y="2"/>
                  </a:lnTo>
                  <a:lnTo>
                    <a:pt x="261" y="0"/>
                  </a:lnTo>
                  <a:lnTo>
                    <a:pt x="241" y="0"/>
                  </a:lnTo>
                  <a:lnTo>
                    <a:pt x="219" y="4"/>
                  </a:lnTo>
                  <a:lnTo>
                    <a:pt x="208" y="13"/>
                  </a:lnTo>
                  <a:lnTo>
                    <a:pt x="208" y="13"/>
                  </a:lnTo>
                  <a:lnTo>
                    <a:pt x="200" y="11"/>
                  </a:lnTo>
                  <a:lnTo>
                    <a:pt x="189" y="11"/>
                  </a:lnTo>
                  <a:lnTo>
                    <a:pt x="162" y="13"/>
                  </a:lnTo>
                  <a:lnTo>
                    <a:pt x="127" y="16"/>
                  </a:lnTo>
                  <a:lnTo>
                    <a:pt x="91" y="24"/>
                  </a:lnTo>
                  <a:lnTo>
                    <a:pt x="56" y="31"/>
                  </a:lnTo>
                  <a:lnTo>
                    <a:pt x="27" y="38"/>
                  </a:lnTo>
                  <a:lnTo>
                    <a:pt x="7" y="44"/>
                  </a:lnTo>
                  <a:lnTo>
                    <a:pt x="0" y="49"/>
                  </a:lnTo>
                  <a:lnTo>
                    <a:pt x="0" y="49"/>
                  </a:lnTo>
                  <a:lnTo>
                    <a:pt x="1" y="49"/>
                  </a:lnTo>
                  <a:lnTo>
                    <a:pt x="11" y="51"/>
                  </a:lnTo>
                  <a:lnTo>
                    <a:pt x="42" y="53"/>
                  </a:lnTo>
                  <a:lnTo>
                    <a:pt x="140" y="53"/>
                  </a:lnTo>
                  <a:lnTo>
                    <a:pt x="252" y="47"/>
                  </a:lnTo>
                  <a:lnTo>
                    <a:pt x="297" y="46"/>
                  </a:lnTo>
                  <a:lnTo>
                    <a:pt x="330" y="42"/>
                  </a:lnTo>
                  <a:lnTo>
                    <a:pt x="330" y="42"/>
                  </a:lnTo>
                  <a:lnTo>
                    <a:pt x="337" y="38"/>
                  </a:lnTo>
                  <a:lnTo>
                    <a:pt x="339" y="36"/>
                  </a:lnTo>
                  <a:lnTo>
                    <a:pt x="339" y="35"/>
                  </a:lnTo>
                  <a:lnTo>
                    <a:pt x="337" y="29"/>
                  </a:lnTo>
                  <a:lnTo>
                    <a:pt x="332" y="24"/>
                  </a:lnTo>
                  <a:lnTo>
                    <a:pt x="319" y="15"/>
                  </a:lnTo>
                  <a:lnTo>
                    <a:pt x="303" y="7"/>
                  </a:lnTo>
                  <a:lnTo>
                    <a:pt x="30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 name="Freeform 13">
              <a:extLst>
                <a:ext uri="{FF2B5EF4-FFF2-40B4-BE49-F238E27FC236}">
                  <a16:creationId xmlns="" xmlns:a16="http://schemas.microsoft.com/office/drawing/2014/main" id="{07710913-A444-493B-AD1B-59987508A965}"/>
                </a:ext>
              </a:extLst>
            </p:cNvPr>
            <p:cNvSpPr>
              <a:spLocks/>
            </p:cNvSpPr>
            <p:nvPr/>
          </p:nvSpPr>
          <p:spPr bwMode="auto">
            <a:xfrm>
              <a:off x="7431088" y="2903539"/>
              <a:ext cx="360363" cy="63500"/>
            </a:xfrm>
            <a:custGeom>
              <a:avLst/>
              <a:gdLst>
                <a:gd name="T0" fmla="*/ 136 w 227"/>
                <a:gd name="T1" fmla="*/ 38 h 40"/>
                <a:gd name="T2" fmla="*/ 136 w 227"/>
                <a:gd name="T3" fmla="*/ 38 h 40"/>
                <a:gd name="T4" fmla="*/ 157 w 227"/>
                <a:gd name="T5" fmla="*/ 38 h 40"/>
                <a:gd name="T6" fmla="*/ 178 w 227"/>
                <a:gd name="T7" fmla="*/ 36 h 40"/>
                <a:gd name="T8" fmla="*/ 199 w 227"/>
                <a:gd name="T9" fmla="*/ 33 h 40"/>
                <a:gd name="T10" fmla="*/ 220 w 227"/>
                <a:gd name="T11" fmla="*/ 25 h 40"/>
                <a:gd name="T12" fmla="*/ 220 w 227"/>
                <a:gd name="T13" fmla="*/ 25 h 40"/>
                <a:gd name="T14" fmla="*/ 223 w 227"/>
                <a:gd name="T15" fmla="*/ 23 h 40"/>
                <a:gd name="T16" fmla="*/ 223 w 227"/>
                <a:gd name="T17" fmla="*/ 23 h 40"/>
                <a:gd name="T18" fmla="*/ 227 w 227"/>
                <a:gd name="T19" fmla="*/ 20 h 40"/>
                <a:gd name="T20" fmla="*/ 227 w 227"/>
                <a:gd name="T21" fmla="*/ 14 h 40"/>
                <a:gd name="T22" fmla="*/ 225 w 227"/>
                <a:gd name="T23" fmla="*/ 11 h 40"/>
                <a:gd name="T24" fmla="*/ 223 w 227"/>
                <a:gd name="T25" fmla="*/ 7 h 40"/>
                <a:gd name="T26" fmla="*/ 223 w 227"/>
                <a:gd name="T27" fmla="*/ 7 h 40"/>
                <a:gd name="T28" fmla="*/ 214 w 227"/>
                <a:gd name="T29" fmla="*/ 3 h 40"/>
                <a:gd name="T30" fmla="*/ 207 w 227"/>
                <a:gd name="T31" fmla="*/ 1 h 40"/>
                <a:gd name="T32" fmla="*/ 207 w 227"/>
                <a:gd name="T33" fmla="*/ 1 h 40"/>
                <a:gd name="T34" fmla="*/ 187 w 227"/>
                <a:gd name="T35" fmla="*/ 0 h 40"/>
                <a:gd name="T36" fmla="*/ 178 w 227"/>
                <a:gd name="T37" fmla="*/ 0 h 40"/>
                <a:gd name="T38" fmla="*/ 170 w 227"/>
                <a:gd name="T39" fmla="*/ 3 h 40"/>
                <a:gd name="T40" fmla="*/ 170 w 227"/>
                <a:gd name="T41" fmla="*/ 3 h 40"/>
                <a:gd name="T42" fmla="*/ 159 w 227"/>
                <a:gd name="T43" fmla="*/ 9 h 40"/>
                <a:gd name="T44" fmla="*/ 159 w 227"/>
                <a:gd name="T45" fmla="*/ 9 h 40"/>
                <a:gd name="T46" fmla="*/ 156 w 227"/>
                <a:gd name="T47" fmla="*/ 11 h 40"/>
                <a:gd name="T48" fmla="*/ 150 w 227"/>
                <a:gd name="T49" fmla="*/ 11 h 40"/>
                <a:gd name="T50" fmla="*/ 139 w 227"/>
                <a:gd name="T51" fmla="*/ 9 h 40"/>
                <a:gd name="T52" fmla="*/ 119 w 227"/>
                <a:gd name="T53" fmla="*/ 3 h 40"/>
                <a:gd name="T54" fmla="*/ 119 w 227"/>
                <a:gd name="T55" fmla="*/ 3 h 40"/>
                <a:gd name="T56" fmla="*/ 108 w 227"/>
                <a:gd name="T57" fmla="*/ 3 h 40"/>
                <a:gd name="T58" fmla="*/ 97 w 227"/>
                <a:gd name="T59" fmla="*/ 5 h 40"/>
                <a:gd name="T60" fmla="*/ 86 w 227"/>
                <a:gd name="T61" fmla="*/ 9 h 40"/>
                <a:gd name="T62" fmla="*/ 75 w 227"/>
                <a:gd name="T63" fmla="*/ 12 h 40"/>
                <a:gd name="T64" fmla="*/ 53 w 227"/>
                <a:gd name="T65" fmla="*/ 22 h 40"/>
                <a:gd name="T66" fmla="*/ 42 w 227"/>
                <a:gd name="T67" fmla="*/ 25 h 40"/>
                <a:gd name="T68" fmla="*/ 31 w 227"/>
                <a:gd name="T69" fmla="*/ 27 h 40"/>
                <a:gd name="T70" fmla="*/ 31 w 227"/>
                <a:gd name="T71" fmla="*/ 27 h 40"/>
                <a:gd name="T72" fmla="*/ 15 w 227"/>
                <a:gd name="T73" fmla="*/ 27 h 40"/>
                <a:gd name="T74" fmla="*/ 8 w 227"/>
                <a:gd name="T75" fmla="*/ 29 h 40"/>
                <a:gd name="T76" fmla="*/ 0 w 227"/>
                <a:gd name="T77" fmla="*/ 34 h 40"/>
                <a:gd name="T78" fmla="*/ 0 w 227"/>
                <a:gd name="T79" fmla="*/ 34 h 40"/>
                <a:gd name="T80" fmla="*/ 6 w 227"/>
                <a:gd name="T81" fmla="*/ 38 h 40"/>
                <a:gd name="T82" fmla="*/ 13 w 227"/>
                <a:gd name="T83" fmla="*/ 40 h 40"/>
                <a:gd name="T84" fmla="*/ 30 w 227"/>
                <a:gd name="T85" fmla="*/ 40 h 40"/>
                <a:gd name="T86" fmla="*/ 61 w 227"/>
                <a:gd name="T87" fmla="*/ 38 h 40"/>
                <a:gd name="T88" fmla="*/ 61 w 227"/>
                <a:gd name="T89" fmla="*/ 38 h 40"/>
                <a:gd name="T90" fmla="*/ 136 w 227"/>
                <a:gd name="T91" fmla="*/ 38 h 40"/>
                <a:gd name="T92" fmla="*/ 136 w 227"/>
                <a:gd name="T93"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7" h="40">
                  <a:moveTo>
                    <a:pt x="136" y="38"/>
                  </a:moveTo>
                  <a:lnTo>
                    <a:pt x="136" y="38"/>
                  </a:lnTo>
                  <a:lnTo>
                    <a:pt x="157" y="38"/>
                  </a:lnTo>
                  <a:lnTo>
                    <a:pt x="178" y="36"/>
                  </a:lnTo>
                  <a:lnTo>
                    <a:pt x="199" y="33"/>
                  </a:lnTo>
                  <a:lnTo>
                    <a:pt x="220" y="25"/>
                  </a:lnTo>
                  <a:lnTo>
                    <a:pt x="220" y="25"/>
                  </a:lnTo>
                  <a:lnTo>
                    <a:pt x="223" y="23"/>
                  </a:lnTo>
                  <a:lnTo>
                    <a:pt x="223" y="23"/>
                  </a:lnTo>
                  <a:lnTo>
                    <a:pt x="227" y="20"/>
                  </a:lnTo>
                  <a:lnTo>
                    <a:pt x="227" y="14"/>
                  </a:lnTo>
                  <a:lnTo>
                    <a:pt x="225" y="11"/>
                  </a:lnTo>
                  <a:lnTo>
                    <a:pt x="223" y="7"/>
                  </a:lnTo>
                  <a:lnTo>
                    <a:pt x="223" y="7"/>
                  </a:lnTo>
                  <a:lnTo>
                    <a:pt x="214" y="3"/>
                  </a:lnTo>
                  <a:lnTo>
                    <a:pt x="207" y="1"/>
                  </a:lnTo>
                  <a:lnTo>
                    <a:pt x="207" y="1"/>
                  </a:lnTo>
                  <a:lnTo>
                    <a:pt x="187" y="0"/>
                  </a:lnTo>
                  <a:lnTo>
                    <a:pt x="178" y="0"/>
                  </a:lnTo>
                  <a:lnTo>
                    <a:pt x="170" y="3"/>
                  </a:lnTo>
                  <a:lnTo>
                    <a:pt x="170" y="3"/>
                  </a:lnTo>
                  <a:lnTo>
                    <a:pt x="159" y="9"/>
                  </a:lnTo>
                  <a:lnTo>
                    <a:pt x="159" y="9"/>
                  </a:lnTo>
                  <a:lnTo>
                    <a:pt x="156" y="11"/>
                  </a:lnTo>
                  <a:lnTo>
                    <a:pt x="150" y="11"/>
                  </a:lnTo>
                  <a:lnTo>
                    <a:pt x="139" y="9"/>
                  </a:lnTo>
                  <a:lnTo>
                    <a:pt x="119" y="3"/>
                  </a:lnTo>
                  <a:lnTo>
                    <a:pt x="119" y="3"/>
                  </a:lnTo>
                  <a:lnTo>
                    <a:pt x="108" y="3"/>
                  </a:lnTo>
                  <a:lnTo>
                    <a:pt x="97" y="5"/>
                  </a:lnTo>
                  <a:lnTo>
                    <a:pt x="86" y="9"/>
                  </a:lnTo>
                  <a:lnTo>
                    <a:pt x="75" y="12"/>
                  </a:lnTo>
                  <a:lnTo>
                    <a:pt x="53" y="22"/>
                  </a:lnTo>
                  <a:lnTo>
                    <a:pt x="42" y="25"/>
                  </a:lnTo>
                  <a:lnTo>
                    <a:pt x="31" y="27"/>
                  </a:lnTo>
                  <a:lnTo>
                    <a:pt x="31" y="27"/>
                  </a:lnTo>
                  <a:lnTo>
                    <a:pt x="15" y="27"/>
                  </a:lnTo>
                  <a:lnTo>
                    <a:pt x="8" y="29"/>
                  </a:lnTo>
                  <a:lnTo>
                    <a:pt x="0" y="34"/>
                  </a:lnTo>
                  <a:lnTo>
                    <a:pt x="0" y="34"/>
                  </a:lnTo>
                  <a:lnTo>
                    <a:pt x="6" y="38"/>
                  </a:lnTo>
                  <a:lnTo>
                    <a:pt x="13" y="40"/>
                  </a:lnTo>
                  <a:lnTo>
                    <a:pt x="30" y="40"/>
                  </a:lnTo>
                  <a:lnTo>
                    <a:pt x="61" y="38"/>
                  </a:lnTo>
                  <a:lnTo>
                    <a:pt x="61" y="38"/>
                  </a:lnTo>
                  <a:lnTo>
                    <a:pt x="136" y="38"/>
                  </a:lnTo>
                  <a:lnTo>
                    <a:pt x="136"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 name="Freeform 14">
              <a:extLst>
                <a:ext uri="{FF2B5EF4-FFF2-40B4-BE49-F238E27FC236}">
                  <a16:creationId xmlns="" xmlns:a16="http://schemas.microsoft.com/office/drawing/2014/main" id="{B623AF7C-3327-4404-9659-CAA6E93CEAA7}"/>
                </a:ext>
              </a:extLst>
            </p:cNvPr>
            <p:cNvSpPr>
              <a:spLocks/>
            </p:cNvSpPr>
            <p:nvPr/>
          </p:nvSpPr>
          <p:spPr bwMode="auto">
            <a:xfrm>
              <a:off x="5745163" y="2686051"/>
              <a:ext cx="242888" cy="53975"/>
            </a:xfrm>
            <a:custGeom>
              <a:avLst/>
              <a:gdLst>
                <a:gd name="T0" fmla="*/ 106 w 153"/>
                <a:gd name="T1" fmla="*/ 34 h 34"/>
                <a:gd name="T2" fmla="*/ 106 w 153"/>
                <a:gd name="T3" fmla="*/ 34 h 34"/>
                <a:gd name="T4" fmla="*/ 124 w 153"/>
                <a:gd name="T5" fmla="*/ 33 h 34"/>
                <a:gd name="T6" fmla="*/ 131 w 153"/>
                <a:gd name="T7" fmla="*/ 33 h 34"/>
                <a:gd name="T8" fmla="*/ 139 w 153"/>
                <a:gd name="T9" fmla="*/ 29 h 34"/>
                <a:gd name="T10" fmla="*/ 139 w 153"/>
                <a:gd name="T11" fmla="*/ 29 h 34"/>
                <a:gd name="T12" fmla="*/ 146 w 153"/>
                <a:gd name="T13" fmla="*/ 25 h 34"/>
                <a:gd name="T14" fmla="*/ 151 w 153"/>
                <a:gd name="T15" fmla="*/ 22 h 34"/>
                <a:gd name="T16" fmla="*/ 153 w 153"/>
                <a:gd name="T17" fmla="*/ 16 h 34"/>
                <a:gd name="T18" fmla="*/ 151 w 153"/>
                <a:gd name="T19" fmla="*/ 11 h 34"/>
                <a:gd name="T20" fmla="*/ 151 w 153"/>
                <a:gd name="T21" fmla="*/ 11 h 34"/>
                <a:gd name="T22" fmla="*/ 148 w 153"/>
                <a:gd name="T23" fmla="*/ 7 h 34"/>
                <a:gd name="T24" fmla="*/ 140 w 153"/>
                <a:gd name="T25" fmla="*/ 5 h 34"/>
                <a:gd name="T26" fmla="*/ 140 w 153"/>
                <a:gd name="T27" fmla="*/ 5 h 34"/>
                <a:gd name="T28" fmla="*/ 128 w 153"/>
                <a:gd name="T29" fmla="*/ 2 h 34"/>
                <a:gd name="T30" fmla="*/ 111 w 153"/>
                <a:gd name="T31" fmla="*/ 0 h 34"/>
                <a:gd name="T32" fmla="*/ 95 w 153"/>
                <a:gd name="T33" fmla="*/ 2 h 34"/>
                <a:gd name="T34" fmla="*/ 80 w 153"/>
                <a:gd name="T35" fmla="*/ 3 h 34"/>
                <a:gd name="T36" fmla="*/ 80 w 153"/>
                <a:gd name="T37" fmla="*/ 3 h 34"/>
                <a:gd name="T38" fmla="*/ 51 w 153"/>
                <a:gd name="T39" fmla="*/ 12 h 34"/>
                <a:gd name="T40" fmla="*/ 36 w 153"/>
                <a:gd name="T41" fmla="*/ 16 h 34"/>
                <a:gd name="T42" fmla="*/ 20 w 153"/>
                <a:gd name="T43" fmla="*/ 18 h 34"/>
                <a:gd name="T44" fmla="*/ 20 w 153"/>
                <a:gd name="T45" fmla="*/ 18 h 34"/>
                <a:gd name="T46" fmla="*/ 13 w 153"/>
                <a:gd name="T47" fmla="*/ 18 h 34"/>
                <a:gd name="T48" fmla="*/ 5 w 153"/>
                <a:gd name="T49" fmla="*/ 20 h 34"/>
                <a:gd name="T50" fmla="*/ 5 w 153"/>
                <a:gd name="T51" fmla="*/ 20 h 34"/>
                <a:gd name="T52" fmla="*/ 0 w 153"/>
                <a:gd name="T53" fmla="*/ 23 h 34"/>
                <a:gd name="T54" fmla="*/ 0 w 153"/>
                <a:gd name="T55" fmla="*/ 25 h 34"/>
                <a:gd name="T56" fmla="*/ 0 w 153"/>
                <a:gd name="T57" fmla="*/ 25 h 34"/>
                <a:gd name="T58" fmla="*/ 5 w 153"/>
                <a:gd name="T59" fmla="*/ 27 h 34"/>
                <a:gd name="T60" fmla="*/ 13 w 153"/>
                <a:gd name="T61" fmla="*/ 29 h 34"/>
                <a:gd name="T62" fmla="*/ 42 w 153"/>
                <a:gd name="T63" fmla="*/ 31 h 34"/>
                <a:gd name="T64" fmla="*/ 42 w 153"/>
                <a:gd name="T65" fmla="*/ 31 h 34"/>
                <a:gd name="T66" fmla="*/ 73 w 153"/>
                <a:gd name="T67" fmla="*/ 33 h 34"/>
                <a:gd name="T68" fmla="*/ 106 w 153"/>
                <a:gd name="T69" fmla="*/ 34 h 34"/>
                <a:gd name="T70" fmla="*/ 106 w 153"/>
                <a:gd name="T7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3" h="34">
                  <a:moveTo>
                    <a:pt x="106" y="34"/>
                  </a:moveTo>
                  <a:lnTo>
                    <a:pt x="106" y="34"/>
                  </a:lnTo>
                  <a:lnTo>
                    <a:pt x="124" y="33"/>
                  </a:lnTo>
                  <a:lnTo>
                    <a:pt x="131" y="33"/>
                  </a:lnTo>
                  <a:lnTo>
                    <a:pt x="139" y="29"/>
                  </a:lnTo>
                  <a:lnTo>
                    <a:pt x="139" y="29"/>
                  </a:lnTo>
                  <a:lnTo>
                    <a:pt x="146" y="25"/>
                  </a:lnTo>
                  <a:lnTo>
                    <a:pt x="151" y="22"/>
                  </a:lnTo>
                  <a:lnTo>
                    <a:pt x="153" y="16"/>
                  </a:lnTo>
                  <a:lnTo>
                    <a:pt x="151" y="11"/>
                  </a:lnTo>
                  <a:lnTo>
                    <a:pt x="151" y="11"/>
                  </a:lnTo>
                  <a:lnTo>
                    <a:pt x="148" y="7"/>
                  </a:lnTo>
                  <a:lnTo>
                    <a:pt x="140" y="5"/>
                  </a:lnTo>
                  <a:lnTo>
                    <a:pt x="140" y="5"/>
                  </a:lnTo>
                  <a:lnTo>
                    <a:pt x="128" y="2"/>
                  </a:lnTo>
                  <a:lnTo>
                    <a:pt x="111" y="0"/>
                  </a:lnTo>
                  <a:lnTo>
                    <a:pt x="95" y="2"/>
                  </a:lnTo>
                  <a:lnTo>
                    <a:pt x="80" y="3"/>
                  </a:lnTo>
                  <a:lnTo>
                    <a:pt x="80" y="3"/>
                  </a:lnTo>
                  <a:lnTo>
                    <a:pt x="51" y="12"/>
                  </a:lnTo>
                  <a:lnTo>
                    <a:pt x="36" y="16"/>
                  </a:lnTo>
                  <a:lnTo>
                    <a:pt x="20" y="18"/>
                  </a:lnTo>
                  <a:lnTo>
                    <a:pt x="20" y="18"/>
                  </a:lnTo>
                  <a:lnTo>
                    <a:pt x="13" y="18"/>
                  </a:lnTo>
                  <a:lnTo>
                    <a:pt x="5" y="20"/>
                  </a:lnTo>
                  <a:lnTo>
                    <a:pt x="5" y="20"/>
                  </a:lnTo>
                  <a:lnTo>
                    <a:pt x="0" y="23"/>
                  </a:lnTo>
                  <a:lnTo>
                    <a:pt x="0" y="25"/>
                  </a:lnTo>
                  <a:lnTo>
                    <a:pt x="0" y="25"/>
                  </a:lnTo>
                  <a:lnTo>
                    <a:pt x="5" y="27"/>
                  </a:lnTo>
                  <a:lnTo>
                    <a:pt x="13" y="29"/>
                  </a:lnTo>
                  <a:lnTo>
                    <a:pt x="42" y="31"/>
                  </a:lnTo>
                  <a:lnTo>
                    <a:pt x="42" y="31"/>
                  </a:lnTo>
                  <a:lnTo>
                    <a:pt x="73" y="33"/>
                  </a:lnTo>
                  <a:lnTo>
                    <a:pt x="106" y="34"/>
                  </a:lnTo>
                  <a:lnTo>
                    <a:pt x="106"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pic>
          <p:nvPicPr>
            <p:cNvPr id="10" name="Picture 15">
              <a:extLst>
                <a:ext uri="{FF2B5EF4-FFF2-40B4-BE49-F238E27FC236}">
                  <a16:creationId xmlns="" xmlns:a16="http://schemas.microsoft.com/office/drawing/2014/main" id="{F55780E6-03DD-481C-A5A9-D7E462CB8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313" y="4398964"/>
              <a:ext cx="454025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6">
              <a:extLst>
                <a:ext uri="{FF2B5EF4-FFF2-40B4-BE49-F238E27FC236}">
                  <a16:creationId xmlns="" xmlns:a16="http://schemas.microsoft.com/office/drawing/2014/main" id="{6C09C5AC-D50F-4E5F-96FA-3D142E58A929}"/>
                </a:ext>
              </a:extLst>
            </p:cNvPr>
            <p:cNvSpPr>
              <a:spLocks/>
            </p:cNvSpPr>
            <p:nvPr/>
          </p:nvSpPr>
          <p:spPr bwMode="auto">
            <a:xfrm>
              <a:off x="8013701" y="4019551"/>
              <a:ext cx="284163" cy="292100"/>
            </a:xfrm>
            <a:custGeom>
              <a:avLst/>
              <a:gdLst>
                <a:gd name="T0" fmla="*/ 176 w 179"/>
                <a:gd name="T1" fmla="*/ 87 h 184"/>
                <a:gd name="T2" fmla="*/ 168 w 179"/>
                <a:gd name="T3" fmla="*/ 80 h 184"/>
                <a:gd name="T4" fmla="*/ 163 w 179"/>
                <a:gd name="T5" fmla="*/ 78 h 184"/>
                <a:gd name="T6" fmla="*/ 148 w 179"/>
                <a:gd name="T7" fmla="*/ 82 h 184"/>
                <a:gd name="T8" fmla="*/ 134 w 179"/>
                <a:gd name="T9" fmla="*/ 89 h 184"/>
                <a:gd name="T10" fmla="*/ 128 w 179"/>
                <a:gd name="T11" fmla="*/ 91 h 184"/>
                <a:gd name="T12" fmla="*/ 134 w 179"/>
                <a:gd name="T13" fmla="*/ 76 h 184"/>
                <a:gd name="T14" fmla="*/ 141 w 179"/>
                <a:gd name="T15" fmla="*/ 62 h 184"/>
                <a:gd name="T16" fmla="*/ 141 w 179"/>
                <a:gd name="T17" fmla="*/ 47 h 184"/>
                <a:gd name="T18" fmla="*/ 130 w 179"/>
                <a:gd name="T19" fmla="*/ 36 h 184"/>
                <a:gd name="T20" fmla="*/ 125 w 179"/>
                <a:gd name="T21" fmla="*/ 34 h 184"/>
                <a:gd name="T22" fmla="*/ 114 w 179"/>
                <a:gd name="T23" fmla="*/ 38 h 184"/>
                <a:gd name="T24" fmla="*/ 110 w 179"/>
                <a:gd name="T25" fmla="*/ 40 h 184"/>
                <a:gd name="T26" fmla="*/ 101 w 179"/>
                <a:gd name="T27" fmla="*/ 51 h 184"/>
                <a:gd name="T28" fmla="*/ 106 w 179"/>
                <a:gd name="T29" fmla="*/ 40 h 184"/>
                <a:gd name="T30" fmla="*/ 108 w 179"/>
                <a:gd name="T31" fmla="*/ 29 h 184"/>
                <a:gd name="T32" fmla="*/ 105 w 179"/>
                <a:gd name="T33" fmla="*/ 12 h 184"/>
                <a:gd name="T34" fmla="*/ 92 w 179"/>
                <a:gd name="T35" fmla="*/ 1 h 184"/>
                <a:gd name="T36" fmla="*/ 83 w 179"/>
                <a:gd name="T37" fmla="*/ 0 h 184"/>
                <a:gd name="T38" fmla="*/ 66 w 179"/>
                <a:gd name="T39" fmla="*/ 5 h 184"/>
                <a:gd name="T40" fmla="*/ 59 w 179"/>
                <a:gd name="T41" fmla="*/ 11 h 184"/>
                <a:gd name="T42" fmla="*/ 50 w 179"/>
                <a:gd name="T43" fmla="*/ 23 h 184"/>
                <a:gd name="T44" fmla="*/ 44 w 179"/>
                <a:gd name="T45" fmla="*/ 38 h 184"/>
                <a:gd name="T46" fmla="*/ 41 w 179"/>
                <a:gd name="T47" fmla="*/ 74 h 184"/>
                <a:gd name="T48" fmla="*/ 46 w 179"/>
                <a:gd name="T49" fmla="*/ 109 h 184"/>
                <a:gd name="T50" fmla="*/ 39 w 179"/>
                <a:gd name="T51" fmla="*/ 100 h 184"/>
                <a:gd name="T52" fmla="*/ 21 w 179"/>
                <a:gd name="T53" fmla="*/ 91 h 184"/>
                <a:gd name="T54" fmla="*/ 11 w 179"/>
                <a:gd name="T55" fmla="*/ 93 h 184"/>
                <a:gd name="T56" fmla="*/ 6 w 179"/>
                <a:gd name="T57" fmla="*/ 96 h 184"/>
                <a:gd name="T58" fmla="*/ 0 w 179"/>
                <a:gd name="T59" fmla="*/ 106 h 184"/>
                <a:gd name="T60" fmla="*/ 0 w 179"/>
                <a:gd name="T61" fmla="*/ 113 h 184"/>
                <a:gd name="T62" fmla="*/ 2 w 179"/>
                <a:gd name="T63" fmla="*/ 124 h 184"/>
                <a:gd name="T64" fmla="*/ 10 w 179"/>
                <a:gd name="T65" fmla="*/ 135 h 184"/>
                <a:gd name="T66" fmla="*/ 28 w 179"/>
                <a:gd name="T67" fmla="*/ 158 h 184"/>
                <a:gd name="T68" fmla="*/ 61 w 179"/>
                <a:gd name="T69" fmla="*/ 184 h 184"/>
                <a:gd name="T70" fmla="*/ 70 w 179"/>
                <a:gd name="T71" fmla="*/ 180 h 184"/>
                <a:gd name="T72" fmla="*/ 105 w 179"/>
                <a:gd name="T73" fmla="*/ 173 h 184"/>
                <a:gd name="T74" fmla="*/ 121 w 179"/>
                <a:gd name="T75" fmla="*/ 171 h 184"/>
                <a:gd name="T76" fmla="*/ 154 w 179"/>
                <a:gd name="T77" fmla="*/ 157 h 184"/>
                <a:gd name="T78" fmla="*/ 165 w 179"/>
                <a:gd name="T79" fmla="*/ 146 h 184"/>
                <a:gd name="T80" fmla="*/ 174 w 179"/>
                <a:gd name="T81" fmla="*/ 133 h 184"/>
                <a:gd name="T82" fmla="*/ 179 w 179"/>
                <a:gd name="T83" fmla="*/ 118 h 184"/>
                <a:gd name="T84" fmla="*/ 179 w 179"/>
                <a:gd name="T85" fmla="*/ 102 h 184"/>
                <a:gd name="T86" fmla="*/ 176 w 179"/>
                <a:gd name="T87"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84">
                  <a:moveTo>
                    <a:pt x="176" y="87"/>
                  </a:moveTo>
                  <a:lnTo>
                    <a:pt x="176" y="87"/>
                  </a:lnTo>
                  <a:lnTo>
                    <a:pt x="172" y="84"/>
                  </a:lnTo>
                  <a:lnTo>
                    <a:pt x="168" y="80"/>
                  </a:lnTo>
                  <a:lnTo>
                    <a:pt x="168" y="80"/>
                  </a:lnTo>
                  <a:lnTo>
                    <a:pt x="163" y="78"/>
                  </a:lnTo>
                  <a:lnTo>
                    <a:pt x="159" y="78"/>
                  </a:lnTo>
                  <a:lnTo>
                    <a:pt x="148" y="82"/>
                  </a:lnTo>
                  <a:lnTo>
                    <a:pt x="139" y="87"/>
                  </a:lnTo>
                  <a:lnTo>
                    <a:pt x="134" y="89"/>
                  </a:lnTo>
                  <a:lnTo>
                    <a:pt x="128" y="91"/>
                  </a:lnTo>
                  <a:lnTo>
                    <a:pt x="128" y="91"/>
                  </a:lnTo>
                  <a:lnTo>
                    <a:pt x="130" y="84"/>
                  </a:lnTo>
                  <a:lnTo>
                    <a:pt x="134" y="76"/>
                  </a:lnTo>
                  <a:lnTo>
                    <a:pt x="141" y="62"/>
                  </a:lnTo>
                  <a:lnTo>
                    <a:pt x="141" y="62"/>
                  </a:lnTo>
                  <a:lnTo>
                    <a:pt x="141" y="54"/>
                  </a:lnTo>
                  <a:lnTo>
                    <a:pt x="141" y="47"/>
                  </a:lnTo>
                  <a:lnTo>
                    <a:pt x="137" y="40"/>
                  </a:lnTo>
                  <a:lnTo>
                    <a:pt x="130" y="36"/>
                  </a:lnTo>
                  <a:lnTo>
                    <a:pt x="130" y="36"/>
                  </a:lnTo>
                  <a:lnTo>
                    <a:pt x="125" y="34"/>
                  </a:lnTo>
                  <a:lnTo>
                    <a:pt x="119" y="36"/>
                  </a:lnTo>
                  <a:lnTo>
                    <a:pt x="114" y="38"/>
                  </a:lnTo>
                  <a:lnTo>
                    <a:pt x="110" y="40"/>
                  </a:lnTo>
                  <a:lnTo>
                    <a:pt x="110" y="40"/>
                  </a:lnTo>
                  <a:lnTo>
                    <a:pt x="105" y="45"/>
                  </a:lnTo>
                  <a:lnTo>
                    <a:pt x="101" y="51"/>
                  </a:lnTo>
                  <a:lnTo>
                    <a:pt x="101" y="51"/>
                  </a:lnTo>
                  <a:lnTo>
                    <a:pt x="106" y="40"/>
                  </a:lnTo>
                  <a:lnTo>
                    <a:pt x="108" y="29"/>
                  </a:lnTo>
                  <a:lnTo>
                    <a:pt x="108" y="29"/>
                  </a:lnTo>
                  <a:lnTo>
                    <a:pt x="106" y="20"/>
                  </a:lnTo>
                  <a:lnTo>
                    <a:pt x="105" y="12"/>
                  </a:lnTo>
                  <a:lnTo>
                    <a:pt x="99" y="7"/>
                  </a:lnTo>
                  <a:lnTo>
                    <a:pt x="92" y="1"/>
                  </a:lnTo>
                  <a:lnTo>
                    <a:pt x="92" y="1"/>
                  </a:lnTo>
                  <a:lnTo>
                    <a:pt x="83" y="0"/>
                  </a:lnTo>
                  <a:lnTo>
                    <a:pt x="73" y="1"/>
                  </a:lnTo>
                  <a:lnTo>
                    <a:pt x="66" y="5"/>
                  </a:lnTo>
                  <a:lnTo>
                    <a:pt x="59" y="11"/>
                  </a:lnTo>
                  <a:lnTo>
                    <a:pt x="59" y="11"/>
                  </a:lnTo>
                  <a:lnTo>
                    <a:pt x="53" y="16"/>
                  </a:lnTo>
                  <a:lnTo>
                    <a:pt x="50" y="23"/>
                  </a:lnTo>
                  <a:lnTo>
                    <a:pt x="44" y="38"/>
                  </a:lnTo>
                  <a:lnTo>
                    <a:pt x="44" y="38"/>
                  </a:lnTo>
                  <a:lnTo>
                    <a:pt x="42" y="56"/>
                  </a:lnTo>
                  <a:lnTo>
                    <a:pt x="41" y="74"/>
                  </a:lnTo>
                  <a:lnTo>
                    <a:pt x="42" y="91"/>
                  </a:lnTo>
                  <a:lnTo>
                    <a:pt x="46" y="109"/>
                  </a:lnTo>
                  <a:lnTo>
                    <a:pt x="46" y="109"/>
                  </a:lnTo>
                  <a:lnTo>
                    <a:pt x="39" y="100"/>
                  </a:lnTo>
                  <a:lnTo>
                    <a:pt x="31" y="95"/>
                  </a:lnTo>
                  <a:lnTo>
                    <a:pt x="21" y="91"/>
                  </a:lnTo>
                  <a:lnTo>
                    <a:pt x="17" y="91"/>
                  </a:lnTo>
                  <a:lnTo>
                    <a:pt x="11" y="93"/>
                  </a:lnTo>
                  <a:lnTo>
                    <a:pt x="11" y="93"/>
                  </a:lnTo>
                  <a:lnTo>
                    <a:pt x="6" y="96"/>
                  </a:lnTo>
                  <a:lnTo>
                    <a:pt x="2" y="100"/>
                  </a:lnTo>
                  <a:lnTo>
                    <a:pt x="0" y="106"/>
                  </a:lnTo>
                  <a:lnTo>
                    <a:pt x="0" y="113"/>
                  </a:lnTo>
                  <a:lnTo>
                    <a:pt x="0" y="113"/>
                  </a:lnTo>
                  <a:lnTo>
                    <a:pt x="0" y="118"/>
                  </a:lnTo>
                  <a:lnTo>
                    <a:pt x="2" y="124"/>
                  </a:lnTo>
                  <a:lnTo>
                    <a:pt x="10" y="135"/>
                  </a:lnTo>
                  <a:lnTo>
                    <a:pt x="10" y="135"/>
                  </a:lnTo>
                  <a:lnTo>
                    <a:pt x="21" y="151"/>
                  </a:lnTo>
                  <a:lnTo>
                    <a:pt x="28" y="158"/>
                  </a:lnTo>
                  <a:lnTo>
                    <a:pt x="37" y="166"/>
                  </a:lnTo>
                  <a:lnTo>
                    <a:pt x="61" y="184"/>
                  </a:lnTo>
                  <a:lnTo>
                    <a:pt x="61" y="184"/>
                  </a:lnTo>
                  <a:lnTo>
                    <a:pt x="70" y="180"/>
                  </a:lnTo>
                  <a:lnTo>
                    <a:pt x="79" y="177"/>
                  </a:lnTo>
                  <a:lnTo>
                    <a:pt x="105" y="173"/>
                  </a:lnTo>
                  <a:lnTo>
                    <a:pt x="105" y="173"/>
                  </a:lnTo>
                  <a:lnTo>
                    <a:pt x="121" y="171"/>
                  </a:lnTo>
                  <a:lnTo>
                    <a:pt x="137" y="164"/>
                  </a:lnTo>
                  <a:lnTo>
                    <a:pt x="154" y="157"/>
                  </a:lnTo>
                  <a:lnTo>
                    <a:pt x="165" y="146"/>
                  </a:lnTo>
                  <a:lnTo>
                    <a:pt x="165" y="146"/>
                  </a:lnTo>
                  <a:lnTo>
                    <a:pt x="170" y="138"/>
                  </a:lnTo>
                  <a:lnTo>
                    <a:pt x="174" y="133"/>
                  </a:lnTo>
                  <a:lnTo>
                    <a:pt x="178" y="126"/>
                  </a:lnTo>
                  <a:lnTo>
                    <a:pt x="179" y="118"/>
                  </a:lnTo>
                  <a:lnTo>
                    <a:pt x="179" y="109"/>
                  </a:lnTo>
                  <a:lnTo>
                    <a:pt x="179" y="102"/>
                  </a:lnTo>
                  <a:lnTo>
                    <a:pt x="178" y="95"/>
                  </a:lnTo>
                  <a:lnTo>
                    <a:pt x="176" y="87"/>
                  </a:lnTo>
                  <a:lnTo>
                    <a:pt x="176" y="87"/>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 name="Freeform 17">
              <a:extLst>
                <a:ext uri="{FF2B5EF4-FFF2-40B4-BE49-F238E27FC236}">
                  <a16:creationId xmlns="" xmlns:a16="http://schemas.microsoft.com/office/drawing/2014/main" id="{0A8513CA-1928-49B6-9C70-7A9E0B36D36E}"/>
                </a:ext>
              </a:extLst>
            </p:cNvPr>
            <p:cNvSpPr>
              <a:spLocks/>
            </p:cNvSpPr>
            <p:nvPr/>
          </p:nvSpPr>
          <p:spPr bwMode="auto">
            <a:xfrm>
              <a:off x="8101013" y="4108451"/>
              <a:ext cx="73025" cy="357188"/>
            </a:xfrm>
            <a:custGeom>
              <a:avLst/>
              <a:gdLst>
                <a:gd name="T0" fmla="*/ 2 w 46"/>
                <a:gd name="T1" fmla="*/ 225 h 225"/>
                <a:gd name="T2" fmla="*/ 15 w 46"/>
                <a:gd name="T3" fmla="*/ 225 h 225"/>
                <a:gd name="T4" fmla="*/ 15 w 46"/>
                <a:gd name="T5" fmla="*/ 225 h 225"/>
                <a:gd name="T6" fmla="*/ 11 w 46"/>
                <a:gd name="T7" fmla="*/ 163 h 225"/>
                <a:gd name="T8" fmla="*/ 11 w 46"/>
                <a:gd name="T9" fmla="*/ 110 h 225"/>
                <a:gd name="T10" fmla="*/ 11 w 46"/>
                <a:gd name="T11" fmla="*/ 110 h 225"/>
                <a:gd name="T12" fmla="*/ 11 w 46"/>
                <a:gd name="T13" fmla="*/ 92 h 225"/>
                <a:gd name="T14" fmla="*/ 15 w 46"/>
                <a:gd name="T15" fmla="*/ 73 h 225"/>
                <a:gd name="T16" fmla="*/ 20 w 46"/>
                <a:gd name="T17" fmla="*/ 57 h 225"/>
                <a:gd name="T18" fmla="*/ 28 w 46"/>
                <a:gd name="T19" fmla="*/ 40 h 225"/>
                <a:gd name="T20" fmla="*/ 28 w 46"/>
                <a:gd name="T21" fmla="*/ 40 h 225"/>
                <a:gd name="T22" fmla="*/ 35 w 46"/>
                <a:gd name="T23" fmla="*/ 20 h 225"/>
                <a:gd name="T24" fmla="*/ 40 w 46"/>
                <a:gd name="T25" fmla="*/ 11 h 225"/>
                <a:gd name="T26" fmla="*/ 46 w 46"/>
                <a:gd name="T27" fmla="*/ 2 h 225"/>
                <a:gd name="T28" fmla="*/ 42 w 46"/>
                <a:gd name="T29" fmla="*/ 0 h 225"/>
                <a:gd name="T30" fmla="*/ 42 w 46"/>
                <a:gd name="T31" fmla="*/ 0 h 225"/>
                <a:gd name="T32" fmla="*/ 33 w 46"/>
                <a:gd name="T33" fmla="*/ 9 h 225"/>
                <a:gd name="T34" fmla="*/ 26 w 46"/>
                <a:gd name="T35" fmla="*/ 22 h 225"/>
                <a:gd name="T36" fmla="*/ 26 w 46"/>
                <a:gd name="T37" fmla="*/ 22 h 225"/>
                <a:gd name="T38" fmla="*/ 17 w 46"/>
                <a:gd name="T39" fmla="*/ 40 h 225"/>
                <a:gd name="T40" fmla="*/ 11 w 46"/>
                <a:gd name="T41" fmla="*/ 62 h 225"/>
                <a:gd name="T42" fmla="*/ 6 w 46"/>
                <a:gd name="T43" fmla="*/ 84 h 225"/>
                <a:gd name="T44" fmla="*/ 2 w 46"/>
                <a:gd name="T45" fmla="*/ 110 h 225"/>
                <a:gd name="T46" fmla="*/ 2 w 46"/>
                <a:gd name="T47" fmla="*/ 110 h 225"/>
                <a:gd name="T48" fmla="*/ 0 w 46"/>
                <a:gd name="T49" fmla="*/ 172 h 225"/>
                <a:gd name="T50" fmla="*/ 2 w 46"/>
                <a:gd name="T51" fmla="*/ 225 h 225"/>
                <a:gd name="T52" fmla="*/ 2 w 46"/>
                <a:gd name="T53"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25">
                  <a:moveTo>
                    <a:pt x="2" y="225"/>
                  </a:moveTo>
                  <a:lnTo>
                    <a:pt x="15" y="225"/>
                  </a:lnTo>
                  <a:lnTo>
                    <a:pt x="15" y="225"/>
                  </a:lnTo>
                  <a:lnTo>
                    <a:pt x="11" y="163"/>
                  </a:lnTo>
                  <a:lnTo>
                    <a:pt x="11" y="110"/>
                  </a:lnTo>
                  <a:lnTo>
                    <a:pt x="11" y="110"/>
                  </a:lnTo>
                  <a:lnTo>
                    <a:pt x="11" y="92"/>
                  </a:lnTo>
                  <a:lnTo>
                    <a:pt x="15" y="73"/>
                  </a:lnTo>
                  <a:lnTo>
                    <a:pt x="20" y="57"/>
                  </a:lnTo>
                  <a:lnTo>
                    <a:pt x="28" y="40"/>
                  </a:lnTo>
                  <a:lnTo>
                    <a:pt x="28" y="40"/>
                  </a:lnTo>
                  <a:lnTo>
                    <a:pt x="35" y="20"/>
                  </a:lnTo>
                  <a:lnTo>
                    <a:pt x="40" y="11"/>
                  </a:lnTo>
                  <a:lnTo>
                    <a:pt x="46" y="2"/>
                  </a:lnTo>
                  <a:lnTo>
                    <a:pt x="42" y="0"/>
                  </a:lnTo>
                  <a:lnTo>
                    <a:pt x="42" y="0"/>
                  </a:lnTo>
                  <a:lnTo>
                    <a:pt x="33" y="9"/>
                  </a:lnTo>
                  <a:lnTo>
                    <a:pt x="26" y="22"/>
                  </a:lnTo>
                  <a:lnTo>
                    <a:pt x="26" y="22"/>
                  </a:lnTo>
                  <a:lnTo>
                    <a:pt x="17" y="40"/>
                  </a:lnTo>
                  <a:lnTo>
                    <a:pt x="11" y="62"/>
                  </a:lnTo>
                  <a:lnTo>
                    <a:pt x="6" y="84"/>
                  </a:lnTo>
                  <a:lnTo>
                    <a:pt x="2" y="110"/>
                  </a:lnTo>
                  <a:lnTo>
                    <a:pt x="2" y="110"/>
                  </a:lnTo>
                  <a:lnTo>
                    <a:pt x="0" y="172"/>
                  </a:lnTo>
                  <a:lnTo>
                    <a:pt x="2" y="225"/>
                  </a:lnTo>
                  <a:lnTo>
                    <a:pt x="2" y="225"/>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 name="Freeform 18">
              <a:extLst>
                <a:ext uri="{FF2B5EF4-FFF2-40B4-BE49-F238E27FC236}">
                  <a16:creationId xmlns="" xmlns:a16="http://schemas.microsoft.com/office/drawing/2014/main" id="{AE10DB43-8D1C-42FB-91F9-C28DB796A322}"/>
                </a:ext>
              </a:extLst>
            </p:cNvPr>
            <p:cNvSpPr>
              <a:spLocks/>
            </p:cNvSpPr>
            <p:nvPr/>
          </p:nvSpPr>
          <p:spPr bwMode="auto">
            <a:xfrm>
              <a:off x="8107363" y="4189414"/>
              <a:ext cx="130175" cy="76200"/>
            </a:xfrm>
            <a:custGeom>
              <a:avLst/>
              <a:gdLst>
                <a:gd name="T0" fmla="*/ 5 w 82"/>
                <a:gd name="T1" fmla="*/ 48 h 48"/>
                <a:gd name="T2" fmla="*/ 0 w 82"/>
                <a:gd name="T3" fmla="*/ 44 h 48"/>
                <a:gd name="T4" fmla="*/ 0 w 82"/>
                <a:gd name="T5" fmla="*/ 44 h 48"/>
                <a:gd name="T6" fmla="*/ 11 w 82"/>
                <a:gd name="T7" fmla="*/ 35 h 48"/>
                <a:gd name="T8" fmla="*/ 24 w 82"/>
                <a:gd name="T9" fmla="*/ 24 h 48"/>
                <a:gd name="T10" fmla="*/ 24 w 82"/>
                <a:gd name="T11" fmla="*/ 24 h 48"/>
                <a:gd name="T12" fmla="*/ 33 w 82"/>
                <a:gd name="T13" fmla="*/ 19 h 48"/>
                <a:gd name="T14" fmla="*/ 33 w 82"/>
                <a:gd name="T15" fmla="*/ 19 h 48"/>
                <a:gd name="T16" fmla="*/ 44 w 82"/>
                <a:gd name="T17" fmla="*/ 13 h 48"/>
                <a:gd name="T18" fmla="*/ 44 w 82"/>
                <a:gd name="T19" fmla="*/ 13 h 48"/>
                <a:gd name="T20" fmla="*/ 47 w 82"/>
                <a:gd name="T21" fmla="*/ 9 h 48"/>
                <a:gd name="T22" fmla="*/ 47 w 82"/>
                <a:gd name="T23" fmla="*/ 9 h 48"/>
                <a:gd name="T24" fmla="*/ 56 w 82"/>
                <a:gd name="T25" fmla="*/ 6 h 48"/>
                <a:gd name="T26" fmla="*/ 64 w 82"/>
                <a:gd name="T27" fmla="*/ 4 h 48"/>
                <a:gd name="T28" fmla="*/ 64 w 82"/>
                <a:gd name="T29" fmla="*/ 4 h 48"/>
                <a:gd name="T30" fmla="*/ 69 w 82"/>
                <a:gd name="T31" fmla="*/ 2 h 48"/>
                <a:gd name="T32" fmla="*/ 69 w 82"/>
                <a:gd name="T33" fmla="*/ 2 h 48"/>
                <a:gd name="T34" fmla="*/ 77 w 82"/>
                <a:gd name="T35" fmla="*/ 2 h 48"/>
                <a:gd name="T36" fmla="*/ 80 w 82"/>
                <a:gd name="T37" fmla="*/ 0 h 48"/>
                <a:gd name="T38" fmla="*/ 82 w 82"/>
                <a:gd name="T39" fmla="*/ 2 h 48"/>
                <a:gd name="T40" fmla="*/ 82 w 82"/>
                <a:gd name="T41" fmla="*/ 2 h 48"/>
                <a:gd name="T42" fmla="*/ 80 w 82"/>
                <a:gd name="T43" fmla="*/ 4 h 48"/>
                <a:gd name="T44" fmla="*/ 77 w 82"/>
                <a:gd name="T45" fmla="*/ 6 h 48"/>
                <a:gd name="T46" fmla="*/ 69 w 82"/>
                <a:gd name="T47" fmla="*/ 8 h 48"/>
                <a:gd name="T48" fmla="*/ 69 w 82"/>
                <a:gd name="T49" fmla="*/ 8 h 48"/>
                <a:gd name="T50" fmla="*/ 66 w 82"/>
                <a:gd name="T51" fmla="*/ 8 h 48"/>
                <a:gd name="T52" fmla="*/ 66 w 82"/>
                <a:gd name="T53" fmla="*/ 8 h 48"/>
                <a:gd name="T54" fmla="*/ 58 w 82"/>
                <a:gd name="T55" fmla="*/ 11 h 48"/>
                <a:gd name="T56" fmla="*/ 53 w 82"/>
                <a:gd name="T57" fmla="*/ 15 h 48"/>
                <a:gd name="T58" fmla="*/ 53 w 82"/>
                <a:gd name="T59" fmla="*/ 15 h 48"/>
                <a:gd name="T60" fmla="*/ 47 w 82"/>
                <a:gd name="T61" fmla="*/ 19 h 48"/>
                <a:gd name="T62" fmla="*/ 47 w 82"/>
                <a:gd name="T63" fmla="*/ 19 h 48"/>
                <a:gd name="T64" fmla="*/ 36 w 82"/>
                <a:gd name="T65" fmla="*/ 26 h 48"/>
                <a:gd name="T66" fmla="*/ 36 w 82"/>
                <a:gd name="T67" fmla="*/ 26 h 48"/>
                <a:gd name="T68" fmla="*/ 27 w 82"/>
                <a:gd name="T69" fmla="*/ 31 h 48"/>
                <a:gd name="T70" fmla="*/ 27 w 82"/>
                <a:gd name="T71" fmla="*/ 31 h 48"/>
                <a:gd name="T72" fmla="*/ 16 w 82"/>
                <a:gd name="T73" fmla="*/ 39 h 48"/>
                <a:gd name="T74" fmla="*/ 5 w 82"/>
                <a:gd name="T75" fmla="*/ 48 h 48"/>
                <a:gd name="T76" fmla="*/ 5 w 82"/>
                <a:gd name="T7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48">
                  <a:moveTo>
                    <a:pt x="5" y="48"/>
                  </a:moveTo>
                  <a:lnTo>
                    <a:pt x="0" y="44"/>
                  </a:lnTo>
                  <a:lnTo>
                    <a:pt x="0" y="44"/>
                  </a:lnTo>
                  <a:lnTo>
                    <a:pt x="11" y="35"/>
                  </a:lnTo>
                  <a:lnTo>
                    <a:pt x="24" y="24"/>
                  </a:lnTo>
                  <a:lnTo>
                    <a:pt x="24" y="24"/>
                  </a:lnTo>
                  <a:lnTo>
                    <a:pt x="33" y="19"/>
                  </a:lnTo>
                  <a:lnTo>
                    <a:pt x="33" y="19"/>
                  </a:lnTo>
                  <a:lnTo>
                    <a:pt x="44" y="13"/>
                  </a:lnTo>
                  <a:lnTo>
                    <a:pt x="44" y="13"/>
                  </a:lnTo>
                  <a:lnTo>
                    <a:pt x="47" y="9"/>
                  </a:lnTo>
                  <a:lnTo>
                    <a:pt x="47" y="9"/>
                  </a:lnTo>
                  <a:lnTo>
                    <a:pt x="56" y="6"/>
                  </a:lnTo>
                  <a:lnTo>
                    <a:pt x="64" y="4"/>
                  </a:lnTo>
                  <a:lnTo>
                    <a:pt x="64" y="4"/>
                  </a:lnTo>
                  <a:lnTo>
                    <a:pt x="69" y="2"/>
                  </a:lnTo>
                  <a:lnTo>
                    <a:pt x="69" y="2"/>
                  </a:lnTo>
                  <a:lnTo>
                    <a:pt x="77" y="2"/>
                  </a:lnTo>
                  <a:lnTo>
                    <a:pt x="80" y="0"/>
                  </a:lnTo>
                  <a:lnTo>
                    <a:pt x="82" y="2"/>
                  </a:lnTo>
                  <a:lnTo>
                    <a:pt x="82" y="2"/>
                  </a:lnTo>
                  <a:lnTo>
                    <a:pt x="80" y="4"/>
                  </a:lnTo>
                  <a:lnTo>
                    <a:pt x="77" y="6"/>
                  </a:lnTo>
                  <a:lnTo>
                    <a:pt x="69" y="8"/>
                  </a:lnTo>
                  <a:lnTo>
                    <a:pt x="69" y="8"/>
                  </a:lnTo>
                  <a:lnTo>
                    <a:pt x="66" y="8"/>
                  </a:lnTo>
                  <a:lnTo>
                    <a:pt x="66" y="8"/>
                  </a:lnTo>
                  <a:lnTo>
                    <a:pt x="58" y="11"/>
                  </a:lnTo>
                  <a:lnTo>
                    <a:pt x="53" y="15"/>
                  </a:lnTo>
                  <a:lnTo>
                    <a:pt x="53" y="15"/>
                  </a:lnTo>
                  <a:lnTo>
                    <a:pt x="47" y="19"/>
                  </a:lnTo>
                  <a:lnTo>
                    <a:pt x="47" y="19"/>
                  </a:lnTo>
                  <a:lnTo>
                    <a:pt x="36" y="26"/>
                  </a:lnTo>
                  <a:lnTo>
                    <a:pt x="36" y="26"/>
                  </a:lnTo>
                  <a:lnTo>
                    <a:pt x="27" y="31"/>
                  </a:lnTo>
                  <a:lnTo>
                    <a:pt x="27" y="31"/>
                  </a:lnTo>
                  <a:lnTo>
                    <a:pt x="16" y="39"/>
                  </a:lnTo>
                  <a:lnTo>
                    <a:pt x="5" y="48"/>
                  </a:lnTo>
                  <a:lnTo>
                    <a:pt x="5" y="48"/>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 name="Freeform 19">
              <a:extLst>
                <a:ext uri="{FF2B5EF4-FFF2-40B4-BE49-F238E27FC236}">
                  <a16:creationId xmlns="" xmlns:a16="http://schemas.microsoft.com/office/drawing/2014/main" id="{8279D99D-5940-4EA1-824E-4ADEB5153DF3}"/>
                </a:ext>
              </a:extLst>
            </p:cNvPr>
            <p:cNvSpPr>
              <a:spLocks/>
            </p:cNvSpPr>
            <p:nvPr/>
          </p:nvSpPr>
          <p:spPr bwMode="auto">
            <a:xfrm>
              <a:off x="8135938" y="4076701"/>
              <a:ext cx="20638" cy="60325"/>
            </a:xfrm>
            <a:custGeom>
              <a:avLst/>
              <a:gdLst>
                <a:gd name="T0" fmla="*/ 0 w 13"/>
                <a:gd name="T1" fmla="*/ 0 h 38"/>
                <a:gd name="T2" fmla="*/ 0 w 13"/>
                <a:gd name="T3" fmla="*/ 0 h 38"/>
                <a:gd name="T4" fmla="*/ 2 w 13"/>
                <a:gd name="T5" fmla="*/ 18 h 38"/>
                <a:gd name="T6" fmla="*/ 2 w 13"/>
                <a:gd name="T7" fmla="*/ 18 h 38"/>
                <a:gd name="T8" fmla="*/ 6 w 13"/>
                <a:gd name="T9" fmla="*/ 38 h 38"/>
                <a:gd name="T10" fmla="*/ 13 w 13"/>
                <a:gd name="T11" fmla="*/ 35 h 38"/>
                <a:gd name="T12" fmla="*/ 13 w 13"/>
                <a:gd name="T13" fmla="*/ 35 h 38"/>
                <a:gd name="T14" fmla="*/ 7 w 13"/>
                <a:gd name="T15" fmla="*/ 17 h 38"/>
                <a:gd name="T16" fmla="*/ 7 w 13"/>
                <a:gd name="T17" fmla="*/ 17 h 38"/>
                <a:gd name="T18" fmla="*/ 4 w 13"/>
                <a:gd name="T19" fmla="*/ 0 h 38"/>
                <a:gd name="T20" fmla="*/ 0 w 1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8">
                  <a:moveTo>
                    <a:pt x="0" y="0"/>
                  </a:moveTo>
                  <a:lnTo>
                    <a:pt x="0" y="0"/>
                  </a:lnTo>
                  <a:lnTo>
                    <a:pt x="2" y="18"/>
                  </a:lnTo>
                  <a:lnTo>
                    <a:pt x="2" y="18"/>
                  </a:lnTo>
                  <a:lnTo>
                    <a:pt x="6" y="38"/>
                  </a:lnTo>
                  <a:lnTo>
                    <a:pt x="13" y="35"/>
                  </a:lnTo>
                  <a:lnTo>
                    <a:pt x="13" y="35"/>
                  </a:lnTo>
                  <a:lnTo>
                    <a:pt x="7" y="17"/>
                  </a:lnTo>
                  <a:lnTo>
                    <a:pt x="7" y="17"/>
                  </a:lnTo>
                  <a:lnTo>
                    <a:pt x="4" y="0"/>
                  </a:lnTo>
                  <a:lnTo>
                    <a:pt x="0" y="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 name="Freeform 20">
              <a:extLst>
                <a:ext uri="{FF2B5EF4-FFF2-40B4-BE49-F238E27FC236}">
                  <a16:creationId xmlns="" xmlns:a16="http://schemas.microsoft.com/office/drawing/2014/main" id="{ED498380-D399-4764-97F4-CA62C7F9BB91}"/>
                </a:ext>
              </a:extLst>
            </p:cNvPr>
            <p:cNvSpPr>
              <a:spLocks/>
            </p:cNvSpPr>
            <p:nvPr/>
          </p:nvSpPr>
          <p:spPr bwMode="auto">
            <a:xfrm>
              <a:off x="8129588" y="4146551"/>
              <a:ext cx="52388" cy="38100"/>
            </a:xfrm>
            <a:custGeom>
              <a:avLst/>
              <a:gdLst>
                <a:gd name="T0" fmla="*/ 33 w 33"/>
                <a:gd name="T1" fmla="*/ 0 h 24"/>
                <a:gd name="T2" fmla="*/ 33 w 33"/>
                <a:gd name="T3" fmla="*/ 0 h 24"/>
                <a:gd name="T4" fmla="*/ 32 w 33"/>
                <a:gd name="T5" fmla="*/ 0 h 24"/>
                <a:gd name="T6" fmla="*/ 32 w 33"/>
                <a:gd name="T7" fmla="*/ 0 h 24"/>
                <a:gd name="T8" fmla="*/ 28 w 33"/>
                <a:gd name="T9" fmla="*/ 0 h 24"/>
                <a:gd name="T10" fmla="*/ 28 w 33"/>
                <a:gd name="T11" fmla="*/ 0 h 24"/>
                <a:gd name="T12" fmla="*/ 15 w 33"/>
                <a:gd name="T13" fmla="*/ 5 h 24"/>
                <a:gd name="T14" fmla="*/ 15 w 33"/>
                <a:gd name="T15" fmla="*/ 5 h 24"/>
                <a:gd name="T16" fmla="*/ 4 w 33"/>
                <a:gd name="T17" fmla="*/ 13 h 24"/>
                <a:gd name="T18" fmla="*/ 4 w 33"/>
                <a:gd name="T19" fmla="*/ 13 h 24"/>
                <a:gd name="T20" fmla="*/ 0 w 33"/>
                <a:gd name="T21" fmla="*/ 16 h 24"/>
                <a:gd name="T22" fmla="*/ 4 w 33"/>
                <a:gd name="T23" fmla="*/ 24 h 24"/>
                <a:gd name="T24" fmla="*/ 4 w 33"/>
                <a:gd name="T25" fmla="*/ 24 h 24"/>
                <a:gd name="T26" fmla="*/ 10 w 33"/>
                <a:gd name="T27" fmla="*/ 18 h 24"/>
                <a:gd name="T28" fmla="*/ 10 w 33"/>
                <a:gd name="T29" fmla="*/ 18 h 24"/>
                <a:gd name="T30" fmla="*/ 19 w 33"/>
                <a:gd name="T31" fmla="*/ 11 h 24"/>
                <a:gd name="T32" fmla="*/ 19 w 33"/>
                <a:gd name="T33" fmla="*/ 11 h 24"/>
                <a:gd name="T34" fmla="*/ 30 w 33"/>
                <a:gd name="T35" fmla="*/ 4 h 24"/>
                <a:gd name="T36" fmla="*/ 30 w 33"/>
                <a:gd name="T37" fmla="*/ 4 h 24"/>
                <a:gd name="T38" fmla="*/ 33 w 33"/>
                <a:gd name="T39" fmla="*/ 2 h 24"/>
                <a:gd name="T40" fmla="*/ 33 w 33"/>
                <a:gd name="T4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4">
                  <a:moveTo>
                    <a:pt x="33" y="0"/>
                  </a:moveTo>
                  <a:lnTo>
                    <a:pt x="33" y="0"/>
                  </a:lnTo>
                  <a:lnTo>
                    <a:pt x="32" y="0"/>
                  </a:lnTo>
                  <a:lnTo>
                    <a:pt x="32" y="0"/>
                  </a:lnTo>
                  <a:lnTo>
                    <a:pt x="28" y="0"/>
                  </a:lnTo>
                  <a:lnTo>
                    <a:pt x="28" y="0"/>
                  </a:lnTo>
                  <a:lnTo>
                    <a:pt x="15" y="5"/>
                  </a:lnTo>
                  <a:lnTo>
                    <a:pt x="15" y="5"/>
                  </a:lnTo>
                  <a:lnTo>
                    <a:pt x="4" y="13"/>
                  </a:lnTo>
                  <a:lnTo>
                    <a:pt x="4" y="13"/>
                  </a:lnTo>
                  <a:lnTo>
                    <a:pt x="0" y="16"/>
                  </a:lnTo>
                  <a:lnTo>
                    <a:pt x="4" y="24"/>
                  </a:lnTo>
                  <a:lnTo>
                    <a:pt x="4" y="24"/>
                  </a:lnTo>
                  <a:lnTo>
                    <a:pt x="10" y="18"/>
                  </a:lnTo>
                  <a:lnTo>
                    <a:pt x="10" y="18"/>
                  </a:lnTo>
                  <a:lnTo>
                    <a:pt x="19" y="11"/>
                  </a:lnTo>
                  <a:lnTo>
                    <a:pt x="19" y="11"/>
                  </a:lnTo>
                  <a:lnTo>
                    <a:pt x="30" y="4"/>
                  </a:lnTo>
                  <a:lnTo>
                    <a:pt x="30" y="4"/>
                  </a:lnTo>
                  <a:lnTo>
                    <a:pt x="33" y="2"/>
                  </a:lnTo>
                  <a:lnTo>
                    <a:pt x="33" y="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 name="Freeform 21">
              <a:extLst>
                <a:ext uri="{FF2B5EF4-FFF2-40B4-BE49-F238E27FC236}">
                  <a16:creationId xmlns="" xmlns:a16="http://schemas.microsoft.com/office/drawing/2014/main" id="{A3E27C11-72F3-455E-9E4C-81F919446AE7}"/>
                </a:ext>
              </a:extLst>
            </p:cNvPr>
            <p:cNvSpPr>
              <a:spLocks/>
            </p:cNvSpPr>
            <p:nvPr/>
          </p:nvSpPr>
          <p:spPr bwMode="auto">
            <a:xfrm>
              <a:off x="8072438" y="4230689"/>
              <a:ext cx="46038" cy="38100"/>
            </a:xfrm>
            <a:custGeom>
              <a:avLst/>
              <a:gdLst>
                <a:gd name="T0" fmla="*/ 0 w 29"/>
                <a:gd name="T1" fmla="*/ 4 h 24"/>
                <a:gd name="T2" fmla="*/ 0 w 29"/>
                <a:gd name="T3" fmla="*/ 4 h 24"/>
                <a:gd name="T4" fmla="*/ 0 w 29"/>
                <a:gd name="T5" fmla="*/ 4 h 24"/>
                <a:gd name="T6" fmla="*/ 4 w 29"/>
                <a:gd name="T7" fmla="*/ 5 h 24"/>
                <a:gd name="T8" fmla="*/ 4 w 29"/>
                <a:gd name="T9" fmla="*/ 5 h 24"/>
                <a:gd name="T10" fmla="*/ 7 w 29"/>
                <a:gd name="T11" fmla="*/ 9 h 24"/>
                <a:gd name="T12" fmla="*/ 7 w 29"/>
                <a:gd name="T13" fmla="*/ 9 h 24"/>
                <a:gd name="T14" fmla="*/ 13 w 29"/>
                <a:gd name="T15" fmla="*/ 13 h 24"/>
                <a:gd name="T16" fmla="*/ 13 w 29"/>
                <a:gd name="T17" fmla="*/ 13 h 24"/>
                <a:gd name="T18" fmla="*/ 20 w 29"/>
                <a:gd name="T19" fmla="*/ 20 h 24"/>
                <a:gd name="T20" fmla="*/ 20 w 29"/>
                <a:gd name="T21" fmla="*/ 20 h 24"/>
                <a:gd name="T22" fmla="*/ 24 w 29"/>
                <a:gd name="T23" fmla="*/ 24 h 24"/>
                <a:gd name="T24" fmla="*/ 29 w 29"/>
                <a:gd name="T25" fmla="*/ 18 h 24"/>
                <a:gd name="T26" fmla="*/ 29 w 29"/>
                <a:gd name="T27" fmla="*/ 18 h 24"/>
                <a:gd name="T28" fmla="*/ 26 w 29"/>
                <a:gd name="T29" fmla="*/ 16 h 24"/>
                <a:gd name="T30" fmla="*/ 26 w 29"/>
                <a:gd name="T31" fmla="*/ 16 h 24"/>
                <a:gd name="T32" fmla="*/ 15 w 29"/>
                <a:gd name="T33" fmla="*/ 9 h 24"/>
                <a:gd name="T34" fmla="*/ 15 w 29"/>
                <a:gd name="T35" fmla="*/ 9 h 24"/>
                <a:gd name="T36" fmla="*/ 11 w 29"/>
                <a:gd name="T37" fmla="*/ 5 h 24"/>
                <a:gd name="T38" fmla="*/ 11 w 29"/>
                <a:gd name="T39" fmla="*/ 5 h 24"/>
                <a:gd name="T40" fmla="*/ 5 w 29"/>
                <a:gd name="T41" fmla="*/ 4 h 24"/>
                <a:gd name="T42" fmla="*/ 5 w 29"/>
                <a:gd name="T43" fmla="*/ 4 h 24"/>
                <a:gd name="T44" fmla="*/ 2 w 29"/>
                <a:gd name="T45" fmla="*/ 2 h 24"/>
                <a:gd name="T46" fmla="*/ 2 w 29"/>
                <a:gd name="T47" fmla="*/ 0 h 24"/>
                <a:gd name="T48" fmla="*/ 2 w 29"/>
                <a:gd name="T49" fmla="*/ 0 h 24"/>
                <a:gd name="T50" fmla="*/ 0 w 29"/>
                <a:gd name="T5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4">
                  <a:moveTo>
                    <a:pt x="0" y="4"/>
                  </a:moveTo>
                  <a:lnTo>
                    <a:pt x="0" y="4"/>
                  </a:lnTo>
                  <a:lnTo>
                    <a:pt x="0" y="4"/>
                  </a:lnTo>
                  <a:lnTo>
                    <a:pt x="4" y="5"/>
                  </a:lnTo>
                  <a:lnTo>
                    <a:pt x="4" y="5"/>
                  </a:lnTo>
                  <a:lnTo>
                    <a:pt x="7" y="9"/>
                  </a:lnTo>
                  <a:lnTo>
                    <a:pt x="7" y="9"/>
                  </a:lnTo>
                  <a:lnTo>
                    <a:pt x="13" y="13"/>
                  </a:lnTo>
                  <a:lnTo>
                    <a:pt x="13" y="13"/>
                  </a:lnTo>
                  <a:lnTo>
                    <a:pt x="20" y="20"/>
                  </a:lnTo>
                  <a:lnTo>
                    <a:pt x="20" y="20"/>
                  </a:lnTo>
                  <a:lnTo>
                    <a:pt x="24" y="24"/>
                  </a:lnTo>
                  <a:lnTo>
                    <a:pt x="29" y="18"/>
                  </a:lnTo>
                  <a:lnTo>
                    <a:pt x="29" y="18"/>
                  </a:lnTo>
                  <a:lnTo>
                    <a:pt x="26" y="16"/>
                  </a:lnTo>
                  <a:lnTo>
                    <a:pt x="26" y="16"/>
                  </a:lnTo>
                  <a:lnTo>
                    <a:pt x="15" y="9"/>
                  </a:lnTo>
                  <a:lnTo>
                    <a:pt x="15" y="9"/>
                  </a:lnTo>
                  <a:lnTo>
                    <a:pt x="11" y="5"/>
                  </a:lnTo>
                  <a:lnTo>
                    <a:pt x="11" y="5"/>
                  </a:lnTo>
                  <a:lnTo>
                    <a:pt x="5" y="4"/>
                  </a:lnTo>
                  <a:lnTo>
                    <a:pt x="5" y="4"/>
                  </a:lnTo>
                  <a:lnTo>
                    <a:pt x="2" y="2"/>
                  </a:lnTo>
                  <a:lnTo>
                    <a:pt x="2" y="0"/>
                  </a:lnTo>
                  <a:lnTo>
                    <a:pt x="2" y="0"/>
                  </a:lnTo>
                  <a:lnTo>
                    <a:pt x="0" y="4"/>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 name="Freeform 22">
              <a:extLst>
                <a:ext uri="{FF2B5EF4-FFF2-40B4-BE49-F238E27FC236}">
                  <a16:creationId xmlns="" xmlns:a16="http://schemas.microsoft.com/office/drawing/2014/main" id="{C282528B-ABCA-424E-8E52-6DEFBB3A27BF}"/>
                </a:ext>
              </a:extLst>
            </p:cNvPr>
            <p:cNvSpPr>
              <a:spLocks/>
            </p:cNvSpPr>
            <p:nvPr/>
          </p:nvSpPr>
          <p:spPr bwMode="auto">
            <a:xfrm>
              <a:off x="3919538" y="4154489"/>
              <a:ext cx="196850" cy="212725"/>
            </a:xfrm>
            <a:custGeom>
              <a:avLst/>
              <a:gdLst>
                <a:gd name="T0" fmla="*/ 122 w 124"/>
                <a:gd name="T1" fmla="*/ 55 h 134"/>
                <a:gd name="T2" fmla="*/ 111 w 124"/>
                <a:gd name="T3" fmla="*/ 44 h 134"/>
                <a:gd name="T4" fmla="*/ 94 w 124"/>
                <a:gd name="T5" fmla="*/ 41 h 134"/>
                <a:gd name="T6" fmla="*/ 100 w 124"/>
                <a:gd name="T7" fmla="*/ 28 h 134"/>
                <a:gd name="T8" fmla="*/ 100 w 124"/>
                <a:gd name="T9" fmla="*/ 15 h 134"/>
                <a:gd name="T10" fmla="*/ 98 w 124"/>
                <a:gd name="T11" fmla="*/ 6 h 134"/>
                <a:gd name="T12" fmla="*/ 96 w 124"/>
                <a:gd name="T13" fmla="*/ 2 h 134"/>
                <a:gd name="T14" fmla="*/ 85 w 124"/>
                <a:gd name="T15" fmla="*/ 0 h 134"/>
                <a:gd name="T16" fmla="*/ 71 w 124"/>
                <a:gd name="T17" fmla="*/ 6 h 134"/>
                <a:gd name="T18" fmla="*/ 65 w 124"/>
                <a:gd name="T19" fmla="*/ 13 h 134"/>
                <a:gd name="T20" fmla="*/ 65 w 124"/>
                <a:gd name="T21" fmla="*/ 21 h 134"/>
                <a:gd name="T22" fmla="*/ 54 w 124"/>
                <a:gd name="T23" fmla="*/ 11 h 134"/>
                <a:gd name="T24" fmla="*/ 47 w 124"/>
                <a:gd name="T25" fmla="*/ 10 h 134"/>
                <a:gd name="T26" fmla="*/ 32 w 124"/>
                <a:gd name="T27" fmla="*/ 11 h 134"/>
                <a:gd name="T28" fmla="*/ 25 w 124"/>
                <a:gd name="T29" fmla="*/ 15 h 134"/>
                <a:gd name="T30" fmla="*/ 20 w 124"/>
                <a:gd name="T31" fmla="*/ 21 h 134"/>
                <a:gd name="T32" fmla="*/ 20 w 124"/>
                <a:gd name="T33" fmla="*/ 26 h 134"/>
                <a:gd name="T34" fmla="*/ 21 w 124"/>
                <a:gd name="T35" fmla="*/ 48 h 134"/>
                <a:gd name="T36" fmla="*/ 34 w 124"/>
                <a:gd name="T37" fmla="*/ 70 h 134"/>
                <a:gd name="T38" fmla="*/ 29 w 124"/>
                <a:gd name="T39" fmla="*/ 66 h 134"/>
                <a:gd name="T40" fmla="*/ 14 w 124"/>
                <a:gd name="T41" fmla="*/ 64 h 134"/>
                <a:gd name="T42" fmla="*/ 7 w 124"/>
                <a:gd name="T43" fmla="*/ 66 h 134"/>
                <a:gd name="T44" fmla="*/ 0 w 124"/>
                <a:gd name="T45" fmla="*/ 77 h 134"/>
                <a:gd name="T46" fmla="*/ 0 w 124"/>
                <a:gd name="T47" fmla="*/ 88 h 134"/>
                <a:gd name="T48" fmla="*/ 3 w 124"/>
                <a:gd name="T49" fmla="*/ 94 h 134"/>
                <a:gd name="T50" fmla="*/ 18 w 124"/>
                <a:gd name="T51" fmla="*/ 108 h 134"/>
                <a:gd name="T52" fmla="*/ 73 w 124"/>
                <a:gd name="T53" fmla="*/ 134 h 134"/>
                <a:gd name="T54" fmla="*/ 84 w 124"/>
                <a:gd name="T55" fmla="*/ 125 h 134"/>
                <a:gd name="T56" fmla="*/ 115 w 124"/>
                <a:gd name="T57" fmla="*/ 108 h 134"/>
                <a:gd name="T58" fmla="*/ 122 w 124"/>
                <a:gd name="T59" fmla="*/ 101 h 134"/>
                <a:gd name="T60" fmla="*/ 122 w 124"/>
                <a:gd name="T61" fmla="*/ 94 h 134"/>
                <a:gd name="T62" fmla="*/ 113 w 124"/>
                <a:gd name="T63" fmla="*/ 77 h 134"/>
                <a:gd name="T64" fmla="*/ 120 w 124"/>
                <a:gd name="T65" fmla="*/ 73 h 134"/>
                <a:gd name="T66" fmla="*/ 124 w 124"/>
                <a:gd name="T67" fmla="*/ 61 h 134"/>
                <a:gd name="T68" fmla="*/ 122 w 124"/>
                <a:gd name="T69" fmla="*/ 5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 h="134">
                  <a:moveTo>
                    <a:pt x="122" y="55"/>
                  </a:moveTo>
                  <a:lnTo>
                    <a:pt x="122" y="55"/>
                  </a:lnTo>
                  <a:lnTo>
                    <a:pt x="116" y="50"/>
                  </a:lnTo>
                  <a:lnTo>
                    <a:pt x="111" y="44"/>
                  </a:lnTo>
                  <a:lnTo>
                    <a:pt x="94" y="41"/>
                  </a:lnTo>
                  <a:lnTo>
                    <a:pt x="94" y="41"/>
                  </a:lnTo>
                  <a:lnTo>
                    <a:pt x="98" y="33"/>
                  </a:lnTo>
                  <a:lnTo>
                    <a:pt x="100" y="28"/>
                  </a:lnTo>
                  <a:lnTo>
                    <a:pt x="100" y="15"/>
                  </a:lnTo>
                  <a:lnTo>
                    <a:pt x="100" y="15"/>
                  </a:lnTo>
                  <a:lnTo>
                    <a:pt x="100" y="10"/>
                  </a:lnTo>
                  <a:lnTo>
                    <a:pt x="98" y="6"/>
                  </a:lnTo>
                  <a:lnTo>
                    <a:pt x="98" y="6"/>
                  </a:lnTo>
                  <a:lnTo>
                    <a:pt x="96" y="2"/>
                  </a:lnTo>
                  <a:lnTo>
                    <a:pt x="93" y="0"/>
                  </a:lnTo>
                  <a:lnTo>
                    <a:pt x="85" y="0"/>
                  </a:lnTo>
                  <a:lnTo>
                    <a:pt x="76" y="2"/>
                  </a:lnTo>
                  <a:lnTo>
                    <a:pt x="71" y="6"/>
                  </a:lnTo>
                  <a:lnTo>
                    <a:pt x="71" y="6"/>
                  </a:lnTo>
                  <a:lnTo>
                    <a:pt x="65" y="13"/>
                  </a:lnTo>
                  <a:lnTo>
                    <a:pt x="65" y="21"/>
                  </a:lnTo>
                  <a:lnTo>
                    <a:pt x="65" y="21"/>
                  </a:lnTo>
                  <a:lnTo>
                    <a:pt x="60" y="15"/>
                  </a:lnTo>
                  <a:lnTo>
                    <a:pt x="54" y="11"/>
                  </a:lnTo>
                  <a:lnTo>
                    <a:pt x="54" y="11"/>
                  </a:lnTo>
                  <a:lnTo>
                    <a:pt x="47" y="10"/>
                  </a:lnTo>
                  <a:lnTo>
                    <a:pt x="40" y="10"/>
                  </a:lnTo>
                  <a:lnTo>
                    <a:pt x="32" y="11"/>
                  </a:lnTo>
                  <a:lnTo>
                    <a:pt x="25" y="15"/>
                  </a:lnTo>
                  <a:lnTo>
                    <a:pt x="25" y="15"/>
                  </a:lnTo>
                  <a:lnTo>
                    <a:pt x="20" y="21"/>
                  </a:lnTo>
                  <a:lnTo>
                    <a:pt x="20" y="21"/>
                  </a:lnTo>
                  <a:lnTo>
                    <a:pt x="20" y="26"/>
                  </a:lnTo>
                  <a:lnTo>
                    <a:pt x="20" y="26"/>
                  </a:lnTo>
                  <a:lnTo>
                    <a:pt x="20" y="37"/>
                  </a:lnTo>
                  <a:lnTo>
                    <a:pt x="21" y="48"/>
                  </a:lnTo>
                  <a:lnTo>
                    <a:pt x="27" y="59"/>
                  </a:lnTo>
                  <a:lnTo>
                    <a:pt x="34" y="70"/>
                  </a:lnTo>
                  <a:lnTo>
                    <a:pt x="34" y="70"/>
                  </a:lnTo>
                  <a:lnTo>
                    <a:pt x="29" y="66"/>
                  </a:lnTo>
                  <a:lnTo>
                    <a:pt x="21" y="64"/>
                  </a:lnTo>
                  <a:lnTo>
                    <a:pt x="14" y="64"/>
                  </a:lnTo>
                  <a:lnTo>
                    <a:pt x="7" y="66"/>
                  </a:lnTo>
                  <a:lnTo>
                    <a:pt x="7" y="66"/>
                  </a:lnTo>
                  <a:lnTo>
                    <a:pt x="1" y="72"/>
                  </a:lnTo>
                  <a:lnTo>
                    <a:pt x="0" y="77"/>
                  </a:lnTo>
                  <a:lnTo>
                    <a:pt x="0" y="83"/>
                  </a:lnTo>
                  <a:lnTo>
                    <a:pt x="0" y="88"/>
                  </a:lnTo>
                  <a:lnTo>
                    <a:pt x="0" y="88"/>
                  </a:lnTo>
                  <a:lnTo>
                    <a:pt x="3" y="94"/>
                  </a:lnTo>
                  <a:lnTo>
                    <a:pt x="7" y="99"/>
                  </a:lnTo>
                  <a:lnTo>
                    <a:pt x="18" y="108"/>
                  </a:lnTo>
                  <a:lnTo>
                    <a:pt x="73" y="134"/>
                  </a:lnTo>
                  <a:lnTo>
                    <a:pt x="73" y="134"/>
                  </a:lnTo>
                  <a:lnTo>
                    <a:pt x="78" y="128"/>
                  </a:lnTo>
                  <a:lnTo>
                    <a:pt x="84" y="125"/>
                  </a:lnTo>
                  <a:lnTo>
                    <a:pt x="100" y="115"/>
                  </a:lnTo>
                  <a:lnTo>
                    <a:pt x="115" y="108"/>
                  </a:lnTo>
                  <a:lnTo>
                    <a:pt x="118" y="105"/>
                  </a:lnTo>
                  <a:lnTo>
                    <a:pt x="122" y="101"/>
                  </a:lnTo>
                  <a:lnTo>
                    <a:pt x="122" y="101"/>
                  </a:lnTo>
                  <a:lnTo>
                    <a:pt x="122" y="94"/>
                  </a:lnTo>
                  <a:lnTo>
                    <a:pt x="120" y="88"/>
                  </a:lnTo>
                  <a:lnTo>
                    <a:pt x="113" y="77"/>
                  </a:lnTo>
                  <a:lnTo>
                    <a:pt x="113" y="77"/>
                  </a:lnTo>
                  <a:lnTo>
                    <a:pt x="120" y="73"/>
                  </a:lnTo>
                  <a:lnTo>
                    <a:pt x="124" y="68"/>
                  </a:lnTo>
                  <a:lnTo>
                    <a:pt x="124" y="61"/>
                  </a:lnTo>
                  <a:lnTo>
                    <a:pt x="122" y="55"/>
                  </a:lnTo>
                  <a:lnTo>
                    <a:pt x="122" y="55"/>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 name="Freeform 23">
              <a:extLst>
                <a:ext uri="{FF2B5EF4-FFF2-40B4-BE49-F238E27FC236}">
                  <a16:creationId xmlns="" xmlns:a16="http://schemas.microsoft.com/office/drawing/2014/main" id="{9C3D0D50-4969-47BE-8AB9-B0A11DAC8082}"/>
                </a:ext>
              </a:extLst>
            </p:cNvPr>
            <p:cNvSpPr>
              <a:spLocks/>
            </p:cNvSpPr>
            <p:nvPr/>
          </p:nvSpPr>
          <p:spPr bwMode="auto">
            <a:xfrm>
              <a:off x="3976688" y="4287839"/>
              <a:ext cx="58738" cy="41275"/>
            </a:xfrm>
            <a:custGeom>
              <a:avLst/>
              <a:gdLst>
                <a:gd name="T0" fmla="*/ 35 w 37"/>
                <a:gd name="T1" fmla="*/ 26 h 26"/>
                <a:gd name="T2" fmla="*/ 37 w 37"/>
                <a:gd name="T3" fmla="*/ 24 h 26"/>
                <a:gd name="T4" fmla="*/ 37 w 37"/>
                <a:gd name="T5" fmla="*/ 24 h 26"/>
                <a:gd name="T6" fmla="*/ 26 w 37"/>
                <a:gd name="T7" fmla="*/ 15 h 26"/>
                <a:gd name="T8" fmla="*/ 26 w 37"/>
                <a:gd name="T9" fmla="*/ 15 h 26"/>
                <a:gd name="T10" fmla="*/ 22 w 37"/>
                <a:gd name="T11" fmla="*/ 11 h 26"/>
                <a:gd name="T12" fmla="*/ 22 w 37"/>
                <a:gd name="T13" fmla="*/ 11 h 26"/>
                <a:gd name="T14" fmla="*/ 16 w 37"/>
                <a:gd name="T15" fmla="*/ 8 h 26"/>
                <a:gd name="T16" fmla="*/ 16 w 37"/>
                <a:gd name="T17" fmla="*/ 8 h 26"/>
                <a:gd name="T18" fmla="*/ 15 w 37"/>
                <a:gd name="T19" fmla="*/ 6 h 26"/>
                <a:gd name="T20" fmla="*/ 15 w 37"/>
                <a:gd name="T21" fmla="*/ 6 h 26"/>
                <a:gd name="T22" fmla="*/ 11 w 37"/>
                <a:gd name="T23" fmla="*/ 4 h 26"/>
                <a:gd name="T24" fmla="*/ 7 w 37"/>
                <a:gd name="T25" fmla="*/ 2 h 26"/>
                <a:gd name="T26" fmla="*/ 7 w 37"/>
                <a:gd name="T27" fmla="*/ 2 h 26"/>
                <a:gd name="T28" fmla="*/ 6 w 37"/>
                <a:gd name="T29" fmla="*/ 2 h 26"/>
                <a:gd name="T30" fmla="*/ 6 w 37"/>
                <a:gd name="T31" fmla="*/ 2 h 26"/>
                <a:gd name="T32" fmla="*/ 0 w 37"/>
                <a:gd name="T33" fmla="*/ 0 h 26"/>
                <a:gd name="T34" fmla="*/ 0 w 37"/>
                <a:gd name="T35" fmla="*/ 2 h 26"/>
                <a:gd name="T36" fmla="*/ 0 w 37"/>
                <a:gd name="T37" fmla="*/ 2 h 26"/>
                <a:gd name="T38" fmla="*/ 2 w 37"/>
                <a:gd name="T39" fmla="*/ 4 h 26"/>
                <a:gd name="T40" fmla="*/ 6 w 37"/>
                <a:gd name="T41" fmla="*/ 4 h 26"/>
                <a:gd name="T42" fmla="*/ 6 w 37"/>
                <a:gd name="T43" fmla="*/ 4 h 26"/>
                <a:gd name="T44" fmla="*/ 7 w 37"/>
                <a:gd name="T45" fmla="*/ 4 h 26"/>
                <a:gd name="T46" fmla="*/ 7 w 37"/>
                <a:gd name="T47" fmla="*/ 4 h 26"/>
                <a:gd name="T48" fmla="*/ 13 w 37"/>
                <a:gd name="T49" fmla="*/ 10 h 26"/>
                <a:gd name="T50" fmla="*/ 13 w 37"/>
                <a:gd name="T51" fmla="*/ 10 h 26"/>
                <a:gd name="T52" fmla="*/ 15 w 37"/>
                <a:gd name="T53" fmla="*/ 11 h 26"/>
                <a:gd name="T54" fmla="*/ 15 w 37"/>
                <a:gd name="T55" fmla="*/ 11 h 26"/>
                <a:gd name="T56" fmla="*/ 20 w 37"/>
                <a:gd name="T57" fmla="*/ 13 h 26"/>
                <a:gd name="T58" fmla="*/ 20 w 37"/>
                <a:gd name="T59" fmla="*/ 13 h 26"/>
                <a:gd name="T60" fmla="*/ 24 w 37"/>
                <a:gd name="T61" fmla="*/ 17 h 26"/>
                <a:gd name="T62" fmla="*/ 24 w 37"/>
                <a:gd name="T63" fmla="*/ 17 h 26"/>
                <a:gd name="T64" fmla="*/ 35 w 37"/>
                <a:gd name="T65" fmla="*/ 26 h 26"/>
                <a:gd name="T66" fmla="*/ 35 w 37"/>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26">
                  <a:moveTo>
                    <a:pt x="35" y="26"/>
                  </a:moveTo>
                  <a:lnTo>
                    <a:pt x="37" y="24"/>
                  </a:lnTo>
                  <a:lnTo>
                    <a:pt x="37" y="24"/>
                  </a:lnTo>
                  <a:lnTo>
                    <a:pt x="26" y="15"/>
                  </a:lnTo>
                  <a:lnTo>
                    <a:pt x="26" y="15"/>
                  </a:lnTo>
                  <a:lnTo>
                    <a:pt x="22" y="11"/>
                  </a:lnTo>
                  <a:lnTo>
                    <a:pt x="22" y="11"/>
                  </a:lnTo>
                  <a:lnTo>
                    <a:pt x="16" y="8"/>
                  </a:lnTo>
                  <a:lnTo>
                    <a:pt x="16" y="8"/>
                  </a:lnTo>
                  <a:lnTo>
                    <a:pt x="15" y="6"/>
                  </a:lnTo>
                  <a:lnTo>
                    <a:pt x="15" y="6"/>
                  </a:lnTo>
                  <a:lnTo>
                    <a:pt x="11" y="4"/>
                  </a:lnTo>
                  <a:lnTo>
                    <a:pt x="7" y="2"/>
                  </a:lnTo>
                  <a:lnTo>
                    <a:pt x="7" y="2"/>
                  </a:lnTo>
                  <a:lnTo>
                    <a:pt x="6" y="2"/>
                  </a:lnTo>
                  <a:lnTo>
                    <a:pt x="6" y="2"/>
                  </a:lnTo>
                  <a:lnTo>
                    <a:pt x="0" y="0"/>
                  </a:lnTo>
                  <a:lnTo>
                    <a:pt x="0" y="2"/>
                  </a:lnTo>
                  <a:lnTo>
                    <a:pt x="0" y="2"/>
                  </a:lnTo>
                  <a:lnTo>
                    <a:pt x="2" y="4"/>
                  </a:lnTo>
                  <a:lnTo>
                    <a:pt x="6" y="4"/>
                  </a:lnTo>
                  <a:lnTo>
                    <a:pt x="6" y="4"/>
                  </a:lnTo>
                  <a:lnTo>
                    <a:pt x="7" y="4"/>
                  </a:lnTo>
                  <a:lnTo>
                    <a:pt x="7" y="4"/>
                  </a:lnTo>
                  <a:lnTo>
                    <a:pt x="13" y="10"/>
                  </a:lnTo>
                  <a:lnTo>
                    <a:pt x="13" y="10"/>
                  </a:lnTo>
                  <a:lnTo>
                    <a:pt x="15" y="11"/>
                  </a:lnTo>
                  <a:lnTo>
                    <a:pt x="15" y="11"/>
                  </a:lnTo>
                  <a:lnTo>
                    <a:pt x="20" y="13"/>
                  </a:lnTo>
                  <a:lnTo>
                    <a:pt x="20" y="13"/>
                  </a:lnTo>
                  <a:lnTo>
                    <a:pt x="24" y="17"/>
                  </a:lnTo>
                  <a:lnTo>
                    <a:pt x="24" y="17"/>
                  </a:lnTo>
                  <a:lnTo>
                    <a:pt x="35" y="26"/>
                  </a:lnTo>
                  <a:lnTo>
                    <a:pt x="35" y="26"/>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 name="Freeform 24">
              <a:extLst>
                <a:ext uri="{FF2B5EF4-FFF2-40B4-BE49-F238E27FC236}">
                  <a16:creationId xmlns="" xmlns:a16="http://schemas.microsoft.com/office/drawing/2014/main" id="{93835F85-420C-425E-8032-1A05C78D252B}"/>
                </a:ext>
              </a:extLst>
            </p:cNvPr>
            <p:cNvSpPr>
              <a:spLocks/>
            </p:cNvSpPr>
            <p:nvPr/>
          </p:nvSpPr>
          <p:spPr bwMode="auto">
            <a:xfrm>
              <a:off x="3994151" y="4227514"/>
              <a:ext cx="46038" cy="249238"/>
            </a:xfrm>
            <a:custGeom>
              <a:avLst/>
              <a:gdLst>
                <a:gd name="T0" fmla="*/ 27 w 29"/>
                <a:gd name="T1" fmla="*/ 157 h 157"/>
                <a:gd name="T2" fmla="*/ 20 w 29"/>
                <a:gd name="T3" fmla="*/ 155 h 157"/>
                <a:gd name="T4" fmla="*/ 20 w 29"/>
                <a:gd name="T5" fmla="*/ 155 h 157"/>
                <a:gd name="T6" fmla="*/ 22 w 29"/>
                <a:gd name="T7" fmla="*/ 110 h 157"/>
                <a:gd name="T8" fmla="*/ 22 w 29"/>
                <a:gd name="T9" fmla="*/ 82 h 157"/>
                <a:gd name="T10" fmla="*/ 22 w 29"/>
                <a:gd name="T11" fmla="*/ 62 h 157"/>
                <a:gd name="T12" fmla="*/ 22 w 29"/>
                <a:gd name="T13" fmla="*/ 62 h 157"/>
                <a:gd name="T14" fmla="*/ 18 w 29"/>
                <a:gd name="T15" fmla="*/ 42 h 157"/>
                <a:gd name="T16" fmla="*/ 11 w 29"/>
                <a:gd name="T17" fmla="*/ 22 h 157"/>
                <a:gd name="T18" fmla="*/ 11 w 29"/>
                <a:gd name="T19" fmla="*/ 22 h 157"/>
                <a:gd name="T20" fmla="*/ 7 w 29"/>
                <a:gd name="T21" fmla="*/ 11 h 157"/>
                <a:gd name="T22" fmla="*/ 0 w 29"/>
                <a:gd name="T23" fmla="*/ 0 h 157"/>
                <a:gd name="T24" fmla="*/ 2 w 29"/>
                <a:gd name="T25" fmla="*/ 0 h 157"/>
                <a:gd name="T26" fmla="*/ 2 w 29"/>
                <a:gd name="T27" fmla="*/ 0 h 157"/>
                <a:gd name="T28" fmla="*/ 7 w 29"/>
                <a:gd name="T29" fmla="*/ 6 h 157"/>
                <a:gd name="T30" fmla="*/ 13 w 29"/>
                <a:gd name="T31" fmla="*/ 11 h 157"/>
                <a:gd name="T32" fmla="*/ 13 w 29"/>
                <a:gd name="T33" fmla="*/ 11 h 157"/>
                <a:gd name="T34" fmla="*/ 18 w 29"/>
                <a:gd name="T35" fmla="*/ 24 h 157"/>
                <a:gd name="T36" fmla="*/ 22 w 29"/>
                <a:gd name="T37" fmla="*/ 35 h 157"/>
                <a:gd name="T38" fmla="*/ 26 w 29"/>
                <a:gd name="T39" fmla="*/ 48 h 157"/>
                <a:gd name="T40" fmla="*/ 27 w 29"/>
                <a:gd name="T41" fmla="*/ 62 h 157"/>
                <a:gd name="T42" fmla="*/ 27 w 29"/>
                <a:gd name="T43" fmla="*/ 62 h 157"/>
                <a:gd name="T44" fmla="*/ 29 w 29"/>
                <a:gd name="T45" fmla="*/ 110 h 157"/>
                <a:gd name="T46" fmla="*/ 27 w 29"/>
                <a:gd name="T47" fmla="*/ 157 h 157"/>
                <a:gd name="T48" fmla="*/ 27 w 29"/>
                <a:gd name="T4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57">
                  <a:moveTo>
                    <a:pt x="27" y="157"/>
                  </a:moveTo>
                  <a:lnTo>
                    <a:pt x="20" y="155"/>
                  </a:lnTo>
                  <a:lnTo>
                    <a:pt x="20" y="155"/>
                  </a:lnTo>
                  <a:lnTo>
                    <a:pt x="22" y="110"/>
                  </a:lnTo>
                  <a:lnTo>
                    <a:pt x="22" y="82"/>
                  </a:lnTo>
                  <a:lnTo>
                    <a:pt x="22" y="62"/>
                  </a:lnTo>
                  <a:lnTo>
                    <a:pt x="22" y="62"/>
                  </a:lnTo>
                  <a:lnTo>
                    <a:pt x="18" y="42"/>
                  </a:lnTo>
                  <a:lnTo>
                    <a:pt x="11" y="22"/>
                  </a:lnTo>
                  <a:lnTo>
                    <a:pt x="11" y="22"/>
                  </a:lnTo>
                  <a:lnTo>
                    <a:pt x="7" y="11"/>
                  </a:lnTo>
                  <a:lnTo>
                    <a:pt x="0" y="0"/>
                  </a:lnTo>
                  <a:lnTo>
                    <a:pt x="2" y="0"/>
                  </a:lnTo>
                  <a:lnTo>
                    <a:pt x="2" y="0"/>
                  </a:lnTo>
                  <a:lnTo>
                    <a:pt x="7" y="6"/>
                  </a:lnTo>
                  <a:lnTo>
                    <a:pt x="13" y="11"/>
                  </a:lnTo>
                  <a:lnTo>
                    <a:pt x="13" y="11"/>
                  </a:lnTo>
                  <a:lnTo>
                    <a:pt x="18" y="24"/>
                  </a:lnTo>
                  <a:lnTo>
                    <a:pt x="22" y="35"/>
                  </a:lnTo>
                  <a:lnTo>
                    <a:pt x="26" y="48"/>
                  </a:lnTo>
                  <a:lnTo>
                    <a:pt x="27" y="62"/>
                  </a:lnTo>
                  <a:lnTo>
                    <a:pt x="27" y="62"/>
                  </a:lnTo>
                  <a:lnTo>
                    <a:pt x="29" y="110"/>
                  </a:lnTo>
                  <a:lnTo>
                    <a:pt x="27" y="157"/>
                  </a:lnTo>
                  <a:lnTo>
                    <a:pt x="27" y="157"/>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 name="Freeform 25">
              <a:extLst>
                <a:ext uri="{FF2B5EF4-FFF2-40B4-BE49-F238E27FC236}">
                  <a16:creationId xmlns="" xmlns:a16="http://schemas.microsoft.com/office/drawing/2014/main" id="{BB68EF0C-84DF-4A83-9058-75EF2FE4BECA}"/>
                </a:ext>
              </a:extLst>
            </p:cNvPr>
            <p:cNvSpPr>
              <a:spLocks/>
            </p:cNvSpPr>
            <p:nvPr/>
          </p:nvSpPr>
          <p:spPr bwMode="auto">
            <a:xfrm>
              <a:off x="4029076" y="4262439"/>
              <a:ext cx="52388" cy="66675"/>
            </a:xfrm>
            <a:custGeom>
              <a:avLst/>
              <a:gdLst>
                <a:gd name="T0" fmla="*/ 5 w 33"/>
                <a:gd name="T1" fmla="*/ 42 h 42"/>
                <a:gd name="T2" fmla="*/ 0 w 33"/>
                <a:gd name="T3" fmla="*/ 40 h 42"/>
                <a:gd name="T4" fmla="*/ 0 w 33"/>
                <a:gd name="T5" fmla="*/ 40 h 42"/>
                <a:gd name="T6" fmla="*/ 4 w 33"/>
                <a:gd name="T7" fmla="*/ 33 h 42"/>
                <a:gd name="T8" fmla="*/ 7 w 33"/>
                <a:gd name="T9" fmla="*/ 26 h 42"/>
                <a:gd name="T10" fmla="*/ 7 w 33"/>
                <a:gd name="T11" fmla="*/ 26 h 42"/>
                <a:gd name="T12" fmla="*/ 11 w 33"/>
                <a:gd name="T13" fmla="*/ 20 h 42"/>
                <a:gd name="T14" fmla="*/ 11 w 33"/>
                <a:gd name="T15" fmla="*/ 20 h 42"/>
                <a:gd name="T16" fmla="*/ 15 w 33"/>
                <a:gd name="T17" fmla="*/ 15 h 42"/>
                <a:gd name="T18" fmla="*/ 15 w 33"/>
                <a:gd name="T19" fmla="*/ 15 h 42"/>
                <a:gd name="T20" fmla="*/ 16 w 33"/>
                <a:gd name="T21" fmla="*/ 13 h 42"/>
                <a:gd name="T22" fmla="*/ 16 w 33"/>
                <a:gd name="T23" fmla="*/ 13 h 42"/>
                <a:gd name="T24" fmla="*/ 20 w 33"/>
                <a:gd name="T25" fmla="*/ 7 h 42"/>
                <a:gd name="T26" fmla="*/ 24 w 33"/>
                <a:gd name="T27" fmla="*/ 5 h 42"/>
                <a:gd name="T28" fmla="*/ 24 w 33"/>
                <a:gd name="T29" fmla="*/ 5 h 42"/>
                <a:gd name="T30" fmla="*/ 27 w 33"/>
                <a:gd name="T31" fmla="*/ 4 h 42"/>
                <a:gd name="T32" fmla="*/ 27 w 33"/>
                <a:gd name="T33" fmla="*/ 4 h 42"/>
                <a:gd name="T34" fmla="*/ 31 w 33"/>
                <a:gd name="T35" fmla="*/ 0 h 42"/>
                <a:gd name="T36" fmla="*/ 33 w 33"/>
                <a:gd name="T37" fmla="*/ 0 h 42"/>
                <a:gd name="T38" fmla="*/ 33 w 33"/>
                <a:gd name="T39" fmla="*/ 0 h 42"/>
                <a:gd name="T40" fmla="*/ 31 w 33"/>
                <a:gd name="T41" fmla="*/ 4 h 42"/>
                <a:gd name="T42" fmla="*/ 27 w 33"/>
                <a:gd name="T43" fmla="*/ 5 h 42"/>
                <a:gd name="T44" fmla="*/ 27 w 33"/>
                <a:gd name="T45" fmla="*/ 5 h 42"/>
                <a:gd name="T46" fmla="*/ 25 w 33"/>
                <a:gd name="T47" fmla="*/ 7 h 42"/>
                <a:gd name="T48" fmla="*/ 25 w 33"/>
                <a:gd name="T49" fmla="*/ 7 h 42"/>
                <a:gd name="T50" fmla="*/ 24 w 33"/>
                <a:gd name="T51" fmla="*/ 9 h 42"/>
                <a:gd name="T52" fmla="*/ 20 w 33"/>
                <a:gd name="T53" fmla="*/ 13 h 42"/>
                <a:gd name="T54" fmla="*/ 20 w 33"/>
                <a:gd name="T55" fmla="*/ 13 h 42"/>
                <a:gd name="T56" fmla="*/ 18 w 33"/>
                <a:gd name="T57" fmla="*/ 16 h 42"/>
                <a:gd name="T58" fmla="*/ 18 w 33"/>
                <a:gd name="T59" fmla="*/ 16 h 42"/>
                <a:gd name="T60" fmla="*/ 15 w 33"/>
                <a:gd name="T61" fmla="*/ 22 h 42"/>
                <a:gd name="T62" fmla="*/ 15 w 33"/>
                <a:gd name="T63" fmla="*/ 22 h 42"/>
                <a:gd name="T64" fmla="*/ 11 w 33"/>
                <a:gd name="T65" fmla="*/ 27 h 42"/>
                <a:gd name="T66" fmla="*/ 11 w 33"/>
                <a:gd name="T67" fmla="*/ 27 h 42"/>
                <a:gd name="T68" fmla="*/ 5 w 33"/>
                <a:gd name="T69" fmla="*/ 42 h 42"/>
                <a:gd name="T70" fmla="*/ 5 w 33"/>
                <a:gd name="T7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42">
                  <a:moveTo>
                    <a:pt x="5" y="42"/>
                  </a:moveTo>
                  <a:lnTo>
                    <a:pt x="0" y="40"/>
                  </a:lnTo>
                  <a:lnTo>
                    <a:pt x="0" y="40"/>
                  </a:lnTo>
                  <a:lnTo>
                    <a:pt x="4" y="33"/>
                  </a:lnTo>
                  <a:lnTo>
                    <a:pt x="7" y="26"/>
                  </a:lnTo>
                  <a:lnTo>
                    <a:pt x="7" y="26"/>
                  </a:lnTo>
                  <a:lnTo>
                    <a:pt x="11" y="20"/>
                  </a:lnTo>
                  <a:lnTo>
                    <a:pt x="11" y="20"/>
                  </a:lnTo>
                  <a:lnTo>
                    <a:pt x="15" y="15"/>
                  </a:lnTo>
                  <a:lnTo>
                    <a:pt x="15" y="15"/>
                  </a:lnTo>
                  <a:lnTo>
                    <a:pt x="16" y="13"/>
                  </a:lnTo>
                  <a:lnTo>
                    <a:pt x="16" y="13"/>
                  </a:lnTo>
                  <a:lnTo>
                    <a:pt x="20" y="7"/>
                  </a:lnTo>
                  <a:lnTo>
                    <a:pt x="24" y="5"/>
                  </a:lnTo>
                  <a:lnTo>
                    <a:pt x="24" y="5"/>
                  </a:lnTo>
                  <a:lnTo>
                    <a:pt x="27" y="4"/>
                  </a:lnTo>
                  <a:lnTo>
                    <a:pt x="27" y="4"/>
                  </a:lnTo>
                  <a:lnTo>
                    <a:pt x="31" y="0"/>
                  </a:lnTo>
                  <a:lnTo>
                    <a:pt x="33" y="0"/>
                  </a:lnTo>
                  <a:lnTo>
                    <a:pt x="33" y="0"/>
                  </a:lnTo>
                  <a:lnTo>
                    <a:pt x="31" y="4"/>
                  </a:lnTo>
                  <a:lnTo>
                    <a:pt x="27" y="5"/>
                  </a:lnTo>
                  <a:lnTo>
                    <a:pt x="27" y="5"/>
                  </a:lnTo>
                  <a:lnTo>
                    <a:pt x="25" y="7"/>
                  </a:lnTo>
                  <a:lnTo>
                    <a:pt x="25" y="7"/>
                  </a:lnTo>
                  <a:lnTo>
                    <a:pt x="24" y="9"/>
                  </a:lnTo>
                  <a:lnTo>
                    <a:pt x="20" y="13"/>
                  </a:lnTo>
                  <a:lnTo>
                    <a:pt x="20" y="13"/>
                  </a:lnTo>
                  <a:lnTo>
                    <a:pt x="18" y="16"/>
                  </a:lnTo>
                  <a:lnTo>
                    <a:pt x="18" y="16"/>
                  </a:lnTo>
                  <a:lnTo>
                    <a:pt x="15" y="22"/>
                  </a:lnTo>
                  <a:lnTo>
                    <a:pt x="15" y="22"/>
                  </a:lnTo>
                  <a:lnTo>
                    <a:pt x="11" y="27"/>
                  </a:lnTo>
                  <a:lnTo>
                    <a:pt x="11" y="27"/>
                  </a:lnTo>
                  <a:lnTo>
                    <a:pt x="5" y="42"/>
                  </a:lnTo>
                  <a:lnTo>
                    <a:pt x="5" y="42"/>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 name="Freeform 26">
              <a:extLst>
                <a:ext uri="{FF2B5EF4-FFF2-40B4-BE49-F238E27FC236}">
                  <a16:creationId xmlns="" xmlns:a16="http://schemas.microsoft.com/office/drawing/2014/main" id="{87A44941-0E88-4B2D-B40A-33E236EBA959}"/>
                </a:ext>
              </a:extLst>
            </p:cNvPr>
            <p:cNvSpPr>
              <a:spLocks/>
            </p:cNvSpPr>
            <p:nvPr/>
          </p:nvSpPr>
          <p:spPr bwMode="auto">
            <a:xfrm>
              <a:off x="4011613" y="4224339"/>
              <a:ext cx="11113" cy="34925"/>
            </a:xfrm>
            <a:custGeom>
              <a:avLst/>
              <a:gdLst>
                <a:gd name="T0" fmla="*/ 7 w 7"/>
                <a:gd name="T1" fmla="*/ 0 h 22"/>
                <a:gd name="T2" fmla="*/ 7 w 7"/>
                <a:gd name="T3" fmla="*/ 0 h 22"/>
                <a:gd name="T4" fmla="*/ 7 w 7"/>
                <a:gd name="T5" fmla="*/ 9 h 22"/>
                <a:gd name="T6" fmla="*/ 7 w 7"/>
                <a:gd name="T7" fmla="*/ 9 h 22"/>
                <a:gd name="T8" fmla="*/ 5 w 7"/>
                <a:gd name="T9" fmla="*/ 22 h 22"/>
                <a:gd name="T10" fmla="*/ 0 w 7"/>
                <a:gd name="T11" fmla="*/ 19 h 22"/>
                <a:gd name="T12" fmla="*/ 0 w 7"/>
                <a:gd name="T13" fmla="*/ 19 h 22"/>
                <a:gd name="T14" fmla="*/ 4 w 7"/>
                <a:gd name="T15" fmla="*/ 9 h 22"/>
                <a:gd name="T16" fmla="*/ 4 w 7"/>
                <a:gd name="T17" fmla="*/ 9 h 22"/>
                <a:gd name="T18" fmla="*/ 5 w 7"/>
                <a:gd name="T19" fmla="*/ 0 h 22"/>
                <a:gd name="T20" fmla="*/ 7 w 7"/>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2">
                  <a:moveTo>
                    <a:pt x="7" y="0"/>
                  </a:moveTo>
                  <a:lnTo>
                    <a:pt x="7" y="0"/>
                  </a:lnTo>
                  <a:lnTo>
                    <a:pt x="7" y="9"/>
                  </a:lnTo>
                  <a:lnTo>
                    <a:pt x="7" y="9"/>
                  </a:lnTo>
                  <a:lnTo>
                    <a:pt x="5" y="22"/>
                  </a:lnTo>
                  <a:lnTo>
                    <a:pt x="0" y="19"/>
                  </a:lnTo>
                  <a:lnTo>
                    <a:pt x="0" y="19"/>
                  </a:lnTo>
                  <a:lnTo>
                    <a:pt x="4" y="9"/>
                  </a:lnTo>
                  <a:lnTo>
                    <a:pt x="4" y="9"/>
                  </a:lnTo>
                  <a:lnTo>
                    <a:pt x="5" y="0"/>
                  </a:lnTo>
                  <a:lnTo>
                    <a:pt x="7" y="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 name="Freeform 27">
              <a:extLst>
                <a:ext uri="{FF2B5EF4-FFF2-40B4-BE49-F238E27FC236}">
                  <a16:creationId xmlns="" xmlns:a16="http://schemas.microsoft.com/office/drawing/2014/main" id="{6B2A51FB-A79C-4BA1-9349-C3DBA1F72F7F}"/>
                </a:ext>
              </a:extLst>
            </p:cNvPr>
            <p:cNvSpPr>
              <a:spLocks/>
            </p:cNvSpPr>
            <p:nvPr/>
          </p:nvSpPr>
          <p:spPr bwMode="auto">
            <a:xfrm>
              <a:off x="3990976" y="4259264"/>
              <a:ext cx="31750" cy="20638"/>
            </a:xfrm>
            <a:custGeom>
              <a:avLst/>
              <a:gdLst>
                <a:gd name="T0" fmla="*/ 0 w 20"/>
                <a:gd name="T1" fmla="*/ 0 h 13"/>
                <a:gd name="T2" fmla="*/ 2 w 20"/>
                <a:gd name="T3" fmla="*/ 0 h 13"/>
                <a:gd name="T4" fmla="*/ 2 w 20"/>
                <a:gd name="T5" fmla="*/ 0 h 13"/>
                <a:gd name="T6" fmla="*/ 4 w 20"/>
                <a:gd name="T7" fmla="*/ 0 h 13"/>
                <a:gd name="T8" fmla="*/ 4 w 20"/>
                <a:gd name="T9" fmla="*/ 0 h 13"/>
                <a:gd name="T10" fmla="*/ 11 w 20"/>
                <a:gd name="T11" fmla="*/ 4 h 13"/>
                <a:gd name="T12" fmla="*/ 11 w 20"/>
                <a:gd name="T13" fmla="*/ 4 h 13"/>
                <a:gd name="T14" fmla="*/ 18 w 20"/>
                <a:gd name="T15" fmla="*/ 7 h 13"/>
                <a:gd name="T16" fmla="*/ 18 w 20"/>
                <a:gd name="T17" fmla="*/ 7 h 13"/>
                <a:gd name="T18" fmla="*/ 20 w 20"/>
                <a:gd name="T19" fmla="*/ 9 h 13"/>
                <a:gd name="T20" fmla="*/ 18 w 20"/>
                <a:gd name="T21" fmla="*/ 13 h 13"/>
                <a:gd name="T22" fmla="*/ 18 w 20"/>
                <a:gd name="T23" fmla="*/ 13 h 13"/>
                <a:gd name="T24" fmla="*/ 15 w 20"/>
                <a:gd name="T25" fmla="*/ 9 h 13"/>
                <a:gd name="T26" fmla="*/ 15 w 20"/>
                <a:gd name="T27" fmla="*/ 9 h 13"/>
                <a:gd name="T28" fmla="*/ 9 w 20"/>
                <a:gd name="T29" fmla="*/ 6 h 13"/>
                <a:gd name="T30" fmla="*/ 9 w 20"/>
                <a:gd name="T31" fmla="*/ 6 h 13"/>
                <a:gd name="T32" fmla="*/ 4 w 20"/>
                <a:gd name="T33" fmla="*/ 2 h 13"/>
                <a:gd name="T34" fmla="*/ 4 w 20"/>
                <a:gd name="T35" fmla="*/ 2 h 13"/>
                <a:gd name="T36" fmla="*/ 0 w 20"/>
                <a:gd name="T37" fmla="*/ 2 h 13"/>
                <a:gd name="T38" fmla="*/ 0 w 20"/>
                <a:gd name="T3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3">
                  <a:moveTo>
                    <a:pt x="0" y="0"/>
                  </a:moveTo>
                  <a:lnTo>
                    <a:pt x="2" y="0"/>
                  </a:lnTo>
                  <a:lnTo>
                    <a:pt x="2" y="0"/>
                  </a:lnTo>
                  <a:lnTo>
                    <a:pt x="4" y="0"/>
                  </a:lnTo>
                  <a:lnTo>
                    <a:pt x="4" y="0"/>
                  </a:lnTo>
                  <a:lnTo>
                    <a:pt x="11" y="4"/>
                  </a:lnTo>
                  <a:lnTo>
                    <a:pt x="11" y="4"/>
                  </a:lnTo>
                  <a:lnTo>
                    <a:pt x="18" y="7"/>
                  </a:lnTo>
                  <a:lnTo>
                    <a:pt x="18" y="7"/>
                  </a:lnTo>
                  <a:lnTo>
                    <a:pt x="20" y="9"/>
                  </a:lnTo>
                  <a:lnTo>
                    <a:pt x="18" y="13"/>
                  </a:lnTo>
                  <a:lnTo>
                    <a:pt x="18" y="13"/>
                  </a:lnTo>
                  <a:lnTo>
                    <a:pt x="15" y="9"/>
                  </a:lnTo>
                  <a:lnTo>
                    <a:pt x="15" y="9"/>
                  </a:lnTo>
                  <a:lnTo>
                    <a:pt x="9" y="6"/>
                  </a:lnTo>
                  <a:lnTo>
                    <a:pt x="9" y="6"/>
                  </a:lnTo>
                  <a:lnTo>
                    <a:pt x="4" y="2"/>
                  </a:lnTo>
                  <a:lnTo>
                    <a:pt x="4" y="2"/>
                  </a:lnTo>
                  <a:lnTo>
                    <a:pt x="0" y="2"/>
                  </a:lnTo>
                  <a:lnTo>
                    <a:pt x="0" y="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3" name="Freeform 28">
              <a:extLst>
                <a:ext uri="{FF2B5EF4-FFF2-40B4-BE49-F238E27FC236}">
                  <a16:creationId xmlns="" xmlns:a16="http://schemas.microsoft.com/office/drawing/2014/main" id="{94C5328D-ECE0-4264-8D79-4A531BC66906}"/>
                </a:ext>
              </a:extLst>
            </p:cNvPr>
            <p:cNvSpPr>
              <a:spLocks/>
            </p:cNvSpPr>
            <p:nvPr/>
          </p:nvSpPr>
          <p:spPr bwMode="auto">
            <a:xfrm>
              <a:off x="4054476" y="4276726"/>
              <a:ext cx="34925" cy="11113"/>
            </a:xfrm>
            <a:custGeom>
              <a:avLst/>
              <a:gdLst>
                <a:gd name="T0" fmla="*/ 22 w 22"/>
                <a:gd name="T1" fmla="*/ 2 h 7"/>
                <a:gd name="T2" fmla="*/ 22 w 22"/>
                <a:gd name="T3" fmla="*/ 4 h 7"/>
                <a:gd name="T4" fmla="*/ 22 w 22"/>
                <a:gd name="T5" fmla="*/ 4 h 7"/>
                <a:gd name="T6" fmla="*/ 19 w 22"/>
                <a:gd name="T7" fmla="*/ 4 h 7"/>
                <a:gd name="T8" fmla="*/ 19 w 22"/>
                <a:gd name="T9" fmla="*/ 4 h 7"/>
                <a:gd name="T10" fmla="*/ 17 w 22"/>
                <a:gd name="T11" fmla="*/ 4 h 7"/>
                <a:gd name="T12" fmla="*/ 17 w 22"/>
                <a:gd name="T13" fmla="*/ 4 h 7"/>
                <a:gd name="T14" fmla="*/ 11 w 22"/>
                <a:gd name="T15" fmla="*/ 4 h 7"/>
                <a:gd name="T16" fmla="*/ 11 w 22"/>
                <a:gd name="T17" fmla="*/ 4 h 7"/>
                <a:gd name="T18" fmla="*/ 6 w 22"/>
                <a:gd name="T19" fmla="*/ 6 h 7"/>
                <a:gd name="T20" fmla="*/ 6 w 22"/>
                <a:gd name="T21" fmla="*/ 6 h 7"/>
                <a:gd name="T22" fmla="*/ 2 w 22"/>
                <a:gd name="T23" fmla="*/ 7 h 7"/>
                <a:gd name="T24" fmla="*/ 0 w 22"/>
                <a:gd name="T25" fmla="*/ 4 h 7"/>
                <a:gd name="T26" fmla="*/ 0 w 22"/>
                <a:gd name="T27" fmla="*/ 4 h 7"/>
                <a:gd name="T28" fmla="*/ 4 w 22"/>
                <a:gd name="T29" fmla="*/ 2 h 7"/>
                <a:gd name="T30" fmla="*/ 4 w 22"/>
                <a:gd name="T31" fmla="*/ 2 h 7"/>
                <a:gd name="T32" fmla="*/ 11 w 22"/>
                <a:gd name="T33" fmla="*/ 2 h 7"/>
                <a:gd name="T34" fmla="*/ 11 w 22"/>
                <a:gd name="T35" fmla="*/ 2 h 7"/>
                <a:gd name="T36" fmla="*/ 15 w 22"/>
                <a:gd name="T37" fmla="*/ 2 h 7"/>
                <a:gd name="T38" fmla="*/ 15 w 22"/>
                <a:gd name="T39" fmla="*/ 2 h 7"/>
                <a:gd name="T40" fmla="*/ 19 w 22"/>
                <a:gd name="T41" fmla="*/ 0 h 7"/>
                <a:gd name="T42" fmla="*/ 19 w 22"/>
                <a:gd name="T43" fmla="*/ 0 h 7"/>
                <a:gd name="T44" fmla="*/ 22 w 22"/>
                <a:gd name="T45" fmla="*/ 0 h 7"/>
                <a:gd name="T46" fmla="*/ 22 w 22"/>
                <a:gd name="T47" fmla="*/ 0 h 7"/>
                <a:gd name="T48" fmla="*/ 22 w 22"/>
                <a:gd name="T49" fmla="*/ 0 h 7"/>
                <a:gd name="T50" fmla="*/ 22 w 22"/>
                <a:gd name="T5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7">
                  <a:moveTo>
                    <a:pt x="22" y="2"/>
                  </a:moveTo>
                  <a:lnTo>
                    <a:pt x="22" y="4"/>
                  </a:lnTo>
                  <a:lnTo>
                    <a:pt x="22" y="4"/>
                  </a:lnTo>
                  <a:lnTo>
                    <a:pt x="19" y="4"/>
                  </a:lnTo>
                  <a:lnTo>
                    <a:pt x="19" y="4"/>
                  </a:lnTo>
                  <a:lnTo>
                    <a:pt x="17" y="4"/>
                  </a:lnTo>
                  <a:lnTo>
                    <a:pt x="17" y="4"/>
                  </a:lnTo>
                  <a:lnTo>
                    <a:pt x="11" y="4"/>
                  </a:lnTo>
                  <a:lnTo>
                    <a:pt x="11" y="4"/>
                  </a:lnTo>
                  <a:lnTo>
                    <a:pt x="6" y="6"/>
                  </a:lnTo>
                  <a:lnTo>
                    <a:pt x="6" y="6"/>
                  </a:lnTo>
                  <a:lnTo>
                    <a:pt x="2" y="7"/>
                  </a:lnTo>
                  <a:lnTo>
                    <a:pt x="0" y="4"/>
                  </a:lnTo>
                  <a:lnTo>
                    <a:pt x="0" y="4"/>
                  </a:lnTo>
                  <a:lnTo>
                    <a:pt x="4" y="2"/>
                  </a:lnTo>
                  <a:lnTo>
                    <a:pt x="4" y="2"/>
                  </a:lnTo>
                  <a:lnTo>
                    <a:pt x="11" y="2"/>
                  </a:lnTo>
                  <a:lnTo>
                    <a:pt x="11" y="2"/>
                  </a:lnTo>
                  <a:lnTo>
                    <a:pt x="15" y="2"/>
                  </a:lnTo>
                  <a:lnTo>
                    <a:pt x="15" y="2"/>
                  </a:lnTo>
                  <a:lnTo>
                    <a:pt x="19" y="0"/>
                  </a:lnTo>
                  <a:lnTo>
                    <a:pt x="19" y="0"/>
                  </a:lnTo>
                  <a:lnTo>
                    <a:pt x="22" y="0"/>
                  </a:lnTo>
                  <a:lnTo>
                    <a:pt x="22" y="0"/>
                  </a:lnTo>
                  <a:lnTo>
                    <a:pt x="22" y="0"/>
                  </a:lnTo>
                  <a:lnTo>
                    <a:pt x="22" y="2"/>
                  </a:lnTo>
                  <a:close/>
                </a:path>
              </a:pathLst>
            </a:custGeom>
            <a:solidFill>
              <a:srgbClr val="C6E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 name="Freeform 29">
              <a:extLst>
                <a:ext uri="{FF2B5EF4-FFF2-40B4-BE49-F238E27FC236}">
                  <a16:creationId xmlns="" xmlns:a16="http://schemas.microsoft.com/office/drawing/2014/main" id="{253FA80C-EBF7-41EF-82EA-995595F8795A}"/>
                </a:ext>
              </a:extLst>
            </p:cNvPr>
            <p:cNvSpPr>
              <a:spLocks/>
            </p:cNvSpPr>
            <p:nvPr/>
          </p:nvSpPr>
          <p:spPr bwMode="auto">
            <a:xfrm>
              <a:off x="4019551" y="4037014"/>
              <a:ext cx="311150" cy="292100"/>
            </a:xfrm>
            <a:custGeom>
              <a:avLst/>
              <a:gdLst>
                <a:gd name="T0" fmla="*/ 187 w 196"/>
                <a:gd name="T1" fmla="*/ 80 h 184"/>
                <a:gd name="T2" fmla="*/ 176 w 196"/>
                <a:gd name="T3" fmla="*/ 73 h 184"/>
                <a:gd name="T4" fmla="*/ 163 w 196"/>
                <a:gd name="T5" fmla="*/ 69 h 184"/>
                <a:gd name="T6" fmla="*/ 168 w 196"/>
                <a:gd name="T7" fmla="*/ 56 h 184"/>
                <a:gd name="T8" fmla="*/ 163 w 196"/>
                <a:gd name="T9" fmla="*/ 45 h 184"/>
                <a:gd name="T10" fmla="*/ 157 w 196"/>
                <a:gd name="T11" fmla="*/ 42 h 184"/>
                <a:gd name="T12" fmla="*/ 145 w 196"/>
                <a:gd name="T13" fmla="*/ 40 h 184"/>
                <a:gd name="T14" fmla="*/ 137 w 196"/>
                <a:gd name="T15" fmla="*/ 40 h 184"/>
                <a:gd name="T16" fmla="*/ 114 w 196"/>
                <a:gd name="T17" fmla="*/ 54 h 184"/>
                <a:gd name="T18" fmla="*/ 108 w 196"/>
                <a:gd name="T19" fmla="*/ 34 h 184"/>
                <a:gd name="T20" fmla="*/ 99 w 196"/>
                <a:gd name="T21" fmla="*/ 18 h 184"/>
                <a:gd name="T22" fmla="*/ 92 w 196"/>
                <a:gd name="T23" fmla="*/ 9 h 184"/>
                <a:gd name="T24" fmla="*/ 75 w 196"/>
                <a:gd name="T25" fmla="*/ 0 h 184"/>
                <a:gd name="T26" fmla="*/ 64 w 196"/>
                <a:gd name="T27" fmla="*/ 0 h 184"/>
                <a:gd name="T28" fmla="*/ 53 w 196"/>
                <a:gd name="T29" fmla="*/ 3 h 184"/>
                <a:gd name="T30" fmla="*/ 41 w 196"/>
                <a:gd name="T31" fmla="*/ 21 h 184"/>
                <a:gd name="T32" fmla="*/ 37 w 196"/>
                <a:gd name="T33" fmla="*/ 32 h 184"/>
                <a:gd name="T34" fmla="*/ 37 w 196"/>
                <a:gd name="T35" fmla="*/ 54 h 184"/>
                <a:gd name="T36" fmla="*/ 41 w 196"/>
                <a:gd name="T37" fmla="*/ 78 h 184"/>
                <a:gd name="T38" fmla="*/ 17 w 196"/>
                <a:gd name="T39" fmla="*/ 84 h 184"/>
                <a:gd name="T40" fmla="*/ 11 w 196"/>
                <a:gd name="T41" fmla="*/ 87 h 184"/>
                <a:gd name="T42" fmla="*/ 2 w 196"/>
                <a:gd name="T43" fmla="*/ 96 h 184"/>
                <a:gd name="T44" fmla="*/ 0 w 196"/>
                <a:gd name="T45" fmla="*/ 102 h 184"/>
                <a:gd name="T46" fmla="*/ 0 w 196"/>
                <a:gd name="T47" fmla="*/ 118 h 184"/>
                <a:gd name="T48" fmla="*/ 4 w 196"/>
                <a:gd name="T49" fmla="*/ 126 h 184"/>
                <a:gd name="T50" fmla="*/ 19 w 196"/>
                <a:gd name="T51" fmla="*/ 147 h 184"/>
                <a:gd name="T52" fmla="*/ 39 w 196"/>
                <a:gd name="T53" fmla="*/ 164 h 184"/>
                <a:gd name="T54" fmla="*/ 48 w 196"/>
                <a:gd name="T55" fmla="*/ 168 h 184"/>
                <a:gd name="T56" fmla="*/ 75 w 196"/>
                <a:gd name="T57" fmla="*/ 173 h 184"/>
                <a:gd name="T58" fmla="*/ 95 w 196"/>
                <a:gd name="T59" fmla="*/ 180 h 184"/>
                <a:gd name="T60" fmla="*/ 110 w 196"/>
                <a:gd name="T61" fmla="*/ 180 h 184"/>
                <a:gd name="T62" fmla="*/ 128 w 196"/>
                <a:gd name="T63" fmla="*/ 168 h 184"/>
                <a:gd name="T64" fmla="*/ 132 w 196"/>
                <a:gd name="T65" fmla="*/ 166 h 184"/>
                <a:gd name="T66" fmla="*/ 136 w 196"/>
                <a:gd name="T67" fmla="*/ 162 h 184"/>
                <a:gd name="T68" fmla="*/ 139 w 196"/>
                <a:gd name="T69" fmla="*/ 151 h 184"/>
                <a:gd name="T70" fmla="*/ 141 w 196"/>
                <a:gd name="T71" fmla="*/ 142 h 184"/>
                <a:gd name="T72" fmla="*/ 152 w 196"/>
                <a:gd name="T73" fmla="*/ 129 h 184"/>
                <a:gd name="T74" fmla="*/ 159 w 196"/>
                <a:gd name="T75" fmla="*/ 124 h 184"/>
                <a:gd name="T76" fmla="*/ 189 w 196"/>
                <a:gd name="T77" fmla="*/ 111 h 184"/>
                <a:gd name="T78" fmla="*/ 194 w 196"/>
                <a:gd name="T79" fmla="*/ 104 h 184"/>
                <a:gd name="T80" fmla="*/ 196 w 196"/>
                <a:gd name="T81" fmla="*/ 96 h 184"/>
                <a:gd name="T82" fmla="*/ 190 w 196"/>
                <a:gd name="T83" fmla="*/ 84 h 184"/>
                <a:gd name="T84" fmla="*/ 187 w 196"/>
                <a:gd name="T85" fmla="*/ 8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84">
                  <a:moveTo>
                    <a:pt x="187" y="80"/>
                  </a:moveTo>
                  <a:lnTo>
                    <a:pt x="187" y="80"/>
                  </a:lnTo>
                  <a:lnTo>
                    <a:pt x="181" y="76"/>
                  </a:lnTo>
                  <a:lnTo>
                    <a:pt x="176" y="73"/>
                  </a:lnTo>
                  <a:lnTo>
                    <a:pt x="163" y="69"/>
                  </a:lnTo>
                  <a:lnTo>
                    <a:pt x="163" y="69"/>
                  </a:lnTo>
                  <a:lnTo>
                    <a:pt x="167" y="63"/>
                  </a:lnTo>
                  <a:lnTo>
                    <a:pt x="168" y="56"/>
                  </a:lnTo>
                  <a:lnTo>
                    <a:pt x="167" y="51"/>
                  </a:lnTo>
                  <a:lnTo>
                    <a:pt x="163" y="45"/>
                  </a:lnTo>
                  <a:lnTo>
                    <a:pt x="163" y="45"/>
                  </a:lnTo>
                  <a:lnTo>
                    <a:pt x="157" y="42"/>
                  </a:lnTo>
                  <a:lnTo>
                    <a:pt x="150" y="40"/>
                  </a:lnTo>
                  <a:lnTo>
                    <a:pt x="145" y="40"/>
                  </a:lnTo>
                  <a:lnTo>
                    <a:pt x="137" y="40"/>
                  </a:lnTo>
                  <a:lnTo>
                    <a:pt x="137" y="40"/>
                  </a:lnTo>
                  <a:lnTo>
                    <a:pt x="125" y="47"/>
                  </a:lnTo>
                  <a:lnTo>
                    <a:pt x="114" y="54"/>
                  </a:lnTo>
                  <a:lnTo>
                    <a:pt x="114" y="54"/>
                  </a:lnTo>
                  <a:lnTo>
                    <a:pt x="108" y="34"/>
                  </a:lnTo>
                  <a:lnTo>
                    <a:pt x="105" y="25"/>
                  </a:lnTo>
                  <a:lnTo>
                    <a:pt x="99" y="18"/>
                  </a:lnTo>
                  <a:lnTo>
                    <a:pt x="99" y="18"/>
                  </a:lnTo>
                  <a:lnTo>
                    <a:pt x="92" y="9"/>
                  </a:lnTo>
                  <a:lnTo>
                    <a:pt x="84" y="3"/>
                  </a:lnTo>
                  <a:lnTo>
                    <a:pt x="75" y="0"/>
                  </a:lnTo>
                  <a:lnTo>
                    <a:pt x="64" y="0"/>
                  </a:lnTo>
                  <a:lnTo>
                    <a:pt x="64" y="0"/>
                  </a:lnTo>
                  <a:lnTo>
                    <a:pt x="59" y="1"/>
                  </a:lnTo>
                  <a:lnTo>
                    <a:pt x="53" y="3"/>
                  </a:lnTo>
                  <a:lnTo>
                    <a:pt x="46" y="11"/>
                  </a:lnTo>
                  <a:lnTo>
                    <a:pt x="41" y="21"/>
                  </a:lnTo>
                  <a:lnTo>
                    <a:pt x="37" y="32"/>
                  </a:lnTo>
                  <a:lnTo>
                    <a:pt x="37" y="32"/>
                  </a:lnTo>
                  <a:lnTo>
                    <a:pt x="35" y="43"/>
                  </a:lnTo>
                  <a:lnTo>
                    <a:pt x="37" y="54"/>
                  </a:lnTo>
                  <a:lnTo>
                    <a:pt x="41" y="78"/>
                  </a:lnTo>
                  <a:lnTo>
                    <a:pt x="41" y="78"/>
                  </a:lnTo>
                  <a:lnTo>
                    <a:pt x="28" y="80"/>
                  </a:lnTo>
                  <a:lnTo>
                    <a:pt x="17" y="84"/>
                  </a:lnTo>
                  <a:lnTo>
                    <a:pt x="17" y="84"/>
                  </a:lnTo>
                  <a:lnTo>
                    <a:pt x="11" y="87"/>
                  </a:lnTo>
                  <a:lnTo>
                    <a:pt x="6" y="91"/>
                  </a:lnTo>
                  <a:lnTo>
                    <a:pt x="2" y="96"/>
                  </a:lnTo>
                  <a:lnTo>
                    <a:pt x="0" y="102"/>
                  </a:lnTo>
                  <a:lnTo>
                    <a:pt x="0" y="102"/>
                  </a:lnTo>
                  <a:lnTo>
                    <a:pt x="0" y="109"/>
                  </a:lnTo>
                  <a:lnTo>
                    <a:pt x="0" y="118"/>
                  </a:lnTo>
                  <a:lnTo>
                    <a:pt x="0" y="118"/>
                  </a:lnTo>
                  <a:lnTo>
                    <a:pt x="4" y="126"/>
                  </a:lnTo>
                  <a:lnTo>
                    <a:pt x="8" y="135"/>
                  </a:lnTo>
                  <a:lnTo>
                    <a:pt x="19" y="147"/>
                  </a:lnTo>
                  <a:lnTo>
                    <a:pt x="31" y="158"/>
                  </a:lnTo>
                  <a:lnTo>
                    <a:pt x="39" y="164"/>
                  </a:lnTo>
                  <a:lnTo>
                    <a:pt x="48" y="168"/>
                  </a:lnTo>
                  <a:lnTo>
                    <a:pt x="48" y="168"/>
                  </a:lnTo>
                  <a:lnTo>
                    <a:pt x="61" y="171"/>
                  </a:lnTo>
                  <a:lnTo>
                    <a:pt x="75" y="173"/>
                  </a:lnTo>
                  <a:lnTo>
                    <a:pt x="90" y="177"/>
                  </a:lnTo>
                  <a:lnTo>
                    <a:pt x="95" y="180"/>
                  </a:lnTo>
                  <a:lnTo>
                    <a:pt x="103" y="184"/>
                  </a:lnTo>
                  <a:lnTo>
                    <a:pt x="110" y="180"/>
                  </a:lnTo>
                  <a:lnTo>
                    <a:pt x="110" y="180"/>
                  </a:lnTo>
                  <a:lnTo>
                    <a:pt x="128" y="168"/>
                  </a:lnTo>
                  <a:lnTo>
                    <a:pt x="128" y="168"/>
                  </a:lnTo>
                  <a:lnTo>
                    <a:pt x="132" y="166"/>
                  </a:lnTo>
                  <a:lnTo>
                    <a:pt x="136" y="162"/>
                  </a:lnTo>
                  <a:lnTo>
                    <a:pt x="136" y="162"/>
                  </a:lnTo>
                  <a:lnTo>
                    <a:pt x="137" y="157"/>
                  </a:lnTo>
                  <a:lnTo>
                    <a:pt x="139" y="151"/>
                  </a:lnTo>
                  <a:lnTo>
                    <a:pt x="139" y="151"/>
                  </a:lnTo>
                  <a:lnTo>
                    <a:pt x="141" y="142"/>
                  </a:lnTo>
                  <a:lnTo>
                    <a:pt x="147" y="135"/>
                  </a:lnTo>
                  <a:lnTo>
                    <a:pt x="152" y="129"/>
                  </a:lnTo>
                  <a:lnTo>
                    <a:pt x="159" y="124"/>
                  </a:lnTo>
                  <a:lnTo>
                    <a:pt x="159" y="124"/>
                  </a:lnTo>
                  <a:lnTo>
                    <a:pt x="179" y="116"/>
                  </a:lnTo>
                  <a:lnTo>
                    <a:pt x="189" y="111"/>
                  </a:lnTo>
                  <a:lnTo>
                    <a:pt x="192" y="107"/>
                  </a:lnTo>
                  <a:lnTo>
                    <a:pt x="194" y="104"/>
                  </a:lnTo>
                  <a:lnTo>
                    <a:pt x="194" y="104"/>
                  </a:lnTo>
                  <a:lnTo>
                    <a:pt x="196" y="96"/>
                  </a:lnTo>
                  <a:lnTo>
                    <a:pt x="194" y="91"/>
                  </a:lnTo>
                  <a:lnTo>
                    <a:pt x="190" y="84"/>
                  </a:lnTo>
                  <a:lnTo>
                    <a:pt x="187" y="80"/>
                  </a:lnTo>
                  <a:lnTo>
                    <a:pt x="187" y="8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 name="Freeform 30">
              <a:extLst>
                <a:ext uri="{FF2B5EF4-FFF2-40B4-BE49-F238E27FC236}">
                  <a16:creationId xmlns="" xmlns:a16="http://schemas.microsoft.com/office/drawing/2014/main" id="{6D02D889-9B76-4318-9F7D-C27B65BDA8CC}"/>
                </a:ext>
              </a:extLst>
            </p:cNvPr>
            <p:cNvSpPr>
              <a:spLocks/>
            </p:cNvSpPr>
            <p:nvPr/>
          </p:nvSpPr>
          <p:spPr bwMode="auto">
            <a:xfrm>
              <a:off x="4124326" y="4146551"/>
              <a:ext cx="133350" cy="301625"/>
            </a:xfrm>
            <a:custGeom>
              <a:avLst/>
              <a:gdLst>
                <a:gd name="T0" fmla="*/ 84 w 84"/>
                <a:gd name="T1" fmla="*/ 26 h 190"/>
                <a:gd name="T2" fmla="*/ 84 w 84"/>
                <a:gd name="T3" fmla="*/ 26 h 190"/>
                <a:gd name="T4" fmla="*/ 81 w 84"/>
                <a:gd name="T5" fmla="*/ 26 h 190"/>
                <a:gd name="T6" fmla="*/ 75 w 84"/>
                <a:gd name="T7" fmla="*/ 26 h 190"/>
                <a:gd name="T8" fmla="*/ 70 w 84"/>
                <a:gd name="T9" fmla="*/ 27 h 190"/>
                <a:gd name="T10" fmla="*/ 62 w 84"/>
                <a:gd name="T11" fmla="*/ 29 h 190"/>
                <a:gd name="T12" fmla="*/ 66 w 84"/>
                <a:gd name="T13" fmla="*/ 22 h 190"/>
                <a:gd name="T14" fmla="*/ 70 w 84"/>
                <a:gd name="T15" fmla="*/ 18 h 190"/>
                <a:gd name="T16" fmla="*/ 75 w 84"/>
                <a:gd name="T17" fmla="*/ 15 h 190"/>
                <a:gd name="T18" fmla="*/ 79 w 84"/>
                <a:gd name="T19" fmla="*/ 9 h 190"/>
                <a:gd name="T20" fmla="*/ 75 w 84"/>
                <a:gd name="T21" fmla="*/ 9 h 190"/>
                <a:gd name="T22" fmla="*/ 68 w 84"/>
                <a:gd name="T23" fmla="*/ 15 h 190"/>
                <a:gd name="T24" fmla="*/ 64 w 84"/>
                <a:gd name="T25" fmla="*/ 18 h 190"/>
                <a:gd name="T26" fmla="*/ 59 w 84"/>
                <a:gd name="T27" fmla="*/ 24 h 190"/>
                <a:gd name="T28" fmla="*/ 53 w 84"/>
                <a:gd name="T29" fmla="*/ 29 h 190"/>
                <a:gd name="T30" fmla="*/ 51 w 84"/>
                <a:gd name="T31" fmla="*/ 33 h 190"/>
                <a:gd name="T32" fmla="*/ 46 w 84"/>
                <a:gd name="T33" fmla="*/ 42 h 190"/>
                <a:gd name="T34" fmla="*/ 40 w 84"/>
                <a:gd name="T35" fmla="*/ 51 h 190"/>
                <a:gd name="T36" fmla="*/ 35 w 84"/>
                <a:gd name="T37" fmla="*/ 62 h 190"/>
                <a:gd name="T38" fmla="*/ 26 w 84"/>
                <a:gd name="T39" fmla="*/ 35 h 190"/>
                <a:gd name="T40" fmla="*/ 29 w 84"/>
                <a:gd name="T41" fmla="*/ 18 h 190"/>
                <a:gd name="T42" fmla="*/ 28 w 84"/>
                <a:gd name="T43" fmla="*/ 0 h 190"/>
                <a:gd name="T44" fmla="*/ 24 w 84"/>
                <a:gd name="T45" fmla="*/ 16 h 190"/>
                <a:gd name="T46" fmla="*/ 20 w 84"/>
                <a:gd name="T47" fmla="*/ 24 h 190"/>
                <a:gd name="T48" fmla="*/ 20 w 84"/>
                <a:gd name="T49" fmla="*/ 24 h 190"/>
                <a:gd name="T50" fmla="*/ 6 w 84"/>
                <a:gd name="T51" fmla="*/ 4 h 190"/>
                <a:gd name="T52" fmla="*/ 4 w 84"/>
                <a:gd name="T53" fmla="*/ 5 h 190"/>
                <a:gd name="T54" fmla="*/ 20 w 84"/>
                <a:gd name="T55" fmla="*/ 40 h 190"/>
                <a:gd name="T56" fmla="*/ 22 w 84"/>
                <a:gd name="T57" fmla="*/ 44 h 190"/>
                <a:gd name="T58" fmla="*/ 17 w 84"/>
                <a:gd name="T59" fmla="*/ 42 h 190"/>
                <a:gd name="T60" fmla="*/ 6 w 84"/>
                <a:gd name="T61" fmla="*/ 38 h 190"/>
                <a:gd name="T62" fmla="*/ 2 w 84"/>
                <a:gd name="T63" fmla="*/ 36 h 190"/>
                <a:gd name="T64" fmla="*/ 2 w 84"/>
                <a:gd name="T65" fmla="*/ 36 h 190"/>
                <a:gd name="T66" fmla="*/ 0 w 84"/>
                <a:gd name="T67" fmla="*/ 38 h 190"/>
                <a:gd name="T68" fmla="*/ 6 w 84"/>
                <a:gd name="T69" fmla="*/ 40 h 190"/>
                <a:gd name="T70" fmla="*/ 15 w 84"/>
                <a:gd name="T71" fmla="*/ 46 h 190"/>
                <a:gd name="T72" fmla="*/ 22 w 84"/>
                <a:gd name="T73" fmla="*/ 53 h 190"/>
                <a:gd name="T74" fmla="*/ 26 w 84"/>
                <a:gd name="T75" fmla="*/ 58 h 190"/>
                <a:gd name="T76" fmla="*/ 35 w 84"/>
                <a:gd name="T77" fmla="*/ 104 h 190"/>
                <a:gd name="T78" fmla="*/ 37 w 84"/>
                <a:gd name="T79" fmla="*/ 128 h 190"/>
                <a:gd name="T80" fmla="*/ 31 w 84"/>
                <a:gd name="T81" fmla="*/ 190 h 190"/>
                <a:gd name="T82" fmla="*/ 42 w 84"/>
                <a:gd name="T83" fmla="*/ 190 h 190"/>
                <a:gd name="T84" fmla="*/ 42 w 84"/>
                <a:gd name="T85" fmla="*/ 104 h 190"/>
                <a:gd name="T86" fmla="*/ 39 w 84"/>
                <a:gd name="T87" fmla="*/ 77 h 190"/>
                <a:gd name="T88" fmla="*/ 42 w 84"/>
                <a:gd name="T89" fmla="*/ 66 h 190"/>
                <a:gd name="T90" fmla="*/ 46 w 84"/>
                <a:gd name="T91" fmla="*/ 55 h 190"/>
                <a:gd name="T92" fmla="*/ 51 w 84"/>
                <a:gd name="T93" fmla="*/ 46 h 190"/>
                <a:gd name="T94" fmla="*/ 59 w 84"/>
                <a:gd name="T95" fmla="*/ 35 h 190"/>
                <a:gd name="T96" fmla="*/ 60 w 84"/>
                <a:gd name="T97" fmla="*/ 35 h 190"/>
                <a:gd name="T98" fmla="*/ 71 w 84"/>
                <a:gd name="T99" fmla="*/ 31 h 190"/>
                <a:gd name="T100" fmla="*/ 75 w 84"/>
                <a:gd name="T101" fmla="*/ 29 h 190"/>
                <a:gd name="T102" fmla="*/ 81 w 84"/>
                <a:gd name="T103" fmla="*/ 29 h 190"/>
                <a:gd name="T104" fmla="*/ 84 w 84"/>
                <a:gd name="T105" fmla="*/ 29 h 190"/>
                <a:gd name="T106" fmla="*/ 84 w 84"/>
                <a:gd name="T107" fmla="*/ 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190">
                  <a:moveTo>
                    <a:pt x="84" y="26"/>
                  </a:moveTo>
                  <a:lnTo>
                    <a:pt x="84" y="26"/>
                  </a:lnTo>
                  <a:lnTo>
                    <a:pt x="84" y="26"/>
                  </a:lnTo>
                  <a:lnTo>
                    <a:pt x="84" y="26"/>
                  </a:lnTo>
                  <a:lnTo>
                    <a:pt x="81" y="26"/>
                  </a:lnTo>
                  <a:lnTo>
                    <a:pt x="81" y="26"/>
                  </a:lnTo>
                  <a:lnTo>
                    <a:pt x="75" y="26"/>
                  </a:lnTo>
                  <a:lnTo>
                    <a:pt x="75" y="26"/>
                  </a:lnTo>
                  <a:lnTo>
                    <a:pt x="70" y="27"/>
                  </a:lnTo>
                  <a:lnTo>
                    <a:pt x="70" y="27"/>
                  </a:lnTo>
                  <a:lnTo>
                    <a:pt x="62" y="29"/>
                  </a:lnTo>
                  <a:lnTo>
                    <a:pt x="62" y="29"/>
                  </a:lnTo>
                  <a:lnTo>
                    <a:pt x="64" y="24"/>
                  </a:lnTo>
                  <a:lnTo>
                    <a:pt x="66" y="22"/>
                  </a:lnTo>
                  <a:lnTo>
                    <a:pt x="66" y="22"/>
                  </a:lnTo>
                  <a:lnTo>
                    <a:pt x="70" y="18"/>
                  </a:lnTo>
                  <a:lnTo>
                    <a:pt x="70" y="18"/>
                  </a:lnTo>
                  <a:lnTo>
                    <a:pt x="75" y="15"/>
                  </a:lnTo>
                  <a:lnTo>
                    <a:pt x="77" y="13"/>
                  </a:lnTo>
                  <a:lnTo>
                    <a:pt x="79" y="9"/>
                  </a:lnTo>
                  <a:lnTo>
                    <a:pt x="75" y="9"/>
                  </a:lnTo>
                  <a:lnTo>
                    <a:pt x="75" y="9"/>
                  </a:lnTo>
                  <a:lnTo>
                    <a:pt x="73" y="13"/>
                  </a:lnTo>
                  <a:lnTo>
                    <a:pt x="68" y="15"/>
                  </a:lnTo>
                  <a:lnTo>
                    <a:pt x="68" y="15"/>
                  </a:lnTo>
                  <a:lnTo>
                    <a:pt x="64" y="18"/>
                  </a:lnTo>
                  <a:lnTo>
                    <a:pt x="64" y="18"/>
                  </a:lnTo>
                  <a:lnTo>
                    <a:pt x="59" y="24"/>
                  </a:lnTo>
                  <a:lnTo>
                    <a:pt x="53" y="29"/>
                  </a:lnTo>
                  <a:lnTo>
                    <a:pt x="53" y="29"/>
                  </a:lnTo>
                  <a:lnTo>
                    <a:pt x="51" y="33"/>
                  </a:lnTo>
                  <a:lnTo>
                    <a:pt x="51" y="33"/>
                  </a:lnTo>
                  <a:lnTo>
                    <a:pt x="46" y="42"/>
                  </a:lnTo>
                  <a:lnTo>
                    <a:pt x="46" y="42"/>
                  </a:lnTo>
                  <a:lnTo>
                    <a:pt x="40" y="51"/>
                  </a:lnTo>
                  <a:lnTo>
                    <a:pt x="40" y="51"/>
                  </a:lnTo>
                  <a:lnTo>
                    <a:pt x="35" y="62"/>
                  </a:lnTo>
                  <a:lnTo>
                    <a:pt x="35" y="62"/>
                  </a:lnTo>
                  <a:lnTo>
                    <a:pt x="26" y="35"/>
                  </a:lnTo>
                  <a:lnTo>
                    <a:pt x="26" y="35"/>
                  </a:lnTo>
                  <a:lnTo>
                    <a:pt x="29" y="18"/>
                  </a:lnTo>
                  <a:lnTo>
                    <a:pt x="29" y="18"/>
                  </a:lnTo>
                  <a:lnTo>
                    <a:pt x="31" y="2"/>
                  </a:lnTo>
                  <a:lnTo>
                    <a:pt x="28" y="0"/>
                  </a:lnTo>
                  <a:lnTo>
                    <a:pt x="28" y="0"/>
                  </a:lnTo>
                  <a:lnTo>
                    <a:pt x="24" y="16"/>
                  </a:lnTo>
                  <a:lnTo>
                    <a:pt x="24" y="16"/>
                  </a:lnTo>
                  <a:lnTo>
                    <a:pt x="20" y="24"/>
                  </a:lnTo>
                  <a:lnTo>
                    <a:pt x="20" y="24"/>
                  </a:lnTo>
                  <a:lnTo>
                    <a:pt x="20" y="24"/>
                  </a:lnTo>
                  <a:lnTo>
                    <a:pt x="13" y="13"/>
                  </a:lnTo>
                  <a:lnTo>
                    <a:pt x="6" y="4"/>
                  </a:lnTo>
                  <a:lnTo>
                    <a:pt x="4" y="5"/>
                  </a:lnTo>
                  <a:lnTo>
                    <a:pt x="4" y="5"/>
                  </a:lnTo>
                  <a:lnTo>
                    <a:pt x="13" y="22"/>
                  </a:lnTo>
                  <a:lnTo>
                    <a:pt x="20" y="40"/>
                  </a:lnTo>
                  <a:lnTo>
                    <a:pt x="20" y="40"/>
                  </a:lnTo>
                  <a:lnTo>
                    <a:pt x="22" y="44"/>
                  </a:lnTo>
                  <a:lnTo>
                    <a:pt x="22" y="44"/>
                  </a:lnTo>
                  <a:lnTo>
                    <a:pt x="17" y="42"/>
                  </a:lnTo>
                  <a:lnTo>
                    <a:pt x="17" y="42"/>
                  </a:lnTo>
                  <a:lnTo>
                    <a:pt x="6" y="38"/>
                  </a:lnTo>
                  <a:lnTo>
                    <a:pt x="6" y="38"/>
                  </a:lnTo>
                  <a:lnTo>
                    <a:pt x="2" y="36"/>
                  </a:lnTo>
                  <a:lnTo>
                    <a:pt x="2" y="36"/>
                  </a:lnTo>
                  <a:lnTo>
                    <a:pt x="2" y="36"/>
                  </a:lnTo>
                  <a:lnTo>
                    <a:pt x="0" y="38"/>
                  </a:lnTo>
                  <a:lnTo>
                    <a:pt x="0" y="38"/>
                  </a:lnTo>
                  <a:lnTo>
                    <a:pt x="6" y="40"/>
                  </a:lnTo>
                  <a:lnTo>
                    <a:pt x="6" y="40"/>
                  </a:lnTo>
                  <a:lnTo>
                    <a:pt x="15" y="46"/>
                  </a:lnTo>
                  <a:lnTo>
                    <a:pt x="15" y="46"/>
                  </a:lnTo>
                  <a:lnTo>
                    <a:pt x="22" y="53"/>
                  </a:lnTo>
                  <a:lnTo>
                    <a:pt x="22" y="53"/>
                  </a:lnTo>
                  <a:lnTo>
                    <a:pt x="26" y="58"/>
                  </a:lnTo>
                  <a:lnTo>
                    <a:pt x="26" y="58"/>
                  </a:lnTo>
                  <a:lnTo>
                    <a:pt x="31" y="80"/>
                  </a:lnTo>
                  <a:lnTo>
                    <a:pt x="35" y="104"/>
                  </a:lnTo>
                  <a:lnTo>
                    <a:pt x="35" y="104"/>
                  </a:lnTo>
                  <a:lnTo>
                    <a:pt x="37" y="128"/>
                  </a:lnTo>
                  <a:lnTo>
                    <a:pt x="35" y="148"/>
                  </a:lnTo>
                  <a:lnTo>
                    <a:pt x="31" y="190"/>
                  </a:lnTo>
                  <a:lnTo>
                    <a:pt x="42" y="190"/>
                  </a:lnTo>
                  <a:lnTo>
                    <a:pt x="42" y="190"/>
                  </a:lnTo>
                  <a:lnTo>
                    <a:pt x="44" y="148"/>
                  </a:lnTo>
                  <a:lnTo>
                    <a:pt x="42" y="104"/>
                  </a:lnTo>
                  <a:lnTo>
                    <a:pt x="42" y="104"/>
                  </a:lnTo>
                  <a:lnTo>
                    <a:pt x="39" y="77"/>
                  </a:lnTo>
                  <a:lnTo>
                    <a:pt x="39" y="77"/>
                  </a:lnTo>
                  <a:lnTo>
                    <a:pt x="42" y="66"/>
                  </a:lnTo>
                  <a:lnTo>
                    <a:pt x="46" y="55"/>
                  </a:lnTo>
                  <a:lnTo>
                    <a:pt x="46" y="55"/>
                  </a:lnTo>
                  <a:lnTo>
                    <a:pt x="51" y="46"/>
                  </a:lnTo>
                  <a:lnTo>
                    <a:pt x="51" y="46"/>
                  </a:lnTo>
                  <a:lnTo>
                    <a:pt x="57" y="36"/>
                  </a:lnTo>
                  <a:lnTo>
                    <a:pt x="59" y="35"/>
                  </a:lnTo>
                  <a:lnTo>
                    <a:pt x="59" y="35"/>
                  </a:lnTo>
                  <a:lnTo>
                    <a:pt x="60" y="35"/>
                  </a:lnTo>
                  <a:lnTo>
                    <a:pt x="60" y="35"/>
                  </a:lnTo>
                  <a:lnTo>
                    <a:pt x="71" y="31"/>
                  </a:lnTo>
                  <a:lnTo>
                    <a:pt x="71" y="31"/>
                  </a:lnTo>
                  <a:lnTo>
                    <a:pt x="75" y="29"/>
                  </a:lnTo>
                  <a:lnTo>
                    <a:pt x="75" y="29"/>
                  </a:lnTo>
                  <a:lnTo>
                    <a:pt x="81" y="29"/>
                  </a:lnTo>
                  <a:lnTo>
                    <a:pt x="81" y="29"/>
                  </a:lnTo>
                  <a:lnTo>
                    <a:pt x="84" y="29"/>
                  </a:lnTo>
                  <a:lnTo>
                    <a:pt x="84" y="29"/>
                  </a:lnTo>
                  <a:lnTo>
                    <a:pt x="84" y="26"/>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 name="Freeform 31">
              <a:extLst>
                <a:ext uri="{FF2B5EF4-FFF2-40B4-BE49-F238E27FC236}">
                  <a16:creationId xmlns="" xmlns:a16="http://schemas.microsoft.com/office/drawing/2014/main" id="{FA1E1F6F-D904-4AAF-AE39-69D50FD1B351}"/>
                </a:ext>
              </a:extLst>
            </p:cNvPr>
            <p:cNvSpPr>
              <a:spLocks/>
            </p:cNvSpPr>
            <p:nvPr/>
          </p:nvSpPr>
          <p:spPr bwMode="auto">
            <a:xfrm>
              <a:off x="8124826" y="4346576"/>
              <a:ext cx="176213" cy="144463"/>
            </a:xfrm>
            <a:custGeom>
              <a:avLst/>
              <a:gdLst>
                <a:gd name="T0" fmla="*/ 109 w 111"/>
                <a:gd name="T1" fmla="*/ 55 h 91"/>
                <a:gd name="T2" fmla="*/ 100 w 111"/>
                <a:gd name="T3" fmla="*/ 47 h 91"/>
                <a:gd name="T4" fmla="*/ 93 w 111"/>
                <a:gd name="T5" fmla="*/ 47 h 91"/>
                <a:gd name="T6" fmla="*/ 87 w 111"/>
                <a:gd name="T7" fmla="*/ 47 h 91"/>
                <a:gd name="T8" fmla="*/ 91 w 111"/>
                <a:gd name="T9" fmla="*/ 26 h 91"/>
                <a:gd name="T10" fmla="*/ 91 w 111"/>
                <a:gd name="T11" fmla="*/ 13 h 91"/>
                <a:gd name="T12" fmla="*/ 84 w 111"/>
                <a:gd name="T13" fmla="*/ 4 h 91"/>
                <a:gd name="T14" fmla="*/ 80 w 111"/>
                <a:gd name="T15" fmla="*/ 0 h 91"/>
                <a:gd name="T16" fmla="*/ 69 w 111"/>
                <a:gd name="T17" fmla="*/ 0 h 91"/>
                <a:gd name="T18" fmla="*/ 64 w 111"/>
                <a:gd name="T19" fmla="*/ 2 h 91"/>
                <a:gd name="T20" fmla="*/ 55 w 111"/>
                <a:gd name="T21" fmla="*/ 9 h 91"/>
                <a:gd name="T22" fmla="*/ 53 w 111"/>
                <a:gd name="T23" fmla="*/ 20 h 91"/>
                <a:gd name="T24" fmla="*/ 49 w 111"/>
                <a:gd name="T25" fmla="*/ 15 h 91"/>
                <a:gd name="T26" fmla="*/ 36 w 111"/>
                <a:gd name="T27" fmla="*/ 11 h 91"/>
                <a:gd name="T28" fmla="*/ 31 w 111"/>
                <a:gd name="T29" fmla="*/ 13 h 91"/>
                <a:gd name="T30" fmla="*/ 22 w 111"/>
                <a:gd name="T31" fmla="*/ 20 h 91"/>
                <a:gd name="T32" fmla="*/ 20 w 111"/>
                <a:gd name="T33" fmla="*/ 33 h 91"/>
                <a:gd name="T34" fmla="*/ 14 w 111"/>
                <a:gd name="T35" fmla="*/ 31 h 91"/>
                <a:gd name="T36" fmla="*/ 3 w 111"/>
                <a:gd name="T37" fmla="*/ 38 h 91"/>
                <a:gd name="T38" fmla="*/ 0 w 111"/>
                <a:gd name="T39" fmla="*/ 46 h 91"/>
                <a:gd name="T40" fmla="*/ 2 w 111"/>
                <a:gd name="T41" fmla="*/ 58 h 91"/>
                <a:gd name="T42" fmla="*/ 13 w 111"/>
                <a:gd name="T43" fmla="*/ 69 h 91"/>
                <a:gd name="T44" fmla="*/ 24 w 111"/>
                <a:gd name="T45" fmla="*/ 77 h 91"/>
                <a:gd name="T46" fmla="*/ 27 w 111"/>
                <a:gd name="T47" fmla="*/ 80 h 91"/>
                <a:gd name="T48" fmla="*/ 35 w 111"/>
                <a:gd name="T49" fmla="*/ 88 h 91"/>
                <a:gd name="T50" fmla="*/ 45 w 111"/>
                <a:gd name="T51" fmla="*/ 91 h 91"/>
                <a:gd name="T52" fmla="*/ 53 w 111"/>
                <a:gd name="T53" fmla="*/ 91 h 91"/>
                <a:gd name="T54" fmla="*/ 69 w 111"/>
                <a:gd name="T55" fmla="*/ 88 h 91"/>
                <a:gd name="T56" fmla="*/ 78 w 111"/>
                <a:gd name="T57" fmla="*/ 82 h 91"/>
                <a:gd name="T58" fmla="*/ 82 w 111"/>
                <a:gd name="T59" fmla="*/ 80 h 91"/>
                <a:gd name="T60" fmla="*/ 98 w 111"/>
                <a:gd name="T61" fmla="*/ 73 h 91"/>
                <a:gd name="T62" fmla="*/ 104 w 111"/>
                <a:gd name="T63" fmla="*/ 71 h 91"/>
                <a:gd name="T64" fmla="*/ 111 w 111"/>
                <a:gd name="T65" fmla="*/ 60 h 91"/>
                <a:gd name="T66" fmla="*/ 109 w 111"/>
                <a:gd name="T67" fmla="*/ 5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 h="91">
                  <a:moveTo>
                    <a:pt x="109" y="55"/>
                  </a:moveTo>
                  <a:lnTo>
                    <a:pt x="109" y="55"/>
                  </a:lnTo>
                  <a:lnTo>
                    <a:pt x="106" y="51"/>
                  </a:lnTo>
                  <a:lnTo>
                    <a:pt x="100" y="47"/>
                  </a:lnTo>
                  <a:lnTo>
                    <a:pt x="100" y="47"/>
                  </a:lnTo>
                  <a:lnTo>
                    <a:pt x="93" y="47"/>
                  </a:lnTo>
                  <a:lnTo>
                    <a:pt x="87" y="47"/>
                  </a:lnTo>
                  <a:lnTo>
                    <a:pt x="87" y="47"/>
                  </a:lnTo>
                  <a:lnTo>
                    <a:pt x="89" y="36"/>
                  </a:lnTo>
                  <a:lnTo>
                    <a:pt x="91" y="26"/>
                  </a:lnTo>
                  <a:lnTo>
                    <a:pt x="91" y="26"/>
                  </a:lnTo>
                  <a:lnTo>
                    <a:pt x="91" y="13"/>
                  </a:lnTo>
                  <a:lnTo>
                    <a:pt x="87" y="9"/>
                  </a:lnTo>
                  <a:lnTo>
                    <a:pt x="84" y="4"/>
                  </a:lnTo>
                  <a:lnTo>
                    <a:pt x="84" y="4"/>
                  </a:lnTo>
                  <a:lnTo>
                    <a:pt x="80" y="0"/>
                  </a:lnTo>
                  <a:lnTo>
                    <a:pt x="75" y="0"/>
                  </a:lnTo>
                  <a:lnTo>
                    <a:pt x="69" y="0"/>
                  </a:lnTo>
                  <a:lnTo>
                    <a:pt x="64" y="2"/>
                  </a:lnTo>
                  <a:lnTo>
                    <a:pt x="64" y="2"/>
                  </a:lnTo>
                  <a:lnTo>
                    <a:pt x="58" y="4"/>
                  </a:lnTo>
                  <a:lnTo>
                    <a:pt x="55" y="9"/>
                  </a:lnTo>
                  <a:lnTo>
                    <a:pt x="53" y="13"/>
                  </a:lnTo>
                  <a:lnTo>
                    <a:pt x="53" y="20"/>
                  </a:lnTo>
                  <a:lnTo>
                    <a:pt x="53" y="20"/>
                  </a:lnTo>
                  <a:lnTo>
                    <a:pt x="49" y="15"/>
                  </a:lnTo>
                  <a:lnTo>
                    <a:pt x="44" y="13"/>
                  </a:lnTo>
                  <a:lnTo>
                    <a:pt x="36" y="11"/>
                  </a:lnTo>
                  <a:lnTo>
                    <a:pt x="31" y="13"/>
                  </a:lnTo>
                  <a:lnTo>
                    <a:pt x="31" y="13"/>
                  </a:lnTo>
                  <a:lnTo>
                    <a:pt x="25" y="15"/>
                  </a:lnTo>
                  <a:lnTo>
                    <a:pt x="22" y="20"/>
                  </a:lnTo>
                  <a:lnTo>
                    <a:pt x="20" y="26"/>
                  </a:lnTo>
                  <a:lnTo>
                    <a:pt x="20" y="33"/>
                  </a:lnTo>
                  <a:lnTo>
                    <a:pt x="20" y="33"/>
                  </a:lnTo>
                  <a:lnTo>
                    <a:pt x="14" y="31"/>
                  </a:lnTo>
                  <a:lnTo>
                    <a:pt x="7" y="35"/>
                  </a:lnTo>
                  <a:lnTo>
                    <a:pt x="3" y="38"/>
                  </a:lnTo>
                  <a:lnTo>
                    <a:pt x="0" y="46"/>
                  </a:lnTo>
                  <a:lnTo>
                    <a:pt x="0" y="46"/>
                  </a:lnTo>
                  <a:lnTo>
                    <a:pt x="0" y="53"/>
                  </a:lnTo>
                  <a:lnTo>
                    <a:pt x="2" y="58"/>
                  </a:lnTo>
                  <a:lnTo>
                    <a:pt x="7" y="64"/>
                  </a:lnTo>
                  <a:lnTo>
                    <a:pt x="13" y="69"/>
                  </a:lnTo>
                  <a:lnTo>
                    <a:pt x="13" y="69"/>
                  </a:lnTo>
                  <a:lnTo>
                    <a:pt x="24" y="77"/>
                  </a:lnTo>
                  <a:lnTo>
                    <a:pt x="24" y="77"/>
                  </a:lnTo>
                  <a:lnTo>
                    <a:pt x="27" y="80"/>
                  </a:lnTo>
                  <a:lnTo>
                    <a:pt x="27" y="80"/>
                  </a:lnTo>
                  <a:lnTo>
                    <a:pt x="35" y="88"/>
                  </a:lnTo>
                  <a:lnTo>
                    <a:pt x="40" y="89"/>
                  </a:lnTo>
                  <a:lnTo>
                    <a:pt x="45" y="91"/>
                  </a:lnTo>
                  <a:lnTo>
                    <a:pt x="45" y="91"/>
                  </a:lnTo>
                  <a:lnTo>
                    <a:pt x="53" y="91"/>
                  </a:lnTo>
                  <a:lnTo>
                    <a:pt x="62" y="89"/>
                  </a:lnTo>
                  <a:lnTo>
                    <a:pt x="69" y="88"/>
                  </a:lnTo>
                  <a:lnTo>
                    <a:pt x="76" y="82"/>
                  </a:lnTo>
                  <a:lnTo>
                    <a:pt x="78" y="82"/>
                  </a:lnTo>
                  <a:lnTo>
                    <a:pt x="78" y="82"/>
                  </a:lnTo>
                  <a:lnTo>
                    <a:pt x="82" y="80"/>
                  </a:lnTo>
                  <a:lnTo>
                    <a:pt x="87" y="77"/>
                  </a:lnTo>
                  <a:lnTo>
                    <a:pt x="98" y="73"/>
                  </a:lnTo>
                  <a:lnTo>
                    <a:pt x="98" y="73"/>
                  </a:lnTo>
                  <a:lnTo>
                    <a:pt x="104" y="71"/>
                  </a:lnTo>
                  <a:lnTo>
                    <a:pt x="108" y="66"/>
                  </a:lnTo>
                  <a:lnTo>
                    <a:pt x="111" y="60"/>
                  </a:lnTo>
                  <a:lnTo>
                    <a:pt x="109" y="55"/>
                  </a:lnTo>
                  <a:lnTo>
                    <a:pt x="109" y="55"/>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 name="Freeform 32">
              <a:extLst>
                <a:ext uri="{FF2B5EF4-FFF2-40B4-BE49-F238E27FC236}">
                  <a16:creationId xmlns="" xmlns:a16="http://schemas.microsoft.com/office/drawing/2014/main" id="{A077A7B0-97A5-4814-890D-B7D9D8297E0B}"/>
                </a:ext>
              </a:extLst>
            </p:cNvPr>
            <p:cNvSpPr>
              <a:spLocks/>
            </p:cNvSpPr>
            <p:nvPr/>
          </p:nvSpPr>
          <p:spPr bwMode="auto">
            <a:xfrm>
              <a:off x="8181976" y="4403726"/>
              <a:ext cx="55563" cy="65088"/>
            </a:xfrm>
            <a:custGeom>
              <a:avLst/>
              <a:gdLst>
                <a:gd name="T0" fmla="*/ 0 w 35"/>
                <a:gd name="T1" fmla="*/ 21 h 41"/>
                <a:gd name="T2" fmla="*/ 0 w 35"/>
                <a:gd name="T3" fmla="*/ 21 h 41"/>
                <a:gd name="T4" fmla="*/ 0 w 35"/>
                <a:gd name="T5" fmla="*/ 21 h 41"/>
                <a:gd name="T6" fmla="*/ 2 w 35"/>
                <a:gd name="T7" fmla="*/ 21 h 41"/>
                <a:gd name="T8" fmla="*/ 2 w 35"/>
                <a:gd name="T9" fmla="*/ 21 h 41"/>
                <a:gd name="T10" fmla="*/ 9 w 35"/>
                <a:gd name="T11" fmla="*/ 22 h 41"/>
                <a:gd name="T12" fmla="*/ 9 w 35"/>
                <a:gd name="T13" fmla="*/ 22 h 41"/>
                <a:gd name="T14" fmla="*/ 11 w 35"/>
                <a:gd name="T15" fmla="*/ 24 h 41"/>
                <a:gd name="T16" fmla="*/ 11 w 35"/>
                <a:gd name="T17" fmla="*/ 24 h 41"/>
                <a:gd name="T18" fmla="*/ 11 w 35"/>
                <a:gd name="T19" fmla="*/ 22 h 41"/>
                <a:gd name="T20" fmla="*/ 11 w 35"/>
                <a:gd name="T21" fmla="*/ 22 h 41"/>
                <a:gd name="T22" fmla="*/ 6 w 35"/>
                <a:gd name="T23" fmla="*/ 13 h 41"/>
                <a:gd name="T24" fmla="*/ 0 w 35"/>
                <a:gd name="T25" fmla="*/ 4 h 41"/>
                <a:gd name="T26" fmla="*/ 2 w 35"/>
                <a:gd name="T27" fmla="*/ 2 h 41"/>
                <a:gd name="T28" fmla="*/ 2 w 35"/>
                <a:gd name="T29" fmla="*/ 2 h 41"/>
                <a:gd name="T30" fmla="*/ 11 w 35"/>
                <a:gd name="T31" fmla="*/ 13 h 41"/>
                <a:gd name="T32" fmla="*/ 11 w 35"/>
                <a:gd name="T33" fmla="*/ 13 h 41"/>
                <a:gd name="T34" fmla="*/ 11 w 35"/>
                <a:gd name="T35" fmla="*/ 13 h 41"/>
                <a:gd name="T36" fmla="*/ 11 w 35"/>
                <a:gd name="T37" fmla="*/ 10 h 41"/>
                <a:gd name="T38" fmla="*/ 11 w 35"/>
                <a:gd name="T39" fmla="*/ 10 h 41"/>
                <a:gd name="T40" fmla="*/ 15 w 35"/>
                <a:gd name="T41" fmla="*/ 0 h 41"/>
                <a:gd name="T42" fmla="*/ 17 w 35"/>
                <a:gd name="T43" fmla="*/ 0 h 41"/>
                <a:gd name="T44" fmla="*/ 17 w 35"/>
                <a:gd name="T45" fmla="*/ 0 h 41"/>
                <a:gd name="T46" fmla="*/ 15 w 35"/>
                <a:gd name="T47" fmla="*/ 10 h 41"/>
                <a:gd name="T48" fmla="*/ 15 w 35"/>
                <a:gd name="T49" fmla="*/ 10 h 41"/>
                <a:gd name="T50" fmla="*/ 15 w 35"/>
                <a:gd name="T51" fmla="*/ 15 h 41"/>
                <a:gd name="T52" fmla="*/ 15 w 35"/>
                <a:gd name="T53" fmla="*/ 19 h 41"/>
                <a:gd name="T54" fmla="*/ 15 w 35"/>
                <a:gd name="T55" fmla="*/ 19 h 41"/>
                <a:gd name="T56" fmla="*/ 19 w 35"/>
                <a:gd name="T57" fmla="*/ 30 h 41"/>
                <a:gd name="T58" fmla="*/ 19 w 35"/>
                <a:gd name="T59" fmla="*/ 30 h 41"/>
                <a:gd name="T60" fmla="*/ 22 w 35"/>
                <a:gd name="T61" fmla="*/ 22 h 41"/>
                <a:gd name="T62" fmla="*/ 26 w 35"/>
                <a:gd name="T63" fmla="*/ 17 h 41"/>
                <a:gd name="T64" fmla="*/ 33 w 35"/>
                <a:gd name="T65" fmla="*/ 10 h 41"/>
                <a:gd name="T66" fmla="*/ 33 w 35"/>
                <a:gd name="T67" fmla="*/ 10 h 41"/>
                <a:gd name="T68" fmla="*/ 35 w 35"/>
                <a:gd name="T69" fmla="*/ 10 h 41"/>
                <a:gd name="T70" fmla="*/ 35 w 35"/>
                <a:gd name="T71" fmla="*/ 11 h 41"/>
                <a:gd name="T72" fmla="*/ 35 w 35"/>
                <a:gd name="T73" fmla="*/ 11 h 41"/>
                <a:gd name="T74" fmla="*/ 28 w 35"/>
                <a:gd name="T75" fmla="*/ 22 h 41"/>
                <a:gd name="T76" fmla="*/ 24 w 35"/>
                <a:gd name="T77" fmla="*/ 30 h 41"/>
                <a:gd name="T78" fmla="*/ 24 w 35"/>
                <a:gd name="T79" fmla="*/ 30 h 41"/>
                <a:gd name="T80" fmla="*/ 20 w 35"/>
                <a:gd name="T81" fmla="*/ 41 h 41"/>
                <a:gd name="T82" fmla="*/ 15 w 35"/>
                <a:gd name="T83" fmla="*/ 39 h 41"/>
                <a:gd name="T84" fmla="*/ 13 w 35"/>
                <a:gd name="T85" fmla="*/ 31 h 41"/>
                <a:gd name="T86" fmla="*/ 13 w 35"/>
                <a:gd name="T87" fmla="*/ 31 h 41"/>
                <a:gd name="T88" fmla="*/ 11 w 35"/>
                <a:gd name="T89" fmla="*/ 28 h 41"/>
                <a:gd name="T90" fmla="*/ 11 w 35"/>
                <a:gd name="T91" fmla="*/ 28 h 41"/>
                <a:gd name="T92" fmla="*/ 8 w 35"/>
                <a:gd name="T93" fmla="*/ 24 h 41"/>
                <a:gd name="T94" fmla="*/ 8 w 35"/>
                <a:gd name="T95" fmla="*/ 24 h 41"/>
                <a:gd name="T96" fmla="*/ 2 w 35"/>
                <a:gd name="T97" fmla="*/ 22 h 41"/>
                <a:gd name="T98" fmla="*/ 2 w 35"/>
                <a:gd name="T99" fmla="*/ 22 h 41"/>
                <a:gd name="T100" fmla="*/ 0 w 35"/>
                <a:gd name="T101" fmla="*/ 21 h 41"/>
                <a:gd name="T102" fmla="*/ 0 w 35"/>
                <a:gd name="T10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41">
                  <a:moveTo>
                    <a:pt x="0" y="21"/>
                  </a:moveTo>
                  <a:lnTo>
                    <a:pt x="0" y="21"/>
                  </a:lnTo>
                  <a:lnTo>
                    <a:pt x="0" y="21"/>
                  </a:lnTo>
                  <a:lnTo>
                    <a:pt x="2" y="21"/>
                  </a:lnTo>
                  <a:lnTo>
                    <a:pt x="2" y="21"/>
                  </a:lnTo>
                  <a:lnTo>
                    <a:pt x="9" y="22"/>
                  </a:lnTo>
                  <a:lnTo>
                    <a:pt x="9" y="22"/>
                  </a:lnTo>
                  <a:lnTo>
                    <a:pt x="11" y="24"/>
                  </a:lnTo>
                  <a:lnTo>
                    <a:pt x="11" y="24"/>
                  </a:lnTo>
                  <a:lnTo>
                    <a:pt x="11" y="22"/>
                  </a:lnTo>
                  <a:lnTo>
                    <a:pt x="11" y="22"/>
                  </a:lnTo>
                  <a:lnTo>
                    <a:pt x="6" y="13"/>
                  </a:lnTo>
                  <a:lnTo>
                    <a:pt x="0" y="4"/>
                  </a:lnTo>
                  <a:lnTo>
                    <a:pt x="2" y="2"/>
                  </a:lnTo>
                  <a:lnTo>
                    <a:pt x="2" y="2"/>
                  </a:lnTo>
                  <a:lnTo>
                    <a:pt x="11" y="13"/>
                  </a:lnTo>
                  <a:lnTo>
                    <a:pt x="11" y="13"/>
                  </a:lnTo>
                  <a:lnTo>
                    <a:pt x="11" y="13"/>
                  </a:lnTo>
                  <a:lnTo>
                    <a:pt x="11" y="10"/>
                  </a:lnTo>
                  <a:lnTo>
                    <a:pt x="11" y="10"/>
                  </a:lnTo>
                  <a:lnTo>
                    <a:pt x="15" y="0"/>
                  </a:lnTo>
                  <a:lnTo>
                    <a:pt x="17" y="0"/>
                  </a:lnTo>
                  <a:lnTo>
                    <a:pt x="17" y="0"/>
                  </a:lnTo>
                  <a:lnTo>
                    <a:pt x="15" y="10"/>
                  </a:lnTo>
                  <a:lnTo>
                    <a:pt x="15" y="10"/>
                  </a:lnTo>
                  <a:lnTo>
                    <a:pt x="15" y="15"/>
                  </a:lnTo>
                  <a:lnTo>
                    <a:pt x="15" y="19"/>
                  </a:lnTo>
                  <a:lnTo>
                    <a:pt x="15" y="19"/>
                  </a:lnTo>
                  <a:lnTo>
                    <a:pt x="19" y="30"/>
                  </a:lnTo>
                  <a:lnTo>
                    <a:pt x="19" y="30"/>
                  </a:lnTo>
                  <a:lnTo>
                    <a:pt x="22" y="22"/>
                  </a:lnTo>
                  <a:lnTo>
                    <a:pt x="26" y="17"/>
                  </a:lnTo>
                  <a:lnTo>
                    <a:pt x="33" y="10"/>
                  </a:lnTo>
                  <a:lnTo>
                    <a:pt x="33" y="10"/>
                  </a:lnTo>
                  <a:lnTo>
                    <a:pt x="35" y="10"/>
                  </a:lnTo>
                  <a:lnTo>
                    <a:pt x="35" y="11"/>
                  </a:lnTo>
                  <a:lnTo>
                    <a:pt x="35" y="11"/>
                  </a:lnTo>
                  <a:lnTo>
                    <a:pt x="28" y="22"/>
                  </a:lnTo>
                  <a:lnTo>
                    <a:pt x="24" y="30"/>
                  </a:lnTo>
                  <a:lnTo>
                    <a:pt x="24" y="30"/>
                  </a:lnTo>
                  <a:lnTo>
                    <a:pt x="20" y="41"/>
                  </a:lnTo>
                  <a:lnTo>
                    <a:pt x="15" y="39"/>
                  </a:lnTo>
                  <a:lnTo>
                    <a:pt x="13" y="31"/>
                  </a:lnTo>
                  <a:lnTo>
                    <a:pt x="13" y="31"/>
                  </a:lnTo>
                  <a:lnTo>
                    <a:pt x="11" y="28"/>
                  </a:lnTo>
                  <a:lnTo>
                    <a:pt x="11" y="28"/>
                  </a:lnTo>
                  <a:lnTo>
                    <a:pt x="8" y="24"/>
                  </a:lnTo>
                  <a:lnTo>
                    <a:pt x="8" y="24"/>
                  </a:lnTo>
                  <a:lnTo>
                    <a:pt x="2" y="22"/>
                  </a:lnTo>
                  <a:lnTo>
                    <a:pt x="2" y="22"/>
                  </a:lnTo>
                  <a:lnTo>
                    <a:pt x="0" y="21"/>
                  </a:lnTo>
                  <a:lnTo>
                    <a:pt x="0" y="21"/>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 name="Freeform 33">
              <a:extLst>
                <a:ext uri="{FF2B5EF4-FFF2-40B4-BE49-F238E27FC236}">
                  <a16:creationId xmlns="" xmlns:a16="http://schemas.microsoft.com/office/drawing/2014/main" id="{3134234C-64C1-4C6C-A017-073BD114BAA7}"/>
                </a:ext>
              </a:extLst>
            </p:cNvPr>
            <p:cNvSpPr>
              <a:spLocks/>
            </p:cNvSpPr>
            <p:nvPr/>
          </p:nvSpPr>
          <p:spPr bwMode="auto">
            <a:xfrm>
              <a:off x="4240213" y="2560639"/>
              <a:ext cx="3362325" cy="1876425"/>
            </a:xfrm>
            <a:custGeom>
              <a:avLst/>
              <a:gdLst>
                <a:gd name="T0" fmla="*/ 298 w 2118"/>
                <a:gd name="T1" fmla="*/ 1180 h 1182"/>
                <a:gd name="T2" fmla="*/ 203 w 2118"/>
                <a:gd name="T3" fmla="*/ 1154 h 1182"/>
                <a:gd name="T4" fmla="*/ 121 w 2118"/>
                <a:gd name="T5" fmla="*/ 1105 h 1182"/>
                <a:gd name="T6" fmla="*/ 57 w 2118"/>
                <a:gd name="T7" fmla="*/ 1034 h 1182"/>
                <a:gd name="T8" fmla="*/ 15 w 2118"/>
                <a:gd name="T9" fmla="*/ 948 h 1182"/>
                <a:gd name="T10" fmla="*/ 0 w 2118"/>
                <a:gd name="T11" fmla="*/ 847 h 1182"/>
                <a:gd name="T12" fmla="*/ 6 w 2118"/>
                <a:gd name="T13" fmla="*/ 782 h 1182"/>
                <a:gd name="T14" fmla="*/ 40 w 2118"/>
                <a:gd name="T15" fmla="*/ 690 h 1182"/>
                <a:gd name="T16" fmla="*/ 97 w 2118"/>
                <a:gd name="T17" fmla="*/ 614 h 1182"/>
                <a:gd name="T18" fmla="*/ 174 w 2118"/>
                <a:gd name="T19" fmla="*/ 555 h 1182"/>
                <a:gd name="T20" fmla="*/ 265 w 2118"/>
                <a:gd name="T21" fmla="*/ 522 h 1182"/>
                <a:gd name="T22" fmla="*/ 333 w 2118"/>
                <a:gd name="T23" fmla="*/ 515 h 1182"/>
                <a:gd name="T24" fmla="*/ 396 w 2118"/>
                <a:gd name="T25" fmla="*/ 522 h 1182"/>
                <a:gd name="T26" fmla="*/ 398 w 2118"/>
                <a:gd name="T27" fmla="*/ 473 h 1182"/>
                <a:gd name="T28" fmla="*/ 417 w 2118"/>
                <a:gd name="T29" fmla="*/ 398 h 1182"/>
                <a:gd name="T30" fmla="*/ 457 w 2118"/>
                <a:gd name="T31" fmla="*/ 334 h 1182"/>
                <a:gd name="T32" fmla="*/ 511 w 2118"/>
                <a:gd name="T33" fmla="*/ 283 h 1182"/>
                <a:gd name="T34" fmla="*/ 581 w 2118"/>
                <a:gd name="T35" fmla="*/ 250 h 1182"/>
                <a:gd name="T36" fmla="*/ 658 w 2118"/>
                <a:gd name="T37" fmla="*/ 238 h 1182"/>
                <a:gd name="T38" fmla="*/ 692 w 2118"/>
                <a:gd name="T39" fmla="*/ 241 h 1182"/>
                <a:gd name="T40" fmla="*/ 743 w 2118"/>
                <a:gd name="T41" fmla="*/ 252 h 1182"/>
                <a:gd name="T42" fmla="*/ 789 w 2118"/>
                <a:gd name="T43" fmla="*/ 272 h 1182"/>
                <a:gd name="T44" fmla="*/ 815 w 2118"/>
                <a:gd name="T45" fmla="*/ 223 h 1182"/>
                <a:gd name="T46" fmla="*/ 866 w 2118"/>
                <a:gd name="T47" fmla="*/ 154 h 1182"/>
                <a:gd name="T48" fmla="*/ 930 w 2118"/>
                <a:gd name="T49" fmla="*/ 95 h 1182"/>
                <a:gd name="T50" fmla="*/ 993 w 2118"/>
                <a:gd name="T51" fmla="*/ 53 h 1182"/>
                <a:gd name="T52" fmla="*/ 1098 w 2118"/>
                <a:gd name="T53" fmla="*/ 13 h 1182"/>
                <a:gd name="T54" fmla="*/ 1209 w 2118"/>
                <a:gd name="T55" fmla="*/ 0 h 1182"/>
                <a:gd name="T56" fmla="*/ 1287 w 2118"/>
                <a:gd name="T57" fmla="*/ 8 h 1182"/>
                <a:gd name="T58" fmla="*/ 1401 w 2118"/>
                <a:gd name="T59" fmla="*/ 42 h 1182"/>
                <a:gd name="T60" fmla="*/ 1499 w 2118"/>
                <a:gd name="T61" fmla="*/ 104 h 1182"/>
                <a:gd name="T62" fmla="*/ 1549 w 2118"/>
                <a:gd name="T63" fmla="*/ 148 h 1182"/>
                <a:gd name="T64" fmla="*/ 1607 w 2118"/>
                <a:gd name="T65" fmla="*/ 228 h 1182"/>
                <a:gd name="T66" fmla="*/ 1647 w 2118"/>
                <a:gd name="T67" fmla="*/ 318 h 1182"/>
                <a:gd name="T68" fmla="*/ 1667 w 2118"/>
                <a:gd name="T69" fmla="*/ 318 h 1182"/>
                <a:gd name="T70" fmla="*/ 1733 w 2118"/>
                <a:gd name="T71" fmla="*/ 327 h 1182"/>
                <a:gd name="T72" fmla="*/ 1791 w 2118"/>
                <a:gd name="T73" fmla="*/ 356 h 1182"/>
                <a:gd name="T74" fmla="*/ 1839 w 2118"/>
                <a:gd name="T75" fmla="*/ 398 h 1182"/>
                <a:gd name="T76" fmla="*/ 1872 w 2118"/>
                <a:gd name="T77" fmla="*/ 453 h 1182"/>
                <a:gd name="T78" fmla="*/ 1888 w 2118"/>
                <a:gd name="T79" fmla="*/ 517 h 1182"/>
                <a:gd name="T80" fmla="*/ 1890 w 2118"/>
                <a:gd name="T81" fmla="*/ 559 h 1182"/>
                <a:gd name="T82" fmla="*/ 1912 w 2118"/>
                <a:gd name="T83" fmla="*/ 584 h 1182"/>
                <a:gd name="T84" fmla="*/ 1979 w 2118"/>
                <a:gd name="T85" fmla="*/ 617 h 1182"/>
                <a:gd name="T86" fmla="*/ 2036 w 2118"/>
                <a:gd name="T87" fmla="*/ 667 h 1182"/>
                <a:gd name="T88" fmla="*/ 2082 w 2118"/>
                <a:gd name="T89" fmla="*/ 727 h 1182"/>
                <a:gd name="T90" fmla="*/ 2109 w 2118"/>
                <a:gd name="T91" fmla="*/ 796 h 1182"/>
                <a:gd name="T92" fmla="*/ 2118 w 2118"/>
                <a:gd name="T93" fmla="*/ 875 h 1182"/>
                <a:gd name="T94" fmla="*/ 2113 w 2118"/>
                <a:gd name="T95" fmla="*/ 937 h 1182"/>
                <a:gd name="T96" fmla="*/ 2082 w 2118"/>
                <a:gd name="T97" fmla="*/ 1021 h 1182"/>
                <a:gd name="T98" fmla="*/ 2029 w 2118"/>
                <a:gd name="T99" fmla="*/ 1090 h 1182"/>
                <a:gd name="T100" fmla="*/ 1959 w 2118"/>
                <a:gd name="T101" fmla="*/ 1143 h 1182"/>
                <a:gd name="T102" fmla="*/ 1875 w 2118"/>
                <a:gd name="T103" fmla="*/ 1174 h 1182"/>
                <a:gd name="T104" fmla="*/ 333 w 2118"/>
                <a:gd name="T105" fmla="*/ 118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8" h="1182">
                  <a:moveTo>
                    <a:pt x="333" y="1182"/>
                  </a:moveTo>
                  <a:lnTo>
                    <a:pt x="333" y="1182"/>
                  </a:lnTo>
                  <a:lnTo>
                    <a:pt x="298" y="1180"/>
                  </a:lnTo>
                  <a:lnTo>
                    <a:pt x="265" y="1174"/>
                  </a:lnTo>
                  <a:lnTo>
                    <a:pt x="234" y="1165"/>
                  </a:lnTo>
                  <a:lnTo>
                    <a:pt x="203" y="1154"/>
                  </a:lnTo>
                  <a:lnTo>
                    <a:pt x="174" y="1141"/>
                  </a:lnTo>
                  <a:lnTo>
                    <a:pt x="146" y="1123"/>
                  </a:lnTo>
                  <a:lnTo>
                    <a:pt x="121" y="1105"/>
                  </a:lnTo>
                  <a:lnTo>
                    <a:pt x="97" y="1083"/>
                  </a:lnTo>
                  <a:lnTo>
                    <a:pt x="75" y="1059"/>
                  </a:lnTo>
                  <a:lnTo>
                    <a:pt x="57" y="1034"/>
                  </a:lnTo>
                  <a:lnTo>
                    <a:pt x="40" y="1006"/>
                  </a:lnTo>
                  <a:lnTo>
                    <a:pt x="26" y="977"/>
                  </a:lnTo>
                  <a:lnTo>
                    <a:pt x="15" y="948"/>
                  </a:lnTo>
                  <a:lnTo>
                    <a:pt x="6" y="915"/>
                  </a:lnTo>
                  <a:lnTo>
                    <a:pt x="2" y="882"/>
                  </a:lnTo>
                  <a:lnTo>
                    <a:pt x="0" y="847"/>
                  </a:lnTo>
                  <a:lnTo>
                    <a:pt x="0" y="847"/>
                  </a:lnTo>
                  <a:lnTo>
                    <a:pt x="2" y="815"/>
                  </a:lnTo>
                  <a:lnTo>
                    <a:pt x="6" y="782"/>
                  </a:lnTo>
                  <a:lnTo>
                    <a:pt x="15" y="749"/>
                  </a:lnTo>
                  <a:lnTo>
                    <a:pt x="26" y="720"/>
                  </a:lnTo>
                  <a:lnTo>
                    <a:pt x="40" y="690"/>
                  </a:lnTo>
                  <a:lnTo>
                    <a:pt x="57" y="663"/>
                  </a:lnTo>
                  <a:lnTo>
                    <a:pt x="75" y="637"/>
                  </a:lnTo>
                  <a:lnTo>
                    <a:pt x="97" y="614"/>
                  </a:lnTo>
                  <a:lnTo>
                    <a:pt x="121" y="592"/>
                  </a:lnTo>
                  <a:lnTo>
                    <a:pt x="146" y="574"/>
                  </a:lnTo>
                  <a:lnTo>
                    <a:pt x="174" y="555"/>
                  </a:lnTo>
                  <a:lnTo>
                    <a:pt x="203" y="542"/>
                  </a:lnTo>
                  <a:lnTo>
                    <a:pt x="234" y="532"/>
                  </a:lnTo>
                  <a:lnTo>
                    <a:pt x="265" y="522"/>
                  </a:lnTo>
                  <a:lnTo>
                    <a:pt x="298" y="517"/>
                  </a:lnTo>
                  <a:lnTo>
                    <a:pt x="333" y="515"/>
                  </a:lnTo>
                  <a:lnTo>
                    <a:pt x="333" y="515"/>
                  </a:lnTo>
                  <a:lnTo>
                    <a:pt x="365" y="517"/>
                  </a:lnTo>
                  <a:lnTo>
                    <a:pt x="396" y="522"/>
                  </a:lnTo>
                  <a:lnTo>
                    <a:pt x="396" y="522"/>
                  </a:lnTo>
                  <a:lnTo>
                    <a:pt x="396" y="500"/>
                  </a:lnTo>
                  <a:lnTo>
                    <a:pt x="396" y="500"/>
                  </a:lnTo>
                  <a:lnTo>
                    <a:pt x="398" y="473"/>
                  </a:lnTo>
                  <a:lnTo>
                    <a:pt x="402" y="448"/>
                  </a:lnTo>
                  <a:lnTo>
                    <a:pt x="407" y="422"/>
                  </a:lnTo>
                  <a:lnTo>
                    <a:pt x="417" y="398"/>
                  </a:lnTo>
                  <a:lnTo>
                    <a:pt x="427" y="375"/>
                  </a:lnTo>
                  <a:lnTo>
                    <a:pt x="440" y="354"/>
                  </a:lnTo>
                  <a:lnTo>
                    <a:pt x="457" y="334"/>
                  </a:lnTo>
                  <a:lnTo>
                    <a:pt x="473" y="314"/>
                  </a:lnTo>
                  <a:lnTo>
                    <a:pt x="491" y="298"/>
                  </a:lnTo>
                  <a:lnTo>
                    <a:pt x="511" y="283"/>
                  </a:lnTo>
                  <a:lnTo>
                    <a:pt x="533" y="270"/>
                  </a:lnTo>
                  <a:lnTo>
                    <a:pt x="557" y="259"/>
                  </a:lnTo>
                  <a:lnTo>
                    <a:pt x="581" y="250"/>
                  </a:lnTo>
                  <a:lnTo>
                    <a:pt x="606" y="243"/>
                  </a:lnTo>
                  <a:lnTo>
                    <a:pt x="632" y="239"/>
                  </a:lnTo>
                  <a:lnTo>
                    <a:pt x="658" y="238"/>
                  </a:lnTo>
                  <a:lnTo>
                    <a:pt x="658" y="238"/>
                  </a:lnTo>
                  <a:lnTo>
                    <a:pt x="676" y="239"/>
                  </a:lnTo>
                  <a:lnTo>
                    <a:pt x="692" y="241"/>
                  </a:lnTo>
                  <a:lnTo>
                    <a:pt x="710" y="243"/>
                  </a:lnTo>
                  <a:lnTo>
                    <a:pt x="727" y="247"/>
                  </a:lnTo>
                  <a:lnTo>
                    <a:pt x="743" y="252"/>
                  </a:lnTo>
                  <a:lnTo>
                    <a:pt x="758" y="258"/>
                  </a:lnTo>
                  <a:lnTo>
                    <a:pt x="774" y="265"/>
                  </a:lnTo>
                  <a:lnTo>
                    <a:pt x="789" y="272"/>
                  </a:lnTo>
                  <a:lnTo>
                    <a:pt x="789" y="272"/>
                  </a:lnTo>
                  <a:lnTo>
                    <a:pt x="802" y="247"/>
                  </a:lnTo>
                  <a:lnTo>
                    <a:pt x="815" y="223"/>
                  </a:lnTo>
                  <a:lnTo>
                    <a:pt x="831" y="197"/>
                  </a:lnTo>
                  <a:lnTo>
                    <a:pt x="847" y="175"/>
                  </a:lnTo>
                  <a:lnTo>
                    <a:pt x="866" y="154"/>
                  </a:lnTo>
                  <a:lnTo>
                    <a:pt x="886" y="133"/>
                  </a:lnTo>
                  <a:lnTo>
                    <a:pt x="908" y="113"/>
                  </a:lnTo>
                  <a:lnTo>
                    <a:pt x="930" y="95"/>
                  </a:lnTo>
                  <a:lnTo>
                    <a:pt x="930" y="95"/>
                  </a:lnTo>
                  <a:lnTo>
                    <a:pt x="961" y="73"/>
                  </a:lnTo>
                  <a:lnTo>
                    <a:pt x="993" y="53"/>
                  </a:lnTo>
                  <a:lnTo>
                    <a:pt x="1026" y="39"/>
                  </a:lnTo>
                  <a:lnTo>
                    <a:pt x="1061" y="24"/>
                  </a:lnTo>
                  <a:lnTo>
                    <a:pt x="1098" y="13"/>
                  </a:lnTo>
                  <a:lnTo>
                    <a:pt x="1134" y="6"/>
                  </a:lnTo>
                  <a:lnTo>
                    <a:pt x="1171" y="2"/>
                  </a:lnTo>
                  <a:lnTo>
                    <a:pt x="1209" y="0"/>
                  </a:lnTo>
                  <a:lnTo>
                    <a:pt x="1209" y="0"/>
                  </a:lnTo>
                  <a:lnTo>
                    <a:pt x="1249" y="2"/>
                  </a:lnTo>
                  <a:lnTo>
                    <a:pt x="1287" y="8"/>
                  </a:lnTo>
                  <a:lnTo>
                    <a:pt x="1326" y="15"/>
                  </a:lnTo>
                  <a:lnTo>
                    <a:pt x="1364" y="28"/>
                  </a:lnTo>
                  <a:lnTo>
                    <a:pt x="1401" y="42"/>
                  </a:lnTo>
                  <a:lnTo>
                    <a:pt x="1435" y="59"/>
                  </a:lnTo>
                  <a:lnTo>
                    <a:pt x="1468" y="81"/>
                  </a:lnTo>
                  <a:lnTo>
                    <a:pt x="1499" y="104"/>
                  </a:lnTo>
                  <a:lnTo>
                    <a:pt x="1499" y="104"/>
                  </a:lnTo>
                  <a:lnTo>
                    <a:pt x="1525" y="126"/>
                  </a:lnTo>
                  <a:lnTo>
                    <a:pt x="1549" y="148"/>
                  </a:lnTo>
                  <a:lnTo>
                    <a:pt x="1569" y="174"/>
                  </a:lnTo>
                  <a:lnTo>
                    <a:pt x="1589" y="201"/>
                  </a:lnTo>
                  <a:lnTo>
                    <a:pt x="1607" y="228"/>
                  </a:lnTo>
                  <a:lnTo>
                    <a:pt x="1622" y="258"/>
                  </a:lnTo>
                  <a:lnTo>
                    <a:pt x="1636" y="287"/>
                  </a:lnTo>
                  <a:lnTo>
                    <a:pt x="1647" y="318"/>
                  </a:lnTo>
                  <a:lnTo>
                    <a:pt x="1647" y="318"/>
                  </a:lnTo>
                  <a:lnTo>
                    <a:pt x="1667" y="318"/>
                  </a:lnTo>
                  <a:lnTo>
                    <a:pt x="1667" y="318"/>
                  </a:lnTo>
                  <a:lnTo>
                    <a:pt x="1691" y="318"/>
                  </a:lnTo>
                  <a:lnTo>
                    <a:pt x="1713" y="322"/>
                  </a:lnTo>
                  <a:lnTo>
                    <a:pt x="1733" y="327"/>
                  </a:lnTo>
                  <a:lnTo>
                    <a:pt x="1755" y="334"/>
                  </a:lnTo>
                  <a:lnTo>
                    <a:pt x="1773" y="343"/>
                  </a:lnTo>
                  <a:lnTo>
                    <a:pt x="1791" y="356"/>
                  </a:lnTo>
                  <a:lnTo>
                    <a:pt x="1810" y="369"/>
                  </a:lnTo>
                  <a:lnTo>
                    <a:pt x="1824" y="382"/>
                  </a:lnTo>
                  <a:lnTo>
                    <a:pt x="1839" y="398"/>
                  </a:lnTo>
                  <a:lnTo>
                    <a:pt x="1852" y="415"/>
                  </a:lnTo>
                  <a:lnTo>
                    <a:pt x="1863" y="435"/>
                  </a:lnTo>
                  <a:lnTo>
                    <a:pt x="1872" y="453"/>
                  </a:lnTo>
                  <a:lnTo>
                    <a:pt x="1879" y="473"/>
                  </a:lnTo>
                  <a:lnTo>
                    <a:pt x="1884" y="495"/>
                  </a:lnTo>
                  <a:lnTo>
                    <a:pt x="1888" y="517"/>
                  </a:lnTo>
                  <a:lnTo>
                    <a:pt x="1890" y="541"/>
                  </a:lnTo>
                  <a:lnTo>
                    <a:pt x="1890" y="541"/>
                  </a:lnTo>
                  <a:lnTo>
                    <a:pt x="1890" y="559"/>
                  </a:lnTo>
                  <a:lnTo>
                    <a:pt x="1886" y="577"/>
                  </a:lnTo>
                  <a:lnTo>
                    <a:pt x="1886" y="577"/>
                  </a:lnTo>
                  <a:lnTo>
                    <a:pt x="1912" y="584"/>
                  </a:lnTo>
                  <a:lnTo>
                    <a:pt x="1936" y="594"/>
                  </a:lnTo>
                  <a:lnTo>
                    <a:pt x="1957" y="605"/>
                  </a:lnTo>
                  <a:lnTo>
                    <a:pt x="1979" y="617"/>
                  </a:lnTo>
                  <a:lnTo>
                    <a:pt x="1999" y="632"/>
                  </a:lnTo>
                  <a:lnTo>
                    <a:pt x="2020" y="648"/>
                  </a:lnTo>
                  <a:lnTo>
                    <a:pt x="2036" y="667"/>
                  </a:lnTo>
                  <a:lnTo>
                    <a:pt x="2052" y="685"/>
                  </a:lnTo>
                  <a:lnTo>
                    <a:pt x="2067" y="705"/>
                  </a:lnTo>
                  <a:lnTo>
                    <a:pt x="2082" y="727"/>
                  </a:lnTo>
                  <a:lnTo>
                    <a:pt x="2093" y="749"/>
                  </a:lnTo>
                  <a:lnTo>
                    <a:pt x="2102" y="773"/>
                  </a:lnTo>
                  <a:lnTo>
                    <a:pt x="2109" y="796"/>
                  </a:lnTo>
                  <a:lnTo>
                    <a:pt x="2115" y="822"/>
                  </a:lnTo>
                  <a:lnTo>
                    <a:pt x="2118" y="847"/>
                  </a:lnTo>
                  <a:lnTo>
                    <a:pt x="2118" y="875"/>
                  </a:lnTo>
                  <a:lnTo>
                    <a:pt x="2118" y="875"/>
                  </a:lnTo>
                  <a:lnTo>
                    <a:pt x="2118" y="906"/>
                  </a:lnTo>
                  <a:lnTo>
                    <a:pt x="2113" y="937"/>
                  </a:lnTo>
                  <a:lnTo>
                    <a:pt x="2105" y="966"/>
                  </a:lnTo>
                  <a:lnTo>
                    <a:pt x="2094" y="993"/>
                  </a:lnTo>
                  <a:lnTo>
                    <a:pt x="2082" y="1021"/>
                  </a:lnTo>
                  <a:lnTo>
                    <a:pt x="2067" y="1046"/>
                  </a:lnTo>
                  <a:lnTo>
                    <a:pt x="2049" y="1070"/>
                  </a:lnTo>
                  <a:lnTo>
                    <a:pt x="2029" y="1090"/>
                  </a:lnTo>
                  <a:lnTo>
                    <a:pt x="2007" y="1110"/>
                  </a:lnTo>
                  <a:lnTo>
                    <a:pt x="1983" y="1129"/>
                  </a:lnTo>
                  <a:lnTo>
                    <a:pt x="1959" y="1143"/>
                  </a:lnTo>
                  <a:lnTo>
                    <a:pt x="1932" y="1156"/>
                  </a:lnTo>
                  <a:lnTo>
                    <a:pt x="1905" y="1167"/>
                  </a:lnTo>
                  <a:lnTo>
                    <a:pt x="1875" y="1174"/>
                  </a:lnTo>
                  <a:lnTo>
                    <a:pt x="1844" y="1180"/>
                  </a:lnTo>
                  <a:lnTo>
                    <a:pt x="1813" y="1182"/>
                  </a:lnTo>
                  <a:lnTo>
                    <a:pt x="333" y="1182"/>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 name="Freeform 34">
              <a:extLst>
                <a:ext uri="{FF2B5EF4-FFF2-40B4-BE49-F238E27FC236}">
                  <a16:creationId xmlns="" xmlns:a16="http://schemas.microsoft.com/office/drawing/2014/main" id="{DF869562-1D01-4AB2-B53F-02B1F4193409}"/>
                </a:ext>
              </a:extLst>
            </p:cNvPr>
            <p:cNvSpPr>
              <a:spLocks/>
            </p:cNvSpPr>
            <p:nvPr/>
          </p:nvSpPr>
          <p:spPr bwMode="auto">
            <a:xfrm>
              <a:off x="4240213" y="2560639"/>
              <a:ext cx="3362325" cy="1876425"/>
            </a:xfrm>
            <a:custGeom>
              <a:avLst/>
              <a:gdLst>
                <a:gd name="T0" fmla="*/ 298 w 2118"/>
                <a:gd name="T1" fmla="*/ 1180 h 1182"/>
                <a:gd name="T2" fmla="*/ 203 w 2118"/>
                <a:gd name="T3" fmla="*/ 1154 h 1182"/>
                <a:gd name="T4" fmla="*/ 121 w 2118"/>
                <a:gd name="T5" fmla="*/ 1105 h 1182"/>
                <a:gd name="T6" fmla="*/ 57 w 2118"/>
                <a:gd name="T7" fmla="*/ 1034 h 1182"/>
                <a:gd name="T8" fmla="*/ 15 w 2118"/>
                <a:gd name="T9" fmla="*/ 948 h 1182"/>
                <a:gd name="T10" fmla="*/ 0 w 2118"/>
                <a:gd name="T11" fmla="*/ 847 h 1182"/>
                <a:gd name="T12" fmla="*/ 6 w 2118"/>
                <a:gd name="T13" fmla="*/ 782 h 1182"/>
                <a:gd name="T14" fmla="*/ 40 w 2118"/>
                <a:gd name="T15" fmla="*/ 690 h 1182"/>
                <a:gd name="T16" fmla="*/ 97 w 2118"/>
                <a:gd name="T17" fmla="*/ 614 h 1182"/>
                <a:gd name="T18" fmla="*/ 174 w 2118"/>
                <a:gd name="T19" fmla="*/ 555 h 1182"/>
                <a:gd name="T20" fmla="*/ 265 w 2118"/>
                <a:gd name="T21" fmla="*/ 522 h 1182"/>
                <a:gd name="T22" fmla="*/ 333 w 2118"/>
                <a:gd name="T23" fmla="*/ 515 h 1182"/>
                <a:gd name="T24" fmla="*/ 396 w 2118"/>
                <a:gd name="T25" fmla="*/ 522 h 1182"/>
                <a:gd name="T26" fmla="*/ 398 w 2118"/>
                <a:gd name="T27" fmla="*/ 473 h 1182"/>
                <a:gd name="T28" fmla="*/ 417 w 2118"/>
                <a:gd name="T29" fmla="*/ 398 h 1182"/>
                <a:gd name="T30" fmla="*/ 457 w 2118"/>
                <a:gd name="T31" fmla="*/ 334 h 1182"/>
                <a:gd name="T32" fmla="*/ 511 w 2118"/>
                <a:gd name="T33" fmla="*/ 283 h 1182"/>
                <a:gd name="T34" fmla="*/ 581 w 2118"/>
                <a:gd name="T35" fmla="*/ 250 h 1182"/>
                <a:gd name="T36" fmla="*/ 658 w 2118"/>
                <a:gd name="T37" fmla="*/ 238 h 1182"/>
                <a:gd name="T38" fmla="*/ 692 w 2118"/>
                <a:gd name="T39" fmla="*/ 241 h 1182"/>
                <a:gd name="T40" fmla="*/ 743 w 2118"/>
                <a:gd name="T41" fmla="*/ 252 h 1182"/>
                <a:gd name="T42" fmla="*/ 789 w 2118"/>
                <a:gd name="T43" fmla="*/ 272 h 1182"/>
                <a:gd name="T44" fmla="*/ 815 w 2118"/>
                <a:gd name="T45" fmla="*/ 223 h 1182"/>
                <a:gd name="T46" fmla="*/ 866 w 2118"/>
                <a:gd name="T47" fmla="*/ 154 h 1182"/>
                <a:gd name="T48" fmla="*/ 930 w 2118"/>
                <a:gd name="T49" fmla="*/ 95 h 1182"/>
                <a:gd name="T50" fmla="*/ 993 w 2118"/>
                <a:gd name="T51" fmla="*/ 53 h 1182"/>
                <a:gd name="T52" fmla="*/ 1098 w 2118"/>
                <a:gd name="T53" fmla="*/ 13 h 1182"/>
                <a:gd name="T54" fmla="*/ 1209 w 2118"/>
                <a:gd name="T55" fmla="*/ 0 h 1182"/>
                <a:gd name="T56" fmla="*/ 1287 w 2118"/>
                <a:gd name="T57" fmla="*/ 8 h 1182"/>
                <a:gd name="T58" fmla="*/ 1401 w 2118"/>
                <a:gd name="T59" fmla="*/ 42 h 1182"/>
                <a:gd name="T60" fmla="*/ 1499 w 2118"/>
                <a:gd name="T61" fmla="*/ 104 h 1182"/>
                <a:gd name="T62" fmla="*/ 1549 w 2118"/>
                <a:gd name="T63" fmla="*/ 148 h 1182"/>
                <a:gd name="T64" fmla="*/ 1607 w 2118"/>
                <a:gd name="T65" fmla="*/ 228 h 1182"/>
                <a:gd name="T66" fmla="*/ 1647 w 2118"/>
                <a:gd name="T67" fmla="*/ 318 h 1182"/>
                <a:gd name="T68" fmla="*/ 1667 w 2118"/>
                <a:gd name="T69" fmla="*/ 318 h 1182"/>
                <a:gd name="T70" fmla="*/ 1733 w 2118"/>
                <a:gd name="T71" fmla="*/ 327 h 1182"/>
                <a:gd name="T72" fmla="*/ 1791 w 2118"/>
                <a:gd name="T73" fmla="*/ 356 h 1182"/>
                <a:gd name="T74" fmla="*/ 1839 w 2118"/>
                <a:gd name="T75" fmla="*/ 398 h 1182"/>
                <a:gd name="T76" fmla="*/ 1872 w 2118"/>
                <a:gd name="T77" fmla="*/ 453 h 1182"/>
                <a:gd name="T78" fmla="*/ 1888 w 2118"/>
                <a:gd name="T79" fmla="*/ 517 h 1182"/>
                <a:gd name="T80" fmla="*/ 1890 w 2118"/>
                <a:gd name="T81" fmla="*/ 559 h 1182"/>
                <a:gd name="T82" fmla="*/ 1912 w 2118"/>
                <a:gd name="T83" fmla="*/ 584 h 1182"/>
                <a:gd name="T84" fmla="*/ 1979 w 2118"/>
                <a:gd name="T85" fmla="*/ 617 h 1182"/>
                <a:gd name="T86" fmla="*/ 2036 w 2118"/>
                <a:gd name="T87" fmla="*/ 667 h 1182"/>
                <a:gd name="T88" fmla="*/ 2082 w 2118"/>
                <a:gd name="T89" fmla="*/ 727 h 1182"/>
                <a:gd name="T90" fmla="*/ 2109 w 2118"/>
                <a:gd name="T91" fmla="*/ 796 h 1182"/>
                <a:gd name="T92" fmla="*/ 2118 w 2118"/>
                <a:gd name="T93" fmla="*/ 875 h 1182"/>
                <a:gd name="T94" fmla="*/ 2113 w 2118"/>
                <a:gd name="T95" fmla="*/ 937 h 1182"/>
                <a:gd name="T96" fmla="*/ 2082 w 2118"/>
                <a:gd name="T97" fmla="*/ 1021 h 1182"/>
                <a:gd name="T98" fmla="*/ 2029 w 2118"/>
                <a:gd name="T99" fmla="*/ 1090 h 1182"/>
                <a:gd name="T100" fmla="*/ 1959 w 2118"/>
                <a:gd name="T101" fmla="*/ 1143 h 1182"/>
                <a:gd name="T102" fmla="*/ 1875 w 2118"/>
                <a:gd name="T103" fmla="*/ 1174 h 1182"/>
                <a:gd name="T104" fmla="*/ 333 w 2118"/>
                <a:gd name="T105" fmla="*/ 118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8" h="1182">
                  <a:moveTo>
                    <a:pt x="333" y="1182"/>
                  </a:moveTo>
                  <a:lnTo>
                    <a:pt x="333" y="1182"/>
                  </a:lnTo>
                  <a:lnTo>
                    <a:pt x="298" y="1180"/>
                  </a:lnTo>
                  <a:lnTo>
                    <a:pt x="265" y="1174"/>
                  </a:lnTo>
                  <a:lnTo>
                    <a:pt x="234" y="1165"/>
                  </a:lnTo>
                  <a:lnTo>
                    <a:pt x="203" y="1154"/>
                  </a:lnTo>
                  <a:lnTo>
                    <a:pt x="174" y="1141"/>
                  </a:lnTo>
                  <a:lnTo>
                    <a:pt x="146" y="1123"/>
                  </a:lnTo>
                  <a:lnTo>
                    <a:pt x="121" y="1105"/>
                  </a:lnTo>
                  <a:lnTo>
                    <a:pt x="97" y="1083"/>
                  </a:lnTo>
                  <a:lnTo>
                    <a:pt x="75" y="1059"/>
                  </a:lnTo>
                  <a:lnTo>
                    <a:pt x="57" y="1034"/>
                  </a:lnTo>
                  <a:lnTo>
                    <a:pt x="40" y="1006"/>
                  </a:lnTo>
                  <a:lnTo>
                    <a:pt x="26" y="977"/>
                  </a:lnTo>
                  <a:lnTo>
                    <a:pt x="15" y="948"/>
                  </a:lnTo>
                  <a:lnTo>
                    <a:pt x="6" y="915"/>
                  </a:lnTo>
                  <a:lnTo>
                    <a:pt x="2" y="882"/>
                  </a:lnTo>
                  <a:lnTo>
                    <a:pt x="0" y="847"/>
                  </a:lnTo>
                  <a:lnTo>
                    <a:pt x="0" y="847"/>
                  </a:lnTo>
                  <a:lnTo>
                    <a:pt x="2" y="815"/>
                  </a:lnTo>
                  <a:lnTo>
                    <a:pt x="6" y="782"/>
                  </a:lnTo>
                  <a:lnTo>
                    <a:pt x="15" y="749"/>
                  </a:lnTo>
                  <a:lnTo>
                    <a:pt x="26" y="720"/>
                  </a:lnTo>
                  <a:lnTo>
                    <a:pt x="40" y="690"/>
                  </a:lnTo>
                  <a:lnTo>
                    <a:pt x="57" y="663"/>
                  </a:lnTo>
                  <a:lnTo>
                    <a:pt x="75" y="637"/>
                  </a:lnTo>
                  <a:lnTo>
                    <a:pt x="97" y="614"/>
                  </a:lnTo>
                  <a:lnTo>
                    <a:pt x="121" y="592"/>
                  </a:lnTo>
                  <a:lnTo>
                    <a:pt x="146" y="574"/>
                  </a:lnTo>
                  <a:lnTo>
                    <a:pt x="174" y="555"/>
                  </a:lnTo>
                  <a:lnTo>
                    <a:pt x="203" y="542"/>
                  </a:lnTo>
                  <a:lnTo>
                    <a:pt x="234" y="532"/>
                  </a:lnTo>
                  <a:lnTo>
                    <a:pt x="265" y="522"/>
                  </a:lnTo>
                  <a:lnTo>
                    <a:pt x="298" y="517"/>
                  </a:lnTo>
                  <a:lnTo>
                    <a:pt x="333" y="515"/>
                  </a:lnTo>
                  <a:lnTo>
                    <a:pt x="333" y="515"/>
                  </a:lnTo>
                  <a:lnTo>
                    <a:pt x="365" y="517"/>
                  </a:lnTo>
                  <a:lnTo>
                    <a:pt x="396" y="522"/>
                  </a:lnTo>
                  <a:lnTo>
                    <a:pt x="396" y="522"/>
                  </a:lnTo>
                  <a:lnTo>
                    <a:pt x="396" y="500"/>
                  </a:lnTo>
                  <a:lnTo>
                    <a:pt x="396" y="500"/>
                  </a:lnTo>
                  <a:lnTo>
                    <a:pt x="398" y="473"/>
                  </a:lnTo>
                  <a:lnTo>
                    <a:pt x="402" y="448"/>
                  </a:lnTo>
                  <a:lnTo>
                    <a:pt x="407" y="422"/>
                  </a:lnTo>
                  <a:lnTo>
                    <a:pt x="417" y="398"/>
                  </a:lnTo>
                  <a:lnTo>
                    <a:pt x="427" y="375"/>
                  </a:lnTo>
                  <a:lnTo>
                    <a:pt x="440" y="354"/>
                  </a:lnTo>
                  <a:lnTo>
                    <a:pt x="457" y="334"/>
                  </a:lnTo>
                  <a:lnTo>
                    <a:pt x="473" y="314"/>
                  </a:lnTo>
                  <a:lnTo>
                    <a:pt x="491" y="298"/>
                  </a:lnTo>
                  <a:lnTo>
                    <a:pt x="511" y="283"/>
                  </a:lnTo>
                  <a:lnTo>
                    <a:pt x="533" y="270"/>
                  </a:lnTo>
                  <a:lnTo>
                    <a:pt x="557" y="259"/>
                  </a:lnTo>
                  <a:lnTo>
                    <a:pt x="581" y="250"/>
                  </a:lnTo>
                  <a:lnTo>
                    <a:pt x="606" y="243"/>
                  </a:lnTo>
                  <a:lnTo>
                    <a:pt x="632" y="239"/>
                  </a:lnTo>
                  <a:lnTo>
                    <a:pt x="658" y="238"/>
                  </a:lnTo>
                  <a:lnTo>
                    <a:pt x="658" y="238"/>
                  </a:lnTo>
                  <a:lnTo>
                    <a:pt x="676" y="239"/>
                  </a:lnTo>
                  <a:lnTo>
                    <a:pt x="692" y="241"/>
                  </a:lnTo>
                  <a:lnTo>
                    <a:pt x="710" y="243"/>
                  </a:lnTo>
                  <a:lnTo>
                    <a:pt x="727" y="247"/>
                  </a:lnTo>
                  <a:lnTo>
                    <a:pt x="743" y="252"/>
                  </a:lnTo>
                  <a:lnTo>
                    <a:pt x="758" y="258"/>
                  </a:lnTo>
                  <a:lnTo>
                    <a:pt x="774" y="265"/>
                  </a:lnTo>
                  <a:lnTo>
                    <a:pt x="789" y="272"/>
                  </a:lnTo>
                  <a:lnTo>
                    <a:pt x="789" y="272"/>
                  </a:lnTo>
                  <a:lnTo>
                    <a:pt x="802" y="247"/>
                  </a:lnTo>
                  <a:lnTo>
                    <a:pt x="815" y="223"/>
                  </a:lnTo>
                  <a:lnTo>
                    <a:pt x="831" y="197"/>
                  </a:lnTo>
                  <a:lnTo>
                    <a:pt x="847" y="175"/>
                  </a:lnTo>
                  <a:lnTo>
                    <a:pt x="866" y="154"/>
                  </a:lnTo>
                  <a:lnTo>
                    <a:pt x="886" y="133"/>
                  </a:lnTo>
                  <a:lnTo>
                    <a:pt x="908" y="113"/>
                  </a:lnTo>
                  <a:lnTo>
                    <a:pt x="930" y="95"/>
                  </a:lnTo>
                  <a:lnTo>
                    <a:pt x="930" y="95"/>
                  </a:lnTo>
                  <a:lnTo>
                    <a:pt x="961" y="73"/>
                  </a:lnTo>
                  <a:lnTo>
                    <a:pt x="993" y="53"/>
                  </a:lnTo>
                  <a:lnTo>
                    <a:pt x="1026" y="39"/>
                  </a:lnTo>
                  <a:lnTo>
                    <a:pt x="1061" y="24"/>
                  </a:lnTo>
                  <a:lnTo>
                    <a:pt x="1098" y="13"/>
                  </a:lnTo>
                  <a:lnTo>
                    <a:pt x="1134" y="6"/>
                  </a:lnTo>
                  <a:lnTo>
                    <a:pt x="1171" y="2"/>
                  </a:lnTo>
                  <a:lnTo>
                    <a:pt x="1209" y="0"/>
                  </a:lnTo>
                  <a:lnTo>
                    <a:pt x="1209" y="0"/>
                  </a:lnTo>
                  <a:lnTo>
                    <a:pt x="1249" y="2"/>
                  </a:lnTo>
                  <a:lnTo>
                    <a:pt x="1287" y="8"/>
                  </a:lnTo>
                  <a:lnTo>
                    <a:pt x="1326" y="15"/>
                  </a:lnTo>
                  <a:lnTo>
                    <a:pt x="1364" y="28"/>
                  </a:lnTo>
                  <a:lnTo>
                    <a:pt x="1401" y="42"/>
                  </a:lnTo>
                  <a:lnTo>
                    <a:pt x="1435" y="59"/>
                  </a:lnTo>
                  <a:lnTo>
                    <a:pt x="1468" y="81"/>
                  </a:lnTo>
                  <a:lnTo>
                    <a:pt x="1499" y="104"/>
                  </a:lnTo>
                  <a:lnTo>
                    <a:pt x="1499" y="104"/>
                  </a:lnTo>
                  <a:lnTo>
                    <a:pt x="1525" y="126"/>
                  </a:lnTo>
                  <a:lnTo>
                    <a:pt x="1549" y="148"/>
                  </a:lnTo>
                  <a:lnTo>
                    <a:pt x="1569" y="174"/>
                  </a:lnTo>
                  <a:lnTo>
                    <a:pt x="1589" y="201"/>
                  </a:lnTo>
                  <a:lnTo>
                    <a:pt x="1607" y="228"/>
                  </a:lnTo>
                  <a:lnTo>
                    <a:pt x="1622" y="258"/>
                  </a:lnTo>
                  <a:lnTo>
                    <a:pt x="1636" y="287"/>
                  </a:lnTo>
                  <a:lnTo>
                    <a:pt x="1647" y="318"/>
                  </a:lnTo>
                  <a:lnTo>
                    <a:pt x="1647" y="318"/>
                  </a:lnTo>
                  <a:lnTo>
                    <a:pt x="1667" y="318"/>
                  </a:lnTo>
                  <a:lnTo>
                    <a:pt x="1667" y="318"/>
                  </a:lnTo>
                  <a:lnTo>
                    <a:pt x="1691" y="318"/>
                  </a:lnTo>
                  <a:lnTo>
                    <a:pt x="1713" y="322"/>
                  </a:lnTo>
                  <a:lnTo>
                    <a:pt x="1733" y="327"/>
                  </a:lnTo>
                  <a:lnTo>
                    <a:pt x="1755" y="334"/>
                  </a:lnTo>
                  <a:lnTo>
                    <a:pt x="1773" y="343"/>
                  </a:lnTo>
                  <a:lnTo>
                    <a:pt x="1791" y="356"/>
                  </a:lnTo>
                  <a:lnTo>
                    <a:pt x="1810" y="369"/>
                  </a:lnTo>
                  <a:lnTo>
                    <a:pt x="1824" y="382"/>
                  </a:lnTo>
                  <a:lnTo>
                    <a:pt x="1839" y="398"/>
                  </a:lnTo>
                  <a:lnTo>
                    <a:pt x="1852" y="415"/>
                  </a:lnTo>
                  <a:lnTo>
                    <a:pt x="1863" y="435"/>
                  </a:lnTo>
                  <a:lnTo>
                    <a:pt x="1872" y="453"/>
                  </a:lnTo>
                  <a:lnTo>
                    <a:pt x="1879" y="473"/>
                  </a:lnTo>
                  <a:lnTo>
                    <a:pt x="1884" y="495"/>
                  </a:lnTo>
                  <a:lnTo>
                    <a:pt x="1888" y="517"/>
                  </a:lnTo>
                  <a:lnTo>
                    <a:pt x="1890" y="541"/>
                  </a:lnTo>
                  <a:lnTo>
                    <a:pt x="1890" y="541"/>
                  </a:lnTo>
                  <a:lnTo>
                    <a:pt x="1890" y="559"/>
                  </a:lnTo>
                  <a:lnTo>
                    <a:pt x="1886" y="577"/>
                  </a:lnTo>
                  <a:lnTo>
                    <a:pt x="1886" y="577"/>
                  </a:lnTo>
                  <a:lnTo>
                    <a:pt x="1912" y="584"/>
                  </a:lnTo>
                  <a:lnTo>
                    <a:pt x="1936" y="594"/>
                  </a:lnTo>
                  <a:lnTo>
                    <a:pt x="1957" y="605"/>
                  </a:lnTo>
                  <a:lnTo>
                    <a:pt x="1979" y="617"/>
                  </a:lnTo>
                  <a:lnTo>
                    <a:pt x="1999" y="632"/>
                  </a:lnTo>
                  <a:lnTo>
                    <a:pt x="2020" y="648"/>
                  </a:lnTo>
                  <a:lnTo>
                    <a:pt x="2036" y="667"/>
                  </a:lnTo>
                  <a:lnTo>
                    <a:pt x="2052" y="685"/>
                  </a:lnTo>
                  <a:lnTo>
                    <a:pt x="2067" y="705"/>
                  </a:lnTo>
                  <a:lnTo>
                    <a:pt x="2082" y="727"/>
                  </a:lnTo>
                  <a:lnTo>
                    <a:pt x="2093" y="749"/>
                  </a:lnTo>
                  <a:lnTo>
                    <a:pt x="2102" y="773"/>
                  </a:lnTo>
                  <a:lnTo>
                    <a:pt x="2109" y="796"/>
                  </a:lnTo>
                  <a:lnTo>
                    <a:pt x="2115" y="822"/>
                  </a:lnTo>
                  <a:lnTo>
                    <a:pt x="2118" y="847"/>
                  </a:lnTo>
                  <a:lnTo>
                    <a:pt x="2118" y="875"/>
                  </a:lnTo>
                  <a:lnTo>
                    <a:pt x="2118" y="875"/>
                  </a:lnTo>
                  <a:lnTo>
                    <a:pt x="2118" y="906"/>
                  </a:lnTo>
                  <a:lnTo>
                    <a:pt x="2113" y="937"/>
                  </a:lnTo>
                  <a:lnTo>
                    <a:pt x="2105" y="966"/>
                  </a:lnTo>
                  <a:lnTo>
                    <a:pt x="2094" y="993"/>
                  </a:lnTo>
                  <a:lnTo>
                    <a:pt x="2082" y="1021"/>
                  </a:lnTo>
                  <a:lnTo>
                    <a:pt x="2067" y="1046"/>
                  </a:lnTo>
                  <a:lnTo>
                    <a:pt x="2049" y="1070"/>
                  </a:lnTo>
                  <a:lnTo>
                    <a:pt x="2029" y="1090"/>
                  </a:lnTo>
                  <a:lnTo>
                    <a:pt x="2007" y="1110"/>
                  </a:lnTo>
                  <a:lnTo>
                    <a:pt x="1983" y="1129"/>
                  </a:lnTo>
                  <a:lnTo>
                    <a:pt x="1959" y="1143"/>
                  </a:lnTo>
                  <a:lnTo>
                    <a:pt x="1932" y="1156"/>
                  </a:lnTo>
                  <a:lnTo>
                    <a:pt x="1905" y="1167"/>
                  </a:lnTo>
                  <a:lnTo>
                    <a:pt x="1875" y="1174"/>
                  </a:lnTo>
                  <a:lnTo>
                    <a:pt x="1844" y="1180"/>
                  </a:lnTo>
                  <a:lnTo>
                    <a:pt x="1813" y="1182"/>
                  </a:lnTo>
                  <a:lnTo>
                    <a:pt x="333" y="1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 name="Freeform 35">
              <a:extLst>
                <a:ext uri="{FF2B5EF4-FFF2-40B4-BE49-F238E27FC236}">
                  <a16:creationId xmlns="" xmlns:a16="http://schemas.microsoft.com/office/drawing/2014/main" id="{75C6DE44-5F4B-4854-9165-B8A6194F6EF1}"/>
                </a:ext>
              </a:extLst>
            </p:cNvPr>
            <p:cNvSpPr>
              <a:spLocks/>
            </p:cNvSpPr>
            <p:nvPr/>
          </p:nvSpPr>
          <p:spPr bwMode="auto">
            <a:xfrm>
              <a:off x="4313238" y="2633664"/>
              <a:ext cx="3217863" cy="1727200"/>
            </a:xfrm>
            <a:custGeom>
              <a:avLst/>
              <a:gdLst>
                <a:gd name="T0" fmla="*/ 1787 w 2027"/>
                <a:gd name="T1" fmla="*/ 551 h 1088"/>
                <a:gd name="T2" fmla="*/ 1798 w 2027"/>
                <a:gd name="T3" fmla="*/ 495 h 1088"/>
                <a:gd name="T4" fmla="*/ 1795 w 2027"/>
                <a:gd name="T5" fmla="*/ 458 h 1088"/>
                <a:gd name="T6" fmla="*/ 1776 w 2027"/>
                <a:gd name="T7" fmla="*/ 411 h 1088"/>
                <a:gd name="T8" fmla="*/ 1745 w 2027"/>
                <a:gd name="T9" fmla="*/ 369 h 1088"/>
                <a:gd name="T10" fmla="*/ 1705 w 2027"/>
                <a:gd name="T11" fmla="*/ 339 h 1088"/>
                <a:gd name="T12" fmla="*/ 1658 w 2027"/>
                <a:gd name="T13" fmla="*/ 321 h 1088"/>
                <a:gd name="T14" fmla="*/ 1621 w 2027"/>
                <a:gd name="T15" fmla="*/ 318 h 1088"/>
                <a:gd name="T16" fmla="*/ 1568 w 2027"/>
                <a:gd name="T17" fmla="*/ 327 h 1088"/>
                <a:gd name="T18" fmla="*/ 1532 w 2027"/>
                <a:gd name="T19" fmla="*/ 226 h 1088"/>
                <a:gd name="T20" fmla="*/ 1475 w 2027"/>
                <a:gd name="T21" fmla="*/ 140 h 1088"/>
                <a:gd name="T22" fmla="*/ 1397 w 2027"/>
                <a:gd name="T23" fmla="*/ 73 h 1088"/>
                <a:gd name="T24" fmla="*/ 1303 w 2027"/>
                <a:gd name="T25" fmla="*/ 25 h 1088"/>
                <a:gd name="T26" fmla="*/ 1199 w 2027"/>
                <a:gd name="T27" fmla="*/ 2 h 1088"/>
                <a:gd name="T28" fmla="*/ 1128 w 2027"/>
                <a:gd name="T29" fmla="*/ 2 h 1088"/>
                <a:gd name="T30" fmla="*/ 1028 w 2027"/>
                <a:gd name="T31" fmla="*/ 24 h 1088"/>
                <a:gd name="T32" fmla="*/ 938 w 2027"/>
                <a:gd name="T33" fmla="*/ 67 h 1088"/>
                <a:gd name="T34" fmla="*/ 862 w 2027"/>
                <a:gd name="T35" fmla="*/ 129 h 1088"/>
                <a:gd name="T36" fmla="*/ 803 w 2027"/>
                <a:gd name="T37" fmla="*/ 208 h 1088"/>
                <a:gd name="T38" fmla="*/ 765 w 2027"/>
                <a:gd name="T39" fmla="*/ 301 h 1088"/>
                <a:gd name="T40" fmla="*/ 732 w 2027"/>
                <a:gd name="T41" fmla="*/ 276 h 1088"/>
                <a:gd name="T42" fmla="*/ 677 w 2027"/>
                <a:gd name="T43" fmla="*/ 248 h 1088"/>
                <a:gd name="T44" fmla="*/ 612 w 2027"/>
                <a:gd name="T45" fmla="*/ 239 h 1088"/>
                <a:gd name="T46" fmla="*/ 570 w 2027"/>
                <a:gd name="T47" fmla="*/ 243 h 1088"/>
                <a:gd name="T48" fmla="*/ 509 w 2027"/>
                <a:gd name="T49" fmla="*/ 265 h 1088"/>
                <a:gd name="T50" fmla="*/ 460 w 2027"/>
                <a:gd name="T51" fmla="*/ 301 h 1088"/>
                <a:gd name="T52" fmla="*/ 422 w 2027"/>
                <a:gd name="T53" fmla="*/ 350 h 1088"/>
                <a:gd name="T54" fmla="*/ 402 w 2027"/>
                <a:gd name="T55" fmla="*/ 411 h 1088"/>
                <a:gd name="T56" fmla="*/ 396 w 2027"/>
                <a:gd name="T57" fmla="*/ 454 h 1088"/>
                <a:gd name="T58" fmla="*/ 409 w 2027"/>
                <a:gd name="T59" fmla="*/ 526 h 1088"/>
                <a:gd name="T60" fmla="*/ 387 w 2027"/>
                <a:gd name="T61" fmla="*/ 535 h 1088"/>
                <a:gd name="T62" fmla="*/ 287 w 2027"/>
                <a:gd name="T63" fmla="*/ 517 h 1088"/>
                <a:gd name="T64" fmla="*/ 228 w 2027"/>
                <a:gd name="T65" fmla="*/ 522 h 1088"/>
                <a:gd name="T66" fmla="*/ 150 w 2027"/>
                <a:gd name="T67" fmla="*/ 551 h 1088"/>
                <a:gd name="T68" fmla="*/ 84 w 2027"/>
                <a:gd name="T69" fmla="*/ 601 h 1088"/>
                <a:gd name="T70" fmla="*/ 35 w 2027"/>
                <a:gd name="T71" fmla="*/ 666 h 1088"/>
                <a:gd name="T72" fmla="*/ 5 w 2027"/>
                <a:gd name="T73" fmla="*/ 745 h 1088"/>
                <a:gd name="T74" fmla="*/ 0 w 2027"/>
                <a:gd name="T75" fmla="*/ 801 h 1088"/>
                <a:gd name="T76" fmla="*/ 13 w 2027"/>
                <a:gd name="T77" fmla="*/ 887 h 1088"/>
                <a:gd name="T78" fmla="*/ 49 w 2027"/>
                <a:gd name="T79" fmla="*/ 962 h 1088"/>
                <a:gd name="T80" fmla="*/ 104 w 2027"/>
                <a:gd name="T81" fmla="*/ 1024 h 1088"/>
                <a:gd name="T82" fmla="*/ 175 w 2027"/>
                <a:gd name="T83" fmla="*/ 1066 h 1088"/>
                <a:gd name="T84" fmla="*/ 257 w 2027"/>
                <a:gd name="T85" fmla="*/ 1088 h 1088"/>
                <a:gd name="T86" fmla="*/ 1767 w 2027"/>
                <a:gd name="T87" fmla="*/ 1088 h 1088"/>
                <a:gd name="T88" fmla="*/ 1844 w 2027"/>
                <a:gd name="T89" fmla="*/ 1077 h 1088"/>
                <a:gd name="T90" fmla="*/ 1911 w 2027"/>
                <a:gd name="T91" fmla="*/ 1044 h 1088"/>
                <a:gd name="T92" fmla="*/ 1968 w 2027"/>
                <a:gd name="T93" fmla="*/ 995 h 1088"/>
                <a:gd name="T94" fmla="*/ 2006 w 2027"/>
                <a:gd name="T95" fmla="*/ 929 h 1088"/>
                <a:gd name="T96" fmla="*/ 2025 w 2027"/>
                <a:gd name="T97" fmla="*/ 856 h 1088"/>
                <a:gd name="T98" fmla="*/ 2027 w 2027"/>
                <a:gd name="T99" fmla="*/ 803 h 1088"/>
                <a:gd name="T100" fmla="*/ 2008 w 2027"/>
                <a:gd name="T101" fmla="*/ 730 h 1088"/>
                <a:gd name="T102" fmla="*/ 1972 w 2027"/>
                <a:gd name="T103" fmla="*/ 668 h 1088"/>
                <a:gd name="T104" fmla="*/ 1919 w 2027"/>
                <a:gd name="T105" fmla="*/ 617 h 1088"/>
                <a:gd name="T106" fmla="*/ 1855 w 2027"/>
                <a:gd name="T107" fmla="*/ 584 h 1088"/>
                <a:gd name="T108" fmla="*/ 1780 w 2027"/>
                <a:gd name="T109" fmla="*/ 570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7" h="1088">
                  <a:moveTo>
                    <a:pt x="1780" y="570"/>
                  </a:moveTo>
                  <a:lnTo>
                    <a:pt x="1780" y="570"/>
                  </a:lnTo>
                  <a:lnTo>
                    <a:pt x="1787" y="551"/>
                  </a:lnTo>
                  <a:lnTo>
                    <a:pt x="1793" y="533"/>
                  </a:lnTo>
                  <a:lnTo>
                    <a:pt x="1796" y="513"/>
                  </a:lnTo>
                  <a:lnTo>
                    <a:pt x="1798" y="495"/>
                  </a:lnTo>
                  <a:lnTo>
                    <a:pt x="1798" y="495"/>
                  </a:lnTo>
                  <a:lnTo>
                    <a:pt x="1796" y="476"/>
                  </a:lnTo>
                  <a:lnTo>
                    <a:pt x="1795" y="458"/>
                  </a:lnTo>
                  <a:lnTo>
                    <a:pt x="1789" y="442"/>
                  </a:lnTo>
                  <a:lnTo>
                    <a:pt x="1784" y="425"/>
                  </a:lnTo>
                  <a:lnTo>
                    <a:pt x="1776" y="411"/>
                  </a:lnTo>
                  <a:lnTo>
                    <a:pt x="1767" y="396"/>
                  </a:lnTo>
                  <a:lnTo>
                    <a:pt x="1758" y="381"/>
                  </a:lnTo>
                  <a:lnTo>
                    <a:pt x="1745" y="369"/>
                  </a:lnTo>
                  <a:lnTo>
                    <a:pt x="1734" y="358"/>
                  </a:lnTo>
                  <a:lnTo>
                    <a:pt x="1720" y="347"/>
                  </a:lnTo>
                  <a:lnTo>
                    <a:pt x="1705" y="339"/>
                  </a:lnTo>
                  <a:lnTo>
                    <a:pt x="1691" y="332"/>
                  </a:lnTo>
                  <a:lnTo>
                    <a:pt x="1674" y="325"/>
                  </a:lnTo>
                  <a:lnTo>
                    <a:pt x="1658" y="321"/>
                  </a:lnTo>
                  <a:lnTo>
                    <a:pt x="1639" y="318"/>
                  </a:lnTo>
                  <a:lnTo>
                    <a:pt x="1621" y="318"/>
                  </a:lnTo>
                  <a:lnTo>
                    <a:pt x="1621" y="318"/>
                  </a:lnTo>
                  <a:lnTo>
                    <a:pt x="1594" y="319"/>
                  </a:lnTo>
                  <a:lnTo>
                    <a:pt x="1568" y="327"/>
                  </a:lnTo>
                  <a:lnTo>
                    <a:pt x="1568" y="327"/>
                  </a:lnTo>
                  <a:lnTo>
                    <a:pt x="1559" y="292"/>
                  </a:lnTo>
                  <a:lnTo>
                    <a:pt x="1546" y="259"/>
                  </a:lnTo>
                  <a:lnTo>
                    <a:pt x="1532" y="226"/>
                  </a:lnTo>
                  <a:lnTo>
                    <a:pt x="1515" y="197"/>
                  </a:lnTo>
                  <a:lnTo>
                    <a:pt x="1495" y="168"/>
                  </a:lnTo>
                  <a:lnTo>
                    <a:pt x="1475" y="140"/>
                  </a:lnTo>
                  <a:lnTo>
                    <a:pt x="1451" y="117"/>
                  </a:lnTo>
                  <a:lnTo>
                    <a:pt x="1424" y="93"/>
                  </a:lnTo>
                  <a:lnTo>
                    <a:pt x="1397" y="73"/>
                  </a:lnTo>
                  <a:lnTo>
                    <a:pt x="1367" y="55"/>
                  </a:lnTo>
                  <a:lnTo>
                    <a:pt x="1336" y="38"/>
                  </a:lnTo>
                  <a:lnTo>
                    <a:pt x="1303" y="25"/>
                  </a:lnTo>
                  <a:lnTo>
                    <a:pt x="1271" y="14"/>
                  </a:lnTo>
                  <a:lnTo>
                    <a:pt x="1236" y="7"/>
                  </a:lnTo>
                  <a:lnTo>
                    <a:pt x="1199" y="2"/>
                  </a:lnTo>
                  <a:lnTo>
                    <a:pt x="1163" y="0"/>
                  </a:lnTo>
                  <a:lnTo>
                    <a:pt x="1163" y="0"/>
                  </a:lnTo>
                  <a:lnTo>
                    <a:pt x="1128" y="2"/>
                  </a:lnTo>
                  <a:lnTo>
                    <a:pt x="1094" y="5"/>
                  </a:lnTo>
                  <a:lnTo>
                    <a:pt x="1061" y="13"/>
                  </a:lnTo>
                  <a:lnTo>
                    <a:pt x="1028" y="24"/>
                  </a:lnTo>
                  <a:lnTo>
                    <a:pt x="997" y="35"/>
                  </a:lnTo>
                  <a:lnTo>
                    <a:pt x="968" y="49"/>
                  </a:lnTo>
                  <a:lnTo>
                    <a:pt x="938" y="67"/>
                  </a:lnTo>
                  <a:lnTo>
                    <a:pt x="911" y="86"/>
                  </a:lnTo>
                  <a:lnTo>
                    <a:pt x="885" y="106"/>
                  </a:lnTo>
                  <a:lnTo>
                    <a:pt x="862" y="129"/>
                  </a:lnTo>
                  <a:lnTo>
                    <a:pt x="842" y="155"/>
                  </a:lnTo>
                  <a:lnTo>
                    <a:pt x="821" y="181"/>
                  </a:lnTo>
                  <a:lnTo>
                    <a:pt x="803" y="208"/>
                  </a:lnTo>
                  <a:lnTo>
                    <a:pt x="789" y="239"/>
                  </a:lnTo>
                  <a:lnTo>
                    <a:pt x="776" y="268"/>
                  </a:lnTo>
                  <a:lnTo>
                    <a:pt x="765" y="301"/>
                  </a:lnTo>
                  <a:lnTo>
                    <a:pt x="765" y="301"/>
                  </a:lnTo>
                  <a:lnTo>
                    <a:pt x="748" y="287"/>
                  </a:lnTo>
                  <a:lnTo>
                    <a:pt x="732" y="276"/>
                  </a:lnTo>
                  <a:lnTo>
                    <a:pt x="716" y="265"/>
                  </a:lnTo>
                  <a:lnTo>
                    <a:pt x="695" y="255"/>
                  </a:lnTo>
                  <a:lnTo>
                    <a:pt x="677" y="248"/>
                  </a:lnTo>
                  <a:lnTo>
                    <a:pt x="655" y="243"/>
                  </a:lnTo>
                  <a:lnTo>
                    <a:pt x="635" y="239"/>
                  </a:lnTo>
                  <a:lnTo>
                    <a:pt x="612" y="239"/>
                  </a:lnTo>
                  <a:lnTo>
                    <a:pt x="612" y="239"/>
                  </a:lnTo>
                  <a:lnTo>
                    <a:pt x="590" y="239"/>
                  </a:lnTo>
                  <a:lnTo>
                    <a:pt x="570" y="243"/>
                  </a:lnTo>
                  <a:lnTo>
                    <a:pt x="548" y="248"/>
                  </a:lnTo>
                  <a:lnTo>
                    <a:pt x="528" y="255"/>
                  </a:lnTo>
                  <a:lnTo>
                    <a:pt x="509" y="265"/>
                  </a:lnTo>
                  <a:lnTo>
                    <a:pt x="491" y="276"/>
                  </a:lnTo>
                  <a:lnTo>
                    <a:pt x="475" y="288"/>
                  </a:lnTo>
                  <a:lnTo>
                    <a:pt x="460" y="301"/>
                  </a:lnTo>
                  <a:lnTo>
                    <a:pt x="445" y="318"/>
                  </a:lnTo>
                  <a:lnTo>
                    <a:pt x="433" y="334"/>
                  </a:lnTo>
                  <a:lnTo>
                    <a:pt x="422" y="350"/>
                  </a:lnTo>
                  <a:lnTo>
                    <a:pt x="412" y="371"/>
                  </a:lnTo>
                  <a:lnTo>
                    <a:pt x="407" y="391"/>
                  </a:lnTo>
                  <a:lnTo>
                    <a:pt x="402" y="411"/>
                  </a:lnTo>
                  <a:lnTo>
                    <a:pt x="398" y="433"/>
                  </a:lnTo>
                  <a:lnTo>
                    <a:pt x="396" y="454"/>
                  </a:lnTo>
                  <a:lnTo>
                    <a:pt x="396" y="454"/>
                  </a:lnTo>
                  <a:lnTo>
                    <a:pt x="398" y="478"/>
                  </a:lnTo>
                  <a:lnTo>
                    <a:pt x="402" y="504"/>
                  </a:lnTo>
                  <a:lnTo>
                    <a:pt x="409" y="526"/>
                  </a:lnTo>
                  <a:lnTo>
                    <a:pt x="418" y="548"/>
                  </a:lnTo>
                  <a:lnTo>
                    <a:pt x="418" y="548"/>
                  </a:lnTo>
                  <a:lnTo>
                    <a:pt x="387" y="535"/>
                  </a:lnTo>
                  <a:lnTo>
                    <a:pt x="356" y="524"/>
                  </a:lnTo>
                  <a:lnTo>
                    <a:pt x="321" y="518"/>
                  </a:lnTo>
                  <a:lnTo>
                    <a:pt x="287" y="517"/>
                  </a:lnTo>
                  <a:lnTo>
                    <a:pt x="287" y="517"/>
                  </a:lnTo>
                  <a:lnTo>
                    <a:pt x="257" y="517"/>
                  </a:lnTo>
                  <a:lnTo>
                    <a:pt x="228" y="522"/>
                  </a:lnTo>
                  <a:lnTo>
                    <a:pt x="201" y="529"/>
                  </a:lnTo>
                  <a:lnTo>
                    <a:pt x="175" y="538"/>
                  </a:lnTo>
                  <a:lnTo>
                    <a:pt x="150" y="551"/>
                  </a:lnTo>
                  <a:lnTo>
                    <a:pt x="126" y="564"/>
                  </a:lnTo>
                  <a:lnTo>
                    <a:pt x="104" y="580"/>
                  </a:lnTo>
                  <a:lnTo>
                    <a:pt x="84" y="601"/>
                  </a:lnTo>
                  <a:lnTo>
                    <a:pt x="66" y="621"/>
                  </a:lnTo>
                  <a:lnTo>
                    <a:pt x="49" y="643"/>
                  </a:lnTo>
                  <a:lnTo>
                    <a:pt x="35" y="666"/>
                  </a:lnTo>
                  <a:lnTo>
                    <a:pt x="22" y="690"/>
                  </a:lnTo>
                  <a:lnTo>
                    <a:pt x="13" y="717"/>
                  </a:lnTo>
                  <a:lnTo>
                    <a:pt x="5" y="745"/>
                  </a:lnTo>
                  <a:lnTo>
                    <a:pt x="2" y="772"/>
                  </a:lnTo>
                  <a:lnTo>
                    <a:pt x="0" y="801"/>
                  </a:lnTo>
                  <a:lnTo>
                    <a:pt x="0" y="801"/>
                  </a:lnTo>
                  <a:lnTo>
                    <a:pt x="2" y="832"/>
                  </a:lnTo>
                  <a:lnTo>
                    <a:pt x="5" y="860"/>
                  </a:lnTo>
                  <a:lnTo>
                    <a:pt x="13" y="887"/>
                  </a:lnTo>
                  <a:lnTo>
                    <a:pt x="22" y="915"/>
                  </a:lnTo>
                  <a:lnTo>
                    <a:pt x="35" y="938"/>
                  </a:lnTo>
                  <a:lnTo>
                    <a:pt x="49" y="962"/>
                  </a:lnTo>
                  <a:lnTo>
                    <a:pt x="66" y="984"/>
                  </a:lnTo>
                  <a:lnTo>
                    <a:pt x="84" y="1004"/>
                  </a:lnTo>
                  <a:lnTo>
                    <a:pt x="104" y="1024"/>
                  </a:lnTo>
                  <a:lnTo>
                    <a:pt x="126" y="1041"/>
                  </a:lnTo>
                  <a:lnTo>
                    <a:pt x="150" y="1053"/>
                  </a:lnTo>
                  <a:lnTo>
                    <a:pt x="175" y="1066"/>
                  </a:lnTo>
                  <a:lnTo>
                    <a:pt x="201" y="1075"/>
                  </a:lnTo>
                  <a:lnTo>
                    <a:pt x="228" y="1083"/>
                  </a:lnTo>
                  <a:lnTo>
                    <a:pt x="257" y="1088"/>
                  </a:lnTo>
                  <a:lnTo>
                    <a:pt x="287" y="1088"/>
                  </a:lnTo>
                  <a:lnTo>
                    <a:pt x="1767" y="1088"/>
                  </a:lnTo>
                  <a:lnTo>
                    <a:pt x="1767" y="1088"/>
                  </a:lnTo>
                  <a:lnTo>
                    <a:pt x="1793" y="1088"/>
                  </a:lnTo>
                  <a:lnTo>
                    <a:pt x="1818" y="1083"/>
                  </a:lnTo>
                  <a:lnTo>
                    <a:pt x="1844" y="1077"/>
                  </a:lnTo>
                  <a:lnTo>
                    <a:pt x="1868" y="1068"/>
                  </a:lnTo>
                  <a:lnTo>
                    <a:pt x="1891" y="1057"/>
                  </a:lnTo>
                  <a:lnTo>
                    <a:pt x="1911" y="1044"/>
                  </a:lnTo>
                  <a:lnTo>
                    <a:pt x="1932" y="1030"/>
                  </a:lnTo>
                  <a:lnTo>
                    <a:pt x="1950" y="1013"/>
                  </a:lnTo>
                  <a:lnTo>
                    <a:pt x="1968" y="995"/>
                  </a:lnTo>
                  <a:lnTo>
                    <a:pt x="1983" y="975"/>
                  </a:lnTo>
                  <a:lnTo>
                    <a:pt x="1995" y="953"/>
                  </a:lnTo>
                  <a:lnTo>
                    <a:pt x="2006" y="929"/>
                  </a:lnTo>
                  <a:lnTo>
                    <a:pt x="2016" y="905"/>
                  </a:lnTo>
                  <a:lnTo>
                    <a:pt x="2021" y="882"/>
                  </a:lnTo>
                  <a:lnTo>
                    <a:pt x="2025" y="856"/>
                  </a:lnTo>
                  <a:lnTo>
                    <a:pt x="2027" y="829"/>
                  </a:lnTo>
                  <a:lnTo>
                    <a:pt x="2027" y="829"/>
                  </a:lnTo>
                  <a:lnTo>
                    <a:pt x="2027" y="803"/>
                  </a:lnTo>
                  <a:lnTo>
                    <a:pt x="2021" y="778"/>
                  </a:lnTo>
                  <a:lnTo>
                    <a:pt x="2016" y="754"/>
                  </a:lnTo>
                  <a:lnTo>
                    <a:pt x="2008" y="730"/>
                  </a:lnTo>
                  <a:lnTo>
                    <a:pt x="1997" y="708"/>
                  </a:lnTo>
                  <a:lnTo>
                    <a:pt x="1985" y="688"/>
                  </a:lnTo>
                  <a:lnTo>
                    <a:pt x="1972" y="668"/>
                  </a:lnTo>
                  <a:lnTo>
                    <a:pt x="1955" y="650"/>
                  </a:lnTo>
                  <a:lnTo>
                    <a:pt x="1937" y="633"/>
                  </a:lnTo>
                  <a:lnTo>
                    <a:pt x="1919" y="617"/>
                  </a:lnTo>
                  <a:lnTo>
                    <a:pt x="1899" y="604"/>
                  </a:lnTo>
                  <a:lnTo>
                    <a:pt x="1877" y="593"/>
                  </a:lnTo>
                  <a:lnTo>
                    <a:pt x="1855" y="584"/>
                  </a:lnTo>
                  <a:lnTo>
                    <a:pt x="1831" y="577"/>
                  </a:lnTo>
                  <a:lnTo>
                    <a:pt x="1806" y="571"/>
                  </a:lnTo>
                  <a:lnTo>
                    <a:pt x="1780" y="57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 name="Freeform 36">
              <a:extLst>
                <a:ext uri="{FF2B5EF4-FFF2-40B4-BE49-F238E27FC236}">
                  <a16:creationId xmlns="" xmlns:a16="http://schemas.microsoft.com/office/drawing/2014/main" id="{3BF73DA3-9318-4240-8C10-96E7267B3010}"/>
                </a:ext>
              </a:extLst>
            </p:cNvPr>
            <p:cNvSpPr>
              <a:spLocks/>
            </p:cNvSpPr>
            <p:nvPr/>
          </p:nvSpPr>
          <p:spPr bwMode="auto">
            <a:xfrm>
              <a:off x="4313238" y="2633664"/>
              <a:ext cx="3217863" cy="1727200"/>
            </a:xfrm>
            <a:custGeom>
              <a:avLst/>
              <a:gdLst>
                <a:gd name="T0" fmla="*/ 1787 w 2027"/>
                <a:gd name="T1" fmla="*/ 551 h 1088"/>
                <a:gd name="T2" fmla="*/ 1798 w 2027"/>
                <a:gd name="T3" fmla="*/ 495 h 1088"/>
                <a:gd name="T4" fmla="*/ 1795 w 2027"/>
                <a:gd name="T5" fmla="*/ 458 h 1088"/>
                <a:gd name="T6" fmla="*/ 1776 w 2027"/>
                <a:gd name="T7" fmla="*/ 411 h 1088"/>
                <a:gd name="T8" fmla="*/ 1745 w 2027"/>
                <a:gd name="T9" fmla="*/ 369 h 1088"/>
                <a:gd name="T10" fmla="*/ 1705 w 2027"/>
                <a:gd name="T11" fmla="*/ 339 h 1088"/>
                <a:gd name="T12" fmla="*/ 1658 w 2027"/>
                <a:gd name="T13" fmla="*/ 321 h 1088"/>
                <a:gd name="T14" fmla="*/ 1621 w 2027"/>
                <a:gd name="T15" fmla="*/ 318 h 1088"/>
                <a:gd name="T16" fmla="*/ 1568 w 2027"/>
                <a:gd name="T17" fmla="*/ 327 h 1088"/>
                <a:gd name="T18" fmla="*/ 1532 w 2027"/>
                <a:gd name="T19" fmla="*/ 226 h 1088"/>
                <a:gd name="T20" fmla="*/ 1475 w 2027"/>
                <a:gd name="T21" fmla="*/ 140 h 1088"/>
                <a:gd name="T22" fmla="*/ 1397 w 2027"/>
                <a:gd name="T23" fmla="*/ 73 h 1088"/>
                <a:gd name="T24" fmla="*/ 1303 w 2027"/>
                <a:gd name="T25" fmla="*/ 25 h 1088"/>
                <a:gd name="T26" fmla="*/ 1199 w 2027"/>
                <a:gd name="T27" fmla="*/ 2 h 1088"/>
                <a:gd name="T28" fmla="*/ 1128 w 2027"/>
                <a:gd name="T29" fmla="*/ 2 h 1088"/>
                <a:gd name="T30" fmla="*/ 1028 w 2027"/>
                <a:gd name="T31" fmla="*/ 24 h 1088"/>
                <a:gd name="T32" fmla="*/ 938 w 2027"/>
                <a:gd name="T33" fmla="*/ 67 h 1088"/>
                <a:gd name="T34" fmla="*/ 862 w 2027"/>
                <a:gd name="T35" fmla="*/ 129 h 1088"/>
                <a:gd name="T36" fmla="*/ 803 w 2027"/>
                <a:gd name="T37" fmla="*/ 208 h 1088"/>
                <a:gd name="T38" fmla="*/ 765 w 2027"/>
                <a:gd name="T39" fmla="*/ 301 h 1088"/>
                <a:gd name="T40" fmla="*/ 732 w 2027"/>
                <a:gd name="T41" fmla="*/ 276 h 1088"/>
                <a:gd name="T42" fmla="*/ 677 w 2027"/>
                <a:gd name="T43" fmla="*/ 248 h 1088"/>
                <a:gd name="T44" fmla="*/ 612 w 2027"/>
                <a:gd name="T45" fmla="*/ 239 h 1088"/>
                <a:gd name="T46" fmla="*/ 570 w 2027"/>
                <a:gd name="T47" fmla="*/ 243 h 1088"/>
                <a:gd name="T48" fmla="*/ 509 w 2027"/>
                <a:gd name="T49" fmla="*/ 265 h 1088"/>
                <a:gd name="T50" fmla="*/ 460 w 2027"/>
                <a:gd name="T51" fmla="*/ 301 h 1088"/>
                <a:gd name="T52" fmla="*/ 422 w 2027"/>
                <a:gd name="T53" fmla="*/ 350 h 1088"/>
                <a:gd name="T54" fmla="*/ 402 w 2027"/>
                <a:gd name="T55" fmla="*/ 411 h 1088"/>
                <a:gd name="T56" fmla="*/ 396 w 2027"/>
                <a:gd name="T57" fmla="*/ 454 h 1088"/>
                <a:gd name="T58" fmla="*/ 409 w 2027"/>
                <a:gd name="T59" fmla="*/ 526 h 1088"/>
                <a:gd name="T60" fmla="*/ 387 w 2027"/>
                <a:gd name="T61" fmla="*/ 535 h 1088"/>
                <a:gd name="T62" fmla="*/ 287 w 2027"/>
                <a:gd name="T63" fmla="*/ 517 h 1088"/>
                <a:gd name="T64" fmla="*/ 228 w 2027"/>
                <a:gd name="T65" fmla="*/ 522 h 1088"/>
                <a:gd name="T66" fmla="*/ 150 w 2027"/>
                <a:gd name="T67" fmla="*/ 551 h 1088"/>
                <a:gd name="T68" fmla="*/ 84 w 2027"/>
                <a:gd name="T69" fmla="*/ 601 h 1088"/>
                <a:gd name="T70" fmla="*/ 35 w 2027"/>
                <a:gd name="T71" fmla="*/ 666 h 1088"/>
                <a:gd name="T72" fmla="*/ 5 w 2027"/>
                <a:gd name="T73" fmla="*/ 745 h 1088"/>
                <a:gd name="T74" fmla="*/ 0 w 2027"/>
                <a:gd name="T75" fmla="*/ 801 h 1088"/>
                <a:gd name="T76" fmla="*/ 13 w 2027"/>
                <a:gd name="T77" fmla="*/ 887 h 1088"/>
                <a:gd name="T78" fmla="*/ 49 w 2027"/>
                <a:gd name="T79" fmla="*/ 962 h 1088"/>
                <a:gd name="T80" fmla="*/ 104 w 2027"/>
                <a:gd name="T81" fmla="*/ 1024 h 1088"/>
                <a:gd name="T82" fmla="*/ 175 w 2027"/>
                <a:gd name="T83" fmla="*/ 1066 h 1088"/>
                <a:gd name="T84" fmla="*/ 257 w 2027"/>
                <a:gd name="T85" fmla="*/ 1088 h 1088"/>
                <a:gd name="T86" fmla="*/ 1767 w 2027"/>
                <a:gd name="T87" fmla="*/ 1088 h 1088"/>
                <a:gd name="T88" fmla="*/ 1844 w 2027"/>
                <a:gd name="T89" fmla="*/ 1077 h 1088"/>
                <a:gd name="T90" fmla="*/ 1911 w 2027"/>
                <a:gd name="T91" fmla="*/ 1044 h 1088"/>
                <a:gd name="T92" fmla="*/ 1968 w 2027"/>
                <a:gd name="T93" fmla="*/ 995 h 1088"/>
                <a:gd name="T94" fmla="*/ 2006 w 2027"/>
                <a:gd name="T95" fmla="*/ 929 h 1088"/>
                <a:gd name="T96" fmla="*/ 2025 w 2027"/>
                <a:gd name="T97" fmla="*/ 856 h 1088"/>
                <a:gd name="T98" fmla="*/ 2027 w 2027"/>
                <a:gd name="T99" fmla="*/ 803 h 1088"/>
                <a:gd name="T100" fmla="*/ 2008 w 2027"/>
                <a:gd name="T101" fmla="*/ 730 h 1088"/>
                <a:gd name="T102" fmla="*/ 1972 w 2027"/>
                <a:gd name="T103" fmla="*/ 668 h 1088"/>
                <a:gd name="T104" fmla="*/ 1919 w 2027"/>
                <a:gd name="T105" fmla="*/ 617 h 1088"/>
                <a:gd name="T106" fmla="*/ 1855 w 2027"/>
                <a:gd name="T107" fmla="*/ 584 h 1088"/>
                <a:gd name="T108" fmla="*/ 1780 w 2027"/>
                <a:gd name="T109" fmla="*/ 570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7" h="1088">
                  <a:moveTo>
                    <a:pt x="1780" y="570"/>
                  </a:moveTo>
                  <a:lnTo>
                    <a:pt x="1780" y="570"/>
                  </a:lnTo>
                  <a:lnTo>
                    <a:pt x="1787" y="551"/>
                  </a:lnTo>
                  <a:lnTo>
                    <a:pt x="1793" y="533"/>
                  </a:lnTo>
                  <a:lnTo>
                    <a:pt x="1796" y="513"/>
                  </a:lnTo>
                  <a:lnTo>
                    <a:pt x="1798" y="495"/>
                  </a:lnTo>
                  <a:lnTo>
                    <a:pt x="1798" y="495"/>
                  </a:lnTo>
                  <a:lnTo>
                    <a:pt x="1796" y="476"/>
                  </a:lnTo>
                  <a:lnTo>
                    <a:pt x="1795" y="458"/>
                  </a:lnTo>
                  <a:lnTo>
                    <a:pt x="1789" y="442"/>
                  </a:lnTo>
                  <a:lnTo>
                    <a:pt x="1784" y="425"/>
                  </a:lnTo>
                  <a:lnTo>
                    <a:pt x="1776" y="411"/>
                  </a:lnTo>
                  <a:lnTo>
                    <a:pt x="1767" y="396"/>
                  </a:lnTo>
                  <a:lnTo>
                    <a:pt x="1758" y="381"/>
                  </a:lnTo>
                  <a:lnTo>
                    <a:pt x="1745" y="369"/>
                  </a:lnTo>
                  <a:lnTo>
                    <a:pt x="1734" y="358"/>
                  </a:lnTo>
                  <a:lnTo>
                    <a:pt x="1720" y="347"/>
                  </a:lnTo>
                  <a:lnTo>
                    <a:pt x="1705" y="339"/>
                  </a:lnTo>
                  <a:lnTo>
                    <a:pt x="1691" y="332"/>
                  </a:lnTo>
                  <a:lnTo>
                    <a:pt x="1674" y="325"/>
                  </a:lnTo>
                  <a:lnTo>
                    <a:pt x="1658" y="321"/>
                  </a:lnTo>
                  <a:lnTo>
                    <a:pt x="1639" y="318"/>
                  </a:lnTo>
                  <a:lnTo>
                    <a:pt x="1621" y="318"/>
                  </a:lnTo>
                  <a:lnTo>
                    <a:pt x="1621" y="318"/>
                  </a:lnTo>
                  <a:lnTo>
                    <a:pt x="1594" y="319"/>
                  </a:lnTo>
                  <a:lnTo>
                    <a:pt x="1568" y="327"/>
                  </a:lnTo>
                  <a:lnTo>
                    <a:pt x="1568" y="327"/>
                  </a:lnTo>
                  <a:lnTo>
                    <a:pt x="1559" y="292"/>
                  </a:lnTo>
                  <a:lnTo>
                    <a:pt x="1546" y="259"/>
                  </a:lnTo>
                  <a:lnTo>
                    <a:pt x="1532" y="226"/>
                  </a:lnTo>
                  <a:lnTo>
                    <a:pt x="1515" y="197"/>
                  </a:lnTo>
                  <a:lnTo>
                    <a:pt x="1495" y="168"/>
                  </a:lnTo>
                  <a:lnTo>
                    <a:pt x="1475" y="140"/>
                  </a:lnTo>
                  <a:lnTo>
                    <a:pt x="1451" y="117"/>
                  </a:lnTo>
                  <a:lnTo>
                    <a:pt x="1424" y="93"/>
                  </a:lnTo>
                  <a:lnTo>
                    <a:pt x="1397" y="73"/>
                  </a:lnTo>
                  <a:lnTo>
                    <a:pt x="1367" y="55"/>
                  </a:lnTo>
                  <a:lnTo>
                    <a:pt x="1336" y="38"/>
                  </a:lnTo>
                  <a:lnTo>
                    <a:pt x="1303" y="25"/>
                  </a:lnTo>
                  <a:lnTo>
                    <a:pt x="1271" y="14"/>
                  </a:lnTo>
                  <a:lnTo>
                    <a:pt x="1236" y="7"/>
                  </a:lnTo>
                  <a:lnTo>
                    <a:pt x="1199" y="2"/>
                  </a:lnTo>
                  <a:lnTo>
                    <a:pt x="1163" y="0"/>
                  </a:lnTo>
                  <a:lnTo>
                    <a:pt x="1163" y="0"/>
                  </a:lnTo>
                  <a:lnTo>
                    <a:pt x="1128" y="2"/>
                  </a:lnTo>
                  <a:lnTo>
                    <a:pt x="1094" y="5"/>
                  </a:lnTo>
                  <a:lnTo>
                    <a:pt x="1061" y="13"/>
                  </a:lnTo>
                  <a:lnTo>
                    <a:pt x="1028" y="24"/>
                  </a:lnTo>
                  <a:lnTo>
                    <a:pt x="997" y="35"/>
                  </a:lnTo>
                  <a:lnTo>
                    <a:pt x="968" y="49"/>
                  </a:lnTo>
                  <a:lnTo>
                    <a:pt x="938" y="67"/>
                  </a:lnTo>
                  <a:lnTo>
                    <a:pt x="911" y="86"/>
                  </a:lnTo>
                  <a:lnTo>
                    <a:pt x="885" y="106"/>
                  </a:lnTo>
                  <a:lnTo>
                    <a:pt x="862" y="129"/>
                  </a:lnTo>
                  <a:lnTo>
                    <a:pt x="842" y="155"/>
                  </a:lnTo>
                  <a:lnTo>
                    <a:pt x="821" y="181"/>
                  </a:lnTo>
                  <a:lnTo>
                    <a:pt x="803" y="208"/>
                  </a:lnTo>
                  <a:lnTo>
                    <a:pt x="789" y="239"/>
                  </a:lnTo>
                  <a:lnTo>
                    <a:pt x="776" y="268"/>
                  </a:lnTo>
                  <a:lnTo>
                    <a:pt x="765" y="301"/>
                  </a:lnTo>
                  <a:lnTo>
                    <a:pt x="765" y="301"/>
                  </a:lnTo>
                  <a:lnTo>
                    <a:pt x="748" y="287"/>
                  </a:lnTo>
                  <a:lnTo>
                    <a:pt x="732" y="276"/>
                  </a:lnTo>
                  <a:lnTo>
                    <a:pt x="716" y="265"/>
                  </a:lnTo>
                  <a:lnTo>
                    <a:pt x="695" y="255"/>
                  </a:lnTo>
                  <a:lnTo>
                    <a:pt x="677" y="248"/>
                  </a:lnTo>
                  <a:lnTo>
                    <a:pt x="655" y="243"/>
                  </a:lnTo>
                  <a:lnTo>
                    <a:pt x="635" y="239"/>
                  </a:lnTo>
                  <a:lnTo>
                    <a:pt x="612" y="239"/>
                  </a:lnTo>
                  <a:lnTo>
                    <a:pt x="612" y="239"/>
                  </a:lnTo>
                  <a:lnTo>
                    <a:pt x="590" y="239"/>
                  </a:lnTo>
                  <a:lnTo>
                    <a:pt x="570" y="243"/>
                  </a:lnTo>
                  <a:lnTo>
                    <a:pt x="548" y="248"/>
                  </a:lnTo>
                  <a:lnTo>
                    <a:pt x="528" y="255"/>
                  </a:lnTo>
                  <a:lnTo>
                    <a:pt x="509" y="265"/>
                  </a:lnTo>
                  <a:lnTo>
                    <a:pt x="491" y="276"/>
                  </a:lnTo>
                  <a:lnTo>
                    <a:pt x="475" y="288"/>
                  </a:lnTo>
                  <a:lnTo>
                    <a:pt x="460" y="301"/>
                  </a:lnTo>
                  <a:lnTo>
                    <a:pt x="445" y="318"/>
                  </a:lnTo>
                  <a:lnTo>
                    <a:pt x="433" y="334"/>
                  </a:lnTo>
                  <a:lnTo>
                    <a:pt x="422" y="350"/>
                  </a:lnTo>
                  <a:lnTo>
                    <a:pt x="412" y="371"/>
                  </a:lnTo>
                  <a:lnTo>
                    <a:pt x="407" y="391"/>
                  </a:lnTo>
                  <a:lnTo>
                    <a:pt x="402" y="411"/>
                  </a:lnTo>
                  <a:lnTo>
                    <a:pt x="398" y="433"/>
                  </a:lnTo>
                  <a:lnTo>
                    <a:pt x="396" y="454"/>
                  </a:lnTo>
                  <a:lnTo>
                    <a:pt x="396" y="454"/>
                  </a:lnTo>
                  <a:lnTo>
                    <a:pt x="398" y="478"/>
                  </a:lnTo>
                  <a:lnTo>
                    <a:pt x="402" y="504"/>
                  </a:lnTo>
                  <a:lnTo>
                    <a:pt x="409" y="526"/>
                  </a:lnTo>
                  <a:lnTo>
                    <a:pt x="418" y="548"/>
                  </a:lnTo>
                  <a:lnTo>
                    <a:pt x="418" y="548"/>
                  </a:lnTo>
                  <a:lnTo>
                    <a:pt x="387" y="535"/>
                  </a:lnTo>
                  <a:lnTo>
                    <a:pt x="356" y="524"/>
                  </a:lnTo>
                  <a:lnTo>
                    <a:pt x="321" y="518"/>
                  </a:lnTo>
                  <a:lnTo>
                    <a:pt x="287" y="517"/>
                  </a:lnTo>
                  <a:lnTo>
                    <a:pt x="287" y="517"/>
                  </a:lnTo>
                  <a:lnTo>
                    <a:pt x="257" y="517"/>
                  </a:lnTo>
                  <a:lnTo>
                    <a:pt x="228" y="522"/>
                  </a:lnTo>
                  <a:lnTo>
                    <a:pt x="201" y="529"/>
                  </a:lnTo>
                  <a:lnTo>
                    <a:pt x="175" y="538"/>
                  </a:lnTo>
                  <a:lnTo>
                    <a:pt x="150" y="551"/>
                  </a:lnTo>
                  <a:lnTo>
                    <a:pt x="126" y="564"/>
                  </a:lnTo>
                  <a:lnTo>
                    <a:pt x="104" y="580"/>
                  </a:lnTo>
                  <a:lnTo>
                    <a:pt x="84" y="601"/>
                  </a:lnTo>
                  <a:lnTo>
                    <a:pt x="66" y="621"/>
                  </a:lnTo>
                  <a:lnTo>
                    <a:pt x="49" y="643"/>
                  </a:lnTo>
                  <a:lnTo>
                    <a:pt x="35" y="666"/>
                  </a:lnTo>
                  <a:lnTo>
                    <a:pt x="22" y="690"/>
                  </a:lnTo>
                  <a:lnTo>
                    <a:pt x="13" y="717"/>
                  </a:lnTo>
                  <a:lnTo>
                    <a:pt x="5" y="745"/>
                  </a:lnTo>
                  <a:lnTo>
                    <a:pt x="2" y="772"/>
                  </a:lnTo>
                  <a:lnTo>
                    <a:pt x="0" y="801"/>
                  </a:lnTo>
                  <a:lnTo>
                    <a:pt x="0" y="801"/>
                  </a:lnTo>
                  <a:lnTo>
                    <a:pt x="2" y="832"/>
                  </a:lnTo>
                  <a:lnTo>
                    <a:pt x="5" y="860"/>
                  </a:lnTo>
                  <a:lnTo>
                    <a:pt x="13" y="887"/>
                  </a:lnTo>
                  <a:lnTo>
                    <a:pt x="22" y="915"/>
                  </a:lnTo>
                  <a:lnTo>
                    <a:pt x="35" y="938"/>
                  </a:lnTo>
                  <a:lnTo>
                    <a:pt x="49" y="962"/>
                  </a:lnTo>
                  <a:lnTo>
                    <a:pt x="66" y="984"/>
                  </a:lnTo>
                  <a:lnTo>
                    <a:pt x="84" y="1004"/>
                  </a:lnTo>
                  <a:lnTo>
                    <a:pt x="104" y="1024"/>
                  </a:lnTo>
                  <a:lnTo>
                    <a:pt x="126" y="1041"/>
                  </a:lnTo>
                  <a:lnTo>
                    <a:pt x="150" y="1053"/>
                  </a:lnTo>
                  <a:lnTo>
                    <a:pt x="175" y="1066"/>
                  </a:lnTo>
                  <a:lnTo>
                    <a:pt x="201" y="1075"/>
                  </a:lnTo>
                  <a:lnTo>
                    <a:pt x="228" y="1083"/>
                  </a:lnTo>
                  <a:lnTo>
                    <a:pt x="257" y="1088"/>
                  </a:lnTo>
                  <a:lnTo>
                    <a:pt x="287" y="1088"/>
                  </a:lnTo>
                  <a:lnTo>
                    <a:pt x="1767" y="1088"/>
                  </a:lnTo>
                  <a:lnTo>
                    <a:pt x="1767" y="1088"/>
                  </a:lnTo>
                  <a:lnTo>
                    <a:pt x="1793" y="1088"/>
                  </a:lnTo>
                  <a:lnTo>
                    <a:pt x="1818" y="1083"/>
                  </a:lnTo>
                  <a:lnTo>
                    <a:pt x="1844" y="1077"/>
                  </a:lnTo>
                  <a:lnTo>
                    <a:pt x="1868" y="1068"/>
                  </a:lnTo>
                  <a:lnTo>
                    <a:pt x="1891" y="1057"/>
                  </a:lnTo>
                  <a:lnTo>
                    <a:pt x="1911" y="1044"/>
                  </a:lnTo>
                  <a:lnTo>
                    <a:pt x="1932" y="1030"/>
                  </a:lnTo>
                  <a:lnTo>
                    <a:pt x="1950" y="1013"/>
                  </a:lnTo>
                  <a:lnTo>
                    <a:pt x="1968" y="995"/>
                  </a:lnTo>
                  <a:lnTo>
                    <a:pt x="1983" y="975"/>
                  </a:lnTo>
                  <a:lnTo>
                    <a:pt x="1995" y="953"/>
                  </a:lnTo>
                  <a:lnTo>
                    <a:pt x="2006" y="929"/>
                  </a:lnTo>
                  <a:lnTo>
                    <a:pt x="2016" y="905"/>
                  </a:lnTo>
                  <a:lnTo>
                    <a:pt x="2021" y="882"/>
                  </a:lnTo>
                  <a:lnTo>
                    <a:pt x="2025" y="856"/>
                  </a:lnTo>
                  <a:lnTo>
                    <a:pt x="2027" y="829"/>
                  </a:lnTo>
                  <a:lnTo>
                    <a:pt x="2027" y="829"/>
                  </a:lnTo>
                  <a:lnTo>
                    <a:pt x="2027" y="803"/>
                  </a:lnTo>
                  <a:lnTo>
                    <a:pt x="2021" y="778"/>
                  </a:lnTo>
                  <a:lnTo>
                    <a:pt x="2016" y="754"/>
                  </a:lnTo>
                  <a:lnTo>
                    <a:pt x="2008" y="730"/>
                  </a:lnTo>
                  <a:lnTo>
                    <a:pt x="1997" y="708"/>
                  </a:lnTo>
                  <a:lnTo>
                    <a:pt x="1985" y="688"/>
                  </a:lnTo>
                  <a:lnTo>
                    <a:pt x="1972" y="668"/>
                  </a:lnTo>
                  <a:lnTo>
                    <a:pt x="1955" y="650"/>
                  </a:lnTo>
                  <a:lnTo>
                    <a:pt x="1937" y="633"/>
                  </a:lnTo>
                  <a:lnTo>
                    <a:pt x="1919" y="617"/>
                  </a:lnTo>
                  <a:lnTo>
                    <a:pt x="1899" y="604"/>
                  </a:lnTo>
                  <a:lnTo>
                    <a:pt x="1877" y="593"/>
                  </a:lnTo>
                  <a:lnTo>
                    <a:pt x="1855" y="584"/>
                  </a:lnTo>
                  <a:lnTo>
                    <a:pt x="1831" y="577"/>
                  </a:lnTo>
                  <a:lnTo>
                    <a:pt x="1806" y="571"/>
                  </a:lnTo>
                  <a:lnTo>
                    <a:pt x="1780" y="5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2" name="Freeform 37">
              <a:extLst>
                <a:ext uri="{FF2B5EF4-FFF2-40B4-BE49-F238E27FC236}">
                  <a16:creationId xmlns="" xmlns:a16="http://schemas.microsoft.com/office/drawing/2014/main" id="{F0948161-5565-4288-A363-23B03DB11850}"/>
                </a:ext>
              </a:extLst>
            </p:cNvPr>
            <p:cNvSpPr>
              <a:spLocks/>
            </p:cNvSpPr>
            <p:nvPr/>
          </p:nvSpPr>
          <p:spPr bwMode="auto">
            <a:xfrm>
              <a:off x="4313238" y="2633664"/>
              <a:ext cx="1909763" cy="1727200"/>
            </a:xfrm>
            <a:custGeom>
              <a:avLst/>
              <a:gdLst>
                <a:gd name="T0" fmla="*/ 287 w 1203"/>
                <a:gd name="T1" fmla="*/ 1088 h 1088"/>
                <a:gd name="T2" fmla="*/ 257 w 1203"/>
                <a:gd name="T3" fmla="*/ 1088 h 1088"/>
                <a:gd name="T4" fmla="*/ 201 w 1203"/>
                <a:gd name="T5" fmla="*/ 1075 h 1088"/>
                <a:gd name="T6" fmla="*/ 150 w 1203"/>
                <a:gd name="T7" fmla="*/ 1053 h 1088"/>
                <a:gd name="T8" fmla="*/ 104 w 1203"/>
                <a:gd name="T9" fmla="*/ 1024 h 1088"/>
                <a:gd name="T10" fmla="*/ 66 w 1203"/>
                <a:gd name="T11" fmla="*/ 984 h 1088"/>
                <a:gd name="T12" fmla="*/ 35 w 1203"/>
                <a:gd name="T13" fmla="*/ 938 h 1088"/>
                <a:gd name="T14" fmla="*/ 13 w 1203"/>
                <a:gd name="T15" fmla="*/ 887 h 1088"/>
                <a:gd name="T16" fmla="*/ 2 w 1203"/>
                <a:gd name="T17" fmla="*/ 832 h 1088"/>
                <a:gd name="T18" fmla="*/ 0 w 1203"/>
                <a:gd name="T19" fmla="*/ 801 h 1088"/>
                <a:gd name="T20" fmla="*/ 5 w 1203"/>
                <a:gd name="T21" fmla="*/ 745 h 1088"/>
                <a:gd name="T22" fmla="*/ 22 w 1203"/>
                <a:gd name="T23" fmla="*/ 690 h 1088"/>
                <a:gd name="T24" fmla="*/ 49 w 1203"/>
                <a:gd name="T25" fmla="*/ 643 h 1088"/>
                <a:gd name="T26" fmla="*/ 84 w 1203"/>
                <a:gd name="T27" fmla="*/ 601 h 1088"/>
                <a:gd name="T28" fmla="*/ 126 w 1203"/>
                <a:gd name="T29" fmla="*/ 564 h 1088"/>
                <a:gd name="T30" fmla="*/ 175 w 1203"/>
                <a:gd name="T31" fmla="*/ 538 h 1088"/>
                <a:gd name="T32" fmla="*/ 228 w 1203"/>
                <a:gd name="T33" fmla="*/ 522 h 1088"/>
                <a:gd name="T34" fmla="*/ 287 w 1203"/>
                <a:gd name="T35" fmla="*/ 517 h 1088"/>
                <a:gd name="T36" fmla="*/ 321 w 1203"/>
                <a:gd name="T37" fmla="*/ 518 h 1088"/>
                <a:gd name="T38" fmla="*/ 387 w 1203"/>
                <a:gd name="T39" fmla="*/ 535 h 1088"/>
                <a:gd name="T40" fmla="*/ 418 w 1203"/>
                <a:gd name="T41" fmla="*/ 548 h 1088"/>
                <a:gd name="T42" fmla="*/ 402 w 1203"/>
                <a:gd name="T43" fmla="*/ 504 h 1088"/>
                <a:gd name="T44" fmla="*/ 396 w 1203"/>
                <a:gd name="T45" fmla="*/ 454 h 1088"/>
                <a:gd name="T46" fmla="*/ 398 w 1203"/>
                <a:gd name="T47" fmla="*/ 433 h 1088"/>
                <a:gd name="T48" fmla="*/ 407 w 1203"/>
                <a:gd name="T49" fmla="*/ 391 h 1088"/>
                <a:gd name="T50" fmla="*/ 422 w 1203"/>
                <a:gd name="T51" fmla="*/ 350 h 1088"/>
                <a:gd name="T52" fmla="*/ 445 w 1203"/>
                <a:gd name="T53" fmla="*/ 318 h 1088"/>
                <a:gd name="T54" fmla="*/ 475 w 1203"/>
                <a:gd name="T55" fmla="*/ 288 h 1088"/>
                <a:gd name="T56" fmla="*/ 509 w 1203"/>
                <a:gd name="T57" fmla="*/ 265 h 1088"/>
                <a:gd name="T58" fmla="*/ 548 w 1203"/>
                <a:gd name="T59" fmla="*/ 248 h 1088"/>
                <a:gd name="T60" fmla="*/ 590 w 1203"/>
                <a:gd name="T61" fmla="*/ 239 h 1088"/>
                <a:gd name="T62" fmla="*/ 612 w 1203"/>
                <a:gd name="T63" fmla="*/ 239 h 1088"/>
                <a:gd name="T64" fmla="*/ 655 w 1203"/>
                <a:gd name="T65" fmla="*/ 243 h 1088"/>
                <a:gd name="T66" fmla="*/ 695 w 1203"/>
                <a:gd name="T67" fmla="*/ 255 h 1088"/>
                <a:gd name="T68" fmla="*/ 732 w 1203"/>
                <a:gd name="T69" fmla="*/ 276 h 1088"/>
                <a:gd name="T70" fmla="*/ 765 w 1203"/>
                <a:gd name="T71" fmla="*/ 301 h 1088"/>
                <a:gd name="T72" fmla="*/ 776 w 1203"/>
                <a:gd name="T73" fmla="*/ 268 h 1088"/>
                <a:gd name="T74" fmla="*/ 803 w 1203"/>
                <a:gd name="T75" fmla="*/ 208 h 1088"/>
                <a:gd name="T76" fmla="*/ 842 w 1203"/>
                <a:gd name="T77" fmla="*/ 155 h 1088"/>
                <a:gd name="T78" fmla="*/ 885 w 1203"/>
                <a:gd name="T79" fmla="*/ 106 h 1088"/>
                <a:gd name="T80" fmla="*/ 938 w 1203"/>
                <a:gd name="T81" fmla="*/ 67 h 1088"/>
                <a:gd name="T82" fmla="*/ 997 w 1203"/>
                <a:gd name="T83" fmla="*/ 35 h 1088"/>
                <a:gd name="T84" fmla="*/ 1061 w 1203"/>
                <a:gd name="T85" fmla="*/ 13 h 1088"/>
                <a:gd name="T86" fmla="*/ 1128 w 1203"/>
                <a:gd name="T87" fmla="*/ 2 h 1088"/>
                <a:gd name="T88" fmla="*/ 1163 w 1203"/>
                <a:gd name="T89" fmla="*/ 0 h 1088"/>
                <a:gd name="T90" fmla="*/ 447 w 1203"/>
                <a:gd name="T9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3" h="1088">
                  <a:moveTo>
                    <a:pt x="447" y="1088"/>
                  </a:moveTo>
                  <a:lnTo>
                    <a:pt x="287" y="1088"/>
                  </a:lnTo>
                  <a:lnTo>
                    <a:pt x="287" y="1088"/>
                  </a:lnTo>
                  <a:lnTo>
                    <a:pt x="257" y="1088"/>
                  </a:lnTo>
                  <a:lnTo>
                    <a:pt x="228" y="1083"/>
                  </a:lnTo>
                  <a:lnTo>
                    <a:pt x="201" y="1075"/>
                  </a:lnTo>
                  <a:lnTo>
                    <a:pt x="175" y="1066"/>
                  </a:lnTo>
                  <a:lnTo>
                    <a:pt x="150" y="1053"/>
                  </a:lnTo>
                  <a:lnTo>
                    <a:pt x="126" y="1041"/>
                  </a:lnTo>
                  <a:lnTo>
                    <a:pt x="104" y="1024"/>
                  </a:lnTo>
                  <a:lnTo>
                    <a:pt x="84" y="1004"/>
                  </a:lnTo>
                  <a:lnTo>
                    <a:pt x="66" y="984"/>
                  </a:lnTo>
                  <a:lnTo>
                    <a:pt x="49" y="962"/>
                  </a:lnTo>
                  <a:lnTo>
                    <a:pt x="35" y="938"/>
                  </a:lnTo>
                  <a:lnTo>
                    <a:pt x="22" y="915"/>
                  </a:lnTo>
                  <a:lnTo>
                    <a:pt x="13" y="887"/>
                  </a:lnTo>
                  <a:lnTo>
                    <a:pt x="5" y="860"/>
                  </a:lnTo>
                  <a:lnTo>
                    <a:pt x="2" y="832"/>
                  </a:lnTo>
                  <a:lnTo>
                    <a:pt x="0" y="801"/>
                  </a:lnTo>
                  <a:lnTo>
                    <a:pt x="0" y="801"/>
                  </a:lnTo>
                  <a:lnTo>
                    <a:pt x="2" y="772"/>
                  </a:lnTo>
                  <a:lnTo>
                    <a:pt x="5" y="745"/>
                  </a:lnTo>
                  <a:lnTo>
                    <a:pt x="13" y="717"/>
                  </a:lnTo>
                  <a:lnTo>
                    <a:pt x="22" y="690"/>
                  </a:lnTo>
                  <a:lnTo>
                    <a:pt x="35" y="666"/>
                  </a:lnTo>
                  <a:lnTo>
                    <a:pt x="49" y="643"/>
                  </a:lnTo>
                  <a:lnTo>
                    <a:pt x="66" y="621"/>
                  </a:lnTo>
                  <a:lnTo>
                    <a:pt x="84" y="601"/>
                  </a:lnTo>
                  <a:lnTo>
                    <a:pt x="104" y="580"/>
                  </a:lnTo>
                  <a:lnTo>
                    <a:pt x="126" y="564"/>
                  </a:lnTo>
                  <a:lnTo>
                    <a:pt x="150" y="551"/>
                  </a:lnTo>
                  <a:lnTo>
                    <a:pt x="175" y="538"/>
                  </a:lnTo>
                  <a:lnTo>
                    <a:pt x="201" y="529"/>
                  </a:lnTo>
                  <a:lnTo>
                    <a:pt x="228" y="522"/>
                  </a:lnTo>
                  <a:lnTo>
                    <a:pt x="257" y="517"/>
                  </a:lnTo>
                  <a:lnTo>
                    <a:pt x="287" y="517"/>
                  </a:lnTo>
                  <a:lnTo>
                    <a:pt x="287" y="517"/>
                  </a:lnTo>
                  <a:lnTo>
                    <a:pt x="321" y="518"/>
                  </a:lnTo>
                  <a:lnTo>
                    <a:pt x="356" y="524"/>
                  </a:lnTo>
                  <a:lnTo>
                    <a:pt x="387" y="535"/>
                  </a:lnTo>
                  <a:lnTo>
                    <a:pt x="418" y="548"/>
                  </a:lnTo>
                  <a:lnTo>
                    <a:pt x="418" y="548"/>
                  </a:lnTo>
                  <a:lnTo>
                    <a:pt x="409" y="526"/>
                  </a:lnTo>
                  <a:lnTo>
                    <a:pt x="402" y="504"/>
                  </a:lnTo>
                  <a:lnTo>
                    <a:pt x="398" y="478"/>
                  </a:lnTo>
                  <a:lnTo>
                    <a:pt x="396" y="454"/>
                  </a:lnTo>
                  <a:lnTo>
                    <a:pt x="396" y="454"/>
                  </a:lnTo>
                  <a:lnTo>
                    <a:pt x="398" y="433"/>
                  </a:lnTo>
                  <a:lnTo>
                    <a:pt x="402" y="411"/>
                  </a:lnTo>
                  <a:lnTo>
                    <a:pt x="407" y="391"/>
                  </a:lnTo>
                  <a:lnTo>
                    <a:pt x="412" y="371"/>
                  </a:lnTo>
                  <a:lnTo>
                    <a:pt x="422" y="350"/>
                  </a:lnTo>
                  <a:lnTo>
                    <a:pt x="433" y="334"/>
                  </a:lnTo>
                  <a:lnTo>
                    <a:pt x="445" y="318"/>
                  </a:lnTo>
                  <a:lnTo>
                    <a:pt x="460" y="301"/>
                  </a:lnTo>
                  <a:lnTo>
                    <a:pt x="475" y="288"/>
                  </a:lnTo>
                  <a:lnTo>
                    <a:pt x="491" y="276"/>
                  </a:lnTo>
                  <a:lnTo>
                    <a:pt x="509" y="265"/>
                  </a:lnTo>
                  <a:lnTo>
                    <a:pt x="528" y="255"/>
                  </a:lnTo>
                  <a:lnTo>
                    <a:pt x="548" y="248"/>
                  </a:lnTo>
                  <a:lnTo>
                    <a:pt x="570" y="243"/>
                  </a:lnTo>
                  <a:lnTo>
                    <a:pt x="590" y="239"/>
                  </a:lnTo>
                  <a:lnTo>
                    <a:pt x="612" y="239"/>
                  </a:lnTo>
                  <a:lnTo>
                    <a:pt x="612" y="239"/>
                  </a:lnTo>
                  <a:lnTo>
                    <a:pt x="633" y="239"/>
                  </a:lnTo>
                  <a:lnTo>
                    <a:pt x="655" y="243"/>
                  </a:lnTo>
                  <a:lnTo>
                    <a:pt x="677" y="248"/>
                  </a:lnTo>
                  <a:lnTo>
                    <a:pt x="695" y="255"/>
                  </a:lnTo>
                  <a:lnTo>
                    <a:pt x="716" y="265"/>
                  </a:lnTo>
                  <a:lnTo>
                    <a:pt x="732" y="276"/>
                  </a:lnTo>
                  <a:lnTo>
                    <a:pt x="748" y="287"/>
                  </a:lnTo>
                  <a:lnTo>
                    <a:pt x="765" y="301"/>
                  </a:lnTo>
                  <a:lnTo>
                    <a:pt x="765" y="301"/>
                  </a:lnTo>
                  <a:lnTo>
                    <a:pt x="776" y="268"/>
                  </a:lnTo>
                  <a:lnTo>
                    <a:pt x="789" y="239"/>
                  </a:lnTo>
                  <a:lnTo>
                    <a:pt x="803" y="208"/>
                  </a:lnTo>
                  <a:lnTo>
                    <a:pt x="821" y="181"/>
                  </a:lnTo>
                  <a:lnTo>
                    <a:pt x="842" y="155"/>
                  </a:lnTo>
                  <a:lnTo>
                    <a:pt x="862" y="129"/>
                  </a:lnTo>
                  <a:lnTo>
                    <a:pt x="885" y="106"/>
                  </a:lnTo>
                  <a:lnTo>
                    <a:pt x="911" y="86"/>
                  </a:lnTo>
                  <a:lnTo>
                    <a:pt x="938" y="67"/>
                  </a:lnTo>
                  <a:lnTo>
                    <a:pt x="968" y="49"/>
                  </a:lnTo>
                  <a:lnTo>
                    <a:pt x="997" y="35"/>
                  </a:lnTo>
                  <a:lnTo>
                    <a:pt x="1028" y="24"/>
                  </a:lnTo>
                  <a:lnTo>
                    <a:pt x="1061" y="13"/>
                  </a:lnTo>
                  <a:lnTo>
                    <a:pt x="1094" y="5"/>
                  </a:lnTo>
                  <a:lnTo>
                    <a:pt x="1128" y="2"/>
                  </a:lnTo>
                  <a:lnTo>
                    <a:pt x="1163" y="0"/>
                  </a:lnTo>
                  <a:lnTo>
                    <a:pt x="1163" y="0"/>
                  </a:lnTo>
                  <a:lnTo>
                    <a:pt x="1203" y="2"/>
                  </a:lnTo>
                  <a:lnTo>
                    <a:pt x="447" y="1088"/>
                  </a:lnTo>
                  <a:close/>
                </a:path>
              </a:pathLst>
            </a:custGeom>
            <a:solidFill>
              <a:srgbClr val="1E8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3" name="Freeform 38">
              <a:extLst>
                <a:ext uri="{FF2B5EF4-FFF2-40B4-BE49-F238E27FC236}">
                  <a16:creationId xmlns="" xmlns:a16="http://schemas.microsoft.com/office/drawing/2014/main" id="{66EF6002-F7C8-4238-B3EA-FC816CD7297C}"/>
                </a:ext>
              </a:extLst>
            </p:cNvPr>
            <p:cNvSpPr>
              <a:spLocks/>
            </p:cNvSpPr>
            <p:nvPr/>
          </p:nvSpPr>
          <p:spPr bwMode="auto">
            <a:xfrm>
              <a:off x="4313238" y="2633664"/>
              <a:ext cx="1909763" cy="1727200"/>
            </a:xfrm>
            <a:custGeom>
              <a:avLst/>
              <a:gdLst>
                <a:gd name="T0" fmla="*/ 287 w 1203"/>
                <a:gd name="T1" fmla="*/ 1088 h 1088"/>
                <a:gd name="T2" fmla="*/ 257 w 1203"/>
                <a:gd name="T3" fmla="*/ 1088 h 1088"/>
                <a:gd name="T4" fmla="*/ 201 w 1203"/>
                <a:gd name="T5" fmla="*/ 1075 h 1088"/>
                <a:gd name="T6" fmla="*/ 150 w 1203"/>
                <a:gd name="T7" fmla="*/ 1053 h 1088"/>
                <a:gd name="T8" fmla="*/ 104 w 1203"/>
                <a:gd name="T9" fmla="*/ 1024 h 1088"/>
                <a:gd name="T10" fmla="*/ 66 w 1203"/>
                <a:gd name="T11" fmla="*/ 984 h 1088"/>
                <a:gd name="T12" fmla="*/ 35 w 1203"/>
                <a:gd name="T13" fmla="*/ 938 h 1088"/>
                <a:gd name="T14" fmla="*/ 13 w 1203"/>
                <a:gd name="T15" fmla="*/ 887 h 1088"/>
                <a:gd name="T16" fmla="*/ 2 w 1203"/>
                <a:gd name="T17" fmla="*/ 832 h 1088"/>
                <a:gd name="T18" fmla="*/ 0 w 1203"/>
                <a:gd name="T19" fmla="*/ 801 h 1088"/>
                <a:gd name="T20" fmla="*/ 5 w 1203"/>
                <a:gd name="T21" fmla="*/ 745 h 1088"/>
                <a:gd name="T22" fmla="*/ 22 w 1203"/>
                <a:gd name="T23" fmla="*/ 690 h 1088"/>
                <a:gd name="T24" fmla="*/ 49 w 1203"/>
                <a:gd name="T25" fmla="*/ 643 h 1088"/>
                <a:gd name="T26" fmla="*/ 84 w 1203"/>
                <a:gd name="T27" fmla="*/ 601 h 1088"/>
                <a:gd name="T28" fmla="*/ 126 w 1203"/>
                <a:gd name="T29" fmla="*/ 564 h 1088"/>
                <a:gd name="T30" fmla="*/ 175 w 1203"/>
                <a:gd name="T31" fmla="*/ 538 h 1088"/>
                <a:gd name="T32" fmla="*/ 228 w 1203"/>
                <a:gd name="T33" fmla="*/ 522 h 1088"/>
                <a:gd name="T34" fmla="*/ 287 w 1203"/>
                <a:gd name="T35" fmla="*/ 517 h 1088"/>
                <a:gd name="T36" fmla="*/ 321 w 1203"/>
                <a:gd name="T37" fmla="*/ 518 h 1088"/>
                <a:gd name="T38" fmla="*/ 387 w 1203"/>
                <a:gd name="T39" fmla="*/ 535 h 1088"/>
                <a:gd name="T40" fmla="*/ 418 w 1203"/>
                <a:gd name="T41" fmla="*/ 548 h 1088"/>
                <a:gd name="T42" fmla="*/ 402 w 1203"/>
                <a:gd name="T43" fmla="*/ 504 h 1088"/>
                <a:gd name="T44" fmla="*/ 396 w 1203"/>
                <a:gd name="T45" fmla="*/ 454 h 1088"/>
                <a:gd name="T46" fmla="*/ 398 w 1203"/>
                <a:gd name="T47" fmla="*/ 433 h 1088"/>
                <a:gd name="T48" fmla="*/ 407 w 1203"/>
                <a:gd name="T49" fmla="*/ 391 h 1088"/>
                <a:gd name="T50" fmla="*/ 422 w 1203"/>
                <a:gd name="T51" fmla="*/ 350 h 1088"/>
                <a:gd name="T52" fmla="*/ 445 w 1203"/>
                <a:gd name="T53" fmla="*/ 318 h 1088"/>
                <a:gd name="T54" fmla="*/ 475 w 1203"/>
                <a:gd name="T55" fmla="*/ 288 h 1088"/>
                <a:gd name="T56" fmla="*/ 509 w 1203"/>
                <a:gd name="T57" fmla="*/ 265 h 1088"/>
                <a:gd name="T58" fmla="*/ 548 w 1203"/>
                <a:gd name="T59" fmla="*/ 248 h 1088"/>
                <a:gd name="T60" fmla="*/ 590 w 1203"/>
                <a:gd name="T61" fmla="*/ 239 h 1088"/>
                <a:gd name="T62" fmla="*/ 612 w 1203"/>
                <a:gd name="T63" fmla="*/ 239 h 1088"/>
                <a:gd name="T64" fmla="*/ 655 w 1203"/>
                <a:gd name="T65" fmla="*/ 243 h 1088"/>
                <a:gd name="T66" fmla="*/ 695 w 1203"/>
                <a:gd name="T67" fmla="*/ 255 h 1088"/>
                <a:gd name="T68" fmla="*/ 732 w 1203"/>
                <a:gd name="T69" fmla="*/ 276 h 1088"/>
                <a:gd name="T70" fmla="*/ 765 w 1203"/>
                <a:gd name="T71" fmla="*/ 301 h 1088"/>
                <a:gd name="T72" fmla="*/ 776 w 1203"/>
                <a:gd name="T73" fmla="*/ 268 h 1088"/>
                <a:gd name="T74" fmla="*/ 803 w 1203"/>
                <a:gd name="T75" fmla="*/ 208 h 1088"/>
                <a:gd name="T76" fmla="*/ 842 w 1203"/>
                <a:gd name="T77" fmla="*/ 155 h 1088"/>
                <a:gd name="T78" fmla="*/ 885 w 1203"/>
                <a:gd name="T79" fmla="*/ 106 h 1088"/>
                <a:gd name="T80" fmla="*/ 938 w 1203"/>
                <a:gd name="T81" fmla="*/ 67 h 1088"/>
                <a:gd name="T82" fmla="*/ 997 w 1203"/>
                <a:gd name="T83" fmla="*/ 35 h 1088"/>
                <a:gd name="T84" fmla="*/ 1061 w 1203"/>
                <a:gd name="T85" fmla="*/ 13 h 1088"/>
                <a:gd name="T86" fmla="*/ 1128 w 1203"/>
                <a:gd name="T87" fmla="*/ 2 h 1088"/>
                <a:gd name="T88" fmla="*/ 1163 w 1203"/>
                <a:gd name="T89" fmla="*/ 0 h 1088"/>
                <a:gd name="T90" fmla="*/ 447 w 1203"/>
                <a:gd name="T9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3" h="1088">
                  <a:moveTo>
                    <a:pt x="447" y="1088"/>
                  </a:moveTo>
                  <a:lnTo>
                    <a:pt x="287" y="1088"/>
                  </a:lnTo>
                  <a:lnTo>
                    <a:pt x="287" y="1088"/>
                  </a:lnTo>
                  <a:lnTo>
                    <a:pt x="257" y="1088"/>
                  </a:lnTo>
                  <a:lnTo>
                    <a:pt x="228" y="1083"/>
                  </a:lnTo>
                  <a:lnTo>
                    <a:pt x="201" y="1075"/>
                  </a:lnTo>
                  <a:lnTo>
                    <a:pt x="175" y="1066"/>
                  </a:lnTo>
                  <a:lnTo>
                    <a:pt x="150" y="1053"/>
                  </a:lnTo>
                  <a:lnTo>
                    <a:pt x="126" y="1041"/>
                  </a:lnTo>
                  <a:lnTo>
                    <a:pt x="104" y="1024"/>
                  </a:lnTo>
                  <a:lnTo>
                    <a:pt x="84" y="1004"/>
                  </a:lnTo>
                  <a:lnTo>
                    <a:pt x="66" y="984"/>
                  </a:lnTo>
                  <a:lnTo>
                    <a:pt x="49" y="962"/>
                  </a:lnTo>
                  <a:lnTo>
                    <a:pt x="35" y="938"/>
                  </a:lnTo>
                  <a:lnTo>
                    <a:pt x="22" y="915"/>
                  </a:lnTo>
                  <a:lnTo>
                    <a:pt x="13" y="887"/>
                  </a:lnTo>
                  <a:lnTo>
                    <a:pt x="5" y="860"/>
                  </a:lnTo>
                  <a:lnTo>
                    <a:pt x="2" y="832"/>
                  </a:lnTo>
                  <a:lnTo>
                    <a:pt x="0" y="801"/>
                  </a:lnTo>
                  <a:lnTo>
                    <a:pt x="0" y="801"/>
                  </a:lnTo>
                  <a:lnTo>
                    <a:pt x="2" y="772"/>
                  </a:lnTo>
                  <a:lnTo>
                    <a:pt x="5" y="745"/>
                  </a:lnTo>
                  <a:lnTo>
                    <a:pt x="13" y="717"/>
                  </a:lnTo>
                  <a:lnTo>
                    <a:pt x="22" y="690"/>
                  </a:lnTo>
                  <a:lnTo>
                    <a:pt x="35" y="666"/>
                  </a:lnTo>
                  <a:lnTo>
                    <a:pt x="49" y="643"/>
                  </a:lnTo>
                  <a:lnTo>
                    <a:pt x="66" y="621"/>
                  </a:lnTo>
                  <a:lnTo>
                    <a:pt x="84" y="601"/>
                  </a:lnTo>
                  <a:lnTo>
                    <a:pt x="104" y="580"/>
                  </a:lnTo>
                  <a:lnTo>
                    <a:pt x="126" y="564"/>
                  </a:lnTo>
                  <a:lnTo>
                    <a:pt x="150" y="551"/>
                  </a:lnTo>
                  <a:lnTo>
                    <a:pt x="175" y="538"/>
                  </a:lnTo>
                  <a:lnTo>
                    <a:pt x="201" y="529"/>
                  </a:lnTo>
                  <a:lnTo>
                    <a:pt x="228" y="522"/>
                  </a:lnTo>
                  <a:lnTo>
                    <a:pt x="257" y="517"/>
                  </a:lnTo>
                  <a:lnTo>
                    <a:pt x="287" y="517"/>
                  </a:lnTo>
                  <a:lnTo>
                    <a:pt x="287" y="517"/>
                  </a:lnTo>
                  <a:lnTo>
                    <a:pt x="321" y="518"/>
                  </a:lnTo>
                  <a:lnTo>
                    <a:pt x="356" y="524"/>
                  </a:lnTo>
                  <a:lnTo>
                    <a:pt x="387" y="535"/>
                  </a:lnTo>
                  <a:lnTo>
                    <a:pt x="418" y="548"/>
                  </a:lnTo>
                  <a:lnTo>
                    <a:pt x="418" y="548"/>
                  </a:lnTo>
                  <a:lnTo>
                    <a:pt x="409" y="526"/>
                  </a:lnTo>
                  <a:lnTo>
                    <a:pt x="402" y="504"/>
                  </a:lnTo>
                  <a:lnTo>
                    <a:pt x="398" y="478"/>
                  </a:lnTo>
                  <a:lnTo>
                    <a:pt x="396" y="454"/>
                  </a:lnTo>
                  <a:lnTo>
                    <a:pt x="396" y="454"/>
                  </a:lnTo>
                  <a:lnTo>
                    <a:pt x="398" y="433"/>
                  </a:lnTo>
                  <a:lnTo>
                    <a:pt x="402" y="411"/>
                  </a:lnTo>
                  <a:lnTo>
                    <a:pt x="407" y="391"/>
                  </a:lnTo>
                  <a:lnTo>
                    <a:pt x="412" y="371"/>
                  </a:lnTo>
                  <a:lnTo>
                    <a:pt x="422" y="350"/>
                  </a:lnTo>
                  <a:lnTo>
                    <a:pt x="433" y="334"/>
                  </a:lnTo>
                  <a:lnTo>
                    <a:pt x="445" y="318"/>
                  </a:lnTo>
                  <a:lnTo>
                    <a:pt x="460" y="301"/>
                  </a:lnTo>
                  <a:lnTo>
                    <a:pt x="475" y="288"/>
                  </a:lnTo>
                  <a:lnTo>
                    <a:pt x="491" y="276"/>
                  </a:lnTo>
                  <a:lnTo>
                    <a:pt x="509" y="265"/>
                  </a:lnTo>
                  <a:lnTo>
                    <a:pt x="528" y="255"/>
                  </a:lnTo>
                  <a:lnTo>
                    <a:pt x="548" y="248"/>
                  </a:lnTo>
                  <a:lnTo>
                    <a:pt x="570" y="243"/>
                  </a:lnTo>
                  <a:lnTo>
                    <a:pt x="590" y="239"/>
                  </a:lnTo>
                  <a:lnTo>
                    <a:pt x="612" y="239"/>
                  </a:lnTo>
                  <a:lnTo>
                    <a:pt x="612" y="239"/>
                  </a:lnTo>
                  <a:lnTo>
                    <a:pt x="633" y="239"/>
                  </a:lnTo>
                  <a:lnTo>
                    <a:pt x="655" y="243"/>
                  </a:lnTo>
                  <a:lnTo>
                    <a:pt x="677" y="248"/>
                  </a:lnTo>
                  <a:lnTo>
                    <a:pt x="695" y="255"/>
                  </a:lnTo>
                  <a:lnTo>
                    <a:pt x="716" y="265"/>
                  </a:lnTo>
                  <a:lnTo>
                    <a:pt x="732" y="276"/>
                  </a:lnTo>
                  <a:lnTo>
                    <a:pt x="748" y="287"/>
                  </a:lnTo>
                  <a:lnTo>
                    <a:pt x="765" y="301"/>
                  </a:lnTo>
                  <a:lnTo>
                    <a:pt x="765" y="301"/>
                  </a:lnTo>
                  <a:lnTo>
                    <a:pt x="776" y="268"/>
                  </a:lnTo>
                  <a:lnTo>
                    <a:pt x="789" y="239"/>
                  </a:lnTo>
                  <a:lnTo>
                    <a:pt x="803" y="208"/>
                  </a:lnTo>
                  <a:lnTo>
                    <a:pt x="821" y="181"/>
                  </a:lnTo>
                  <a:lnTo>
                    <a:pt x="842" y="155"/>
                  </a:lnTo>
                  <a:lnTo>
                    <a:pt x="862" y="129"/>
                  </a:lnTo>
                  <a:lnTo>
                    <a:pt x="885" y="106"/>
                  </a:lnTo>
                  <a:lnTo>
                    <a:pt x="911" y="86"/>
                  </a:lnTo>
                  <a:lnTo>
                    <a:pt x="938" y="67"/>
                  </a:lnTo>
                  <a:lnTo>
                    <a:pt x="968" y="49"/>
                  </a:lnTo>
                  <a:lnTo>
                    <a:pt x="997" y="35"/>
                  </a:lnTo>
                  <a:lnTo>
                    <a:pt x="1028" y="24"/>
                  </a:lnTo>
                  <a:lnTo>
                    <a:pt x="1061" y="13"/>
                  </a:lnTo>
                  <a:lnTo>
                    <a:pt x="1094" y="5"/>
                  </a:lnTo>
                  <a:lnTo>
                    <a:pt x="1128" y="2"/>
                  </a:lnTo>
                  <a:lnTo>
                    <a:pt x="1163" y="0"/>
                  </a:lnTo>
                  <a:lnTo>
                    <a:pt x="1163" y="0"/>
                  </a:lnTo>
                  <a:lnTo>
                    <a:pt x="1203" y="2"/>
                  </a:lnTo>
                  <a:lnTo>
                    <a:pt x="447" y="10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4" name="Freeform 39">
              <a:extLst>
                <a:ext uri="{FF2B5EF4-FFF2-40B4-BE49-F238E27FC236}">
                  <a16:creationId xmlns="" xmlns:a16="http://schemas.microsoft.com/office/drawing/2014/main" id="{59953E9B-648C-4492-8375-AE664B1411EE}"/>
                </a:ext>
              </a:extLst>
            </p:cNvPr>
            <p:cNvSpPr>
              <a:spLocks/>
            </p:cNvSpPr>
            <p:nvPr/>
          </p:nvSpPr>
          <p:spPr bwMode="auto">
            <a:xfrm>
              <a:off x="7893051" y="3473451"/>
              <a:ext cx="42863" cy="49213"/>
            </a:xfrm>
            <a:custGeom>
              <a:avLst/>
              <a:gdLst>
                <a:gd name="T0" fmla="*/ 0 w 27"/>
                <a:gd name="T1" fmla="*/ 24 h 31"/>
                <a:gd name="T2" fmla="*/ 0 w 27"/>
                <a:gd name="T3" fmla="*/ 24 h 31"/>
                <a:gd name="T4" fmla="*/ 2 w 27"/>
                <a:gd name="T5" fmla="*/ 24 h 31"/>
                <a:gd name="T6" fmla="*/ 2 w 27"/>
                <a:gd name="T7" fmla="*/ 24 h 31"/>
                <a:gd name="T8" fmla="*/ 5 w 27"/>
                <a:gd name="T9" fmla="*/ 31 h 31"/>
                <a:gd name="T10" fmla="*/ 5 w 27"/>
                <a:gd name="T11" fmla="*/ 31 h 31"/>
                <a:gd name="T12" fmla="*/ 14 w 27"/>
                <a:gd name="T13" fmla="*/ 22 h 31"/>
                <a:gd name="T14" fmla="*/ 20 w 27"/>
                <a:gd name="T15" fmla="*/ 13 h 31"/>
                <a:gd name="T16" fmla="*/ 27 w 27"/>
                <a:gd name="T17" fmla="*/ 0 h 31"/>
                <a:gd name="T18" fmla="*/ 27 w 27"/>
                <a:gd name="T19" fmla="*/ 0 h 31"/>
                <a:gd name="T20" fmla="*/ 20 w 27"/>
                <a:gd name="T21" fmla="*/ 9 h 31"/>
                <a:gd name="T22" fmla="*/ 13 w 27"/>
                <a:gd name="T23" fmla="*/ 17 h 31"/>
                <a:gd name="T24" fmla="*/ 7 w 27"/>
                <a:gd name="T25" fmla="*/ 20 h 31"/>
                <a:gd name="T26" fmla="*/ 0 w 27"/>
                <a:gd name="T27" fmla="*/ 24 h 31"/>
                <a:gd name="T28" fmla="*/ 0 w 27"/>
                <a:gd name="T29"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1">
                  <a:moveTo>
                    <a:pt x="0" y="24"/>
                  </a:moveTo>
                  <a:lnTo>
                    <a:pt x="0" y="24"/>
                  </a:lnTo>
                  <a:lnTo>
                    <a:pt x="2" y="24"/>
                  </a:lnTo>
                  <a:lnTo>
                    <a:pt x="2" y="24"/>
                  </a:lnTo>
                  <a:lnTo>
                    <a:pt x="5" y="31"/>
                  </a:lnTo>
                  <a:lnTo>
                    <a:pt x="5" y="31"/>
                  </a:lnTo>
                  <a:lnTo>
                    <a:pt x="14" y="22"/>
                  </a:lnTo>
                  <a:lnTo>
                    <a:pt x="20" y="13"/>
                  </a:lnTo>
                  <a:lnTo>
                    <a:pt x="27" y="0"/>
                  </a:lnTo>
                  <a:lnTo>
                    <a:pt x="27" y="0"/>
                  </a:lnTo>
                  <a:lnTo>
                    <a:pt x="20" y="9"/>
                  </a:lnTo>
                  <a:lnTo>
                    <a:pt x="13" y="17"/>
                  </a:lnTo>
                  <a:lnTo>
                    <a:pt x="7" y="20"/>
                  </a:lnTo>
                  <a:lnTo>
                    <a:pt x="0" y="24"/>
                  </a:lnTo>
                  <a:lnTo>
                    <a:pt x="0" y="24"/>
                  </a:lnTo>
                  <a:close/>
                </a:path>
              </a:pathLst>
            </a:custGeom>
            <a:solidFill>
              <a:srgbClr val="FAA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5" name="Freeform 40">
              <a:extLst>
                <a:ext uri="{FF2B5EF4-FFF2-40B4-BE49-F238E27FC236}">
                  <a16:creationId xmlns="" xmlns:a16="http://schemas.microsoft.com/office/drawing/2014/main" id="{0182C804-532B-478A-8DCE-AE5BCE5F6D70}"/>
                </a:ext>
              </a:extLst>
            </p:cNvPr>
            <p:cNvSpPr>
              <a:spLocks/>
            </p:cNvSpPr>
            <p:nvPr/>
          </p:nvSpPr>
          <p:spPr bwMode="auto">
            <a:xfrm>
              <a:off x="6510338" y="4325939"/>
              <a:ext cx="190500" cy="238125"/>
            </a:xfrm>
            <a:custGeom>
              <a:avLst/>
              <a:gdLst>
                <a:gd name="T0" fmla="*/ 120 w 120"/>
                <a:gd name="T1" fmla="*/ 39 h 150"/>
                <a:gd name="T2" fmla="*/ 5 w 120"/>
                <a:gd name="T3" fmla="*/ 4 h 150"/>
                <a:gd name="T4" fmla="*/ 5 w 120"/>
                <a:gd name="T5" fmla="*/ 4 h 150"/>
                <a:gd name="T6" fmla="*/ 2 w 120"/>
                <a:gd name="T7" fmla="*/ 2 h 150"/>
                <a:gd name="T8" fmla="*/ 0 w 120"/>
                <a:gd name="T9" fmla="*/ 0 h 150"/>
                <a:gd name="T10" fmla="*/ 0 w 120"/>
                <a:gd name="T11" fmla="*/ 110 h 150"/>
                <a:gd name="T12" fmla="*/ 0 w 120"/>
                <a:gd name="T13" fmla="*/ 110 h 150"/>
                <a:gd name="T14" fmla="*/ 2 w 120"/>
                <a:gd name="T15" fmla="*/ 113 h 150"/>
                <a:gd name="T16" fmla="*/ 7 w 120"/>
                <a:gd name="T17" fmla="*/ 115 h 150"/>
                <a:gd name="T18" fmla="*/ 120 w 120"/>
                <a:gd name="T19" fmla="*/ 150 h 150"/>
                <a:gd name="T20" fmla="*/ 120 w 120"/>
                <a:gd name="T21" fmla="*/ 3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50">
                  <a:moveTo>
                    <a:pt x="120" y="39"/>
                  </a:moveTo>
                  <a:lnTo>
                    <a:pt x="5" y="4"/>
                  </a:lnTo>
                  <a:lnTo>
                    <a:pt x="5" y="4"/>
                  </a:lnTo>
                  <a:lnTo>
                    <a:pt x="2" y="2"/>
                  </a:lnTo>
                  <a:lnTo>
                    <a:pt x="0" y="0"/>
                  </a:lnTo>
                  <a:lnTo>
                    <a:pt x="0" y="110"/>
                  </a:lnTo>
                  <a:lnTo>
                    <a:pt x="0" y="110"/>
                  </a:lnTo>
                  <a:lnTo>
                    <a:pt x="2" y="113"/>
                  </a:lnTo>
                  <a:lnTo>
                    <a:pt x="7" y="115"/>
                  </a:lnTo>
                  <a:lnTo>
                    <a:pt x="120" y="150"/>
                  </a:lnTo>
                  <a:lnTo>
                    <a:pt x="120" y="39"/>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6" name="Freeform 41">
              <a:extLst>
                <a:ext uri="{FF2B5EF4-FFF2-40B4-BE49-F238E27FC236}">
                  <a16:creationId xmlns="" xmlns:a16="http://schemas.microsoft.com/office/drawing/2014/main" id="{676FC9C3-8360-4F86-9ED7-A78D4F873110}"/>
                </a:ext>
              </a:extLst>
            </p:cNvPr>
            <p:cNvSpPr>
              <a:spLocks/>
            </p:cNvSpPr>
            <p:nvPr/>
          </p:nvSpPr>
          <p:spPr bwMode="auto">
            <a:xfrm>
              <a:off x="6700838" y="4352926"/>
              <a:ext cx="371475" cy="217488"/>
            </a:xfrm>
            <a:custGeom>
              <a:avLst/>
              <a:gdLst>
                <a:gd name="T0" fmla="*/ 234 w 234"/>
                <a:gd name="T1" fmla="*/ 0 h 137"/>
                <a:gd name="T2" fmla="*/ 232 w 234"/>
                <a:gd name="T3" fmla="*/ 1 h 137"/>
                <a:gd name="T4" fmla="*/ 229 w 234"/>
                <a:gd name="T5" fmla="*/ 3 h 137"/>
                <a:gd name="T6" fmla="*/ 225 w 234"/>
                <a:gd name="T7" fmla="*/ 5 h 137"/>
                <a:gd name="T8" fmla="*/ 223 w 234"/>
                <a:gd name="T9" fmla="*/ 5 h 137"/>
                <a:gd name="T10" fmla="*/ 218 w 234"/>
                <a:gd name="T11" fmla="*/ 7 h 137"/>
                <a:gd name="T12" fmla="*/ 214 w 234"/>
                <a:gd name="T13" fmla="*/ 7 h 137"/>
                <a:gd name="T14" fmla="*/ 207 w 234"/>
                <a:gd name="T15" fmla="*/ 7 h 137"/>
                <a:gd name="T16" fmla="*/ 72 w 234"/>
                <a:gd name="T17" fmla="*/ 23 h 137"/>
                <a:gd name="T18" fmla="*/ 59 w 234"/>
                <a:gd name="T19" fmla="*/ 25 h 137"/>
                <a:gd name="T20" fmla="*/ 55 w 234"/>
                <a:gd name="T21" fmla="*/ 25 h 137"/>
                <a:gd name="T22" fmla="*/ 51 w 234"/>
                <a:gd name="T23" fmla="*/ 25 h 137"/>
                <a:gd name="T24" fmla="*/ 46 w 234"/>
                <a:gd name="T25" fmla="*/ 25 h 137"/>
                <a:gd name="T26" fmla="*/ 41 w 234"/>
                <a:gd name="T27" fmla="*/ 25 h 137"/>
                <a:gd name="T28" fmla="*/ 39 w 234"/>
                <a:gd name="T29" fmla="*/ 25 h 137"/>
                <a:gd name="T30" fmla="*/ 33 w 234"/>
                <a:gd name="T31" fmla="*/ 25 h 137"/>
                <a:gd name="T32" fmla="*/ 31 w 234"/>
                <a:gd name="T33" fmla="*/ 25 h 137"/>
                <a:gd name="T34" fmla="*/ 26 w 234"/>
                <a:gd name="T35" fmla="*/ 25 h 137"/>
                <a:gd name="T36" fmla="*/ 24 w 234"/>
                <a:gd name="T37" fmla="*/ 25 h 137"/>
                <a:gd name="T38" fmla="*/ 19 w 234"/>
                <a:gd name="T39" fmla="*/ 25 h 137"/>
                <a:gd name="T40" fmla="*/ 17 w 234"/>
                <a:gd name="T41" fmla="*/ 25 h 137"/>
                <a:gd name="T42" fmla="*/ 9 w 234"/>
                <a:gd name="T43" fmla="*/ 23 h 137"/>
                <a:gd name="T44" fmla="*/ 6 w 234"/>
                <a:gd name="T45" fmla="*/ 23 h 137"/>
                <a:gd name="T46" fmla="*/ 0 w 234"/>
                <a:gd name="T47" fmla="*/ 133 h 137"/>
                <a:gd name="T48" fmla="*/ 11 w 234"/>
                <a:gd name="T49" fmla="*/ 135 h 137"/>
                <a:gd name="T50" fmla="*/ 15 w 234"/>
                <a:gd name="T51" fmla="*/ 135 h 137"/>
                <a:gd name="T52" fmla="*/ 20 w 234"/>
                <a:gd name="T53" fmla="*/ 137 h 137"/>
                <a:gd name="T54" fmla="*/ 22 w 234"/>
                <a:gd name="T55" fmla="*/ 137 h 137"/>
                <a:gd name="T56" fmla="*/ 28 w 234"/>
                <a:gd name="T57" fmla="*/ 137 h 137"/>
                <a:gd name="T58" fmla="*/ 30 w 234"/>
                <a:gd name="T59" fmla="*/ 137 h 137"/>
                <a:gd name="T60" fmla="*/ 35 w 234"/>
                <a:gd name="T61" fmla="*/ 137 h 137"/>
                <a:gd name="T62" fmla="*/ 37 w 234"/>
                <a:gd name="T63" fmla="*/ 137 h 137"/>
                <a:gd name="T64" fmla="*/ 42 w 234"/>
                <a:gd name="T65" fmla="*/ 137 h 137"/>
                <a:gd name="T66" fmla="*/ 46 w 234"/>
                <a:gd name="T67" fmla="*/ 137 h 137"/>
                <a:gd name="T68" fmla="*/ 50 w 234"/>
                <a:gd name="T69" fmla="*/ 137 h 137"/>
                <a:gd name="T70" fmla="*/ 53 w 234"/>
                <a:gd name="T71" fmla="*/ 137 h 137"/>
                <a:gd name="T72" fmla="*/ 57 w 234"/>
                <a:gd name="T73" fmla="*/ 137 h 137"/>
                <a:gd name="T74" fmla="*/ 72 w 234"/>
                <a:gd name="T75" fmla="*/ 135 h 137"/>
                <a:gd name="T76" fmla="*/ 207 w 234"/>
                <a:gd name="T77" fmla="*/ 118 h 137"/>
                <a:gd name="T78" fmla="*/ 212 w 234"/>
                <a:gd name="T79" fmla="*/ 118 h 137"/>
                <a:gd name="T80" fmla="*/ 216 w 234"/>
                <a:gd name="T81" fmla="*/ 118 h 137"/>
                <a:gd name="T82" fmla="*/ 221 w 234"/>
                <a:gd name="T83" fmla="*/ 116 h 137"/>
                <a:gd name="T84" fmla="*/ 223 w 234"/>
                <a:gd name="T85" fmla="*/ 116 h 137"/>
                <a:gd name="T86" fmla="*/ 229 w 234"/>
                <a:gd name="T87" fmla="*/ 115 h 137"/>
                <a:gd name="T88" fmla="*/ 232 w 234"/>
                <a:gd name="T89" fmla="*/ 113 h 137"/>
                <a:gd name="T90" fmla="*/ 234 w 234"/>
                <a:gd name="T91" fmla="*/ 111 h 137"/>
                <a:gd name="T92" fmla="*/ 234 w 234"/>
                <a:gd name="T93" fmla="*/ 10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137">
                  <a:moveTo>
                    <a:pt x="234" y="0"/>
                  </a:moveTo>
                  <a:lnTo>
                    <a:pt x="234" y="0"/>
                  </a:lnTo>
                  <a:lnTo>
                    <a:pt x="234" y="0"/>
                  </a:lnTo>
                  <a:lnTo>
                    <a:pt x="234" y="0"/>
                  </a:lnTo>
                  <a:lnTo>
                    <a:pt x="232" y="1"/>
                  </a:lnTo>
                  <a:lnTo>
                    <a:pt x="232" y="1"/>
                  </a:lnTo>
                  <a:lnTo>
                    <a:pt x="230" y="1"/>
                  </a:lnTo>
                  <a:lnTo>
                    <a:pt x="230" y="3"/>
                  </a:lnTo>
                  <a:lnTo>
                    <a:pt x="229" y="3"/>
                  </a:lnTo>
                  <a:lnTo>
                    <a:pt x="229" y="3"/>
                  </a:lnTo>
                  <a:lnTo>
                    <a:pt x="227" y="3"/>
                  </a:lnTo>
                  <a:lnTo>
                    <a:pt x="225" y="5"/>
                  </a:lnTo>
                  <a:lnTo>
                    <a:pt x="225" y="5"/>
                  </a:lnTo>
                  <a:lnTo>
                    <a:pt x="223" y="5"/>
                  </a:lnTo>
                  <a:lnTo>
                    <a:pt x="223" y="5"/>
                  </a:lnTo>
                  <a:lnTo>
                    <a:pt x="221" y="5"/>
                  </a:lnTo>
                  <a:lnTo>
                    <a:pt x="221" y="5"/>
                  </a:lnTo>
                  <a:lnTo>
                    <a:pt x="218" y="7"/>
                  </a:lnTo>
                  <a:lnTo>
                    <a:pt x="218" y="7"/>
                  </a:lnTo>
                  <a:lnTo>
                    <a:pt x="214" y="7"/>
                  </a:lnTo>
                  <a:lnTo>
                    <a:pt x="214" y="7"/>
                  </a:lnTo>
                  <a:lnTo>
                    <a:pt x="210" y="7"/>
                  </a:lnTo>
                  <a:lnTo>
                    <a:pt x="210" y="7"/>
                  </a:lnTo>
                  <a:lnTo>
                    <a:pt x="207" y="7"/>
                  </a:lnTo>
                  <a:lnTo>
                    <a:pt x="207" y="7"/>
                  </a:lnTo>
                  <a:lnTo>
                    <a:pt x="205" y="9"/>
                  </a:lnTo>
                  <a:lnTo>
                    <a:pt x="72" y="23"/>
                  </a:lnTo>
                  <a:lnTo>
                    <a:pt x="70" y="23"/>
                  </a:lnTo>
                  <a:lnTo>
                    <a:pt x="70" y="23"/>
                  </a:lnTo>
                  <a:lnTo>
                    <a:pt x="59" y="25"/>
                  </a:lnTo>
                  <a:lnTo>
                    <a:pt x="59" y="25"/>
                  </a:lnTo>
                  <a:lnTo>
                    <a:pt x="55" y="25"/>
                  </a:lnTo>
                  <a:lnTo>
                    <a:pt x="55" y="25"/>
                  </a:lnTo>
                  <a:lnTo>
                    <a:pt x="53" y="25"/>
                  </a:lnTo>
                  <a:lnTo>
                    <a:pt x="53" y="25"/>
                  </a:lnTo>
                  <a:lnTo>
                    <a:pt x="51" y="25"/>
                  </a:lnTo>
                  <a:lnTo>
                    <a:pt x="50" y="25"/>
                  </a:lnTo>
                  <a:lnTo>
                    <a:pt x="48" y="25"/>
                  </a:lnTo>
                  <a:lnTo>
                    <a:pt x="46" y="25"/>
                  </a:lnTo>
                  <a:lnTo>
                    <a:pt x="44" y="25"/>
                  </a:lnTo>
                  <a:lnTo>
                    <a:pt x="44" y="25"/>
                  </a:lnTo>
                  <a:lnTo>
                    <a:pt x="41" y="25"/>
                  </a:lnTo>
                  <a:lnTo>
                    <a:pt x="41" y="25"/>
                  </a:lnTo>
                  <a:lnTo>
                    <a:pt x="39" y="25"/>
                  </a:lnTo>
                  <a:lnTo>
                    <a:pt x="39" y="25"/>
                  </a:lnTo>
                  <a:lnTo>
                    <a:pt x="37" y="25"/>
                  </a:lnTo>
                  <a:lnTo>
                    <a:pt x="37" y="25"/>
                  </a:lnTo>
                  <a:lnTo>
                    <a:pt x="33" y="25"/>
                  </a:lnTo>
                  <a:lnTo>
                    <a:pt x="33" y="25"/>
                  </a:lnTo>
                  <a:lnTo>
                    <a:pt x="31" y="25"/>
                  </a:lnTo>
                  <a:lnTo>
                    <a:pt x="31" y="25"/>
                  </a:lnTo>
                  <a:lnTo>
                    <a:pt x="30" y="25"/>
                  </a:lnTo>
                  <a:lnTo>
                    <a:pt x="30" y="25"/>
                  </a:lnTo>
                  <a:lnTo>
                    <a:pt x="26" y="25"/>
                  </a:lnTo>
                  <a:lnTo>
                    <a:pt x="26" y="25"/>
                  </a:lnTo>
                  <a:lnTo>
                    <a:pt x="24" y="25"/>
                  </a:lnTo>
                  <a:lnTo>
                    <a:pt x="24" y="25"/>
                  </a:lnTo>
                  <a:lnTo>
                    <a:pt x="22" y="25"/>
                  </a:lnTo>
                  <a:lnTo>
                    <a:pt x="22" y="25"/>
                  </a:lnTo>
                  <a:lnTo>
                    <a:pt x="19" y="25"/>
                  </a:lnTo>
                  <a:lnTo>
                    <a:pt x="19" y="25"/>
                  </a:lnTo>
                  <a:lnTo>
                    <a:pt x="17" y="25"/>
                  </a:lnTo>
                  <a:lnTo>
                    <a:pt x="17" y="25"/>
                  </a:lnTo>
                  <a:lnTo>
                    <a:pt x="13" y="23"/>
                  </a:lnTo>
                  <a:lnTo>
                    <a:pt x="13" y="23"/>
                  </a:lnTo>
                  <a:lnTo>
                    <a:pt x="9" y="23"/>
                  </a:lnTo>
                  <a:lnTo>
                    <a:pt x="9" y="23"/>
                  </a:lnTo>
                  <a:lnTo>
                    <a:pt x="6" y="23"/>
                  </a:lnTo>
                  <a:lnTo>
                    <a:pt x="6" y="23"/>
                  </a:lnTo>
                  <a:lnTo>
                    <a:pt x="0" y="22"/>
                  </a:lnTo>
                  <a:lnTo>
                    <a:pt x="0" y="133"/>
                  </a:lnTo>
                  <a:lnTo>
                    <a:pt x="0" y="133"/>
                  </a:lnTo>
                  <a:lnTo>
                    <a:pt x="8" y="135"/>
                  </a:lnTo>
                  <a:lnTo>
                    <a:pt x="8" y="135"/>
                  </a:lnTo>
                  <a:lnTo>
                    <a:pt x="11" y="135"/>
                  </a:lnTo>
                  <a:lnTo>
                    <a:pt x="11" y="135"/>
                  </a:lnTo>
                  <a:lnTo>
                    <a:pt x="15" y="135"/>
                  </a:lnTo>
                  <a:lnTo>
                    <a:pt x="15" y="135"/>
                  </a:lnTo>
                  <a:lnTo>
                    <a:pt x="17" y="135"/>
                  </a:lnTo>
                  <a:lnTo>
                    <a:pt x="17" y="135"/>
                  </a:lnTo>
                  <a:lnTo>
                    <a:pt x="20" y="137"/>
                  </a:lnTo>
                  <a:lnTo>
                    <a:pt x="20" y="137"/>
                  </a:lnTo>
                  <a:lnTo>
                    <a:pt x="22" y="137"/>
                  </a:lnTo>
                  <a:lnTo>
                    <a:pt x="22" y="137"/>
                  </a:lnTo>
                  <a:lnTo>
                    <a:pt x="24" y="137"/>
                  </a:lnTo>
                  <a:lnTo>
                    <a:pt x="24" y="137"/>
                  </a:lnTo>
                  <a:lnTo>
                    <a:pt x="28" y="137"/>
                  </a:lnTo>
                  <a:lnTo>
                    <a:pt x="28" y="137"/>
                  </a:lnTo>
                  <a:lnTo>
                    <a:pt x="30" y="137"/>
                  </a:lnTo>
                  <a:lnTo>
                    <a:pt x="30" y="137"/>
                  </a:lnTo>
                  <a:lnTo>
                    <a:pt x="33" y="137"/>
                  </a:lnTo>
                  <a:lnTo>
                    <a:pt x="33" y="137"/>
                  </a:lnTo>
                  <a:lnTo>
                    <a:pt x="35" y="137"/>
                  </a:lnTo>
                  <a:lnTo>
                    <a:pt x="35" y="137"/>
                  </a:lnTo>
                  <a:lnTo>
                    <a:pt x="37" y="137"/>
                  </a:lnTo>
                  <a:lnTo>
                    <a:pt x="37" y="137"/>
                  </a:lnTo>
                  <a:lnTo>
                    <a:pt x="41" y="137"/>
                  </a:lnTo>
                  <a:lnTo>
                    <a:pt x="41" y="137"/>
                  </a:lnTo>
                  <a:lnTo>
                    <a:pt x="42" y="137"/>
                  </a:lnTo>
                  <a:lnTo>
                    <a:pt x="42" y="137"/>
                  </a:lnTo>
                  <a:lnTo>
                    <a:pt x="44" y="137"/>
                  </a:lnTo>
                  <a:lnTo>
                    <a:pt x="46" y="137"/>
                  </a:lnTo>
                  <a:lnTo>
                    <a:pt x="46" y="137"/>
                  </a:lnTo>
                  <a:lnTo>
                    <a:pt x="48" y="137"/>
                  </a:lnTo>
                  <a:lnTo>
                    <a:pt x="50" y="137"/>
                  </a:lnTo>
                  <a:lnTo>
                    <a:pt x="51" y="137"/>
                  </a:lnTo>
                  <a:lnTo>
                    <a:pt x="51" y="137"/>
                  </a:lnTo>
                  <a:lnTo>
                    <a:pt x="53" y="137"/>
                  </a:lnTo>
                  <a:lnTo>
                    <a:pt x="53" y="137"/>
                  </a:lnTo>
                  <a:lnTo>
                    <a:pt x="57" y="137"/>
                  </a:lnTo>
                  <a:lnTo>
                    <a:pt x="57" y="137"/>
                  </a:lnTo>
                  <a:lnTo>
                    <a:pt x="59" y="137"/>
                  </a:lnTo>
                  <a:lnTo>
                    <a:pt x="59" y="137"/>
                  </a:lnTo>
                  <a:lnTo>
                    <a:pt x="72" y="135"/>
                  </a:lnTo>
                  <a:lnTo>
                    <a:pt x="73" y="135"/>
                  </a:lnTo>
                  <a:lnTo>
                    <a:pt x="207" y="118"/>
                  </a:lnTo>
                  <a:lnTo>
                    <a:pt x="207" y="118"/>
                  </a:lnTo>
                  <a:lnTo>
                    <a:pt x="208" y="118"/>
                  </a:lnTo>
                  <a:lnTo>
                    <a:pt x="208" y="118"/>
                  </a:lnTo>
                  <a:lnTo>
                    <a:pt x="212" y="118"/>
                  </a:lnTo>
                  <a:lnTo>
                    <a:pt x="212" y="118"/>
                  </a:lnTo>
                  <a:lnTo>
                    <a:pt x="216" y="118"/>
                  </a:lnTo>
                  <a:lnTo>
                    <a:pt x="216" y="118"/>
                  </a:lnTo>
                  <a:lnTo>
                    <a:pt x="219" y="116"/>
                  </a:lnTo>
                  <a:lnTo>
                    <a:pt x="219" y="116"/>
                  </a:lnTo>
                  <a:lnTo>
                    <a:pt x="221" y="116"/>
                  </a:lnTo>
                  <a:lnTo>
                    <a:pt x="221" y="116"/>
                  </a:lnTo>
                  <a:lnTo>
                    <a:pt x="223" y="116"/>
                  </a:lnTo>
                  <a:lnTo>
                    <a:pt x="223" y="116"/>
                  </a:lnTo>
                  <a:lnTo>
                    <a:pt x="227" y="115"/>
                  </a:lnTo>
                  <a:lnTo>
                    <a:pt x="227" y="115"/>
                  </a:lnTo>
                  <a:lnTo>
                    <a:pt x="229" y="115"/>
                  </a:lnTo>
                  <a:lnTo>
                    <a:pt x="230" y="115"/>
                  </a:lnTo>
                  <a:lnTo>
                    <a:pt x="230" y="113"/>
                  </a:lnTo>
                  <a:lnTo>
                    <a:pt x="232" y="113"/>
                  </a:lnTo>
                  <a:lnTo>
                    <a:pt x="232" y="113"/>
                  </a:lnTo>
                  <a:lnTo>
                    <a:pt x="234" y="113"/>
                  </a:lnTo>
                  <a:lnTo>
                    <a:pt x="234" y="111"/>
                  </a:lnTo>
                  <a:lnTo>
                    <a:pt x="234" y="111"/>
                  </a:lnTo>
                  <a:lnTo>
                    <a:pt x="234" y="111"/>
                  </a:lnTo>
                  <a:lnTo>
                    <a:pt x="234" y="109"/>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7" name="Freeform 42">
              <a:extLst>
                <a:ext uri="{FF2B5EF4-FFF2-40B4-BE49-F238E27FC236}">
                  <a16:creationId xmlns="" xmlns:a16="http://schemas.microsoft.com/office/drawing/2014/main" id="{9D16DCD7-37B8-41DD-AB99-5010D80A1E8E}"/>
                </a:ext>
              </a:extLst>
            </p:cNvPr>
            <p:cNvSpPr>
              <a:spLocks/>
            </p:cNvSpPr>
            <p:nvPr/>
          </p:nvSpPr>
          <p:spPr bwMode="auto">
            <a:xfrm>
              <a:off x="6510338" y="4283076"/>
              <a:ext cx="561975" cy="109538"/>
            </a:xfrm>
            <a:custGeom>
              <a:avLst/>
              <a:gdLst>
                <a:gd name="T0" fmla="*/ 349 w 354"/>
                <a:gd name="T1" fmla="*/ 38 h 69"/>
                <a:gd name="T2" fmla="*/ 349 w 354"/>
                <a:gd name="T3" fmla="*/ 38 h 69"/>
                <a:gd name="T4" fmla="*/ 352 w 354"/>
                <a:gd name="T5" fmla="*/ 40 h 69"/>
                <a:gd name="T6" fmla="*/ 354 w 354"/>
                <a:gd name="T7" fmla="*/ 42 h 69"/>
                <a:gd name="T8" fmla="*/ 354 w 354"/>
                <a:gd name="T9" fmla="*/ 44 h 69"/>
                <a:gd name="T10" fmla="*/ 352 w 354"/>
                <a:gd name="T11" fmla="*/ 45 h 69"/>
                <a:gd name="T12" fmla="*/ 341 w 354"/>
                <a:gd name="T13" fmla="*/ 49 h 69"/>
                <a:gd name="T14" fmla="*/ 325 w 354"/>
                <a:gd name="T15" fmla="*/ 53 h 69"/>
                <a:gd name="T16" fmla="*/ 192 w 354"/>
                <a:gd name="T17" fmla="*/ 67 h 69"/>
                <a:gd name="T18" fmla="*/ 192 w 354"/>
                <a:gd name="T19" fmla="*/ 67 h 69"/>
                <a:gd name="T20" fmla="*/ 171 w 354"/>
                <a:gd name="T21" fmla="*/ 69 h 69"/>
                <a:gd name="T22" fmla="*/ 151 w 354"/>
                <a:gd name="T23" fmla="*/ 69 h 69"/>
                <a:gd name="T24" fmla="*/ 133 w 354"/>
                <a:gd name="T25" fmla="*/ 67 h 69"/>
                <a:gd name="T26" fmla="*/ 120 w 354"/>
                <a:gd name="T27" fmla="*/ 66 h 69"/>
                <a:gd name="T28" fmla="*/ 5 w 354"/>
                <a:gd name="T29" fmla="*/ 31 h 69"/>
                <a:gd name="T30" fmla="*/ 5 w 354"/>
                <a:gd name="T31" fmla="*/ 31 h 69"/>
                <a:gd name="T32" fmla="*/ 2 w 354"/>
                <a:gd name="T33" fmla="*/ 29 h 69"/>
                <a:gd name="T34" fmla="*/ 0 w 354"/>
                <a:gd name="T35" fmla="*/ 27 h 69"/>
                <a:gd name="T36" fmla="*/ 0 w 354"/>
                <a:gd name="T37" fmla="*/ 25 h 69"/>
                <a:gd name="T38" fmla="*/ 2 w 354"/>
                <a:gd name="T39" fmla="*/ 24 h 69"/>
                <a:gd name="T40" fmla="*/ 11 w 354"/>
                <a:gd name="T41" fmla="*/ 20 h 69"/>
                <a:gd name="T42" fmla="*/ 27 w 354"/>
                <a:gd name="T43" fmla="*/ 18 h 69"/>
                <a:gd name="T44" fmla="*/ 161 w 354"/>
                <a:gd name="T45" fmla="*/ 2 h 69"/>
                <a:gd name="T46" fmla="*/ 161 w 354"/>
                <a:gd name="T47" fmla="*/ 2 h 69"/>
                <a:gd name="T48" fmla="*/ 182 w 354"/>
                <a:gd name="T49" fmla="*/ 0 h 69"/>
                <a:gd name="T50" fmla="*/ 202 w 354"/>
                <a:gd name="T51" fmla="*/ 0 h 69"/>
                <a:gd name="T52" fmla="*/ 219 w 354"/>
                <a:gd name="T53" fmla="*/ 2 h 69"/>
                <a:gd name="T54" fmla="*/ 234 w 354"/>
                <a:gd name="T55" fmla="*/ 3 h 69"/>
                <a:gd name="T56" fmla="*/ 349 w 354"/>
                <a:gd name="T57" fmla="*/ 3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69">
                  <a:moveTo>
                    <a:pt x="349" y="38"/>
                  </a:moveTo>
                  <a:lnTo>
                    <a:pt x="349" y="38"/>
                  </a:lnTo>
                  <a:lnTo>
                    <a:pt x="352" y="40"/>
                  </a:lnTo>
                  <a:lnTo>
                    <a:pt x="354" y="42"/>
                  </a:lnTo>
                  <a:lnTo>
                    <a:pt x="354" y="44"/>
                  </a:lnTo>
                  <a:lnTo>
                    <a:pt x="352" y="45"/>
                  </a:lnTo>
                  <a:lnTo>
                    <a:pt x="341" y="49"/>
                  </a:lnTo>
                  <a:lnTo>
                    <a:pt x="325" y="53"/>
                  </a:lnTo>
                  <a:lnTo>
                    <a:pt x="192" y="67"/>
                  </a:lnTo>
                  <a:lnTo>
                    <a:pt x="192" y="67"/>
                  </a:lnTo>
                  <a:lnTo>
                    <a:pt x="171" y="69"/>
                  </a:lnTo>
                  <a:lnTo>
                    <a:pt x="151" y="69"/>
                  </a:lnTo>
                  <a:lnTo>
                    <a:pt x="133" y="67"/>
                  </a:lnTo>
                  <a:lnTo>
                    <a:pt x="120" y="66"/>
                  </a:lnTo>
                  <a:lnTo>
                    <a:pt x="5" y="31"/>
                  </a:lnTo>
                  <a:lnTo>
                    <a:pt x="5" y="31"/>
                  </a:lnTo>
                  <a:lnTo>
                    <a:pt x="2" y="29"/>
                  </a:lnTo>
                  <a:lnTo>
                    <a:pt x="0" y="27"/>
                  </a:lnTo>
                  <a:lnTo>
                    <a:pt x="0" y="25"/>
                  </a:lnTo>
                  <a:lnTo>
                    <a:pt x="2" y="24"/>
                  </a:lnTo>
                  <a:lnTo>
                    <a:pt x="11" y="20"/>
                  </a:lnTo>
                  <a:lnTo>
                    <a:pt x="27" y="18"/>
                  </a:lnTo>
                  <a:lnTo>
                    <a:pt x="161" y="2"/>
                  </a:lnTo>
                  <a:lnTo>
                    <a:pt x="161" y="2"/>
                  </a:lnTo>
                  <a:lnTo>
                    <a:pt x="182" y="0"/>
                  </a:lnTo>
                  <a:lnTo>
                    <a:pt x="202" y="0"/>
                  </a:lnTo>
                  <a:lnTo>
                    <a:pt x="219" y="2"/>
                  </a:lnTo>
                  <a:lnTo>
                    <a:pt x="234" y="3"/>
                  </a:lnTo>
                  <a:lnTo>
                    <a:pt x="349" y="38"/>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8" name="Freeform 43">
              <a:extLst>
                <a:ext uri="{FF2B5EF4-FFF2-40B4-BE49-F238E27FC236}">
                  <a16:creationId xmlns="" xmlns:a16="http://schemas.microsoft.com/office/drawing/2014/main" id="{C626D93C-187C-475F-AA0F-98C569ECC4EF}"/>
                </a:ext>
              </a:extLst>
            </p:cNvPr>
            <p:cNvSpPr>
              <a:spLocks/>
            </p:cNvSpPr>
            <p:nvPr/>
          </p:nvSpPr>
          <p:spPr bwMode="auto">
            <a:xfrm>
              <a:off x="6556376" y="4286251"/>
              <a:ext cx="161925" cy="84138"/>
            </a:xfrm>
            <a:custGeom>
              <a:avLst/>
              <a:gdLst>
                <a:gd name="T0" fmla="*/ 100 w 102"/>
                <a:gd name="T1" fmla="*/ 32 h 53"/>
                <a:gd name="T2" fmla="*/ 6 w 102"/>
                <a:gd name="T3" fmla="*/ 3 h 53"/>
                <a:gd name="T4" fmla="*/ 6 w 102"/>
                <a:gd name="T5" fmla="*/ 3 h 53"/>
                <a:gd name="T6" fmla="*/ 2 w 102"/>
                <a:gd name="T7" fmla="*/ 1 h 53"/>
                <a:gd name="T8" fmla="*/ 0 w 102"/>
                <a:gd name="T9" fmla="*/ 0 h 53"/>
                <a:gd name="T10" fmla="*/ 2 w 102"/>
                <a:gd name="T11" fmla="*/ 22 h 53"/>
                <a:gd name="T12" fmla="*/ 2 w 102"/>
                <a:gd name="T13" fmla="*/ 22 h 53"/>
                <a:gd name="T14" fmla="*/ 4 w 102"/>
                <a:gd name="T15" fmla="*/ 23 h 53"/>
                <a:gd name="T16" fmla="*/ 7 w 102"/>
                <a:gd name="T17" fmla="*/ 25 h 53"/>
                <a:gd name="T18" fmla="*/ 102 w 102"/>
                <a:gd name="T19" fmla="*/ 53 h 53"/>
                <a:gd name="T20" fmla="*/ 100 w 102"/>
                <a:gd name="T21"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53">
                  <a:moveTo>
                    <a:pt x="100" y="32"/>
                  </a:moveTo>
                  <a:lnTo>
                    <a:pt x="6" y="3"/>
                  </a:lnTo>
                  <a:lnTo>
                    <a:pt x="6" y="3"/>
                  </a:lnTo>
                  <a:lnTo>
                    <a:pt x="2" y="1"/>
                  </a:lnTo>
                  <a:lnTo>
                    <a:pt x="0" y="0"/>
                  </a:lnTo>
                  <a:lnTo>
                    <a:pt x="2" y="22"/>
                  </a:lnTo>
                  <a:lnTo>
                    <a:pt x="2" y="22"/>
                  </a:lnTo>
                  <a:lnTo>
                    <a:pt x="4" y="23"/>
                  </a:lnTo>
                  <a:lnTo>
                    <a:pt x="7" y="25"/>
                  </a:lnTo>
                  <a:lnTo>
                    <a:pt x="102" y="53"/>
                  </a:lnTo>
                  <a:lnTo>
                    <a:pt x="100" y="32"/>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9" name="Freeform 44">
              <a:extLst>
                <a:ext uri="{FF2B5EF4-FFF2-40B4-BE49-F238E27FC236}">
                  <a16:creationId xmlns="" xmlns:a16="http://schemas.microsoft.com/office/drawing/2014/main" id="{4C8AB555-5286-4E9A-8AFA-B88AE0677C27}"/>
                </a:ext>
              </a:extLst>
            </p:cNvPr>
            <p:cNvSpPr>
              <a:spLocks/>
            </p:cNvSpPr>
            <p:nvPr/>
          </p:nvSpPr>
          <p:spPr bwMode="auto">
            <a:xfrm>
              <a:off x="6715126" y="4308476"/>
              <a:ext cx="311150" cy="66675"/>
            </a:xfrm>
            <a:custGeom>
              <a:avLst/>
              <a:gdLst>
                <a:gd name="T0" fmla="*/ 194 w 196"/>
                <a:gd name="T1" fmla="*/ 0 h 42"/>
                <a:gd name="T2" fmla="*/ 194 w 196"/>
                <a:gd name="T3" fmla="*/ 2 h 42"/>
                <a:gd name="T4" fmla="*/ 192 w 196"/>
                <a:gd name="T5" fmla="*/ 2 h 42"/>
                <a:gd name="T6" fmla="*/ 190 w 196"/>
                <a:gd name="T7" fmla="*/ 4 h 42"/>
                <a:gd name="T8" fmla="*/ 190 w 196"/>
                <a:gd name="T9" fmla="*/ 4 h 42"/>
                <a:gd name="T10" fmla="*/ 187 w 196"/>
                <a:gd name="T11" fmla="*/ 4 h 42"/>
                <a:gd name="T12" fmla="*/ 185 w 196"/>
                <a:gd name="T13" fmla="*/ 6 h 42"/>
                <a:gd name="T14" fmla="*/ 181 w 196"/>
                <a:gd name="T15" fmla="*/ 6 h 42"/>
                <a:gd name="T16" fmla="*/ 178 w 196"/>
                <a:gd name="T17" fmla="*/ 6 h 42"/>
                <a:gd name="T18" fmla="*/ 174 w 196"/>
                <a:gd name="T19" fmla="*/ 8 h 42"/>
                <a:gd name="T20" fmla="*/ 170 w 196"/>
                <a:gd name="T21" fmla="*/ 8 h 42"/>
                <a:gd name="T22" fmla="*/ 59 w 196"/>
                <a:gd name="T23" fmla="*/ 20 h 42"/>
                <a:gd name="T24" fmla="*/ 48 w 196"/>
                <a:gd name="T25" fmla="*/ 22 h 42"/>
                <a:gd name="T26" fmla="*/ 42 w 196"/>
                <a:gd name="T27" fmla="*/ 22 h 42"/>
                <a:gd name="T28" fmla="*/ 39 w 196"/>
                <a:gd name="T29" fmla="*/ 22 h 42"/>
                <a:gd name="T30" fmla="*/ 35 w 196"/>
                <a:gd name="T31" fmla="*/ 22 h 42"/>
                <a:gd name="T32" fmla="*/ 30 w 196"/>
                <a:gd name="T33" fmla="*/ 22 h 42"/>
                <a:gd name="T34" fmla="*/ 26 w 196"/>
                <a:gd name="T35" fmla="*/ 22 h 42"/>
                <a:gd name="T36" fmla="*/ 22 w 196"/>
                <a:gd name="T37" fmla="*/ 22 h 42"/>
                <a:gd name="T38" fmla="*/ 19 w 196"/>
                <a:gd name="T39" fmla="*/ 22 h 42"/>
                <a:gd name="T40" fmla="*/ 15 w 196"/>
                <a:gd name="T41" fmla="*/ 20 h 42"/>
                <a:gd name="T42" fmla="*/ 11 w 196"/>
                <a:gd name="T43" fmla="*/ 20 h 42"/>
                <a:gd name="T44" fmla="*/ 8 w 196"/>
                <a:gd name="T45" fmla="*/ 20 h 42"/>
                <a:gd name="T46" fmla="*/ 2 w 196"/>
                <a:gd name="T47" fmla="*/ 20 h 42"/>
                <a:gd name="T48" fmla="*/ 2 w 196"/>
                <a:gd name="T49" fmla="*/ 39 h 42"/>
                <a:gd name="T50" fmla="*/ 6 w 196"/>
                <a:gd name="T51" fmla="*/ 40 h 42"/>
                <a:gd name="T52" fmla="*/ 10 w 196"/>
                <a:gd name="T53" fmla="*/ 40 h 42"/>
                <a:gd name="T54" fmla="*/ 10 w 196"/>
                <a:gd name="T55" fmla="*/ 40 h 42"/>
                <a:gd name="T56" fmla="*/ 13 w 196"/>
                <a:gd name="T57" fmla="*/ 42 h 42"/>
                <a:gd name="T58" fmla="*/ 17 w 196"/>
                <a:gd name="T59" fmla="*/ 42 h 42"/>
                <a:gd name="T60" fmla="*/ 17 w 196"/>
                <a:gd name="T61" fmla="*/ 42 h 42"/>
                <a:gd name="T62" fmla="*/ 21 w 196"/>
                <a:gd name="T63" fmla="*/ 42 h 42"/>
                <a:gd name="T64" fmla="*/ 24 w 196"/>
                <a:gd name="T65" fmla="*/ 42 h 42"/>
                <a:gd name="T66" fmla="*/ 26 w 196"/>
                <a:gd name="T67" fmla="*/ 42 h 42"/>
                <a:gd name="T68" fmla="*/ 28 w 196"/>
                <a:gd name="T69" fmla="*/ 42 h 42"/>
                <a:gd name="T70" fmla="*/ 32 w 196"/>
                <a:gd name="T71" fmla="*/ 42 h 42"/>
                <a:gd name="T72" fmla="*/ 32 w 196"/>
                <a:gd name="T73" fmla="*/ 42 h 42"/>
                <a:gd name="T74" fmla="*/ 37 w 196"/>
                <a:gd name="T75" fmla="*/ 42 h 42"/>
                <a:gd name="T76" fmla="*/ 39 w 196"/>
                <a:gd name="T77" fmla="*/ 42 h 42"/>
                <a:gd name="T78" fmla="*/ 41 w 196"/>
                <a:gd name="T79" fmla="*/ 42 h 42"/>
                <a:gd name="T80" fmla="*/ 44 w 196"/>
                <a:gd name="T81" fmla="*/ 42 h 42"/>
                <a:gd name="T82" fmla="*/ 48 w 196"/>
                <a:gd name="T83" fmla="*/ 42 h 42"/>
                <a:gd name="T84" fmla="*/ 50 w 196"/>
                <a:gd name="T85" fmla="*/ 42 h 42"/>
                <a:gd name="T86" fmla="*/ 59 w 196"/>
                <a:gd name="T87" fmla="*/ 40 h 42"/>
                <a:gd name="T88" fmla="*/ 172 w 196"/>
                <a:gd name="T89" fmla="*/ 28 h 42"/>
                <a:gd name="T90" fmla="*/ 176 w 196"/>
                <a:gd name="T91" fmla="*/ 28 h 42"/>
                <a:gd name="T92" fmla="*/ 178 w 196"/>
                <a:gd name="T93" fmla="*/ 28 h 42"/>
                <a:gd name="T94" fmla="*/ 179 w 196"/>
                <a:gd name="T95" fmla="*/ 28 h 42"/>
                <a:gd name="T96" fmla="*/ 183 w 196"/>
                <a:gd name="T97" fmla="*/ 26 h 42"/>
                <a:gd name="T98" fmla="*/ 185 w 196"/>
                <a:gd name="T99" fmla="*/ 26 h 42"/>
                <a:gd name="T100" fmla="*/ 187 w 196"/>
                <a:gd name="T101" fmla="*/ 26 h 42"/>
                <a:gd name="T102" fmla="*/ 189 w 196"/>
                <a:gd name="T103" fmla="*/ 26 h 42"/>
                <a:gd name="T104" fmla="*/ 190 w 196"/>
                <a:gd name="T105" fmla="*/ 24 h 42"/>
                <a:gd name="T106" fmla="*/ 192 w 196"/>
                <a:gd name="T107" fmla="*/ 24 h 42"/>
                <a:gd name="T108" fmla="*/ 192 w 196"/>
                <a:gd name="T109" fmla="*/ 24 h 42"/>
                <a:gd name="T110" fmla="*/ 194 w 196"/>
                <a:gd name="T111" fmla="*/ 24 h 42"/>
                <a:gd name="T112" fmla="*/ 194 w 196"/>
                <a:gd name="T113" fmla="*/ 22 h 42"/>
                <a:gd name="T114" fmla="*/ 196 w 196"/>
                <a:gd name="T115" fmla="*/ 22 h 42"/>
                <a:gd name="T116" fmla="*/ 196 w 196"/>
                <a:gd name="T117" fmla="*/ 22 h 42"/>
                <a:gd name="T118" fmla="*/ 196 w 196"/>
                <a:gd name="T119" fmla="*/ 22 h 42"/>
                <a:gd name="T120" fmla="*/ 196 w 196"/>
                <a:gd name="T12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42">
                  <a:moveTo>
                    <a:pt x="194" y="0"/>
                  </a:moveTo>
                  <a:lnTo>
                    <a:pt x="194" y="0"/>
                  </a:lnTo>
                  <a:lnTo>
                    <a:pt x="194" y="0"/>
                  </a:lnTo>
                  <a:lnTo>
                    <a:pt x="194" y="0"/>
                  </a:lnTo>
                  <a:lnTo>
                    <a:pt x="194" y="2"/>
                  </a:lnTo>
                  <a:lnTo>
                    <a:pt x="194" y="2"/>
                  </a:lnTo>
                  <a:lnTo>
                    <a:pt x="194" y="2"/>
                  </a:lnTo>
                  <a:lnTo>
                    <a:pt x="192" y="2"/>
                  </a:lnTo>
                  <a:lnTo>
                    <a:pt x="192" y="2"/>
                  </a:lnTo>
                  <a:lnTo>
                    <a:pt x="192" y="2"/>
                  </a:lnTo>
                  <a:lnTo>
                    <a:pt x="192" y="2"/>
                  </a:lnTo>
                  <a:lnTo>
                    <a:pt x="190" y="4"/>
                  </a:lnTo>
                  <a:lnTo>
                    <a:pt x="190" y="4"/>
                  </a:lnTo>
                  <a:lnTo>
                    <a:pt x="190" y="4"/>
                  </a:lnTo>
                  <a:lnTo>
                    <a:pt x="190" y="4"/>
                  </a:lnTo>
                  <a:lnTo>
                    <a:pt x="189" y="4"/>
                  </a:lnTo>
                  <a:lnTo>
                    <a:pt x="189" y="4"/>
                  </a:lnTo>
                  <a:lnTo>
                    <a:pt x="187" y="4"/>
                  </a:lnTo>
                  <a:lnTo>
                    <a:pt x="187" y="4"/>
                  </a:lnTo>
                  <a:lnTo>
                    <a:pt x="185" y="6"/>
                  </a:lnTo>
                  <a:lnTo>
                    <a:pt x="185" y="6"/>
                  </a:lnTo>
                  <a:lnTo>
                    <a:pt x="183" y="6"/>
                  </a:lnTo>
                  <a:lnTo>
                    <a:pt x="181" y="6"/>
                  </a:lnTo>
                  <a:lnTo>
                    <a:pt x="181" y="6"/>
                  </a:lnTo>
                  <a:lnTo>
                    <a:pt x="181" y="6"/>
                  </a:lnTo>
                  <a:lnTo>
                    <a:pt x="178" y="6"/>
                  </a:lnTo>
                  <a:lnTo>
                    <a:pt x="178" y="6"/>
                  </a:lnTo>
                  <a:lnTo>
                    <a:pt x="178" y="6"/>
                  </a:lnTo>
                  <a:lnTo>
                    <a:pt x="176" y="8"/>
                  </a:lnTo>
                  <a:lnTo>
                    <a:pt x="174" y="8"/>
                  </a:lnTo>
                  <a:lnTo>
                    <a:pt x="172" y="8"/>
                  </a:lnTo>
                  <a:lnTo>
                    <a:pt x="172" y="8"/>
                  </a:lnTo>
                  <a:lnTo>
                    <a:pt x="170" y="8"/>
                  </a:lnTo>
                  <a:lnTo>
                    <a:pt x="61" y="20"/>
                  </a:lnTo>
                  <a:lnTo>
                    <a:pt x="59" y="20"/>
                  </a:lnTo>
                  <a:lnTo>
                    <a:pt x="59" y="20"/>
                  </a:lnTo>
                  <a:lnTo>
                    <a:pt x="50" y="22"/>
                  </a:lnTo>
                  <a:lnTo>
                    <a:pt x="48" y="22"/>
                  </a:lnTo>
                  <a:lnTo>
                    <a:pt x="48" y="22"/>
                  </a:lnTo>
                  <a:lnTo>
                    <a:pt x="48" y="22"/>
                  </a:lnTo>
                  <a:lnTo>
                    <a:pt x="44" y="22"/>
                  </a:lnTo>
                  <a:lnTo>
                    <a:pt x="42" y="22"/>
                  </a:lnTo>
                  <a:lnTo>
                    <a:pt x="42" y="22"/>
                  </a:lnTo>
                  <a:lnTo>
                    <a:pt x="39" y="22"/>
                  </a:lnTo>
                  <a:lnTo>
                    <a:pt x="39" y="22"/>
                  </a:lnTo>
                  <a:lnTo>
                    <a:pt x="39" y="22"/>
                  </a:lnTo>
                  <a:lnTo>
                    <a:pt x="35" y="22"/>
                  </a:lnTo>
                  <a:lnTo>
                    <a:pt x="35" y="22"/>
                  </a:lnTo>
                  <a:lnTo>
                    <a:pt x="35" y="22"/>
                  </a:lnTo>
                  <a:lnTo>
                    <a:pt x="30" y="22"/>
                  </a:lnTo>
                  <a:lnTo>
                    <a:pt x="30" y="22"/>
                  </a:lnTo>
                  <a:lnTo>
                    <a:pt x="30" y="22"/>
                  </a:lnTo>
                  <a:lnTo>
                    <a:pt x="26" y="22"/>
                  </a:lnTo>
                  <a:lnTo>
                    <a:pt x="26" y="22"/>
                  </a:lnTo>
                  <a:lnTo>
                    <a:pt x="26" y="22"/>
                  </a:lnTo>
                  <a:lnTo>
                    <a:pt x="22" y="22"/>
                  </a:lnTo>
                  <a:lnTo>
                    <a:pt x="22" y="22"/>
                  </a:lnTo>
                  <a:lnTo>
                    <a:pt x="22" y="22"/>
                  </a:lnTo>
                  <a:lnTo>
                    <a:pt x="19" y="22"/>
                  </a:lnTo>
                  <a:lnTo>
                    <a:pt x="19" y="22"/>
                  </a:lnTo>
                  <a:lnTo>
                    <a:pt x="19" y="22"/>
                  </a:lnTo>
                  <a:lnTo>
                    <a:pt x="15" y="22"/>
                  </a:lnTo>
                  <a:lnTo>
                    <a:pt x="15" y="20"/>
                  </a:lnTo>
                  <a:lnTo>
                    <a:pt x="15" y="20"/>
                  </a:lnTo>
                  <a:lnTo>
                    <a:pt x="11" y="20"/>
                  </a:lnTo>
                  <a:lnTo>
                    <a:pt x="11" y="20"/>
                  </a:lnTo>
                  <a:lnTo>
                    <a:pt x="11" y="20"/>
                  </a:lnTo>
                  <a:lnTo>
                    <a:pt x="8" y="20"/>
                  </a:lnTo>
                  <a:lnTo>
                    <a:pt x="8" y="20"/>
                  </a:lnTo>
                  <a:lnTo>
                    <a:pt x="6" y="20"/>
                  </a:lnTo>
                  <a:lnTo>
                    <a:pt x="4" y="20"/>
                  </a:lnTo>
                  <a:lnTo>
                    <a:pt x="2" y="20"/>
                  </a:lnTo>
                  <a:lnTo>
                    <a:pt x="2" y="20"/>
                  </a:lnTo>
                  <a:lnTo>
                    <a:pt x="0" y="18"/>
                  </a:lnTo>
                  <a:lnTo>
                    <a:pt x="2" y="39"/>
                  </a:lnTo>
                  <a:lnTo>
                    <a:pt x="2" y="39"/>
                  </a:lnTo>
                  <a:lnTo>
                    <a:pt x="4" y="40"/>
                  </a:lnTo>
                  <a:lnTo>
                    <a:pt x="6" y="40"/>
                  </a:lnTo>
                  <a:lnTo>
                    <a:pt x="8" y="40"/>
                  </a:lnTo>
                  <a:lnTo>
                    <a:pt x="8" y="40"/>
                  </a:lnTo>
                  <a:lnTo>
                    <a:pt x="10" y="40"/>
                  </a:lnTo>
                  <a:lnTo>
                    <a:pt x="10" y="40"/>
                  </a:lnTo>
                  <a:lnTo>
                    <a:pt x="10" y="40"/>
                  </a:lnTo>
                  <a:lnTo>
                    <a:pt x="10" y="40"/>
                  </a:lnTo>
                  <a:lnTo>
                    <a:pt x="13" y="42"/>
                  </a:lnTo>
                  <a:lnTo>
                    <a:pt x="13" y="42"/>
                  </a:lnTo>
                  <a:lnTo>
                    <a:pt x="13" y="42"/>
                  </a:lnTo>
                  <a:lnTo>
                    <a:pt x="13" y="42"/>
                  </a:lnTo>
                  <a:lnTo>
                    <a:pt x="15" y="42"/>
                  </a:lnTo>
                  <a:lnTo>
                    <a:pt x="17" y="42"/>
                  </a:lnTo>
                  <a:lnTo>
                    <a:pt x="17" y="42"/>
                  </a:lnTo>
                  <a:lnTo>
                    <a:pt x="17" y="42"/>
                  </a:lnTo>
                  <a:lnTo>
                    <a:pt x="17" y="42"/>
                  </a:lnTo>
                  <a:lnTo>
                    <a:pt x="21" y="42"/>
                  </a:lnTo>
                  <a:lnTo>
                    <a:pt x="21" y="42"/>
                  </a:lnTo>
                  <a:lnTo>
                    <a:pt x="21" y="42"/>
                  </a:lnTo>
                  <a:lnTo>
                    <a:pt x="22" y="42"/>
                  </a:lnTo>
                  <a:lnTo>
                    <a:pt x="22" y="42"/>
                  </a:lnTo>
                  <a:lnTo>
                    <a:pt x="24" y="42"/>
                  </a:lnTo>
                  <a:lnTo>
                    <a:pt x="24" y="42"/>
                  </a:lnTo>
                  <a:lnTo>
                    <a:pt x="24" y="42"/>
                  </a:lnTo>
                  <a:lnTo>
                    <a:pt x="26" y="42"/>
                  </a:lnTo>
                  <a:lnTo>
                    <a:pt x="28" y="42"/>
                  </a:lnTo>
                  <a:lnTo>
                    <a:pt x="28" y="42"/>
                  </a:lnTo>
                  <a:lnTo>
                    <a:pt x="28" y="42"/>
                  </a:lnTo>
                  <a:lnTo>
                    <a:pt x="28" y="42"/>
                  </a:lnTo>
                  <a:lnTo>
                    <a:pt x="30" y="42"/>
                  </a:lnTo>
                  <a:lnTo>
                    <a:pt x="32" y="42"/>
                  </a:lnTo>
                  <a:lnTo>
                    <a:pt x="32" y="42"/>
                  </a:lnTo>
                  <a:lnTo>
                    <a:pt x="32" y="42"/>
                  </a:lnTo>
                  <a:lnTo>
                    <a:pt x="32" y="42"/>
                  </a:lnTo>
                  <a:lnTo>
                    <a:pt x="35" y="42"/>
                  </a:lnTo>
                  <a:lnTo>
                    <a:pt x="37" y="42"/>
                  </a:lnTo>
                  <a:lnTo>
                    <a:pt x="37" y="42"/>
                  </a:lnTo>
                  <a:lnTo>
                    <a:pt x="37" y="42"/>
                  </a:lnTo>
                  <a:lnTo>
                    <a:pt x="39" y="42"/>
                  </a:lnTo>
                  <a:lnTo>
                    <a:pt x="39" y="42"/>
                  </a:lnTo>
                  <a:lnTo>
                    <a:pt x="41" y="42"/>
                  </a:lnTo>
                  <a:lnTo>
                    <a:pt x="41" y="42"/>
                  </a:lnTo>
                  <a:lnTo>
                    <a:pt x="41" y="42"/>
                  </a:lnTo>
                  <a:lnTo>
                    <a:pt x="42" y="42"/>
                  </a:lnTo>
                  <a:lnTo>
                    <a:pt x="44" y="42"/>
                  </a:lnTo>
                  <a:lnTo>
                    <a:pt x="44" y="42"/>
                  </a:lnTo>
                  <a:lnTo>
                    <a:pt x="44" y="42"/>
                  </a:lnTo>
                  <a:lnTo>
                    <a:pt x="46" y="42"/>
                  </a:lnTo>
                  <a:lnTo>
                    <a:pt x="48" y="42"/>
                  </a:lnTo>
                  <a:lnTo>
                    <a:pt x="48" y="42"/>
                  </a:lnTo>
                  <a:lnTo>
                    <a:pt x="50" y="42"/>
                  </a:lnTo>
                  <a:lnTo>
                    <a:pt x="50" y="42"/>
                  </a:lnTo>
                  <a:lnTo>
                    <a:pt x="50" y="42"/>
                  </a:lnTo>
                  <a:lnTo>
                    <a:pt x="50" y="42"/>
                  </a:lnTo>
                  <a:lnTo>
                    <a:pt x="59" y="40"/>
                  </a:lnTo>
                  <a:lnTo>
                    <a:pt x="61" y="40"/>
                  </a:lnTo>
                  <a:lnTo>
                    <a:pt x="63" y="40"/>
                  </a:lnTo>
                  <a:lnTo>
                    <a:pt x="172" y="28"/>
                  </a:lnTo>
                  <a:lnTo>
                    <a:pt x="174" y="28"/>
                  </a:lnTo>
                  <a:lnTo>
                    <a:pt x="174" y="28"/>
                  </a:lnTo>
                  <a:lnTo>
                    <a:pt x="176" y="28"/>
                  </a:lnTo>
                  <a:lnTo>
                    <a:pt x="178" y="28"/>
                  </a:lnTo>
                  <a:lnTo>
                    <a:pt x="178" y="28"/>
                  </a:lnTo>
                  <a:lnTo>
                    <a:pt x="178" y="28"/>
                  </a:lnTo>
                  <a:lnTo>
                    <a:pt x="179" y="28"/>
                  </a:lnTo>
                  <a:lnTo>
                    <a:pt x="179" y="28"/>
                  </a:lnTo>
                  <a:lnTo>
                    <a:pt x="179" y="28"/>
                  </a:lnTo>
                  <a:lnTo>
                    <a:pt x="179" y="28"/>
                  </a:lnTo>
                  <a:lnTo>
                    <a:pt x="183" y="26"/>
                  </a:lnTo>
                  <a:lnTo>
                    <a:pt x="183" y="26"/>
                  </a:lnTo>
                  <a:lnTo>
                    <a:pt x="183" y="26"/>
                  </a:lnTo>
                  <a:lnTo>
                    <a:pt x="185" y="26"/>
                  </a:lnTo>
                  <a:lnTo>
                    <a:pt x="185" y="26"/>
                  </a:lnTo>
                  <a:lnTo>
                    <a:pt x="185" y="26"/>
                  </a:lnTo>
                  <a:lnTo>
                    <a:pt x="187" y="26"/>
                  </a:lnTo>
                  <a:lnTo>
                    <a:pt x="187" y="26"/>
                  </a:lnTo>
                  <a:lnTo>
                    <a:pt x="189" y="26"/>
                  </a:lnTo>
                  <a:lnTo>
                    <a:pt x="189" y="26"/>
                  </a:lnTo>
                  <a:lnTo>
                    <a:pt x="189" y="26"/>
                  </a:lnTo>
                  <a:lnTo>
                    <a:pt x="190" y="24"/>
                  </a:lnTo>
                  <a:lnTo>
                    <a:pt x="190" y="24"/>
                  </a:lnTo>
                  <a:lnTo>
                    <a:pt x="190" y="24"/>
                  </a:lnTo>
                  <a:lnTo>
                    <a:pt x="190" y="24"/>
                  </a:lnTo>
                  <a:lnTo>
                    <a:pt x="192" y="24"/>
                  </a:lnTo>
                  <a:lnTo>
                    <a:pt x="192" y="24"/>
                  </a:lnTo>
                  <a:lnTo>
                    <a:pt x="192" y="24"/>
                  </a:lnTo>
                  <a:lnTo>
                    <a:pt x="192" y="24"/>
                  </a:lnTo>
                  <a:lnTo>
                    <a:pt x="192" y="24"/>
                  </a:lnTo>
                  <a:lnTo>
                    <a:pt x="192" y="24"/>
                  </a:lnTo>
                  <a:lnTo>
                    <a:pt x="194" y="24"/>
                  </a:lnTo>
                  <a:lnTo>
                    <a:pt x="194" y="24"/>
                  </a:lnTo>
                  <a:lnTo>
                    <a:pt x="194" y="24"/>
                  </a:lnTo>
                  <a:lnTo>
                    <a:pt x="194" y="22"/>
                  </a:lnTo>
                  <a:lnTo>
                    <a:pt x="194" y="22"/>
                  </a:lnTo>
                  <a:lnTo>
                    <a:pt x="194" y="22"/>
                  </a:lnTo>
                  <a:lnTo>
                    <a:pt x="196" y="22"/>
                  </a:lnTo>
                  <a:lnTo>
                    <a:pt x="196" y="22"/>
                  </a:lnTo>
                  <a:lnTo>
                    <a:pt x="196" y="22"/>
                  </a:lnTo>
                  <a:lnTo>
                    <a:pt x="196" y="22"/>
                  </a:lnTo>
                  <a:lnTo>
                    <a:pt x="196" y="22"/>
                  </a:lnTo>
                  <a:lnTo>
                    <a:pt x="196" y="22"/>
                  </a:lnTo>
                  <a:lnTo>
                    <a:pt x="196" y="22"/>
                  </a:lnTo>
                  <a:lnTo>
                    <a:pt x="196" y="22"/>
                  </a:lnTo>
                  <a:lnTo>
                    <a:pt x="196" y="20"/>
                  </a:lnTo>
                  <a:lnTo>
                    <a:pt x="196" y="20"/>
                  </a:lnTo>
                  <a:lnTo>
                    <a:pt x="196" y="20"/>
                  </a:lnTo>
                  <a:lnTo>
                    <a:pt x="196" y="20"/>
                  </a:lnTo>
                  <a:lnTo>
                    <a:pt x="194" y="0"/>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0" name="Freeform 45">
              <a:extLst>
                <a:ext uri="{FF2B5EF4-FFF2-40B4-BE49-F238E27FC236}">
                  <a16:creationId xmlns="" xmlns:a16="http://schemas.microsoft.com/office/drawing/2014/main" id="{E14525E8-7868-41C3-8D73-6DE325EA1C20}"/>
                </a:ext>
              </a:extLst>
            </p:cNvPr>
            <p:cNvSpPr>
              <a:spLocks/>
            </p:cNvSpPr>
            <p:nvPr/>
          </p:nvSpPr>
          <p:spPr bwMode="auto">
            <a:xfrm>
              <a:off x="6556376" y="4251326"/>
              <a:ext cx="466725" cy="92075"/>
            </a:xfrm>
            <a:custGeom>
              <a:avLst/>
              <a:gdLst>
                <a:gd name="T0" fmla="*/ 289 w 294"/>
                <a:gd name="T1" fmla="*/ 33 h 58"/>
                <a:gd name="T2" fmla="*/ 289 w 294"/>
                <a:gd name="T3" fmla="*/ 33 h 58"/>
                <a:gd name="T4" fmla="*/ 294 w 294"/>
                <a:gd name="T5" fmla="*/ 36 h 58"/>
                <a:gd name="T6" fmla="*/ 294 w 294"/>
                <a:gd name="T7" fmla="*/ 36 h 58"/>
                <a:gd name="T8" fmla="*/ 292 w 294"/>
                <a:gd name="T9" fmla="*/ 38 h 58"/>
                <a:gd name="T10" fmla="*/ 285 w 294"/>
                <a:gd name="T11" fmla="*/ 42 h 58"/>
                <a:gd name="T12" fmla="*/ 270 w 294"/>
                <a:gd name="T13" fmla="*/ 44 h 58"/>
                <a:gd name="T14" fmla="*/ 161 w 294"/>
                <a:gd name="T15" fmla="*/ 56 h 58"/>
                <a:gd name="T16" fmla="*/ 161 w 294"/>
                <a:gd name="T17" fmla="*/ 56 h 58"/>
                <a:gd name="T18" fmla="*/ 142 w 294"/>
                <a:gd name="T19" fmla="*/ 58 h 58"/>
                <a:gd name="T20" fmla="*/ 126 w 294"/>
                <a:gd name="T21" fmla="*/ 58 h 58"/>
                <a:gd name="T22" fmla="*/ 111 w 294"/>
                <a:gd name="T23" fmla="*/ 56 h 58"/>
                <a:gd name="T24" fmla="*/ 100 w 294"/>
                <a:gd name="T25" fmla="*/ 54 h 58"/>
                <a:gd name="T26" fmla="*/ 6 w 294"/>
                <a:gd name="T27" fmla="*/ 25 h 58"/>
                <a:gd name="T28" fmla="*/ 6 w 294"/>
                <a:gd name="T29" fmla="*/ 25 h 58"/>
                <a:gd name="T30" fmla="*/ 0 w 294"/>
                <a:gd name="T31" fmla="*/ 23 h 58"/>
                <a:gd name="T32" fmla="*/ 0 w 294"/>
                <a:gd name="T33" fmla="*/ 22 h 58"/>
                <a:gd name="T34" fmla="*/ 2 w 294"/>
                <a:gd name="T35" fmla="*/ 20 h 58"/>
                <a:gd name="T36" fmla="*/ 11 w 294"/>
                <a:gd name="T37" fmla="*/ 18 h 58"/>
                <a:gd name="T38" fmla="*/ 24 w 294"/>
                <a:gd name="T39" fmla="*/ 14 h 58"/>
                <a:gd name="T40" fmla="*/ 135 w 294"/>
                <a:gd name="T41" fmla="*/ 2 h 58"/>
                <a:gd name="T42" fmla="*/ 135 w 294"/>
                <a:gd name="T43" fmla="*/ 2 h 58"/>
                <a:gd name="T44" fmla="*/ 152 w 294"/>
                <a:gd name="T45" fmla="*/ 0 h 58"/>
                <a:gd name="T46" fmla="*/ 168 w 294"/>
                <a:gd name="T47" fmla="*/ 0 h 58"/>
                <a:gd name="T48" fmla="*/ 183 w 294"/>
                <a:gd name="T49" fmla="*/ 2 h 58"/>
                <a:gd name="T50" fmla="*/ 194 w 294"/>
                <a:gd name="T51" fmla="*/ 3 h 58"/>
                <a:gd name="T52" fmla="*/ 289 w 294"/>
                <a:gd name="T53"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58">
                  <a:moveTo>
                    <a:pt x="289" y="33"/>
                  </a:moveTo>
                  <a:lnTo>
                    <a:pt x="289" y="33"/>
                  </a:lnTo>
                  <a:lnTo>
                    <a:pt x="294" y="36"/>
                  </a:lnTo>
                  <a:lnTo>
                    <a:pt x="294" y="36"/>
                  </a:lnTo>
                  <a:lnTo>
                    <a:pt x="292" y="38"/>
                  </a:lnTo>
                  <a:lnTo>
                    <a:pt x="285" y="42"/>
                  </a:lnTo>
                  <a:lnTo>
                    <a:pt x="270" y="44"/>
                  </a:lnTo>
                  <a:lnTo>
                    <a:pt x="161" y="56"/>
                  </a:lnTo>
                  <a:lnTo>
                    <a:pt x="161" y="56"/>
                  </a:lnTo>
                  <a:lnTo>
                    <a:pt x="142" y="58"/>
                  </a:lnTo>
                  <a:lnTo>
                    <a:pt x="126" y="58"/>
                  </a:lnTo>
                  <a:lnTo>
                    <a:pt x="111" y="56"/>
                  </a:lnTo>
                  <a:lnTo>
                    <a:pt x="100" y="54"/>
                  </a:lnTo>
                  <a:lnTo>
                    <a:pt x="6" y="25"/>
                  </a:lnTo>
                  <a:lnTo>
                    <a:pt x="6" y="25"/>
                  </a:lnTo>
                  <a:lnTo>
                    <a:pt x="0" y="23"/>
                  </a:lnTo>
                  <a:lnTo>
                    <a:pt x="0" y="22"/>
                  </a:lnTo>
                  <a:lnTo>
                    <a:pt x="2" y="20"/>
                  </a:lnTo>
                  <a:lnTo>
                    <a:pt x="11" y="18"/>
                  </a:lnTo>
                  <a:lnTo>
                    <a:pt x="24" y="14"/>
                  </a:lnTo>
                  <a:lnTo>
                    <a:pt x="135" y="2"/>
                  </a:lnTo>
                  <a:lnTo>
                    <a:pt x="135" y="2"/>
                  </a:lnTo>
                  <a:lnTo>
                    <a:pt x="152" y="0"/>
                  </a:lnTo>
                  <a:lnTo>
                    <a:pt x="168" y="0"/>
                  </a:lnTo>
                  <a:lnTo>
                    <a:pt x="183" y="2"/>
                  </a:lnTo>
                  <a:lnTo>
                    <a:pt x="194" y="3"/>
                  </a:lnTo>
                  <a:lnTo>
                    <a:pt x="289" y="33"/>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1" name="Freeform 46">
              <a:extLst>
                <a:ext uri="{FF2B5EF4-FFF2-40B4-BE49-F238E27FC236}">
                  <a16:creationId xmlns="" xmlns:a16="http://schemas.microsoft.com/office/drawing/2014/main" id="{831E946F-3B18-4BAB-BC6A-D6322C9C15B0}"/>
                </a:ext>
              </a:extLst>
            </p:cNvPr>
            <p:cNvSpPr>
              <a:spLocks/>
            </p:cNvSpPr>
            <p:nvPr/>
          </p:nvSpPr>
          <p:spPr bwMode="auto">
            <a:xfrm>
              <a:off x="6510338" y="4140201"/>
              <a:ext cx="190500" cy="174625"/>
            </a:xfrm>
            <a:custGeom>
              <a:avLst/>
              <a:gdLst>
                <a:gd name="T0" fmla="*/ 120 w 120"/>
                <a:gd name="T1" fmla="*/ 40 h 110"/>
                <a:gd name="T2" fmla="*/ 5 w 120"/>
                <a:gd name="T3" fmla="*/ 6 h 110"/>
                <a:gd name="T4" fmla="*/ 5 w 120"/>
                <a:gd name="T5" fmla="*/ 6 h 110"/>
                <a:gd name="T6" fmla="*/ 2 w 120"/>
                <a:gd name="T7" fmla="*/ 2 h 110"/>
                <a:gd name="T8" fmla="*/ 0 w 120"/>
                <a:gd name="T9" fmla="*/ 0 h 110"/>
                <a:gd name="T10" fmla="*/ 0 w 120"/>
                <a:gd name="T11" fmla="*/ 72 h 110"/>
                <a:gd name="T12" fmla="*/ 0 w 120"/>
                <a:gd name="T13" fmla="*/ 72 h 110"/>
                <a:gd name="T14" fmla="*/ 2 w 120"/>
                <a:gd name="T15" fmla="*/ 73 h 110"/>
                <a:gd name="T16" fmla="*/ 7 w 120"/>
                <a:gd name="T17" fmla="*/ 75 h 110"/>
                <a:gd name="T18" fmla="*/ 120 w 120"/>
                <a:gd name="T19" fmla="*/ 110 h 110"/>
                <a:gd name="T20" fmla="*/ 120 w 120"/>
                <a:gd name="T21" fmla="*/ 4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10">
                  <a:moveTo>
                    <a:pt x="120" y="40"/>
                  </a:moveTo>
                  <a:lnTo>
                    <a:pt x="5" y="6"/>
                  </a:lnTo>
                  <a:lnTo>
                    <a:pt x="5" y="6"/>
                  </a:lnTo>
                  <a:lnTo>
                    <a:pt x="2" y="2"/>
                  </a:lnTo>
                  <a:lnTo>
                    <a:pt x="0" y="0"/>
                  </a:lnTo>
                  <a:lnTo>
                    <a:pt x="0" y="72"/>
                  </a:lnTo>
                  <a:lnTo>
                    <a:pt x="0" y="72"/>
                  </a:lnTo>
                  <a:lnTo>
                    <a:pt x="2" y="73"/>
                  </a:lnTo>
                  <a:lnTo>
                    <a:pt x="7" y="75"/>
                  </a:lnTo>
                  <a:lnTo>
                    <a:pt x="120" y="110"/>
                  </a:lnTo>
                  <a:lnTo>
                    <a:pt x="120" y="4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2" name="Freeform 47">
              <a:extLst>
                <a:ext uri="{FF2B5EF4-FFF2-40B4-BE49-F238E27FC236}">
                  <a16:creationId xmlns="" xmlns:a16="http://schemas.microsoft.com/office/drawing/2014/main" id="{62C2B6B4-7AAF-4AE2-8CCF-D4F9BDD9A2D1}"/>
                </a:ext>
              </a:extLst>
            </p:cNvPr>
            <p:cNvSpPr>
              <a:spLocks/>
            </p:cNvSpPr>
            <p:nvPr/>
          </p:nvSpPr>
          <p:spPr bwMode="auto">
            <a:xfrm>
              <a:off x="6700838" y="4167189"/>
              <a:ext cx="371475" cy="153988"/>
            </a:xfrm>
            <a:custGeom>
              <a:avLst/>
              <a:gdLst>
                <a:gd name="T0" fmla="*/ 234 w 234"/>
                <a:gd name="T1" fmla="*/ 2 h 97"/>
                <a:gd name="T2" fmla="*/ 232 w 234"/>
                <a:gd name="T3" fmla="*/ 3 h 97"/>
                <a:gd name="T4" fmla="*/ 229 w 234"/>
                <a:gd name="T5" fmla="*/ 5 h 97"/>
                <a:gd name="T6" fmla="*/ 225 w 234"/>
                <a:gd name="T7" fmla="*/ 5 h 97"/>
                <a:gd name="T8" fmla="*/ 223 w 234"/>
                <a:gd name="T9" fmla="*/ 7 h 97"/>
                <a:gd name="T10" fmla="*/ 218 w 234"/>
                <a:gd name="T11" fmla="*/ 7 h 97"/>
                <a:gd name="T12" fmla="*/ 214 w 234"/>
                <a:gd name="T13" fmla="*/ 9 h 97"/>
                <a:gd name="T14" fmla="*/ 207 w 234"/>
                <a:gd name="T15" fmla="*/ 9 h 97"/>
                <a:gd name="T16" fmla="*/ 72 w 234"/>
                <a:gd name="T17" fmla="*/ 25 h 97"/>
                <a:gd name="T18" fmla="*/ 59 w 234"/>
                <a:gd name="T19" fmla="*/ 27 h 97"/>
                <a:gd name="T20" fmla="*/ 55 w 234"/>
                <a:gd name="T21" fmla="*/ 27 h 97"/>
                <a:gd name="T22" fmla="*/ 51 w 234"/>
                <a:gd name="T23" fmla="*/ 27 h 97"/>
                <a:gd name="T24" fmla="*/ 46 w 234"/>
                <a:gd name="T25" fmla="*/ 27 h 97"/>
                <a:gd name="T26" fmla="*/ 41 w 234"/>
                <a:gd name="T27" fmla="*/ 27 h 97"/>
                <a:gd name="T28" fmla="*/ 39 w 234"/>
                <a:gd name="T29" fmla="*/ 27 h 97"/>
                <a:gd name="T30" fmla="*/ 33 w 234"/>
                <a:gd name="T31" fmla="*/ 27 h 97"/>
                <a:gd name="T32" fmla="*/ 31 w 234"/>
                <a:gd name="T33" fmla="*/ 27 h 97"/>
                <a:gd name="T34" fmla="*/ 26 w 234"/>
                <a:gd name="T35" fmla="*/ 27 h 97"/>
                <a:gd name="T36" fmla="*/ 24 w 234"/>
                <a:gd name="T37" fmla="*/ 27 h 97"/>
                <a:gd name="T38" fmla="*/ 19 w 234"/>
                <a:gd name="T39" fmla="*/ 25 h 97"/>
                <a:gd name="T40" fmla="*/ 17 w 234"/>
                <a:gd name="T41" fmla="*/ 25 h 97"/>
                <a:gd name="T42" fmla="*/ 9 w 234"/>
                <a:gd name="T43" fmla="*/ 25 h 97"/>
                <a:gd name="T44" fmla="*/ 6 w 234"/>
                <a:gd name="T45" fmla="*/ 25 h 97"/>
                <a:gd name="T46" fmla="*/ 0 w 234"/>
                <a:gd name="T47" fmla="*/ 93 h 97"/>
                <a:gd name="T48" fmla="*/ 11 w 234"/>
                <a:gd name="T49" fmla="*/ 95 h 97"/>
                <a:gd name="T50" fmla="*/ 15 w 234"/>
                <a:gd name="T51" fmla="*/ 97 h 97"/>
                <a:gd name="T52" fmla="*/ 20 w 234"/>
                <a:gd name="T53" fmla="*/ 97 h 97"/>
                <a:gd name="T54" fmla="*/ 22 w 234"/>
                <a:gd name="T55" fmla="*/ 97 h 97"/>
                <a:gd name="T56" fmla="*/ 28 w 234"/>
                <a:gd name="T57" fmla="*/ 97 h 97"/>
                <a:gd name="T58" fmla="*/ 30 w 234"/>
                <a:gd name="T59" fmla="*/ 97 h 97"/>
                <a:gd name="T60" fmla="*/ 35 w 234"/>
                <a:gd name="T61" fmla="*/ 97 h 97"/>
                <a:gd name="T62" fmla="*/ 37 w 234"/>
                <a:gd name="T63" fmla="*/ 97 h 97"/>
                <a:gd name="T64" fmla="*/ 42 w 234"/>
                <a:gd name="T65" fmla="*/ 97 h 97"/>
                <a:gd name="T66" fmla="*/ 46 w 234"/>
                <a:gd name="T67" fmla="*/ 97 h 97"/>
                <a:gd name="T68" fmla="*/ 50 w 234"/>
                <a:gd name="T69" fmla="*/ 97 h 97"/>
                <a:gd name="T70" fmla="*/ 53 w 234"/>
                <a:gd name="T71" fmla="*/ 97 h 97"/>
                <a:gd name="T72" fmla="*/ 57 w 234"/>
                <a:gd name="T73" fmla="*/ 97 h 97"/>
                <a:gd name="T74" fmla="*/ 72 w 234"/>
                <a:gd name="T75" fmla="*/ 95 h 97"/>
                <a:gd name="T76" fmla="*/ 207 w 234"/>
                <a:gd name="T77" fmla="*/ 80 h 97"/>
                <a:gd name="T78" fmla="*/ 212 w 234"/>
                <a:gd name="T79" fmla="*/ 78 h 97"/>
                <a:gd name="T80" fmla="*/ 216 w 234"/>
                <a:gd name="T81" fmla="*/ 78 h 97"/>
                <a:gd name="T82" fmla="*/ 221 w 234"/>
                <a:gd name="T83" fmla="*/ 76 h 97"/>
                <a:gd name="T84" fmla="*/ 223 w 234"/>
                <a:gd name="T85" fmla="*/ 76 h 97"/>
                <a:gd name="T86" fmla="*/ 229 w 234"/>
                <a:gd name="T87" fmla="*/ 75 h 97"/>
                <a:gd name="T88" fmla="*/ 232 w 234"/>
                <a:gd name="T89" fmla="*/ 73 h 97"/>
                <a:gd name="T90" fmla="*/ 234 w 234"/>
                <a:gd name="T91" fmla="*/ 73 h 97"/>
                <a:gd name="T92" fmla="*/ 234 w 234"/>
                <a:gd name="T93"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97">
                  <a:moveTo>
                    <a:pt x="234" y="0"/>
                  </a:moveTo>
                  <a:lnTo>
                    <a:pt x="234" y="2"/>
                  </a:lnTo>
                  <a:lnTo>
                    <a:pt x="234" y="2"/>
                  </a:lnTo>
                  <a:lnTo>
                    <a:pt x="234" y="2"/>
                  </a:lnTo>
                  <a:lnTo>
                    <a:pt x="232" y="2"/>
                  </a:lnTo>
                  <a:lnTo>
                    <a:pt x="232" y="3"/>
                  </a:lnTo>
                  <a:lnTo>
                    <a:pt x="230" y="3"/>
                  </a:lnTo>
                  <a:lnTo>
                    <a:pt x="230" y="3"/>
                  </a:lnTo>
                  <a:lnTo>
                    <a:pt x="229" y="5"/>
                  </a:lnTo>
                  <a:lnTo>
                    <a:pt x="229" y="5"/>
                  </a:lnTo>
                  <a:lnTo>
                    <a:pt x="227" y="5"/>
                  </a:lnTo>
                  <a:lnTo>
                    <a:pt x="225" y="5"/>
                  </a:lnTo>
                  <a:lnTo>
                    <a:pt x="225" y="5"/>
                  </a:lnTo>
                  <a:lnTo>
                    <a:pt x="223" y="7"/>
                  </a:lnTo>
                  <a:lnTo>
                    <a:pt x="223" y="7"/>
                  </a:lnTo>
                  <a:lnTo>
                    <a:pt x="221" y="7"/>
                  </a:lnTo>
                  <a:lnTo>
                    <a:pt x="221" y="7"/>
                  </a:lnTo>
                  <a:lnTo>
                    <a:pt x="218" y="7"/>
                  </a:lnTo>
                  <a:lnTo>
                    <a:pt x="218" y="7"/>
                  </a:lnTo>
                  <a:lnTo>
                    <a:pt x="214" y="9"/>
                  </a:lnTo>
                  <a:lnTo>
                    <a:pt x="214" y="9"/>
                  </a:lnTo>
                  <a:lnTo>
                    <a:pt x="210" y="9"/>
                  </a:lnTo>
                  <a:lnTo>
                    <a:pt x="210" y="9"/>
                  </a:lnTo>
                  <a:lnTo>
                    <a:pt x="207" y="9"/>
                  </a:lnTo>
                  <a:lnTo>
                    <a:pt x="207" y="9"/>
                  </a:lnTo>
                  <a:lnTo>
                    <a:pt x="205" y="9"/>
                  </a:lnTo>
                  <a:lnTo>
                    <a:pt x="72" y="25"/>
                  </a:lnTo>
                  <a:lnTo>
                    <a:pt x="70" y="25"/>
                  </a:lnTo>
                  <a:lnTo>
                    <a:pt x="70" y="25"/>
                  </a:lnTo>
                  <a:lnTo>
                    <a:pt x="59" y="27"/>
                  </a:lnTo>
                  <a:lnTo>
                    <a:pt x="59" y="27"/>
                  </a:lnTo>
                  <a:lnTo>
                    <a:pt x="55" y="27"/>
                  </a:lnTo>
                  <a:lnTo>
                    <a:pt x="55" y="27"/>
                  </a:lnTo>
                  <a:lnTo>
                    <a:pt x="53" y="27"/>
                  </a:lnTo>
                  <a:lnTo>
                    <a:pt x="53" y="27"/>
                  </a:lnTo>
                  <a:lnTo>
                    <a:pt x="51" y="27"/>
                  </a:lnTo>
                  <a:lnTo>
                    <a:pt x="50" y="27"/>
                  </a:lnTo>
                  <a:lnTo>
                    <a:pt x="48" y="27"/>
                  </a:lnTo>
                  <a:lnTo>
                    <a:pt x="46" y="27"/>
                  </a:lnTo>
                  <a:lnTo>
                    <a:pt x="44" y="27"/>
                  </a:lnTo>
                  <a:lnTo>
                    <a:pt x="44" y="27"/>
                  </a:lnTo>
                  <a:lnTo>
                    <a:pt x="41" y="27"/>
                  </a:lnTo>
                  <a:lnTo>
                    <a:pt x="41" y="27"/>
                  </a:lnTo>
                  <a:lnTo>
                    <a:pt x="39" y="27"/>
                  </a:lnTo>
                  <a:lnTo>
                    <a:pt x="39" y="27"/>
                  </a:lnTo>
                  <a:lnTo>
                    <a:pt x="37" y="27"/>
                  </a:lnTo>
                  <a:lnTo>
                    <a:pt x="37" y="27"/>
                  </a:lnTo>
                  <a:lnTo>
                    <a:pt x="33" y="27"/>
                  </a:lnTo>
                  <a:lnTo>
                    <a:pt x="33" y="27"/>
                  </a:lnTo>
                  <a:lnTo>
                    <a:pt x="31" y="27"/>
                  </a:lnTo>
                  <a:lnTo>
                    <a:pt x="31" y="27"/>
                  </a:lnTo>
                  <a:lnTo>
                    <a:pt x="30" y="27"/>
                  </a:lnTo>
                  <a:lnTo>
                    <a:pt x="30" y="27"/>
                  </a:lnTo>
                  <a:lnTo>
                    <a:pt x="26" y="27"/>
                  </a:lnTo>
                  <a:lnTo>
                    <a:pt x="26" y="27"/>
                  </a:lnTo>
                  <a:lnTo>
                    <a:pt x="24" y="27"/>
                  </a:lnTo>
                  <a:lnTo>
                    <a:pt x="24" y="27"/>
                  </a:lnTo>
                  <a:lnTo>
                    <a:pt x="22" y="27"/>
                  </a:lnTo>
                  <a:lnTo>
                    <a:pt x="22" y="27"/>
                  </a:lnTo>
                  <a:lnTo>
                    <a:pt x="19" y="25"/>
                  </a:lnTo>
                  <a:lnTo>
                    <a:pt x="19" y="25"/>
                  </a:lnTo>
                  <a:lnTo>
                    <a:pt x="17" y="25"/>
                  </a:lnTo>
                  <a:lnTo>
                    <a:pt x="17" y="25"/>
                  </a:lnTo>
                  <a:lnTo>
                    <a:pt x="13" y="25"/>
                  </a:lnTo>
                  <a:lnTo>
                    <a:pt x="13" y="25"/>
                  </a:lnTo>
                  <a:lnTo>
                    <a:pt x="9" y="25"/>
                  </a:lnTo>
                  <a:lnTo>
                    <a:pt x="9" y="25"/>
                  </a:lnTo>
                  <a:lnTo>
                    <a:pt x="6" y="25"/>
                  </a:lnTo>
                  <a:lnTo>
                    <a:pt x="6" y="25"/>
                  </a:lnTo>
                  <a:lnTo>
                    <a:pt x="0" y="23"/>
                  </a:lnTo>
                  <a:lnTo>
                    <a:pt x="0" y="93"/>
                  </a:lnTo>
                  <a:lnTo>
                    <a:pt x="0" y="93"/>
                  </a:lnTo>
                  <a:lnTo>
                    <a:pt x="8" y="95"/>
                  </a:lnTo>
                  <a:lnTo>
                    <a:pt x="8" y="95"/>
                  </a:lnTo>
                  <a:lnTo>
                    <a:pt x="11" y="95"/>
                  </a:lnTo>
                  <a:lnTo>
                    <a:pt x="11" y="95"/>
                  </a:lnTo>
                  <a:lnTo>
                    <a:pt x="15" y="97"/>
                  </a:lnTo>
                  <a:lnTo>
                    <a:pt x="15" y="97"/>
                  </a:lnTo>
                  <a:lnTo>
                    <a:pt x="17" y="97"/>
                  </a:lnTo>
                  <a:lnTo>
                    <a:pt x="17" y="97"/>
                  </a:lnTo>
                  <a:lnTo>
                    <a:pt x="20" y="97"/>
                  </a:lnTo>
                  <a:lnTo>
                    <a:pt x="20" y="97"/>
                  </a:lnTo>
                  <a:lnTo>
                    <a:pt x="22" y="97"/>
                  </a:lnTo>
                  <a:lnTo>
                    <a:pt x="22" y="97"/>
                  </a:lnTo>
                  <a:lnTo>
                    <a:pt x="24" y="97"/>
                  </a:lnTo>
                  <a:lnTo>
                    <a:pt x="24" y="97"/>
                  </a:lnTo>
                  <a:lnTo>
                    <a:pt x="28" y="97"/>
                  </a:lnTo>
                  <a:lnTo>
                    <a:pt x="28" y="97"/>
                  </a:lnTo>
                  <a:lnTo>
                    <a:pt x="30" y="97"/>
                  </a:lnTo>
                  <a:lnTo>
                    <a:pt x="30" y="97"/>
                  </a:lnTo>
                  <a:lnTo>
                    <a:pt x="33" y="97"/>
                  </a:lnTo>
                  <a:lnTo>
                    <a:pt x="33" y="97"/>
                  </a:lnTo>
                  <a:lnTo>
                    <a:pt x="35" y="97"/>
                  </a:lnTo>
                  <a:lnTo>
                    <a:pt x="35" y="97"/>
                  </a:lnTo>
                  <a:lnTo>
                    <a:pt x="37" y="97"/>
                  </a:lnTo>
                  <a:lnTo>
                    <a:pt x="37" y="97"/>
                  </a:lnTo>
                  <a:lnTo>
                    <a:pt x="41" y="97"/>
                  </a:lnTo>
                  <a:lnTo>
                    <a:pt x="41" y="97"/>
                  </a:lnTo>
                  <a:lnTo>
                    <a:pt x="42" y="97"/>
                  </a:lnTo>
                  <a:lnTo>
                    <a:pt x="42" y="97"/>
                  </a:lnTo>
                  <a:lnTo>
                    <a:pt x="44" y="97"/>
                  </a:lnTo>
                  <a:lnTo>
                    <a:pt x="46" y="97"/>
                  </a:lnTo>
                  <a:lnTo>
                    <a:pt x="46" y="97"/>
                  </a:lnTo>
                  <a:lnTo>
                    <a:pt x="48" y="97"/>
                  </a:lnTo>
                  <a:lnTo>
                    <a:pt x="50" y="97"/>
                  </a:lnTo>
                  <a:lnTo>
                    <a:pt x="51" y="97"/>
                  </a:lnTo>
                  <a:lnTo>
                    <a:pt x="51" y="97"/>
                  </a:lnTo>
                  <a:lnTo>
                    <a:pt x="53" y="97"/>
                  </a:lnTo>
                  <a:lnTo>
                    <a:pt x="53" y="97"/>
                  </a:lnTo>
                  <a:lnTo>
                    <a:pt x="57" y="97"/>
                  </a:lnTo>
                  <a:lnTo>
                    <a:pt x="57" y="97"/>
                  </a:lnTo>
                  <a:lnTo>
                    <a:pt x="59" y="97"/>
                  </a:lnTo>
                  <a:lnTo>
                    <a:pt x="59" y="97"/>
                  </a:lnTo>
                  <a:lnTo>
                    <a:pt x="72" y="95"/>
                  </a:lnTo>
                  <a:lnTo>
                    <a:pt x="73" y="95"/>
                  </a:lnTo>
                  <a:lnTo>
                    <a:pt x="207" y="80"/>
                  </a:lnTo>
                  <a:lnTo>
                    <a:pt x="207" y="80"/>
                  </a:lnTo>
                  <a:lnTo>
                    <a:pt x="208" y="80"/>
                  </a:lnTo>
                  <a:lnTo>
                    <a:pt x="208" y="80"/>
                  </a:lnTo>
                  <a:lnTo>
                    <a:pt x="212" y="78"/>
                  </a:lnTo>
                  <a:lnTo>
                    <a:pt x="212" y="78"/>
                  </a:lnTo>
                  <a:lnTo>
                    <a:pt x="216" y="78"/>
                  </a:lnTo>
                  <a:lnTo>
                    <a:pt x="216" y="78"/>
                  </a:lnTo>
                  <a:lnTo>
                    <a:pt x="219" y="78"/>
                  </a:lnTo>
                  <a:lnTo>
                    <a:pt x="219" y="78"/>
                  </a:lnTo>
                  <a:lnTo>
                    <a:pt x="221" y="76"/>
                  </a:lnTo>
                  <a:lnTo>
                    <a:pt x="221" y="76"/>
                  </a:lnTo>
                  <a:lnTo>
                    <a:pt x="223" y="76"/>
                  </a:lnTo>
                  <a:lnTo>
                    <a:pt x="223" y="76"/>
                  </a:lnTo>
                  <a:lnTo>
                    <a:pt x="227" y="76"/>
                  </a:lnTo>
                  <a:lnTo>
                    <a:pt x="227" y="76"/>
                  </a:lnTo>
                  <a:lnTo>
                    <a:pt x="229" y="75"/>
                  </a:lnTo>
                  <a:lnTo>
                    <a:pt x="230" y="75"/>
                  </a:lnTo>
                  <a:lnTo>
                    <a:pt x="230" y="75"/>
                  </a:lnTo>
                  <a:lnTo>
                    <a:pt x="232" y="73"/>
                  </a:lnTo>
                  <a:lnTo>
                    <a:pt x="232" y="73"/>
                  </a:lnTo>
                  <a:lnTo>
                    <a:pt x="234" y="73"/>
                  </a:lnTo>
                  <a:lnTo>
                    <a:pt x="234" y="73"/>
                  </a:lnTo>
                  <a:lnTo>
                    <a:pt x="234" y="71"/>
                  </a:lnTo>
                  <a:lnTo>
                    <a:pt x="234" y="71"/>
                  </a:lnTo>
                  <a:lnTo>
                    <a:pt x="234" y="71"/>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3" name="Freeform 48">
              <a:extLst>
                <a:ext uri="{FF2B5EF4-FFF2-40B4-BE49-F238E27FC236}">
                  <a16:creationId xmlns="" xmlns:a16="http://schemas.microsoft.com/office/drawing/2014/main" id="{94F77242-45DE-4E2C-8E8F-1693333A279D}"/>
                </a:ext>
              </a:extLst>
            </p:cNvPr>
            <p:cNvSpPr>
              <a:spLocks/>
            </p:cNvSpPr>
            <p:nvPr/>
          </p:nvSpPr>
          <p:spPr bwMode="auto">
            <a:xfrm>
              <a:off x="6510338" y="4100514"/>
              <a:ext cx="561975" cy="109538"/>
            </a:xfrm>
            <a:custGeom>
              <a:avLst/>
              <a:gdLst>
                <a:gd name="T0" fmla="*/ 349 w 354"/>
                <a:gd name="T1" fmla="*/ 38 h 69"/>
                <a:gd name="T2" fmla="*/ 349 w 354"/>
                <a:gd name="T3" fmla="*/ 38 h 69"/>
                <a:gd name="T4" fmla="*/ 352 w 354"/>
                <a:gd name="T5" fmla="*/ 40 h 69"/>
                <a:gd name="T6" fmla="*/ 354 w 354"/>
                <a:gd name="T7" fmla="*/ 42 h 69"/>
                <a:gd name="T8" fmla="*/ 354 w 354"/>
                <a:gd name="T9" fmla="*/ 44 h 69"/>
                <a:gd name="T10" fmla="*/ 352 w 354"/>
                <a:gd name="T11" fmla="*/ 45 h 69"/>
                <a:gd name="T12" fmla="*/ 341 w 354"/>
                <a:gd name="T13" fmla="*/ 49 h 69"/>
                <a:gd name="T14" fmla="*/ 325 w 354"/>
                <a:gd name="T15" fmla="*/ 51 h 69"/>
                <a:gd name="T16" fmla="*/ 192 w 354"/>
                <a:gd name="T17" fmla="*/ 67 h 69"/>
                <a:gd name="T18" fmla="*/ 192 w 354"/>
                <a:gd name="T19" fmla="*/ 67 h 69"/>
                <a:gd name="T20" fmla="*/ 171 w 354"/>
                <a:gd name="T21" fmla="*/ 69 h 69"/>
                <a:gd name="T22" fmla="*/ 151 w 354"/>
                <a:gd name="T23" fmla="*/ 69 h 69"/>
                <a:gd name="T24" fmla="*/ 133 w 354"/>
                <a:gd name="T25" fmla="*/ 67 h 69"/>
                <a:gd name="T26" fmla="*/ 120 w 354"/>
                <a:gd name="T27" fmla="*/ 65 h 69"/>
                <a:gd name="T28" fmla="*/ 5 w 354"/>
                <a:gd name="T29" fmla="*/ 31 h 69"/>
                <a:gd name="T30" fmla="*/ 5 w 354"/>
                <a:gd name="T31" fmla="*/ 31 h 69"/>
                <a:gd name="T32" fmla="*/ 2 w 354"/>
                <a:gd name="T33" fmla="*/ 29 h 69"/>
                <a:gd name="T34" fmla="*/ 0 w 354"/>
                <a:gd name="T35" fmla="*/ 27 h 69"/>
                <a:gd name="T36" fmla="*/ 0 w 354"/>
                <a:gd name="T37" fmla="*/ 25 h 69"/>
                <a:gd name="T38" fmla="*/ 2 w 354"/>
                <a:gd name="T39" fmla="*/ 23 h 69"/>
                <a:gd name="T40" fmla="*/ 11 w 354"/>
                <a:gd name="T41" fmla="*/ 20 h 69"/>
                <a:gd name="T42" fmla="*/ 27 w 354"/>
                <a:gd name="T43" fmla="*/ 16 h 69"/>
                <a:gd name="T44" fmla="*/ 161 w 354"/>
                <a:gd name="T45" fmla="*/ 2 h 69"/>
                <a:gd name="T46" fmla="*/ 161 w 354"/>
                <a:gd name="T47" fmla="*/ 2 h 69"/>
                <a:gd name="T48" fmla="*/ 182 w 354"/>
                <a:gd name="T49" fmla="*/ 0 h 69"/>
                <a:gd name="T50" fmla="*/ 202 w 354"/>
                <a:gd name="T51" fmla="*/ 0 h 69"/>
                <a:gd name="T52" fmla="*/ 219 w 354"/>
                <a:gd name="T53" fmla="*/ 2 h 69"/>
                <a:gd name="T54" fmla="*/ 234 w 354"/>
                <a:gd name="T55" fmla="*/ 3 h 69"/>
                <a:gd name="T56" fmla="*/ 349 w 354"/>
                <a:gd name="T57" fmla="*/ 3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69">
                  <a:moveTo>
                    <a:pt x="349" y="38"/>
                  </a:moveTo>
                  <a:lnTo>
                    <a:pt x="349" y="38"/>
                  </a:lnTo>
                  <a:lnTo>
                    <a:pt x="352" y="40"/>
                  </a:lnTo>
                  <a:lnTo>
                    <a:pt x="354" y="42"/>
                  </a:lnTo>
                  <a:lnTo>
                    <a:pt x="354" y="44"/>
                  </a:lnTo>
                  <a:lnTo>
                    <a:pt x="352" y="45"/>
                  </a:lnTo>
                  <a:lnTo>
                    <a:pt x="341" y="49"/>
                  </a:lnTo>
                  <a:lnTo>
                    <a:pt x="325" y="51"/>
                  </a:lnTo>
                  <a:lnTo>
                    <a:pt x="192" y="67"/>
                  </a:lnTo>
                  <a:lnTo>
                    <a:pt x="192" y="67"/>
                  </a:lnTo>
                  <a:lnTo>
                    <a:pt x="171" y="69"/>
                  </a:lnTo>
                  <a:lnTo>
                    <a:pt x="151" y="69"/>
                  </a:lnTo>
                  <a:lnTo>
                    <a:pt x="133" y="67"/>
                  </a:lnTo>
                  <a:lnTo>
                    <a:pt x="120" y="65"/>
                  </a:lnTo>
                  <a:lnTo>
                    <a:pt x="5" y="31"/>
                  </a:lnTo>
                  <a:lnTo>
                    <a:pt x="5" y="31"/>
                  </a:lnTo>
                  <a:lnTo>
                    <a:pt x="2" y="29"/>
                  </a:lnTo>
                  <a:lnTo>
                    <a:pt x="0" y="27"/>
                  </a:lnTo>
                  <a:lnTo>
                    <a:pt x="0" y="25"/>
                  </a:lnTo>
                  <a:lnTo>
                    <a:pt x="2" y="23"/>
                  </a:lnTo>
                  <a:lnTo>
                    <a:pt x="11" y="20"/>
                  </a:lnTo>
                  <a:lnTo>
                    <a:pt x="27" y="16"/>
                  </a:lnTo>
                  <a:lnTo>
                    <a:pt x="161" y="2"/>
                  </a:lnTo>
                  <a:lnTo>
                    <a:pt x="161" y="2"/>
                  </a:lnTo>
                  <a:lnTo>
                    <a:pt x="182" y="0"/>
                  </a:lnTo>
                  <a:lnTo>
                    <a:pt x="202" y="0"/>
                  </a:lnTo>
                  <a:lnTo>
                    <a:pt x="219" y="2"/>
                  </a:lnTo>
                  <a:lnTo>
                    <a:pt x="234" y="3"/>
                  </a:lnTo>
                  <a:lnTo>
                    <a:pt x="349" y="38"/>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4" name="Freeform 49">
              <a:extLst>
                <a:ext uri="{FF2B5EF4-FFF2-40B4-BE49-F238E27FC236}">
                  <a16:creationId xmlns="" xmlns:a16="http://schemas.microsoft.com/office/drawing/2014/main" id="{0005F42B-1B0B-4290-9988-7FBBB4D1B053}"/>
                </a:ext>
              </a:extLst>
            </p:cNvPr>
            <p:cNvSpPr>
              <a:spLocks/>
            </p:cNvSpPr>
            <p:nvPr/>
          </p:nvSpPr>
          <p:spPr bwMode="auto">
            <a:xfrm>
              <a:off x="6556376" y="4103689"/>
              <a:ext cx="161925" cy="84138"/>
            </a:xfrm>
            <a:custGeom>
              <a:avLst/>
              <a:gdLst>
                <a:gd name="T0" fmla="*/ 100 w 102"/>
                <a:gd name="T1" fmla="*/ 32 h 53"/>
                <a:gd name="T2" fmla="*/ 6 w 102"/>
                <a:gd name="T3" fmla="*/ 3 h 53"/>
                <a:gd name="T4" fmla="*/ 6 w 102"/>
                <a:gd name="T5" fmla="*/ 3 h 53"/>
                <a:gd name="T6" fmla="*/ 2 w 102"/>
                <a:gd name="T7" fmla="*/ 1 h 53"/>
                <a:gd name="T8" fmla="*/ 0 w 102"/>
                <a:gd name="T9" fmla="*/ 0 h 53"/>
                <a:gd name="T10" fmla="*/ 2 w 102"/>
                <a:gd name="T11" fmla="*/ 20 h 53"/>
                <a:gd name="T12" fmla="*/ 2 w 102"/>
                <a:gd name="T13" fmla="*/ 20 h 53"/>
                <a:gd name="T14" fmla="*/ 4 w 102"/>
                <a:gd name="T15" fmla="*/ 21 h 53"/>
                <a:gd name="T16" fmla="*/ 7 w 102"/>
                <a:gd name="T17" fmla="*/ 23 h 53"/>
                <a:gd name="T18" fmla="*/ 102 w 102"/>
                <a:gd name="T19" fmla="*/ 53 h 53"/>
                <a:gd name="T20" fmla="*/ 100 w 102"/>
                <a:gd name="T21"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53">
                  <a:moveTo>
                    <a:pt x="100" y="32"/>
                  </a:moveTo>
                  <a:lnTo>
                    <a:pt x="6" y="3"/>
                  </a:lnTo>
                  <a:lnTo>
                    <a:pt x="6" y="3"/>
                  </a:lnTo>
                  <a:lnTo>
                    <a:pt x="2" y="1"/>
                  </a:lnTo>
                  <a:lnTo>
                    <a:pt x="0" y="0"/>
                  </a:lnTo>
                  <a:lnTo>
                    <a:pt x="2" y="20"/>
                  </a:lnTo>
                  <a:lnTo>
                    <a:pt x="2" y="20"/>
                  </a:lnTo>
                  <a:lnTo>
                    <a:pt x="4" y="21"/>
                  </a:lnTo>
                  <a:lnTo>
                    <a:pt x="7" y="23"/>
                  </a:lnTo>
                  <a:lnTo>
                    <a:pt x="102" y="53"/>
                  </a:lnTo>
                  <a:lnTo>
                    <a:pt x="100" y="32"/>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5" name="Freeform 50">
              <a:extLst>
                <a:ext uri="{FF2B5EF4-FFF2-40B4-BE49-F238E27FC236}">
                  <a16:creationId xmlns="" xmlns:a16="http://schemas.microsoft.com/office/drawing/2014/main" id="{1CF52B06-A1A1-4E54-AB64-1022538EF6E9}"/>
                </a:ext>
              </a:extLst>
            </p:cNvPr>
            <p:cNvSpPr>
              <a:spLocks/>
            </p:cNvSpPr>
            <p:nvPr/>
          </p:nvSpPr>
          <p:spPr bwMode="auto">
            <a:xfrm>
              <a:off x="6715126" y="4125914"/>
              <a:ext cx="311150" cy="66675"/>
            </a:xfrm>
            <a:custGeom>
              <a:avLst/>
              <a:gdLst>
                <a:gd name="T0" fmla="*/ 194 w 196"/>
                <a:gd name="T1" fmla="*/ 0 h 42"/>
                <a:gd name="T2" fmla="*/ 194 w 196"/>
                <a:gd name="T3" fmla="*/ 0 h 42"/>
                <a:gd name="T4" fmla="*/ 192 w 196"/>
                <a:gd name="T5" fmla="*/ 2 h 42"/>
                <a:gd name="T6" fmla="*/ 190 w 196"/>
                <a:gd name="T7" fmla="*/ 2 h 42"/>
                <a:gd name="T8" fmla="*/ 190 w 196"/>
                <a:gd name="T9" fmla="*/ 4 h 42"/>
                <a:gd name="T10" fmla="*/ 187 w 196"/>
                <a:gd name="T11" fmla="*/ 4 h 42"/>
                <a:gd name="T12" fmla="*/ 185 w 196"/>
                <a:gd name="T13" fmla="*/ 4 h 42"/>
                <a:gd name="T14" fmla="*/ 181 w 196"/>
                <a:gd name="T15" fmla="*/ 6 h 42"/>
                <a:gd name="T16" fmla="*/ 178 w 196"/>
                <a:gd name="T17" fmla="*/ 6 h 42"/>
                <a:gd name="T18" fmla="*/ 174 w 196"/>
                <a:gd name="T19" fmla="*/ 6 h 42"/>
                <a:gd name="T20" fmla="*/ 170 w 196"/>
                <a:gd name="T21" fmla="*/ 7 h 42"/>
                <a:gd name="T22" fmla="*/ 59 w 196"/>
                <a:gd name="T23" fmla="*/ 20 h 42"/>
                <a:gd name="T24" fmla="*/ 48 w 196"/>
                <a:gd name="T25" fmla="*/ 20 h 42"/>
                <a:gd name="T26" fmla="*/ 42 w 196"/>
                <a:gd name="T27" fmla="*/ 22 h 42"/>
                <a:gd name="T28" fmla="*/ 39 w 196"/>
                <a:gd name="T29" fmla="*/ 22 h 42"/>
                <a:gd name="T30" fmla="*/ 35 w 196"/>
                <a:gd name="T31" fmla="*/ 22 h 42"/>
                <a:gd name="T32" fmla="*/ 30 w 196"/>
                <a:gd name="T33" fmla="*/ 22 h 42"/>
                <a:gd name="T34" fmla="*/ 26 w 196"/>
                <a:gd name="T35" fmla="*/ 22 h 42"/>
                <a:gd name="T36" fmla="*/ 22 w 196"/>
                <a:gd name="T37" fmla="*/ 22 h 42"/>
                <a:gd name="T38" fmla="*/ 19 w 196"/>
                <a:gd name="T39" fmla="*/ 20 h 42"/>
                <a:gd name="T40" fmla="*/ 15 w 196"/>
                <a:gd name="T41" fmla="*/ 20 h 42"/>
                <a:gd name="T42" fmla="*/ 11 w 196"/>
                <a:gd name="T43" fmla="*/ 20 h 42"/>
                <a:gd name="T44" fmla="*/ 8 w 196"/>
                <a:gd name="T45" fmla="*/ 20 h 42"/>
                <a:gd name="T46" fmla="*/ 2 w 196"/>
                <a:gd name="T47" fmla="*/ 18 h 42"/>
                <a:gd name="T48" fmla="*/ 2 w 196"/>
                <a:gd name="T49" fmla="*/ 39 h 42"/>
                <a:gd name="T50" fmla="*/ 6 w 196"/>
                <a:gd name="T51" fmla="*/ 40 h 42"/>
                <a:gd name="T52" fmla="*/ 10 w 196"/>
                <a:gd name="T53" fmla="*/ 40 h 42"/>
                <a:gd name="T54" fmla="*/ 10 w 196"/>
                <a:gd name="T55" fmla="*/ 40 h 42"/>
                <a:gd name="T56" fmla="*/ 13 w 196"/>
                <a:gd name="T57" fmla="*/ 40 h 42"/>
                <a:gd name="T58" fmla="*/ 17 w 196"/>
                <a:gd name="T59" fmla="*/ 42 h 42"/>
                <a:gd name="T60" fmla="*/ 17 w 196"/>
                <a:gd name="T61" fmla="*/ 42 h 42"/>
                <a:gd name="T62" fmla="*/ 21 w 196"/>
                <a:gd name="T63" fmla="*/ 42 h 42"/>
                <a:gd name="T64" fmla="*/ 24 w 196"/>
                <a:gd name="T65" fmla="*/ 42 h 42"/>
                <a:gd name="T66" fmla="*/ 26 w 196"/>
                <a:gd name="T67" fmla="*/ 42 h 42"/>
                <a:gd name="T68" fmla="*/ 28 w 196"/>
                <a:gd name="T69" fmla="*/ 42 h 42"/>
                <a:gd name="T70" fmla="*/ 32 w 196"/>
                <a:gd name="T71" fmla="*/ 42 h 42"/>
                <a:gd name="T72" fmla="*/ 32 w 196"/>
                <a:gd name="T73" fmla="*/ 42 h 42"/>
                <a:gd name="T74" fmla="*/ 37 w 196"/>
                <a:gd name="T75" fmla="*/ 42 h 42"/>
                <a:gd name="T76" fmla="*/ 39 w 196"/>
                <a:gd name="T77" fmla="*/ 42 h 42"/>
                <a:gd name="T78" fmla="*/ 41 w 196"/>
                <a:gd name="T79" fmla="*/ 42 h 42"/>
                <a:gd name="T80" fmla="*/ 44 w 196"/>
                <a:gd name="T81" fmla="*/ 42 h 42"/>
                <a:gd name="T82" fmla="*/ 48 w 196"/>
                <a:gd name="T83" fmla="*/ 42 h 42"/>
                <a:gd name="T84" fmla="*/ 50 w 196"/>
                <a:gd name="T85" fmla="*/ 42 h 42"/>
                <a:gd name="T86" fmla="*/ 59 w 196"/>
                <a:gd name="T87" fmla="*/ 40 h 42"/>
                <a:gd name="T88" fmla="*/ 172 w 196"/>
                <a:gd name="T89" fmla="*/ 28 h 42"/>
                <a:gd name="T90" fmla="*/ 176 w 196"/>
                <a:gd name="T91" fmla="*/ 28 h 42"/>
                <a:gd name="T92" fmla="*/ 178 w 196"/>
                <a:gd name="T93" fmla="*/ 28 h 42"/>
                <a:gd name="T94" fmla="*/ 179 w 196"/>
                <a:gd name="T95" fmla="*/ 26 h 42"/>
                <a:gd name="T96" fmla="*/ 183 w 196"/>
                <a:gd name="T97" fmla="*/ 26 h 42"/>
                <a:gd name="T98" fmla="*/ 185 w 196"/>
                <a:gd name="T99" fmla="*/ 26 h 42"/>
                <a:gd name="T100" fmla="*/ 187 w 196"/>
                <a:gd name="T101" fmla="*/ 26 h 42"/>
                <a:gd name="T102" fmla="*/ 189 w 196"/>
                <a:gd name="T103" fmla="*/ 24 h 42"/>
                <a:gd name="T104" fmla="*/ 190 w 196"/>
                <a:gd name="T105" fmla="*/ 24 h 42"/>
                <a:gd name="T106" fmla="*/ 192 w 196"/>
                <a:gd name="T107" fmla="*/ 24 h 42"/>
                <a:gd name="T108" fmla="*/ 192 w 196"/>
                <a:gd name="T109" fmla="*/ 24 h 42"/>
                <a:gd name="T110" fmla="*/ 194 w 196"/>
                <a:gd name="T111" fmla="*/ 22 h 42"/>
                <a:gd name="T112" fmla="*/ 194 w 196"/>
                <a:gd name="T113" fmla="*/ 22 h 42"/>
                <a:gd name="T114" fmla="*/ 196 w 196"/>
                <a:gd name="T115" fmla="*/ 22 h 42"/>
                <a:gd name="T116" fmla="*/ 196 w 196"/>
                <a:gd name="T117" fmla="*/ 22 h 42"/>
                <a:gd name="T118" fmla="*/ 196 w 196"/>
                <a:gd name="T119" fmla="*/ 20 h 42"/>
                <a:gd name="T120" fmla="*/ 196 w 196"/>
                <a:gd name="T12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42">
                  <a:moveTo>
                    <a:pt x="194" y="0"/>
                  </a:moveTo>
                  <a:lnTo>
                    <a:pt x="194" y="0"/>
                  </a:lnTo>
                  <a:lnTo>
                    <a:pt x="194" y="0"/>
                  </a:lnTo>
                  <a:lnTo>
                    <a:pt x="194" y="0"/>
                  </a:lnTo>
                  <a:lnTo>
                    <a:pt x="194" y="0"/>
                  </a:lnTo>
                  <a:lnTo>
                    <a:pt x="194" y="0"/>
                  </a:lnTo>
                  <a:lnTo>
                    <a:pt x="194" y="2"/>
                  </a:lnTo>
                  <a:lnTo>
                    <a:pt x="192" y="2"/>
                  </a:lnTo>
                  <a:lnTo>
                    <a:pt x="192" y="2"/>
                  </a:lnTo>
                  <a:lnTo>
                    <a:pt x="192" y="2"/>
                  </a:lnTo>
                  <a:lnTo>
                    <a:pt x="192" y="2"/>
                  </a:lnTo>
                  <a:lnTo>
                    <a:pt x="190" y="2"/>
                  </a:lnTo>
                  <a:lnTo>
                    <a:pt x="190" y="2"/>
                  </a:lnTo>
                  <a:lnTo>
                    <a:pt x="190" y="4"/>
                  </a:lnTo>
                  <a:lnTo>
                    <a:pt x="190" y="4"/>
                  </a:lnTo>
                  <a:lnTo>
                    <a:pt x="189" y="4"/>
                  </a:lnTo>
                  <a:lnTo>
                    <a:pt x="189" y="4"/>
                  </a:lnTo>
                  <a:lnTo>
                    <a:pt x="187" y="4"/>
                  </a:lnTo>
                  <a:lnTo>
                    <a:pt x="187" y="4"/>
                  </a:lnTo>
                  <a:lnTo>
                    <a:pt x="185" y="4"/>
                  </a:lnTo>
                  <a:lnTo>
                    <a:pt x="185" y="4"/>
                  </a:lnTo>
                  <a:lnTo>
                    <a:pt x="183" y="6"/>
                  </a:lnTo>
                  <a:lnTo>
                    <a:pt x="181" y="6"/>
                  </a:lnTo>
                  <a:lnTo>
                    <a:pt x="181" y="6"/>
                  </a:lnTo>
                  <a:lnTo>
                    <a:pt x="181" y="6"/>
                  </a:lnTo>
                  <a:lnTo>
                    <a:pt x="178" y="6"/>
                  </a:lnTo>
                  <a:lnTo>
                    <a:pt x="178" y="6"/>
                  </a:lnTo>
                  <a:lnTo>
                    <a:pt x="178" y="6"/>
                  </a:lnTo>
                  <a:lnTo>
                    <a:pt x="176" y="6"/>
                  </a:lnTo>
                  <a:lnTo>
                    <a:pt x="174" y="6"/>
                  </a:lnTo>
                  <a:lnTo>
                    <a:pt x="172" y="7"/>
                  </a:lnTo>
                  <a:lnTo>
                    <a:pt x="172" y="7"/>
                  </a:lnTo>
                  <a:lnTo>
                    <a:pt x="170" y="7"/>
                  </a:lnTo>
                  <a:lnTo>
                    <a:pt x="61" y="20"/>
                  </a:lnTo>
                  <a:lnTo>
                    <a:pt x="59" y="20"/>
                  </a:lnTo>
                  <a:lnTo>
                    <a:pt x="59" y="20"/>
                  </a:lnTo>
                  <a:lnTo>
                    <a:pt x="50" y="20"/>
                  </a:lnTo>
                  <a:lnTo>
                    <a:pt x="48" y="20"/>
                  </a:lnTo>
                  <a:lnTo>
                    <a:pt x="48" y="20"/>
                  </a:lnTo>
                  <a:lnTo>
                    <a:pt x="48" y="20"/>
                  </a:lnTo>
                  <a:lnTo>
                    <a:pt x="44" y="22"/>
                  </a:lnTo>
                  <a:lnTo>
                    <a:pt x="42" y="22"/>
                  </a:lnTo>
                  <a:lnTo>
                    <a:pt x="42" y="22"/>
                  </a:lnTo>
                  <a:lnTo>
                    <a:pt x="39" y="22"/>
                  </a:lnTo>
                  <a:lnTo>
                    <a:pt x="39" y="22"/>
                  </a:lnTo>
                  <a:lnTo>
                    <a:pt x="39" y="22"/>
                  </a:lnTo>
                  <a:lnTo>
                    <a:pt x="35" y="22"/>
                  </a:lnTo>
                  <a:lnTo>
                    <a:pt x="35" y="22"/>
                  </a:lnTo>
                  <a:lnTo>
                    <a:pt x="35" y="22"/>
                  </a:lnTo>
                  <a:lnTo>
                    <a:pt x="30" y="22"/>
                  </a:lnTo>
                  <a:lnTo>
                    <a:pt x="30" y="22"/>
                  </a:lnTo>
                  <a:lnTo>
                    <a:pt x="30" y="22"/>
                  </a:lnTo>
                  <a:lnTo>
                    <a:pt x="26" y="22"/>
                  </a:lnTo>
                  <a:lnTo>
                    <a:pt x="26" y="22"/>
                  </a:lnTo>
                  <a:lnTo>
                    <a:pt x="26" y="22"/>
                  </a:lnTo>
                  <a:lnTo>
                    <a:pt x="22" y="22"/>
                  </a:lnTo>
                  <a:lnTo>
                    <a:pt x="22" y="22"/>
                  </a:lnTo>
                  <a:lnTo>
                    <a:pt x="22" y="22"/>
                  </a:lnTo>
                  <a:lnTo>
                    <a:pt x="19" y="20"/>
                  </a:lnTo>
                  <a:lnTo>
                    <a:pt x="19" y="20"/>
                  </a:lnTo>
                  <a:lnTo>
                    <a:pt x="19" y="20"/>
                  </a:lnTo>
                  <a:lnTo>
                    <a:pt x="15" y="20"/>
                  </a:lnTo>
                  <a:lnTo>
                    <a:pt x="15" y="20"/>
                  </a:lnTo>
                  <a:lnTo>
                    <a:pt x="15" y="20"/>
                  </a:lnTo>
                  <a:lnTo>
                    <a:pt x="11" y="20"/>
                  </a:lnTo>
                  <a:lnTo>
                    <a:pt x="11" y="20"/>
                  </a:lnTo>
                  <a:lnTo>
                    <a:pt x="11" y="20"/>
                  </a:lnTo>
                  <a:lnTo>
                    <a:pt x="8" y="20"/>
                  </a:lnTo>
                  <a:lnTo>
                    <a:pt x="8" y="20"/>
                  </a:lnTo>
                  <a:lnTo>
                    <a:pt x="6" y="20"/>
                  </a:lnTo>
                  <a:lnTo>
                    <a:pt x="4" y="18"/>
                  </a:lnTo>
                  <a:lnTo>
                    <a:pt x="2" y="18"/>
                  </a:lnTo>
                  <a:lnTo>
                    <a:pt x="2" y="18"/>
                  </a:lnTo>
                  <a:lnTo>
                    <a:pt x="0" y="18"/>
                  </a:lnTo>
                  <a:lnTo>
                    <a:pt x="2" y="39"/>
                  </a:lnTo>
                  <a:lnTo>
                    <a:pt x="2" y="39"/>
                  </a:lnTo>
                  <a:lnTo>
                    <a:pt x="4" y="40"/>
                  </a:lnTo>
                  <a:lnTo>
                    <a:pt x="6" y="40"/>
                  </a:lnTo>
                  <a:lnTo>
                    <a:pt x="8" y="40"/>
                  </a:lnTo>
                  <a:lnTo>
                    <a:pt x="8" y="40"/>
                  </a:lnTo>
                  <a:lnTo>
                    <a:pt x="10" y="40"/>
                  </a:lnTo>
                  <a:lnTo>
                    <a:pt x="10" y="40"/>
                  </a:lnTo>
                  <a:lnTo>
                    <a:pt x="10" y="40"/>
                  </a:lnTo>
                  <a:lnTo>
                    <a:pt x="10" y="40"/>
                  </a:lnTo>
                  <a:lnTo>
                    <a:pt x="13" y="40"/>
                  </a:lnTo>
                  <a:lnTo>
                    <a:pt x="13" y="40"/>
                  </a:lnTo>
                  <a:lnTo>
                    <a:pt x="13" y="40"/>
                  </a:lnTo>
                  <a:lnTo>
                    <a:pt x="13" y="40"/>
                  </a:lnTo>
                  <a:lnTo>
                    <a:pt x="15" y="40"/>
                  </a:lnTo>
                  <a:lnTo>
                    <a:pt x="17" y="42"/>
                  </a:lnTo>
                  <a:lnTo>
                    <a:pt x="17" y="42"/>
                  </a:lnTo>
                  <a:lnTo>
                    <a:pt x="17" y="42"/>
                  </a:lnTo>
                  <a:lnTo>
                    <a:pt x="17" y="42"/>
                  </a:lnTo>
                  <a:lnTo>
                    <a:pt x="21" y="42"/>
                  </a:lnTo>
                  <a:lnTo>
                    <a:pt x="21" y="42"/>
                  </a:lnTo>
                  <a:lnTo>
                    <a:pt x="21" y="42"/>
                  </a:lnTo>
                  <a:lnTo>
                    <a:pt x="22" y="42"/>
                  </a:lnTo>
                  <a:lnTo>
                    <a:pt x="22" y="42"/>
                  </a:lnTo>
                  <a:lnTo>
                    <a:pt x="24" y="42"/>
                  </a:lnTo>
                  <a:lnTo>
                    <a:pt x="24" y="42"/>
                  </a:lnTo>
                  <a:lnTo>
                    <a:pt x="24" y="42"/>
                  </a:lnTo>
                  <a:lnTo>
                    <a:pt x="26" y="42"/>
                  </a:lnTo>
                  <a:lnTo>
                    <a:pt x="28" y="42"/>
                  </a:lnTo>
                  <a:lnTo>
                    <a:pt x="28" y="42"/>
                  </a:lnTo>
                  <a:lnTo>
                    <a:pt x="28" y="42"/>
                  </a:lnTo>
                  <a:lnTo>
                    <a:pt x="28" y="42"/>
                  </a:lnTo>
                  <a:lnTo>
                    <a:pt x="30" y="42"/>
                  </a:lnTo>
                  <a:lnTo>
                    <a:pt x="32" y="42"/>
                  </a:lnTo>
                  <a:lnTo>
                    <a:pt x="32" y="42"/>
                  </a:lnTo>
                  <a:lnTo>
                    <a:pt x="32" y="42"/>
                  </a:lnTo>
                  <a:lnTo>
                    <a:pt x="32" y="42"/>
                  </a:lnTo>
                  <a:lnTo>
                    <a:pt x="35" y="42"/>
                  </a:lnTo>
                  <a:lnTo>
                    <a:pt x="37" y="42"/>
                  </a:lnTo>
                  <a:lnTo>
                    <a:pt x="37" y="42"/>
                  </a:lnTo>
                  <a:lnTo>
                    <a:pt x="37" y="42"/>
                  </a:lnTo>
                  <a:lnTo>
                    <a:pt x="39" y="42"/>
                  </a:lnTo>
                  <a:lnTo>
                    <a:pt x="39" y="42"/>
                  </a:lnTo>
                  <a:lnTo>
                    <a:pt x="41" y="42"/>
                  </a:lnTo>
                  <a:lnTo>
                    <a:pt x="41" y="42"/>
                  </a:lnTo>
                  <a:lnTo>
                    <a:pt x="41" y="42"/>
                  </a:lnTo>
                  <a:lnTo>
                    <a:pt x="42" y="42"/>
                  </a:lnTo>
                  <a:lnTo>
                    <a:pt x="44" y="42"/>
                  </a:lnTo>
                  <a:lnTo>
                    <a:pt x="44" y="42"/>
                  </a:lnTo>
                  <a:lnTo>
                    <a:pt x="44" y="42"/>
                  </a:lnTo>
                  <a:lnTo>
                    <a:pt x="46" y="42"/>
                  </a:lnTo>
                  <a:lnTo>
                    <a:pt x="48" y="42"/>
                  </a:lnTo>
                  <a:lnTo>
                    <a:pt x="48" y="42"/>
                  </a:lnTo>
                  <a:lnTo>
                    <a:pt x="50" y="42"/>
                  </a:lnTo>
                  <a:lnTo>
                    <a:pt x="50" y="42"/>
                  </a:lnTo>
                  <a:lnTo>
                    <a:pt x="50" y="42"/>
                  </a:lnTo>
                  <a:lnTo>
                    <a:pt x="50" y="42"/>
                  </a:lnTo>
                  <a:lnTo>
                    <a:pt x="59" y="40"/>
                  </a:lnTo>
                  <a:lnTo>
                    <a:pt x="61" y="40"/>
                  </a:lnTo>
                  <a:lnTo>
                    <a:pt x="63" y="40"/>
                  </a:lnTo>
                  <a:lnTo>
                    <a:pt x="172" y="28"/>
                  </a:lnTo>
                  <a:lnTo>
                    <a:pt x="174" y="28"/>
                  </a:lnTo>
                  <a:lnTo>
                    <a:pt x="174" y="28"/>
                  </a:lnTo>
                  <a:lnTo>
                    <a:pt x="176" y="28"/>
                  </a:lnTo>
                  <a:lnTo>
                    <a:pt x="178" y="28"/>
                  </a:lnTo>
                  <a:lnTo>
                    <a:pt x="178" y="28"/>
                  </a:lnTo>
                  <a:lnTo>
                    <a:pt x="178" y="28"/>
                  </a:lnTo>
                  <a:lnTo>
                    <a:pt x="179" y="26"/>
                  </a:lnTo>
                  <a:lnTo>
                    <a:pt x="179" y="26"/>
                  </a:lnTo>
                  <a:lnTo>
                    <a:pt x="179" y="26"/>
                  </a:lnTo>
                  <a:lnTo>
                    <a:pt x="179" y="26"/>
                  </a:lnTo>
                  <a:lnTo>
                    <a:pt x="183" y="26"/>
                  </a:lnTo>
                  <a:lnTo>
                    <a:pt x="183" y="26"/>
                  </a:lnTo>
                  <a:lnTo>
                    <a:pt x="183" y="26"/>
                  </a:lnTo>
                  <a:lnTo>
                    <a:pt x="185" y="26"/>
                  </a:lnTo>
                  <a:lnTo>
                    <a:pt x="185" y="26"/>
                  </a:lnTo>
                  <a:lnTo>
                    <a:pt x="185" y="26"/>
                  </a:lnTo>
                  <a:lnTo>
                    <a:pt x="187" y="26"/>
                  </a:lnTo>
                  <a:lnTo>
                    <a:pt x="187" y="26"/>
                  </a:lnTo>
                  <a:lnTo>
                    <a:pt x="189" y="26"/>
                  </a:lnTo>
                  <a:lnTo>
                    <a:pt x="189" y="24"/>
                  </a:lnTo>
                  <a:lnTo>
                    <a:pt x="189" y="24"/>
                  </a:lnTo>
                  <a:lnTo>
                    <a:pt x="190" y="24"/>
                  </a:lnTo>
                  <a:lnTo>
                    <a:pt x="190" y="24"/>
                  </a:lnTo>
                  <a:lnTo>
                    <a:pt x="190" y="24"/>
                  </a:lnTo>
                  <a:lnTo>
                    <a:pt x="190" y="24"/>
                  </a:lnTo>
                  <a:lnTo>
                    <a:pt x="192" y="24"/>
                  </a:lnTo>
                  <a:lnTo>
                    <a:pt x="192" y="24"/>
                  </a:lnTo>
                  <a:lnTo>
                    <a:pt x="192" y="24"/>
                  </a:lnTo>
                  <a:lnTo>
                    <a:pt x="192" y="24"/>
                  </a:lnTo>
                  <a:lnTo>
                    <a:pt x="192" y="24"/>
                  </a:lnTo>
                  <a:lnTo>
                    <a:pt x="192" y="24"/>
                  </a:lnTo>
                  <a:lnTo>
                    <a:pt x="194" y="22"/>
                  </a:lnTo>
                  <a:lnTo>
                    <a:pt x="194" y="22"/>
                  </a:lnTo>
                  <a:lnTo>
                    <a:pt x="194" y="22"/>
                  </a:lnTo>
                  <a:lnTo>
                    <a:pt x="194" y="22"/>
                  </a:lnTo>
                  <a:lnTo>
                    <a:pt x="194" y="22"/>
                  </a:lnTo>
                  <a:lnTo>
                    <a:pt x="194" y="22"/>
                  </a:lnTo>
                  <a:lnTo>
                    <a:pt x="196" y="22"/>
                  </a:lnTo>
                  <a:lnTo>
                    <a:pt x="196" y="22"/>
                  </a:lnTo>
                  <a:lnTo>
                    <a:pt x="196" y="22"/>
                  </a:lnTo>
                  <a:lnTo>
                    <a:pt x="196" y="22"/>
                  </a:lnTo>
                  <a:lnTo>
                    <a:pt x="196" y="22"/>
                  </a:lnTo>
                  <a:lnTo>
                    <a:pt x="196" y="20"/>
                  </a:lnTo>
                  <a:lnTo>
                    <a:pt x="196" y="20"/>
                  </a:lnTo>
                  <a:lnTo>
                    <a:pt x="196" y="20"/>
                  </a:lnTo>
                  <a:lnTo>
                    <a:pt x="196" y="20"/>
                  </a:lnTo>
                  <a:lnTo>
                    <a:pt x="196" y="20"/>
                  </a:lnTo>
                  <a:lnTo>
                    <a:pt x="196" y="20"/>
                  </a:lnTo>
                  <a:lnTo>
                    <a:pt x="194" y="0"/>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6" name="Freeform 51">
              <a:extLst>
                <a:ext uri="{FF2B5EF4-FFF2-40B4-BE49-F238E27FC236}">
                  <a16:creationId xmlns="" xmlns:a16="http://schemas.microsoft.com/office/drawing/2014/main" id="{9A5308FA-7510-43A6-B42C-EF4C1A49B606}"/>
                </a:ext>
              </a:extLst>
            </p:cNvPr>
            <p:cNvSpPr>
              <a:spLocks/>
            </p:cNvSpPr>
            <p:nvPr/>
          </p:nvSpPr>
          <p:spPr bwMode="auto">
            <a:xfrm>
              <a:off x="6556376" y="4068764"/>
              <a:ext cx="466725" cy="92075"/>
            </a:xfrm>
            <a:custGeom>
              <a:avLst/>
              <a:gdLst>
                <a:gd name="T0" fmla="*/ 289 w 294"/>
                <a:gd name="T1" fmla="*/ 33 h 58"/>
                <a:gd name="T2" fmla="*/ 289 w 294"/>
                <a:gd name="T3" fmla="*/ 33 h 58"/>
                <a:gd name="T4" fmla="*/ 294 w 294"/>
                <a:gd name="T5" fmla="*/ 34 h 58"/>
                <a:gd name="T6" fmla="*/ 294 w 294"/>
                <a:gd name="T7" fmla="*/ 36 h 58"/>
                <a:gd name="T8" fmla="*/ 292 w 294"/>
                <a:gd name="T9" fmla="*/ 38 h 58"/>
                <a:gd name="T10" fmla="*/ 285 w 294"/>
                <a:gd name="T11" fmla="*/ 40 h 58"/>
                <a:gd name="T12" fmla="*/ 270 w 294"/>
                <a:gd name="T13" fmla="*/ 43 h 58"/>
                <a:gd name="T14" fmla="*/ 161 w 294"/>
                <a:gd name="T15" fmla="*/ 56 h 58"/>
                <a:gd name="T16" fmla="*/ 161 w 294"/>
                <a:gd name="T17" fmla="*/ 56 h 58"/>
                <a:gd name="T18" fmla="*/ 142 w 294"/>
                <a:gd name="T19" fmla="*/ 58 h 58"/>
                <a:gd name="T20" fmla="*/ 126 w 294"/>
                <a:gd name="T21" fmla="*/ 58 h 58"/>
                <a:gd name="T22" fmla="*/ 111 w 294"/>
                <a:gd name="T23" fmla="*/ 56 h 58"/>
                <a:gd name="T24" fmla="*/ 100 w 294"/>
                <a:gd name="T25" fmla="*/ 54 h 58"/>
                <a:gd name="T26" fmla="*/ 6 w 294"/>
                <a:gd name="T27" fmla="*/ 25 h 58"/>
                <a:gd name="T28" fmla="*/ 6 w 294"/>
                <a:gd name="T29" fmla="*/ 25 h 58"/>
                <a:gd name="T30" fmla="*/ 0 w 294"/>
                <a:gd name="T31" fmla="*/ 22 h 58"/>
                <a:gd name="T32" fmla="*/ 0 w 294"/>
                <a:gd name="T33" fmla="*/ 22 h 58"/>
                <a:gd name="T34" fmla="*/ 2 w 294"/>
                <a:gd name="T35" fmla="*/ 20 h 58"/>
                <a:gd name="T36" fmla="*/ 11 w 294"/>
                <a:gd name="T37" fmla="*/ 16 h 58"/>
                <a:gd name="T38" fmla="*/ 24 w 294"/>
                <a:gd name="T39" fmla="*/ 14 h 58"/>
                <a:gd name="T40" fmla="*/ 135 w 294"/>
                <a:gd name="T41" fmla="*/ 1 h 58"/>
                <a:gd name="T42" fmla="*/ 135 w 294"/>
                <a:gd name="T43" fmla="*/ 1 h 58"/>
                <a:gd name="T44" fmla="*/ 152 w 294"/>
                <a:gd name="T45" fmla="*/ 0 h 58"/>
                <a:gd name="T46" fmla="*/ 168 w 294"/>
                <a:gd name="T47" fmla="*/ 0 h 58"/>
                <a:gd name="T48" fmla="*/ 183 w 294"/>
                <a:gd name="T49" fmla="*/ 1 h 58"/>
                <a:gd name="T50" fmla="*/ 194 w 294"/>
                <a:gd name="T51" fmla="*/ 3 h 58"/>
                <a:gd name="T52" fmla="*/ 289 w 294"/>
                <a:gd name="T53"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58">
                  <a:moveTo>
                    <a:pt x="289" y="33"/>
                  </a:moveTo>
                  <a:lnTo>
                    <a:pt x="289" y="33"/>
                  </a:lnTo>
                  <a:lnTo>
                    <a:pt x="294" y="34"/>
                  </a:lnTo>
                  <a:lnTo>
                    <a:pt x="294" y="36"/>
                  </a:lnTo>
                  <a:lnTo>
                    <a:pt x="292" y="38"/>
                  </a:lnTo>
                  <a:lnTo>
                    <a:pt x="285" y="40"/>
                  </a:lnTo>
                  <a:lnTo>
                    <a:pt x="270" y="43"/>
                  </a:lnTo>
                  <a:lnTo>
                    <a:pt x="161" y="56"/>
                  </a:lnTo>
                  <a:lnTo>
                    <a:pt x="161" y="56"/>
                  </a:lnTo>
                  <a:lnTo>
                    <a:pt x="142" y="58"/>
                  </a:lnTo>
                  <a:lnTo>
                    <a:pt x="126" y="58"/>
                  </a:lnTo>
                  <a:lnTo>
                    <a:pt x="111" y="56"/>
                  </a:lnTo>
                  <a:lnTo>
                    <a:pt x="100" y="54"/>
                  </a:lnTo>
                  <a:lnTo>
                    <a:pt x="6" y="25"/>
                  </a:lnTo>
                  <a:lnTo>
                    <a:pt x="6" y="25"/>
                  </a:lnTo>
                  <a:lnTo>
                    <a:pt x="0" y="22"/>
                  </a:lnTo>
                  <a:lnTo>
                    <a:pt x="0" y="22"/>
                  </a:lnTo>
                  <a:lnTo>
                    <a:pt x="2" y="20"/>
                  </a:lnTo>
                  <a:lnTo>
                    <a:pt x="11" y="16"/>
                  </a:lnTo>
                  <a:lnTo>
                    <a:pt x="24" y="14"/>
                  </a:lnTo>
                  <a:lnTo>
                    <a:pt x="135" y="1"/>
                  </a:lnTo>
                  <a:lnTo>
                    <a:pt x="135" y="1"/>
                  </a:lnTo>
                  <a:lnTo>
                    <a:pt x="152" y="0"/>
                  </a:lnTo>
                  <a:lnTo>
                    <a:pt x="168" y="0"/>
                  </a:lnTo>
                  <a:lnTo>
                    <a:pt x="183" y="1"/>
                  </a:lnTo>
                  <a:lnTo>
                    <a:pt x="194" y="3"/>
                  </a:lnTo>
                  <a:lnTo>
                    <a:pt x="289" y="33"/>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7" name="Freeform 52">
              <a:extLst>
                <a:ext uri="{FF2B5EF4-FFF2-40B4-BE49-F238E27FC236}">
                  <a16:creationId xmlns="" xmlns:a16="http://schemas.microsoft.com/office/drawing/2014/main" id="{F1C972A6-3CC1-4BF1-ABBC-0479B1FE31B0}"/>
                </a:ext>
              </a:extLst>
            </p:cNvPr>
            <p:cNvSpPr>
              <a:spLocks/>
            </p:cNvSpPr>
            <p:nvPr/>
          </p:nvSpPr>
          <p:spPr bwMode="auto">
            <a:xfrm>
              <a:off x="6510338" y="4016376"/>
              <a:ext cx="190500" cy="120650"/>
            </a:xfrm>
            <a:custGeom>
              <a:avLst/>
              <a:gdLst>
                <a:gd name="T0" fmla="*/ 120 w 120"/>
                <a:gd name="T1" fmla="*/ 40 h 76"/>
                <a:gd name="T2" fmla="*/ 5 w 120"/>
                <a:gd name="T3" fmla="*/ 5 h 76"/>
                <a:gd name="T4" fmla="*/ 5 w 120"/>
                <a:gd name="T5" fmla="*/ 5 h 76"/>
                <a:gd name="T6" fmla="*/ 2 w 120"/>
                <a:gd name="T7" fmla="*/ 3 h 76"/>
                <a:gd name="T8" fmla="*/ 0 w 120"/>
                <a:gd name="T9" fmla="*/ 0 h 76"/>
                <a:gd name="T10" fmla="*/ 0 w 120"/>
                <a:gd name="T11" fmla="*/ 38 h 76"/>
                <a:gd name="T12" fmla="*/ 0 w 120"/>
                <a:gd name="T13" fmla="*/ 38 h 76"/>
                <a:gd name="T14" fmla="*/ 2 w 120"/>
                <a:gd name="T15" fmla="*/ 40 h 76"/>
                <a:gd name="T16" fmla="*/ 7 w 120"/>
                <a:gd name="T17" fmla="*/ 42 h 76"/>
                <a:gd name="T18" fmla="*/ 120 w 120"/>
                <a:gd name="T19" fmla="*/ 76 h 76"/>
                <a:gd name="T20" fmla="*/ 120 w 120"/>
                <a:gd name="T21" fmla="*/ 4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6">
                  <a:moveTo>
                    <a:pt x="120" y="40"/>
                  </a:moveTo>
                  <a:lnTo>
                    <a:pt x="5" y="5"/>
                  </a:lnTo>
                  <a:lnTo>
                    <a:pt x="5" y="5"/>
                  </a:lnTo>
                  <a:lnTo>
                    <a:pt x="2" y="3"/>
                  </a:lnTo>
                  <a:lnTo>
                    <a:pt x="0" y="0"/>
                  </a:lnTo>
                  <a:lnTo>
                    <a:pt x="0" y="38"/>
                  </a:lnTo>
                  <a:lnTo>
                    <a:pt x="0" y="38"/>
                  </a:lnTo>
                  <a:lnTo>
                    <a:pt x="2" y="40"/>
                  </a:lnTo>
                  <a:lnTo>
                    <a:pt x="7" y="42"/>
                  </a:lnTo>
                  <a:lnTo>
                    <a:pt x="120" y="76"/>
                  </a:lnTo>
                  <a:lnTo>
                    <a:pt x="120" y="4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8" name="Freeform 53">
              <a:extLst>
                <a:ext uri="{FF2B5EF4-FFF2-40B4-BE49-F238E27FC236}">
                  <a16:creationId xmlns="" xmlns:a16="http://schemas.microsoft.com/office/drawing/2014/main" id="{A7E7DC33-0E2C-4F6F-B949-6EE6D117D418}"/>
                </a:ext>
              </a:extLst>
            </p:cNvPr>
            <p:cNvSpPr>
              <a:spLocks/>
            </p:cNvSpPr>
            <p:nvPr/>
          </p:nvSpPr>
          <p:spPr bwMode="auto">
            <a:xfrm>
              <a:off x="6700838" y="4044951"/>
              <a:ext cx="371475" cy="98425"/>
            </a:xfrm>
            <a:custGeom>
              <a:avLst/>
              <a:gdLst>
                <a:gd name="T0" fmla="*/ 234 w 234"/>
                <a:gd name="T1" fmla="*/ 0 h 62"/>
                <a:gd name="T2" fmla="*/ 232 w 234"/>
                <a:gd name="T3" fmla="*/ 2 h 62"/>
                <a:gd name="T4" fmla="*/ 229 w 234"/>
                <a:gd name="T5" fmla="*/ 4 h 62"/>
                <a:gd name="T6" fmla="*/ 225 w 234"/>
                <a:gd name="T7" fmla="*/ 4 h 62"/>
                <a:gd name="T8" fmla="*/ 223 w 234"/>
                <a:gd name="T9" fmla="*/ 6 h 62"/>
                <a:gd name="T10" fmla="*/ 218 w 234"/>
                <a:gd name="T11" fmla="*/ 6 h 62"/>
                <a:gd name="T12" fmla="*/ 214 w 234"/>
                <a:gd name="T13" fmla="*/ 7 h 62"/>
                <a:gd name="T14" fmla="*/ 207 w 234"/>
                <a:gd name="T15" fmla="*/ 7 h 62"/>
                <a:gd name="T16" fmla="*/ 72 w 234"/>
                <a:gd name="T17" fmla="*/ 24 h 62"/>
                <a:gd name="T18" fmla="*/ 59 w 234"/>
                <a:gd name="T19" fmla="*/ 26 h 62"/>
                <a:gd name="T20" fmla="*/ 55 w 234"/>
                <a:gd name="T21" fmla="*/ 26 h 62"/>
                <a:gd name="T22" fmla="*/ 51 w 234"/>
                <a:gd name="T23" fmla="*/ 26 h 62"/>
                <a:gd name="T24" fmla="*/ 46 w 234"/>
                <a:gd name="T25" fmla="*/ 26 h 62"/>
                <a:gd name="T26" fmla="*/ 41 w 234"/>
                <a:gd name="T27" fmla="*/ 26 h 62"/>
                <a:gd name="T28" fmla="*/ 39 w 234"/>
                <a:gd name="T29" fmla="*/ 26 h 62"/>
                <a:gd name="T30" fmla="*/ 33 w 234"/>
                <a:gd name="T31" fmla="*/ 26 h 62"/>
                <a:gd name="T32" fmla="*/ 31 w 234"/>
                <a:gd name="T33" fmla="*/ 26 h 62"/>
                <a:gd name="T34" fmla="*/ 26 w 234"/>
                <a:gd name="T35" fmla="*/ 26 h 62"/>
                <a:gd name="T36" fmla="*/ 24 w 234"/>
                <a:gd name="T37" fmla="*/ 26 h 62"/>
                <a:gd name="T38" fmla="*/ 19 w 234"/>
                <a:gd name="T39" fmla="*/ 26 h 62"/>
                <a:gd name="T40" fmla="*/ 17 w 234"/>
                <a:gd name="T41" fmla="*/ 24 h 62"/>
                <a:gd name="T42" fmla="*/ 9 w 234"/>
                <a:gd name="T43" fmla="*/ 24 h 62"/>
                <a:gd name="T44" fmla="*/ 6 w 234"/>
                <a:gd name="T45" fmla="*/ 24 h 62"/>
                <a:gd name="T46" fmla="*/ 0 w 234"/>
                <a:gd name="T47" fmla="*/ 58 h 62"/>
                <a:gd name="T48" fmla="*/ 11 w 234"/>
                <a:gd name="T49" fmla="*/ 60 h 62"/>
                <a:gd name="T50" fmla="*/ 15 w 234"/>
                <a:gd name="T51" fmla="*/ 60 h 62"/>
                <a:gd name="T52" fmla="*/ 20 w 234"/>
                <a:gd name="T53" fmla="*/ 62 h 62"/>
                <a:gd name="T54" fmla="*/ 22 w 234"/>
                <a:gd name="T55" fmla="*/ 62 h 62"/>
                <a:gd name="T56" fmla="*/ 28 w 234"/>
                <a:gd name="T57" fmla="*/ 62 h 62"/>
                <a:gd name="T58" fmla="*/ 30 w 234"/>
                <a:gd name="T59" fmla="*/ 62 h 62"/>
                <a:gd name="T60" fmla="*/ 35 w 234"/>
                <a:gd name="T61" fmla="*/ 62 h 62"/>
                <a:gd name="T62" fmla="*/ 37 w 234"/>
                <a:gd name="T63" fmla="*/ 62 h 62"/>
                <a:gd name="T64" fmla="*/ 42 w 234"/>
                <a:gd name="T65" fmla="*/ 62 h 62"/>
                <a:gd name="T66" fmla="*/ 46 w 234"/>
                <a:gd name="T67" fmla="*/ 62 h 62"/>
                <a:gd name="T68" fmla="*/ 50 w 234"/>
                <a:gd name="T69" fmla="*/ 62 h 62"/>
                <a:gd name="T70" fmla="*/ 53 w 234"/>
                <a:gd name="T71" fmla="*/ 62 h 62"/>
                <a:gd name="T72" fmla="*/ 57 w 234"/>
                <a:gd name="T73" fmla="*/ 62 h 62"/>
                <a:gd name="T74" fmla="*/ 72 w 234"/>
                <a:gd name="T75" fmla="*/ 60 h 62"/>
                <a:gd name="T76" fmla="*/ 207 w 234"/>
                <a:gd name="T77" fmla="*/ 46 h 62"/>
                <a:gd name="T78" fmla="*/ 212 w 234"/>
                <a:gd name="T79" fmla="*/ 44 h 62"/>
                <a:gd name="T80" fmla="*/ 216 w 234"/>
                <a:gd name="T81" fmla="*/ 44 h 62"/>
                <a:gd name="T82" fmla="*/ 221 w 234"/>
                <a:gd name="T83" fmla="*/ 42 h 62"/>
                <a:gd name="T84" fmla="*/ 223 w 234"/>
                <a:gd name="T85" fmla="*/ 42 h 62"/>
                <a:gd name="T86" fmla="*/ 229 w 234"/>
                <a:gd name="T87" fmla="*/ 40 h 62"/>
                <a:gd name="T88" fmla="*/ 232 w 234"/>
                <a:gd name="T89" fmla="*/ 38 h 62"/>
                <a:gd name="T90" fmla="*/ 234 w 234"/>
                <a:gd name="T91" fmla="*/ 37 h 62"/>
                <a:gd name="T92" fmla="*/ 234 w 234"/>
                <a:gd name="T9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62">
                  <a:moveTo>
                    <a:pt x="234" y="0"/>
                  </a:moveTo>
                  <a:lnTo>
                    <a:pt x="234" y="0"/>
                  </a:lnTo>
                  <a:lnTo>
                    <a:pt x="234" y="0"/>
                  </a:lnTo>
                  <a:lnTo>
                    <a:pt x="234" y="0"/>
                  </a:lnTo>
                  <a:lnTo>
                    <a:pt x="232" y="2"/>
                  </a:lnTo>
                  <a:lnTo>
                    <a:pt x="232" y="2"/>
                  </a:lnTo>
                  <a:lnTo>
                    <a:pt x="230" y="2"/>
                  </a:lnTo>
                  <a:lnTo>
                    <a:pt x="230" y="2"/>
                  </a:lnTo>
                  <a:lnTo>
                    <a:pt x="229" y="4"/>
                  </a:lnTo>
                  <a:lnTo>
                    <a:pt x="229" y="4"/>
                  </a:lnTo>
                  <a:lnTo>
                    <a:pt x="227" y="4"/>
                  </a:lnTo>
                  <a:lnTo>
                    <a:pt x="225" y="4"/>
                  </a:lnTo>
                  <a:lnTo>
                    <a:pt x="225" y="4"/>
                  </a:lnTo>
                  <a:lnTo>
                    <a:pt x="223" y="6"/>
                  </a:lnTo>
                  <a:lnTo>
                    <a:pt x="223" y="6"/>
                  </a:lnTo>
                  <a:lnTo>
                    <a:pt x="221" y="6"/>
                  </a:lnTo>
                  <a:lnTo>
                    <a:pt x="221" y="6"/>
                  </a:lnTo>
                  <a:lnTo>
                    <a:pt x="218" y="6"/>
                  </a:lnTo>
                  <a:lnTo>
                    <a:pt x="218" y="6"/>
                  </a:lnTo>
                  <a:lnTo>
                    <a:pt x="214" y="7"/>
                  </a:lnTo>
                  <a:lnTo>
                    <a:pt x="214" y="7"/>
                  </a:lnTo>
                  <a:lnTo>
                    <a:pt x="210" y="7"/>
                  </a:lnTo>
                  <a:lnTo>
                    <a:pt x="210" y="7"/>
                  </a:lnTo>
                  <a:lnTo>
                    <a:pt x="207" y="7"/>
                  </a:lnTo>
                  <a:lnTo>
                    <a:pt x="207" y="7"/>
                  </a:lnTo>
                  <a:lnTo>
                    <a:pt x="205" y="7"/>
                  </a:lnTo>
                  <a:lnTo>
                    <a:pt x="72" y="24"/>
                  </a:lnTo>
                  <a:lnTo>
                    <a:pt x="70" y="24"/>
                  </a:lnTo>
                  <a:lnTo>
                    <a:pt x="70" y="24"/>
                  </a:lnTo>
                  <a:lnTo>
                    <a:pt x="59" y="26"/>
                  </a:lnTo>
                  <a:lnTo>
                    <a:pt x="59" y="26"/>
                  </a:lnTo>
                  <a:lnTo>
                    <a:pt x="55" y="26"/>
                  </a:lnTo>
                  <a:lnTo>
                    <a:pt x="55" y="26"/>
                  </a:lnTo>
                  <a:lnTo>
                    <a:pt x="53" y="26"/>
                  </a:lnTo>
                  <a:lnTo>
                    <a:pt x="53" y="26"/>
                  </a:lnTo>
                  <a:lnTo>
                    <a:pt x="51" y="26"/>
                  </a:lnTo>
                  <a:lnTo>
                    <a:pt x="50" y="26"/>
                  </a:lnTo>
                  <a:lnTo>
                    <a:pt x="48" y="26"/>
                  </a:lnTo>
                  <a:lnTo>
                    <a:pt x="46" y="26"/>
                  </a:lnTo>
                  <a:lnTo>
                    <a:pt x="44" y="26"/>
                  </a:lnTo>
                  <a:lnTo>
                    <a:pt x="44" y="26"/>
                  </a:lnTo>
                  <a:lnTo>
                    <a:pt x="41" y="26"/>
                  </a:lnTo>
                  <a:lnTo>
                    <a:pt x="41" y="26"/>
                  </a:lnTo>
                  <a:lnTo>
                    <a:pt x="39" y="26"/>
                  </a:lnTo>
                  <a:lnTo>
                    <a:pt x="39" y="26"/>
                  </a:lnTo>
                  <a:lnTo>
                    <a:pt x="37" y="26"/>
                  </a:lnTo>
                  <a:lnTo>
                    <a:pt x="37" y="26"/>
                  </a:lnTo>
                  <a:lnTo>
                    <a:pt x="33" y="26"/>
                  </a:lnTo>
                  <a:lnTo>
                    <a:pt x="33" y="26"/>
                  </a:lnTo>
                  <a:lnTo>
                    <a:pt x="31" y="26"/>
                  </a:lnTo>
                  <a:lnTo>
                    <a:pt x="31" y="26"/>
                  </a:lnTo>
                  <a:lnTo>
                    <a:pt x="30" y="26"/>
                  </a:lnTo>
                  <a:lnTo>
                    <a:pt x="30" y="26"/>
                  </a:lnTo>
                  <a:lnTo>
                    <a:pt x="26" y="26"/>
                  </a:lnTo>
                  <a:lnTo>
                    <a:pt x="26" y="26"/>
                  </a:lnTo>
                  <a:lnTo>
                    <a:pt x="24" y="26"/>
                  </a:lnTo>
                  <a:lnTo>
                    <a:pt x="24" y="26"/>
                  </a:lnTo>
                  <a:lnTo>
                    <a:pt x="22" y="26"/>
                  </a:lnTo>
                  <a:lnTo>
                    <a:pt x="22" y="26"/>
                  </a:lnTo>
                  <a:lnTo>
                    <a:pt x="19" y="26"/>
                  </a:lnTo>
                  <a:lnTo>
                    <a:pt x="19" y="26"/>
                  </a:lnTo>
                  <a:lnTo>
                    <a:pt x="17" y="24"/>
                  </a:lnTo>
                  <a:lnTo>
                    <a:pt x="17" y="24"/>
                  </a:lnTo>
                  <a:lnTo>
                    <a:pt x="13" y="24"/>
                  </a:lnTo>
                  <a:lnTo>
                    <a:pt x="13" y="24"/>
                  </a:lnTo>
                  <a:lnTo>
                    <a:pt x="9" y="24"/>
                  </a:lnTo>
                  <a:lnTo>
                    <a:pt x="9" y="24"/>
                  </a:lnTo>
                  <a:lnTo>
                    <a:pt x="6" y="24"/>
                  </a:lnTo>
                  <a:lnTo>
                    <a:pt x="6" y="24"/>
                  </a:lnTo>
                  <a:lnTo>
                    <a:pt x="0" y="22"/>
                  </a:lnTo>
                  <a:lnTo>
                    <a:pt x="0" y="58"/>
                  </a:lnTo>
                  <a:lnTo>
                    <a:pt x="0" y="58"/>
                  </a:lnTo>
                  <a:lnTo>
                    <a:pt x="8" y="60"/>
                  </a:lnTo>
                  <a:lnTo>
                    <a:pt x="8" y="60"/>
                  </a:lnTo>
                  <a:lnTo>
                    <a:pt x="11" y="60"/>
                  </a:lnTo>
                  <a:lnTo>
                    <a:pt x="11" y="60"/>
                  </a:lnTo>
                  <a:lnTo>
                    <a:pt x="15" y="60"/>
                  </a:lnTo>
                  <a:lnTo>
                    <a:pt x="15" y="60"/>
                  </a:lnTo>
                  <a:lnTo>
                    <a:pt x="17" y="62"/>
                  </a:lnTo>
                  <a:lnTo>
                    <a:pt x="17" y="62"/>
                  </a:lnTo>
                  <a:lnTo>
                    <a:pt x="20" y="62"/>
                  </a:lnTo>
                  <a:lnTo>
                    <a:pt x="20" y="62"/>
                  </a:lnTo>
                  <a:lnTo>
                    <a:pt x="22" y="62"/>
                  </a:lnTo>
                  <a:lnTo>
                    <a:pt x="22" y="62"/>
                  </a:lnTo>
                  <a:lnTo>
                    <a:pt x="24" y="62"/>
                  </a:lnTo>
                  <a:lnTo>
                    <a:pt x="24" y="62"/>
                  </a:lnTo>
                  <a:lnTo>
                    <a:pt x="28" y="62"/>
                  </a:lnTo>
                  <a:lnTo>
                    <a:pt x="28" y="62"/>
                  </a:lnTo>
                  <a:lnTo>
                    <a:pt x="30" y="62"/>
                  </a:lnTo>
                  <a:lnTo>
                    <a:pt x="30" y="62"/>
                  </a:lnTo>
                  <a:lnTo>
                    <a:pt x="33" y="62"/>
                  </a:lnTo>
                  <a:lnTo>
                    <a:pt x="33" y="62"/>
                  </a:lnTo>
                  <a:lnTo>
                    <a:pt x="35" y="62"/>
                  </a:lnTo>
                  <a:lnTo>
                    <a:pt x="35" y="62"/>
                  </a:lnTo>
                  <a:lnTo>
                    <a:pt x="37" y="62"/>
                  </a:lnTo>
                  <a:lnTo>
                    <a:pt x="37" y="62"/>
                  </a:lnTo>
                  <a:lnTo>
                    <a:pt x="41" y="62"/>
                  </a:lnTo>
                  <a:lnTo>
                    <a:pt x="41" y="62"/>
                  </a:lnTo>
                  <a:lnTo>
                    <a:pt x="42" y="62"/>
                  </a:lnTo>
                  <a:lnTo>
                    <a:pt x="42" y="62"/>
                  </a:lnTo>
                  <a:lnTo>
                    <a:pt x="44" y="62"/>
                  </a:lnTo>
                  <a:lnTo>
                    <a:pt x="46" y="62"/>
                  </a:lnTo>
                  <a:lnTo>
                    <a:pt x="46" y="62"/>
                  </a:lnTo>
                  <a:lnTo>
                    <a:pt x="48" y="62"/>
                  </a:lnTo>
                  <a:lnTo>
                    <a:pt x="50" y="62"/>
                  </a:lnTo>
                  <a:lnTo>
                    <a:pt x="51" y="62"/>
                  </a:lnTo>
                  <a:lnTo>
                    <a:pt x="51" y="62"/>
                  </a:lnTo>
                  <a:lnTo>
                    <a:pt x="53" y="62"/>
                  </a:lnTo>
                  <a:lnTo>
                    <a:pt x="53" y="62"/>
                  </a:lnTo>
                  <a:lnTo>
                    <a:pt x="57" y="62"/>
                  </a:lnTo>
                  <a:lnTo>
                    <a:pt x="57" y="62"/>
                  </a:lnTo>
                  <a:lnTo>
                    <a:pt x="59" y="62"/>
                  </a:lnTo>
                  <a:lnTo>
                    <a:pt x="59" y="62"/>
                  </a:lnTo>
                  <a:lnTo>
                    <a:pt x="72" y="60"/>
                  </a:lnTo>
                  <a:lnTo>
                    <a:pt x="73" y="60"/>
                  </a:lnTo>
                  <a:lnTo>
                    <a:pt x="207" y="46"/>
                  </a:lnTo>
                  <a:lnTo>
                    <a:pt x="207" y="46"/>
                  </a:lnTo>
                  <a:lnTo>
                    <a:pt x="208" y="44"/>
                  </a:lnTo>
                  <a:lnTo>
                    <a:pt x="208" y="44"/>
                  </a:lnTo>
                  <a:lnTo>
                    <a:pt x="212" y="44"/>
                  </a:lnTo>
                  <a:lnTo>
                    <a:pt x="212" y="44"/>
                  </a:lnTo>
                  <a:lnTo>
                    <a:pt x="216" y="44"/>
                  </a:lnTo>
                  <a:lnTo>
                    <a:pt x="216" y="44"/>
                  </a:lnTo>
                  <a:lnTo>
                    <a:pt x="219" y="42"/>
                  </a:lnTo>
                  <a:lnTo>
                    <a:pt x="219" y="42"/>
                  </a:lnTo>
                  <a:lnTo>
                    <a:pt x="221" y="42"/>
                  </a:lnTo>
                  <a:lnTo>
                    <a:pt x="221" y="42"/>
                  </a:lnTo>
                  <a:lnTo>
                    <a:pt x="223" y="42"/>
                  </a:lnTo>
                  <a:lnTo>
                    <a:pt x="223" y="42"/>
                  </a:lnTo>
                  <a:lnTo>
                    <a:pt x="227" y="42"/>
                  </a:lnTo>
                  <a:lnTo>
                    <a:pt x="227" y="40"/>
                  </a:lnTo>
                  <a:lnTo>
                    <a:pt x="229" y="40"/>
                  </a:lnTo>
                  <a:lnTo>
                    <a:pt x="230" y="40"/>
                  </a:lnTo>
                  <a:lnTo>
                    <a:pt x="230" y="40"/>
                  </a:lnTo>
                  <a:lnTo>
                    <a:pt x="232" y="38"/>
                  </a:lnTo>
                  <a:lnTo>
                    <a:pt x="232" y="38"/>
                  </a:lnTo>
                  <a:lnTo>
                    <a:pt x="234" y="38"/>
                  </a:lnTo>
                  <a:lnTo>
                    <a:pt x="234" y="37"/>
                  </a:lnTo>
                  <a:lnTo>
                    <a:pt x="234" y="37"/>
                  </a:lnTo>
                  <a:lnTo>
                    <a:pt x="234" y="37"/>
                  </a:lnTo>
                  <a:lnTo>
                    <a:pt x="234" y="37"/>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9" name="Freeform 54">
              <a:extLst>
                <a:ext uri="{FF2B5EF4-FFF2-40B4-BE49-F238E27FC236}">
                  <a16:creationId xmlns="" xmlns:a16="http://schemas.microsoft.com/office/drawing/2014/main" id="{C472D123-5C3C-45E8-8913-2864F53BBC29}"/>
                </a:ext>
              </a:extLst>
            </p:cNvPr>
            <p:cNvSpPr>
              <a:spLocks/>
            </p:cNvSpPr>
            <p:nvPr/>
          </p:nvSpPr>
          <p:spPr bwMode="auto">
            <a:xfrm>
              <a:off x="6510338" y="3975101"/>
              <a:ext cx="561975" cy="111125"/>
            </a:xfrm>
            <a:custGeom>
              <a:avLst/>
              <a:gdLst>
                <a:gd name="T0" fmla="*/ 349 w 354"/>
                <a:gd name="T1" fmla="*/ 39 h 70"/>
                <a:gd name="T2" fmla="*/ 349 w 354"/>
                <a:gd name="T3" fmla="*/ 39 h 70"/>
                <a:gd name="T4" fmla="*/ 352 w 354"/>
                <a:gd name="T5" fmla="*/ 40 h 70"/>
                <a:gd name="T6" fmla="*/ 354 w 354"/>
                <a:gd name="T7" fmla="*/ 42 h 70"/>
                <a:gd name="T8" fmla="*/ 354 w 354"/>
                <a:gd name="T9" fmla="*/ 44 h 70"/>
                <a:gd name="T10" fmla="*/ 352 w 354"/>
                <a:gd name="T11" fmla="*/ 46 h 70"/>
                <a:gd name="T12" fmla="*/ 341 w 354"/>
                <a:gd name="T13" fmla="*/ 50 h 70"/>
                <a:gd name="T14" fmla="*/ 325 w 354"/>
                <a:gd name="T15" fmla="*/ 51 h 70"/>
                <a:gd name="T16" fmla="*/ 192 w 354"/>
                <a:gd name="T17" fmla="*/ 68 h 70"/>
                <a:gd name="T18" fmla="*/ 192 w 354"/>
                <a:gd name="T19" fmla="*/ 68 h 70"/>
                <a:gd name="T20" fmla="*/ 171 w 354"/>
                <a:gd name="T21" fmla="*/ 70 h 70"/>
                <a:gd name="T22" fmla="*/ 151 w 354"/>
                <a:gd name="T23" fmla="*/ 70 h 70"/>
                <a:gd name="T24" fmla="*/ 133 w 354"/>
                <a:gd name="T25" fmla="*/ 68 h 70"/>
                <a:gd name="T26" fmla="*/ 120 w 354"/>
                <a:gd name="T27" fmla="*/ 66 h 70"/>
                <a:gd name="T28" fmla="*/ 5 w 354"/>
                <a:gd name="T29" fmla="*/ 31 h 70"/>
                <a:gd name="T30" fmla="*/ 5 w 354"/>
                <a:gd name="T31" fmla="*/ 31 h 70"/>
                <a:gd name="T32" fmla="*/ 2 w 354"/>
                <a:gd name="T33" fmla="*/ 29 h 70"/>
                <a:gd name="T34" fmla="*/ 0 w 354"/>
                <a:gd name="T35" fmla="*/ 28 h 70"/>
                <a:gd name="T36" fmla="*/ 0 w 354"/>
                <a:gd name="T37" fmla="*/ 26 h 70"/>
                <a:gd name="T38" fmla="*/ 2 w 354"/>
                <a:gd name="T39" fmla="*/ 24 h 70"/>
                <a:gd name="T40" fmla="*/ 11 w 354"/>
                <a:gd name="T41" fmla="*/ 20 h 70"/>
                <a:gd name="T42" fmla="*/ 27 w 354"/>
                <a:gd name="T43" fmla="*/ 18 h 70"/>
                <a:gd name="T44" fmla="*/ 161 w 354"/>
                <a:gd name="T45" fmla="*/ 2 h 70"/>
                <a:gd name="T46" fmla="*/ 161 w 354"/>
                <a:gd name="T47" fmla="*/ 2 h 70"/>
                <a:gd name="T48" fmla="*/ 182 w 354"/>
                <a:gd name="T49" fmla="*/ 0 h 70"/>
                <a:gd name="T50" fmla="*/ 202 w 354"/>
                <a:gd name="T51" fmla="*/ 0 h 70"/>
                <a:gd name="T52" fmla="*/ 219 w 354"/>
                <a:gd name="T53" fmla="*/ 2 h 70"/>
                <a:gd name="T54" fmla="*/ 234 w 354"/>
                <a:gd name="T55" fmla="*/ 4 h 70"/>
                <a:gd name="T56" fmla="*/ 349 w 354"/>
                <a:gd name="T57" fmla="*/ 3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70">
                  <a:moveTo>
                    <a:pt x="349" y="39"/>
                  </a:moveTo>
                  <a:lnTo>
                    <a:pt x="349" y="39"/>
                  </a:lnTo>
                  <a:lnTo>
                    <a:pt x="352" y="40"/>
                  </a:lnTo>
                  <a:lnTo>
                    <a:pt x="354" y="42"/>
                  </a:lnTo>
                  <a:lnTo>
                    <a:pt x="354" y="44"/>
                  </a:lnTo>
                  <a:lnTo>
                    <a:pt x="352" y="46"/>
                  </a:lnTo>
                  <a:lnTo>
                    <a:pt x="341" y="50"/>
                  </a:lnTo>
                  <a:lnTo>
                    <a:pt x="325" y="51"/>
                  </a:lnTo>
                  <a:lnTo>
                    <a:pt x="192" y="68"/>
                  </a:lnTo>
                  <a:lnTo>
                    <a:pt x="192" y="68"/>
                  </a:lnTo>
                  <a:lnTo>
                    <a:pt x="171" y="70"/>
                  </a:lnTo>
                  <a:lnTo>
                    <a:pt x="151" y="70"/>
                  </a:lnTo>
                  <a:lnTo>
                    <a:pt x="133" y="68"/>
                  </a:lnTo>
                  <a:lnTo>
                    <a:pt x="120" y="66"/>
                  </a:lnTo>
                  <a:lnTo>
                    <a:pt x="5" y="31"/>
                  </a:lnTo>
                  <a:lnTo>
                    <a:pt x="5" y="31"/>
                  </a:lnTo>
                  <a:lnTo>
                    <a:pt x="2" y="29"/>
                  </a:lnTo>
                  <a:lnTo>
                    <a:pt x="0" y="28"/>
                  </a:lnTo>
                  <a:lnTo>
                    <a:pt x="0" y="26"/>
                  </a:lnTo>
                  <a:lnTo>
                    <a:pt x="2" y="24"/>
                  </a:lnTo>
                  <a:lnTo>
                    <a:pt x="11" y="20"/>
                  </a:lnTo>
                  <a:lnTo>
                    <a:pt x="27" y="18"/>
                  </a:lnTo>
                  <a:lnTo>
                    <a:pt x="161" y="2"/>
                  </a:lnTo>
                  <a:lnTo>
                    <a:pt x="161" y="2"/>
                  </a:lnTo>
                  <a:lnTo>
                    <a:pt x="182" y="0"/>
                  </a:lnTo>
                  <a:lnTo>
                    <a:pt x="202" y="0"/>
                  </a:lnTo>
                  <a:lnTo>
                    <a:pt x="219" y="2"/>
                  </a:lnTo>
                  <a:lnTo>
                    <a:pt x="234" y="4"/>
                  </a:lnTo>
                  <a:lnTo>
                    <a:pt x="349" y="39"/>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0" name="Freeform 55">
              <a:extLst>
                <a:ext uri="{FF2B5EF4-FFF2-40B4-BE49-F238E27FC236}">
                  <a16:creationId xmlns="" xmlns:a16="http://schemas.microsoft.com/office/drawing/2014/main" id="{11AAB11E-3AB3-42AF-937B-9379672786B2}"/>
                </a:ext>
              </a:extLst>
            </p:cNvPr>
            <p:cNvSpPr>
              <a:spLocks/>
            </p:cNvSpPr>
            <p:nvPr/>
          </p:nvSpPr>
          <p:spPr bwMode="auto">
            <a:xfrm>
              <a:off x="6889751" y="4392614"/>
              <a:ext cx="165100" cy="133350"/>
            </a:xfrm>
            <a:custGeom>
              <a:avLst/>
              <a:gdLst>
                <a:gd name="T0" fmla="*/ 104 w 104"/>
                <a:gd name="T1" fmla="*/ 73 h 84"/>
                <a:gd name="T2" fmla="*/ 0 w 104"/>
                <a:gd name="T3" fmla="*/ 84 h 84"/>
                <a:gd name="T4" fmla="*/ 0 w 104"/>
                <a:gd name="T5" fmla="*/ 11 h 84"/>
                <a:gd name="T6" fmla="*/ 104 w 104"/>
                <a:gd name="T7" fmla="*/ 0 h 84"/>
                <a:gd name="T8" fmla="*/ 104 w 104"/>
                <a:gd name="T9" fmla="*/ 73 h 84"/>
              </a:gdLst>
              <a:ahLst/>
              <a:cxnLst>
                <a:cxn ang="0">
                  <a:pos x="T0" y="T1"/>
                </a:cxn>
                <a:cxn ang="0">
                  <a:pos x="T2" y="T3"/>
                </a:cxn>
                <a:cxn ang="0">
                  <a:pos x="T4" y="T5"/>
                </a:cxn>
                <a:cxn ang="0">
                  <a:pos x="T6" y="T7"/>
                </a:cxn>
                <a:cxn ang="0">
                  <a:pos x="T8" y="T9"/>
                </a:cxn>
              </a:cxnLst>
              <a:rect l="0" t="0" r="r" b="b"/>
              <a:pathLst>
                <a:path w="104" h="84">
                  <a:moveTo>
                    <a:pt x="104" y="73"/>
                  </a:moveTo>
                  <a:lnTo>
                    <a:pt x="0" y="84"/>
                  </a:lnTo>
                  <a:lnTo>
                    <a:pt x="0" y="11"/>
                  </a:lnTo>
                  <a:lnTo>
                    <a:pt x="104" y="0"/>
                  </a:lnTo>
                  <a:lnTo>
                    <a:pt x="104" y="73"/>
                  </a:lnTo>
                  <a:close/>
                </a:path>
              </a:pathLst>
            </a:custGeom>
            <a:solidFill>
              <a:srgbClr val="8FC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1" name="Freeform 56">
              <a:extLst>
                <a:ext uri="{FF2B5EF4-FFF2-40B4-BE49-F238E27FC236}">
                  <a16:creationId xmlns="" xmlns:a16="http://schemas.microsoft.com/office/drawing/2014/main" id="{92E4D180-11F7-4CCB-AB17-D5570B97E1CD}"/>
                </a:ext>
              </a:extLst>
            </p:cNvPr>
            <p:cNvSpPr>
              <a:spLocks/>
            </p:cNvSpPr>
            <p:nvPr/>
          </p:nvSpPr>
          <p:spPr bwMode="auto">
            <a:xfrm>
              <a:off x="6732588" y="4424364"/>
              <a:ext cx="33338" cy="119063"/>
            </a:xfrm>
            <a:custGeom>
              <a:avLst/>
              <a:gdLst>
                <a:gd name="T0" fmla="*/ 21 w 21"/>
                <a:gd name="T1" fmla="*/ 73 h 75"/>
                <a:gd name="T2" fmla="*/ 0 w 21"/>
                <a:gd name="T3" fmla="*/ 75 h 75"/>
                <a:gd name="T4" fmla="*/ 0 w 21"/>
                <a:gd name="T5" fmla="*/ 2 h 75"/>
                <a:gd name="T6" fmla="*/ 21 w 21"/>
                <a:gd name="T7" fmla="*/ 0 h 75"/>
                <a:gd name="T8" fmla="*/ 21 w 21"/>
                <a:gd name="T9" fmla="*/ 73 h 75"/>
              </a:gdLst>
              <a:ahLst/>
              <a:cxnLst>
                <a:cxn ang="0">
                  <a:pos x="T0" y="T1"/>
                </a:cxn>
                <a:cxn ang="0">
                  <a:pos x="T2" y="T3"/>
                </a:cxn>
                <a:cxn ang="0">
                  <a:pos x="T4" y="T5"/>
                </a:cxn>
                <a:cxn ang="0">
                  <a:pos x="T6" y="T7"/>
                </a:cxn>
                <a:cxn ang="0">
                  <a:pos x="T8" y="T9"/>
                </a:cxn>
              </a:cxnLst>
              <a:rect l="0" t="0" r="r" b="b"/>
              <a:pathLst>
                <a:path w="21" h="75">
                  <a:moveTo>
                    <a:pt x="21" y="73"/>
                  </a:moveTo>
                  <a:lnTo>
                    <a:pt x="0" y="75"/>
                  </a:lnTo>
                  <a:lnTo>
                    <a:pt x="0" y="2"/>
                  </a:lnTo>
                  <a:lnTo>
                    <a:pt x="21" y="0"/>
                  </a:lnTo>
                  <a:lnTo>
                    <a:pt x="21"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2" name="Freeform 57">
              <a:extLst>
                <a:ext uri="{FF2B5EF4-FFF2-40B4-BE49-F238E27FC236}">
                  <a16:creationId xmlns="" xmlns:a16="http://schemas.microsoft.com/office/drawing/2014/main" id="{34CBA8E9-9244-47CA-B4B4-B6890B153DF5}"/>
                </a:ext>
              </a:extLst>
            </p:cNvPr>
            <p:cNvSpPr>
              <a:spLocks/>
            </p:cNvSpPr>
            <p:nvPr/>
          </p:nvSpPr>
          <p:spPr bwMode="auto">
            <a:xfrm>
              <a:off x="6773863" y="4421189"/>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3" name="Freeform 58">
              <a:extLst>
                <a:ext uri="{FF2B5EF4-FFF2-40B4-BE49-F238E27FC236}">
                  <a16:creationId xmlns="" xmlns:a16="http://schemas.microsoft.com/office/drawing/2014/main" id="{7E49FA56-EE25-4CD3-994B-4B725165890B}"/>
                </a:ext>
              </a:extLst>
            </p:cNvPr>
            <p:cNvSpPr>
              <a:spLocks/>
            </p:cNvSpPr>
            <p:nvPr/>
          </p:nvSpPr>
          <p:spPr bwMode="auto">
            <a:xfrm>
              <a:off x="6811963" y="4416426"/>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4" name="Freeform 59">
              <a:extLst>
                <a:ext uri="{FF2B5EF4-FFF2-40B4-BE49-F238E27FC236}">
                  <a16:creationId xmlns="" xmlns:a16="http://schemas.microsoft.com/office/drawing/2014/main" id="{4F786FE7-A33D-4D4A-99B1-BD04BB3AFF32}"/>
                </a:ext>
              </a:extLst>
            </p:cNvPr>
            <p:cNvSpPr>
              <a:spLocks/>
            </p:cNvSpPr>
            <p:nvPr/>
          </p:nvSpPr>
          <p:spPr bwMode="auto">
            <a:xfrm>
              <a:off x="6851651" y="4413251"/>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5" name="Freeform 60">
              <a:extLst>
                <a:ext uri="{FF2B5EF4-FFF2-40B4-BE49-F238E27FC236}">
                  <a16:creationId xmlns="" xmlns:a16="http://schemas.microsoft.com/office/drawing/2014/main" id="{8AEE4CC1-DDAF-405F-8D87-2937D549B272}"/>
                </a:ext>
              </a:extLst>
            </p:cNvPr>
            <p:cNvSpPr>
              <a:spLocks/>
            </p:cNvSpPr>
            <p:nvPr/>
          </p:nvSpPr>
          <p:spPr bwMode="auto">
            <a:xfrm>
              <a:off x="5927726" y="3448051"/>
              <a:ext cx="555625" cy="474663"/>
            </a:xfrm>
            <a:custGeom>
              <a:avLst/>
              <a:gdLst>
                <a:gd name="T0" fmla="*/ 350 w 350"/>
                <a:gd name="T1" fmla="*/ 299 h 299"/>
                <a:gd name="T2" fmla="*/ 350 w 350"/>
                <a:gd name="T3" fmla="*/ 299 h 299"/>
                <a:gd name="T4" fmla="*/ 341 w 350"/>
                <a:gd name="T5" fmla="*/ 299 h 299"/>
                <a:gd name="T6" fmla="*/ 332 w 350"/>
                <a:gd name="T7" fmla="*/ 298 h 299"/>
                <a:gd name="T8" fmla="*/ 325 w 350"/>
                <a:gd name="T9" fmla="*/ 294 h 299"/>
                <a:gd name="T10" fmla="*/ 318 w 350"/>
                <a:gd name="T11" fmla="*/ 288 h 299"/>
                <a:gd name="T12" fmla="*/ 312 w 350"/>
                <a:gd name="T13" fmla="*/ 281 h 299"/>
                <a:gd name="T14" fmla="*/ 308 w 350"/>
                <a:gd name="T15" fmla="*/ 274 h 299"/>
                <a:gd name="T16" fmla="*/ 307 w 350"/>
                <a:gd name="T17" fmla="*/ 266 h 299"/>
                <a:gd name="T18" fmla="*/ 305 w 350"/>
                <a:gd name="T19" fmla="*/ 257 h 299"/>
                <a:gd name="T20" fmla="*/ 305 w 350"/>
                <a:gd name="T21" fmla="*/ 78 h 299"/>
                <a:gd name="T22" fmla="*/ 305 w 350"/>
                <a:gd name="T23" fmla="*/ 49 h 299"/>
                <a:gd name="T24" fmla="*/ 305 w 350"/>
                <a:gd name="T25" fmla="*/ 49 h 299"/>
                <a:gd name="T26" fmla="*/ 305 w 350"/>
                <a:gd name="T27" fmla="*/ 38 h 299"/>
                <a:gd name="T28" fmla="*/ 303 w 350"/>
                <a:gd name="T29" fmla="*/ 29 h 299"/>
                <a:gd name="T30" fmla="*/ 299 w 350"/>
                <a:gd name="T31" fmla="*/ 22 h 299"/>
                <a:gd name="T32" fmla="*/ 296 w 350"/>
                <a:gd name="T33" fmla="*/ 15 h 299"/>
                <a:gd name="T34" fmla="*/ 290 w 350"/>
                <a:gd name="T35" fmla="*/ 7 h 299"/>
                <a:gd name="T36" fmla="*/ 286 w 350"/>
                <a:gd name="T37" fmla="*/ 4 h 299"/>
                <a:gd name="T38" fmla="*/ 279 w 350"/>
                <a:gd name="T39" fmla="*/ 0 h 299"/>
                <a:gd name="T40" fmla="*/ 274 w 350"/>
                <a:gd name="T41" fmla="*/ 0 h 299"/>
                <a:gd name="T42" fmla="*/ 270 w 350"/>
                <a:gd name="T43" fmla="*/ 0 h 299"/>
                <a:gd name="T44" fmla="*/ 270 w 350"/>
                <a:gd name="T45" fmla="*/ 0 h 299"/>
                <a:gd name="T46" fmla="*/ 263 w 350"/>
                <a:gd name="T47" fmla="*/ 0 h 299"/>
                <a:gd name="T48" fmla="*/ 255 w 350"/>
                <a:gd name="T49" fmla="*/ 4 h 299"/>
                <a:gd name="T50" fmla="*/ 246 w 350"/>
                <a:gd name="T51" fmla="*/ 7 h 299"/>
                <a:gd name="T52" fmla="*/ 239 w 350"/>
                <a:gd name="T53" fmla="*/ 15 h 299"/>
                <a:gd name="T54" fmla="*/ 234 w 350"/>
                <a:gd name="T55" fmla="*/ 22 h 299"/>
                <a:gd name="T56" fmla="*/ 228 w 350"/>
                <a:gd name="T57" fmla="*/ 29 h 299"/>
                <a:gd name="T58" fmla="*/ 224 w 350"/>
                <a:gd name="T59" fmla="*/ 38 h 299"/>
                <a:gd name="T60" fmla="*/ 224 w 350"/>
                <a:gd name="T61" fmla="*/ 49 h 299"/>
                <a:gd name="T62" fmla="*/ 212 w 350"/>
                <a:gd name="T63" fmla="*/ 49 h 299"/>
                <a:gd name="T64" fmla="*/ 87 w 350"/>
                <a:gd name="T65" fmla="*/ 49 h 299"/>
                <a:gd name="T66" fmla="*/ 87 w 350"/>
                <a:gd name="T67" fmla="*/ 223 h 299"/>
                <a:gd name="T68" fmla="*/ 0 w 350"/>
                <a:gd name="T69" fmla="*/ 223 h 299"/>
                <a:gd name="T70" fmla="*/ 0 w 350"/>
                <a:gd name="T71" fmla="*/ 299 h 299"/>
                <a:gd name="T72" fmla="*/ 350 w 350"/>
                <a:gd name="T73"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0" h="299">
                  <a:moveTo>
                    <a:pt x="350" y="299"/>
                  </a:moveTo>
                  <a:lnTo>
                    <a:pt x="350" y="299"/>
                  </a:lnTo>
                  <a:lnTo>
                    <a:pt x="341" y="299"/>
                  </a:lnTo>
                  <a:lnTo>
                    <a:pt x="332" y="298"/>
                  </a:lnTo>
                  <a:lnTo>
                    <a:pt x="325" y="294"/>
                  </a:lnTo>
                  <a:lnTo>
                    <a:pt x="318" y="288"/>
                  </a:lnTo>
                  <a:lnTo>
                    <a:pt x="312" y="281"/>
                  </a:lnTo>
                  <a:lnTo>
                    <a:pt x="308" y="274"/>
                  </a:lnTo>
                  <a:lnTo>
                    <a:pt x="307" y="266"/>
                  </a:lnTo>
                  <a:lnTo>
                    <a:pt x="305" y="257"/>
                  </a:lnTo>
                  <a:lnTo>
                    <a:pt x="305" y="78"/>
                  </a:lnTo>
                  <a:lnTo>
                    <a:pt x="305" y="49"/>
                  </a:lnTo>
                  <a:lnTo>
                    <a:pt x="305" y="49"/>
                  </a:lnTo>
                  <a:lnTo>
                    <a:pt x="305" y="38"/>
                  </a:lnTo>
                  <a:lnTo>
                    <a:pt x="303" y="29"/>
                  </a:lnTo>
                  <a:lnTo>
                    <a:pt x="299" y="22"/>
                  </a:lnTo>
                  <a:lnTo>
                    <a:pt x="296" y="15"/>
                  </a:lnTo>
                  <a:lnTo>
                    <a:pt x="290" y="7"/>
                  </a:lnTo>
                  <a:lnTo>
                    <a:pt x="286" y="4"/>
                  </a:lnTo>
                  <a:lnTo>
                    <a:pt x="279" y="0"/>
                  </a:lnTo>
                  <a:lnTo>
                    <a:pt x="274" y="0"/>
                  </a:lnTo>
                  <a:lnTo>
                    <a:pt x="270" y="0"/>
                  </a:lnTo>
                  <a:lnTo>
                    <a:pt x="270" y="0"/>
                  </a:lnTo>
                  <a:lnTo>
                    <a:pt x="263" y="0"/>
                  </a:lnTo>
                  <a:lnTo>
                    <a:pt x="255" y="4"/>
                  </a:lnTo>
                  <a:lnTo>
                    <a:pt x="246" y="7"/>
                  </a:lnTo>
                  <a:lnTo>
                    <a:pt x="239" y="15"/>
                  </a:lnTo>
                  <a:lnTo>
                    <a:pt x="234" y="22"/>
                  </a:lnTo>
                  <a:lnTo>
                    <a:pt x="228" y="29"/>
                  </a:lnTo>
                  <a:lnTo>
                    <a:pt x="224" y="38"/>
                  </a:lnTo>
                  <a:lnTo>
                    <a:pt x="224" y="49"/>
                  </a:lnTo>
                  <a:lnTo>
                    <a:pt x="212" y="49"/>
                  </a:lnTo>
                  <a:lnTo>
                    <a:pt x="87" y="49"/>
                  </a:lnTo>
                  <a:lnTo>
                    <a:pt x="87" y="223"/>
                  </a:lnTo>
                  <a:lnTo>
                    <a:pt x="0" y="223"/>
                  </a:lnTo>
                  <a:lnTo>
                    <a:pt x="0" y="299"/>
                  </a:lnTo>
                  <a:lnTo>
                    <a:pt x="350" y="299"/>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6" name="Freeform 61">
              <a:extLst>
                <a:ext uri="{FF2B5EF4-FFF2-40B4-BE49-F238E27FC236}">
                  <a16:creationId xmlns="" xmlns:a16="http://schemas.microsoft.com/office/drawing/2014/main" id="{00AFE509-0AD1-45ED-B884-EEEFC8A37747}"/>
                </a:ext>
              </a:extLst>
            </p:cNvPr>
            <p:cNvSpPr>
              <a:spLocks/>
            </p:cNvSpPr>
            <p:nvPr/>
          </p:nvSpPr>
          <p:spPr bwMode="auto">
            <a:xfrm>
              <a:off x="5927726" y="3448051"/>
              <a:ext cx="555625" cy="474663"/>
            </a:xfrm>
            <a:custGeom>
              <a:avLst/>
              <a:gdLst>
                <a:gd name="T0" fmla="*/ 350 w 350"/>
                <a:gd name="T1" fmla="*/ 299 h 299"/>
                <a:gd name="T2" fmla="*/ 350 w 350"/>
                <a:gd name="T3" fmla="*/ 299 h 299"/>
                <a:gd name="T4" fmla="*/ 341 w 350"/>
                <a:gd name="T5" fmla="*/ 299 h 299"/>
                <a:gd name="T6" fmla="*/ 332 w 350"/>
                <a:gd name="T7" fmla="*/ 298 h 299"/>
                <a:gd name="T8" fmla="*/ 325 w 350"/>
                <a:gd name="T9" fmla="*/ 294 h 299"/>
                <a:gd name="T10" fmla="*/ 318 w 350"/>
                <a:gd name="T11" fmla="*/ 288 h 299"/>
                <a:gd name="T12" fmla="*/ 312 w 350"/>
                <a:gd name="T13" fmla="*/ 281 h 299"/>
                <a:gd name="T14" fmla="*/ 308 w 350"/>
                <a:gd name="T15" fmla="*/ 274 h 299"/>
                <a:gd name="T16" fmla="*/ 307 w 350"/>
                <a:gd name="T17" fmla="*/ 266 h 299"/>
                <a:gd name="T18" fmla="*/ 305 w 350"/>
                <a:gd name="T19" fmla="*/ 257 h 299"/>
                <a:gd name="T20" fmla="*/ 305 w 350"/>
                <a:gd name="T21" fmla="*/ 78 h 299"/>
                <a:gd name="T22" fmla="*/ 305 w 350"/>
                <a:gd name="T23" fmla="*/ 49 h 299"/>
                <a:gd name="T24" fmla="*/ 305 w 350"/>
                <a:gd name="T25" fmla="*/ 49 h 299"/>
                <a:gd name="T26" fmla="*/ 305 w 350"/>
                <a:gd name="T27" fmla="*/ 38 h 299"/>
                <a:gd name="T28" fmla="*/ 303 w 350"/>
                <a:gd name="T29" fmla="*/ 29 h 299"/>
                <a:gd name="T30" fmla="*/ 299 w 350"/>
                <a:gd name="T31" fmla="*/ 22 h 299"/>
                <a:gd name="T32" fmla="*/ 296 w 350"/>
                <a:gd name="T33" fmla="*/ 15 h 299"/>
                <a:gd name="T34" fmla="*/ 290 w 350"/>
                <a:gd name="T35" fmla="*/ 7 h 299"/>
                <a:gd name="T36" fmla="*/ 286 w 350"/>
                <a:gd name="T37" fmla="*/ 4 h 299"/>
                <a:gd name="T38" fmla="*/ 279 w 350"/>
                <a:gd name="T39" fmla="*/ 0 h 299"/>
                <a:gd name="T40" fmla="*/ 274 w 350"/>
                <a:gd name="T41" fmla="*/ 0 h 299"/>
                <a:gd name="T42" fmla="*/ 270 w 350"/>
                <a:gd name="T43" fmla="*/ 0 h 299"/>
                <a:gd name="T44" fmla="*/ 270 w 350"/>
                <a:gd name="T45" fmla="*/ 0 h 299"/>
                <a:gd name="T46" fmla="*/ 263 w 350"/>
                <a:gd name="T47" fmla="*/ 0 h 299"/>
                <a:gd name="T48" fmla="*/ 255 w 350"/>
                <a:gd name="T49" fmla="*/ 4 h 299"/>
                <a:gd name="T50" fmla="*/ 246 w 350"/>
                <a:gd name="T51" fmla="*/ 7 h 299"/>
                <a:gd name="T52" fmla="*/ 239 w 350"/>
                <a:gd name="T53" fmla="*/ 15 h 299"/>
                <a:gd name="T54" fmla="*/ 234 w 350"/>
                <a:gd name="T55" fmla="*/ 22 h 299"/>
                <a:gd name="T56" fmla="*/ 228 w 350"/>
                <a:gd name="T57" fmla="*/ 29 h 299"/>
                <a:gd name="T58" fmla="*/ 224 w 350"/>
                <a:gd name="T59" fmla="*/ 38 h 299"/>
                <a:gd name="T60" fmla="*/ 224 w 350"/>
                <a:gd name="T61" fmla="*/ 49 h 299"/>
                <a:gd name="T62" fmla="*/ 212 w 350"/>
                <a:gd name="T63" fmla="*/ 49 h 299"/>
                <a:gd name="T64" fmla="*/ 87 w 350"/>
                <a:gd name="T65" fmla="*/ 49 h 299"/>
                <a:gd name="T66" fmla="*/ 87 w 350"/>
                <a:gd name="T67" fmla="*/ 223 h 299"/>
                <a:gd name="T68" fmla="*/ 0 w 350"/>
                <a:gd name="T69" fmla="*/ 223 h 299"/>
                <a:gd name="T70" fmla="*/ 0 w 350"/>
                <a:gd name="T71" fmla="*/ 299 h 299"/>
                <a:gd name="T72" fmla="*/ 350 w 350"/>
                <a:gd name="T73"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0" h="299">
                  <a:moveTo>
                    <a:pt x="350" y="299"/>
                  </a:moveTo>
                  <a:lnTo>
                    <a:pt x="350" y="299"/>
                  </a:lnTo>
                  <a:lnTo>
                    <a:pt x="341" y="299"/>
                  </a:lnTo>
                  <a:lnTo>
                    <a:pt x="332" y="298"/>
                  </a:lnTo>
                  <a:lnTo>
                    <a:pt x="325" y="294"/>
                  </a:lnTo>
                  <a:lnTo>
                    <a:pt x="318" y="288"/>
                  </a:lnTo>
                  <a:lnTo>
                    <a:pt x="312" y="281"/>
                  </a:lnTo>
                  <a:lnTo>
                    <a:pt x="308" y="274"/>
                  </a:lnTo>
                  <a:lnTo>
                    <a:pt x="307" y="266"/>
                  </a:lnTo>
                  <a:lnTo>
                    <a:pt x="305" y="257"/>
                  </a:lnTo>
                  <a:lnTo>
                    <a:pt x="305" y="78"/>
                  </a:lnTo>
                  <a:lnTo>
                    <a:pt x="305" y="49"/>
                  </a:lnTo>
                  <a:lnTo>
                    <a:pt x="305" y="49"/>
                  </a:lnTo>
                  <a:lnTo>
                    <a:pt x="305" y="38"/>
                  </a:lnTo>
                  <a:lnTo>
                    <a:pt x="303" y="29"/>
                  </a:lnTo>
                  <a:lnTo>
                    <a:pt x="299" y="22"/>
                  </a:lnTo>
                  <a:lnTo>
                    <a:pt x="296" y="15"/>
                  </a:lnTo>
                  <a:lnTo>
                    <a:pt x="290" y="7"/>
                  </a:lnTo>
                  <a:lnTo>
                    <a:pt x="286" y="4"/>
                  </a:lnTo>
                  <a:lnTo>
                    <a:pt x="279" y="0"/>
                  </a:lnTo>
                  <a:lnTo>
                    <a:pt x="274" y="0"/>
                  </a:lnTo>
                  <a:lnTo>
                    <a:pt x="270" y="0"/>
                  </a:lnTo>
                  <a:lnTo>
                    <a:pt x="270" y="0"/>
                  </a:lnTo>
                  <a:lnTo>
                    <a:pt x="263" y="0"/>
                  </a:lnTo>
                  <a:lnTo>
                    <a:pt x="255" y="4"/>
                  </a:lnTo>
                  <a:lnTo>
                    <a:pt x="246" y="7"/>
                  </a:lnTo>
                  <a:lnTo>
                    <a:pt x="239" y="15"/>
                  </a:lnTo>
                  <a:lnTo>
                    <a:pt x="234" y="22"/>
                  </a:lnTo>
                  <a:lnTo>
                    <a:pt x="228" y="29"/>
                  </a:lnTo>
                  <a:lnTo>
                    <a:pt x="224" y="38"/>
                  </a:lnTo>
                  <a:lnTo>
                    <a:pt x="224" y="49"/>
                  </a:lnTo>
                  <a:lnTo>
                    <a:pt x="212" y="49"/>
                  </a:lnTo>
                  <a:lnTo>
                    <a:pt x="87" y="49"/>
                  </a:lnTo>
                  <a:lnTo>
                    <a:pt x="87" y="223"/>
                  </a:lnTo>
                  <a:lnTo>
                    <a:pt x="0" y="223"/>
                  </a:lnTo>
                  <a:lnTo>
                    <a:pt x="0" y="299"/>
                  </a:lnTo>
                  <a:lnTo>
                    <a:pt x="350" y="2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7" name="Freeform 62">
              <a:extLst>
                <a:ext uri="{FF2B5EF4-FFF2-40B4-BE49-F238E27FC236}">
                  <a16:creationId xmlns="" xmlns:a16="http://schemas.microsoft.com/office/drawing/2014/main" id="{CD4ED784-1074-466E-BFC4-5C3F06D47F69}"/>
                </a:ext>
              </a:extLst>
            </p:cNvPr>
            <p:cNvSpPr>
              <a:spLocks/>
            </p:cNvSpPr>
            <p:nvPr/>
          </p:nvSpPr>
          <p:spPr bwMode="auto">
            <a:xfrm>
              <a:off x="6313488" y="3455989"/>
              <a:ext cx="109538" cy="466725"/>
            </a:xfrm>
            <a:custGeom>
              <a:avLst/>
              <a:gdLst>
                <a:gd name="T0" fmla="*/ 14 w 69"/>
                <a:gd name="T1" fmla="*/ 0 h 294"/>
                <a:gd name="T2" fmla="*/ 14 w 69"/>
                <a:gd name="T3" fmla="*/ 0 h 294"/>
                <a:gd name="T4" fmla="*/ 9 w 69"/>
                <a:gd name="T5" fmla="*/ 6 h 294"/>
                <a:gd name="T6" fmla="*/ 5 w 69"/>
                <a:gd name="T7" fmla="*/ 13 h 294"/>
                <a:gd name="T8" fmla="*/ 2 w 69"/>
                <a:gd name="T9" fmla="*/ 20 h 294"/>
                <a:gd name="T10" fmla="*/ 0 w 69"/>
                <a:gd name="T11" fmla="*/ 28 h 294"/>
                <a:gd name="T12" fmla="*/ 0 w 69"/>
                <a:gd name="T13" fmla="*/ 28 h 294"/>
                <a:gd name="T14" fmla="*/ 0 w 69"/>
                <a:gd name="T15" fmla="*/ 28 h 294"/>
                <a:gd name="T16" fmla="*/ 2 w 69"/>
                <a:gd name="T17" fmla="*/ 28 h 294"/>
                <a:gd name="T18" fmla="*/ 2 w 69"/>
                <a:gd name="T19" fmla="*/ 28 h 294"/>
                <a:gd name="T20" fmla="*/ 7 w 69"/>
                <a:gd name="T21" fmla="*/ 30 h 294"/>
                <a:gd name="T22" fmla="*/ 11 w 69"/>
                <a:gd name="T23" fmla="*/ 33 h 294"/>
                <a:gd name="T24" fmla="*/ 14 w 69"/>
                <a:gd name="T25" fmla="*/ 37 h 294"/>
                <a:gd name="T26" fmla="*/ 14 w 69"/>
                <a:gd name="T27" fmla="*/ 42 h 294"/>
                <a:gd name="T28" fmla="*/ 12 w 69"/>
                <a:gd name="T29" fmla="*/ 294 h 294"/>
                <a:gd name="T30" fmla="*/ 69 w 69"/>
                <a:gd name="T31" fmla="*/ 294 h 294"/>
                <a:gd name="T32" fmla="*/ 69 w 69"/>
                <a:gd name="T33" fmla="*/ 294 h 294"/>
                <a:gd name="T34" fmla="*/ 60 w 69"/>
                <a:gd name="T35" fmla="*/ 294 h 294"/>
                <a:gd name="T36" fmla="*/ 53 w 69"/>
                <a:gd name="T37" fmla="*/ 293 h 294"/>
                <a:gd name="T38" fmla="*/ 47 w 69"/>
                <a:gd name="T39" fmla="*/ 289 h 294"/>
                <a:gd name="T40" fmla="*/ 40 w 69"/>
                <a:gd name="T41" fmla="*/ 283 h 294"/>
                <a:gd name="T42" fmla="*/ 36 w 69"/>
                <a:gd name="T43" fmla="*/ 276 h 294"/>
                <a:gd name="T44" fmla="*/ 33 w 69"/>
                <a:gd name="T45" fmla="*/ 269 h 294"/>
                <a:gd name="T46" fmla="*/ 29 w 69"/>
                <a:gd name="T47" fmla="*/ 261 h 294"/>
                <a:gd name="T48" fmla="*/ 29 w 69"/>
                <a:gd name="T49" fmla="*/ 252 h 294"/>
                <a:gd name="T50" fmla="*/ 29 w 69"/>
                <a:gd name="T51" fmla="*/ 73 h 294"/>
                <a:gd name="T52" fmla="*/ 29 w 69"/>
                <a:gd name="T53" fmla="*/ 44 h 294"/>
                <a:gd name="T54" fmla="*/ 29 w 69"/>
                <a:gd name="T55" fmla="*/ 44 h 294"/>
                <a:gd name="T56" fmla="*/ 27 w 69"/>
                <a:gd name="T57" fmla="*/ 31 h 294"/>
                <a:gd name="T58" fmla="*/ 25 w 69"/>
                <a:gd name="T59" fmla="*/ 19 h 294"/>
                <a:gd name="T60" fmla="*/ 20 w 69"/>
                <a:gd name="T61" fmla="*/ 8 h 294"/>
                <a:gd name="T62" fmla="*/ 14 w 69"/>
                <a:gd name="T6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294">
                  <a:moveTo>
                    <a:pt x="14" y="0"/>
                  </a:moveTo>
                  <a:lnTo>
                    <a:pt x="14" y="0"/>
                  </a:lnTo>
                  <a:lnTo>
                    <a:pt x="9" y="6"/>
                  </a:lnTo>
                  <a:lnTo>
                    <a:pt x="5" y="13"/>
                  </a:lnTo>
                  <a:lnTo>
                    <a:pt x="2" y="20"/>
                  </a:lnTo>
                  <a:lnTo>
                    <a:pt x="0" y="28"/>
                  </a:lnTo>
                  <a:lnTo>
                    <a:pt x="0" y="28"/>
                  </a:lnTo>
                  <a:lnTo>
                    <a:pt x="0" y="28"/>
                  </a:lnTo>
                  <a:lnTo>
                    <a:pt x="2" y="28"/>
                  </a:lnTo>
                  <a:lnTo>
                    <a:pt x="2" y="28"/>
                  </a:lnTo>
                  <a:lnTo>
                    <a:pt x="7" y="30"/>
                  </a:lnTo>
                  <a:lnTo>
                    <a:pt x="11" y="33"/>
                  </a:lnTo>
                  <a:lnTo>
                    <a:pt x="14" y="37"/>
                  </a:lnTo>
                  <a:lnTo>
                    <a:pt x="14" y="42"/>
                  </a:lnTo>
                  <a:lnTo>
                    <a:pt x="12" y="294"/>
                  </a:lnTo>
                  <a:lnTo>
                    <a:pt x="69" y="294"/>
                  </a:lnTo>
                  <a:lnTo>
                    <a:pt x="69" y="294"/>
                  </a:lnTo>
                  <a:lnTo>
                    <a:pt x="60" y="294"/>
                  </a:lnTo>
                  <a:lnTo>
                    <a:pt x="53" y="293"/>
                  </a:lnTo>
                  <a:lnTo>
                    <a:pt x="47" y="289"/>
                  </a:lnTo>
                  <a:lnTo>
                    <a:pt x="40" y="283"/>
                  </a:lnTo>
                  <a:lnTo>
                    <a:pt x="36" y="276"/>
                  </a:lnTo>
                  <a:lnTo>
                    <a:pt x="33" y="269"/>
                  </a:lnTo>
                  <a:lnTo>
                    <a:pt x="29" y="261"/>
                  </a:lnTo>
                  <a:lnTo>
                    <a:pt x="29" y="252"/>
                  </a:lnTo>
                  <a:lnTo>
                    <a:pt x="29" y="73"/>
                  </a:lnTo>
                  <a:lnTo>
                    <a:pt x="29" y="44"/>
                  </a:lnTo>
                  <a:lnTo>
                    <a:pt x="29" y="44"/>
                  </a:lnTo>
                  <a:lnTo>
                    <a:pt x="27" y="31"/>
                  </a:lnTo>
                  <a:lnTo>
                    <a:pt x="25" y="19"/>
                  </a:lnTo>
                  <a:lnTo>
                    <a:pt x="20" y="8"/>
                  </a:lnTo>
                  <a:lnTo>
                    <a:pt x="14" y="0"/>
                  </a:lnTo>
                  <a:close/>
                </a:path>
              </a:pathLst>
            </a:custGeom>
            <a:solidFill>
              <a:srgbClr val="C0C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8" name="Freeform 63">
              <a:extLst>
                <a:ext uri="{FF2B5EF4-FFF2-40B4-BE49-F238E27FC236}">
                  <a16:creationId xmlns="" xmlns:a16="http://schemas.microsoft.com/office/drawing/2014/main" id="{A83DE08A-99DE-4B32-9B46-024E9B918ADD}"/>
                </a:ext>
              </a:extLst>
            </p:cNvPr>
            <p:cNvSpPr>
              <a:spLocks/>
            </p:cNvSpPr>
            <p:nvPr/>
          </p:nvSpPr>
          <p:spPr bwMode="auto">
            <a:xfrm>
              <a:off x="6313488" y="3455989"/>
              <a:ext cx="109538" cy="466725"/>
            </a:xfrm>
            <a:custGeom>
              <a:avLst/>
              <a:gdLst>
                <a:gd name="T0" fmla="*/ 14 w 69"/>
                <a:gd name="T1" fmla="*/ 0 h 294"/>
                <a:gd name="T2" fmla="*/ 14 w 69"/>
                <a:gd name="T3" fmla="*/ 0 h 294"/>
                <a:gd name="T4" fmla="*/ 9 w 69"/>
                <a:gd name="T5" fmla="*/ 6 h 294"/>
                <a:gd name="T6" fmla="*/ 5 w 69"/>
                <a:gd name="T7" fmla="*/ 13 h 294"/>
                <a:gd name="T8" fmla="*/ 2 w 69"/>
                <a:gd name="T9" fmla="*/ 20 h 294"/>
                <a:gd name="T10" fmla="*/ 0 w 69"/>
                <a:gd name="T11" fmla="*/ 28 h 294"/>
                <a:gd name="T12" fmla="*/ 0 w 69"/>
                <a:gd name="T13" fmla="*/ 28 h 294"/>
                <a:gd name="T14" fmla="*/ 0 w 69"/>
                <a:gd name="T15" fmla="*/ 28 h 294"/>
                <a:gd name="T16" fmla="*/ 2 w 69"/>
                <a:gd name="T17" fmla="*/ 28 h 294"/>
                <a:gd name="T18" fmla="*/ 2 w 69"/>
                <a:gd name="T19" fmla="*/ 28 h 294"/>
                <a:gd name="T20" fmla="*/ 7 w 69"/>
                <a:gd name="T21" fmla="*/ 30 h 294"/>
                <a:gd name="T22" fmla="*/ 11 w 69"/>
                <a:gd name="T23" fmla="*/ 33 h 294"/>
                <a:gd name="T24" fmla="*/ 14 w 69"/>
                <a:gd name="T25" fmla="*/ 37 h 294"/>
                <a:gd name="T26" fmla="*/ 14 w 69"/>
                <a:gd name="T27" fmla="*/ 42 h 294"/>
                <a:gd name="T28" fmla="*/ 12 w 69"/>
                <a:gd name="T29" fmla="*/ 294 h 294"/>
                <a:gd name="T30" fmla="*/ 69 w 69"/>
                <a:gd name="T31" fmla="*/ 294 h 294"/>
                <a:gd name="T32" fmla="*/ 69 w 69"/>
                <a:gd name="T33" fmla="*/ 294 h 294"/>
                <a:gd name="T34" fmla="*/ 60 w 69"/>
                <a:gd name="T35" fmla="*/ 294 h 294"/>
                <a:gd name="T36" fmla="*/ 53 w 69"/>
                <a:gd name="T37" fmla="*/ 293 h 294"/>
                <a:gd name="T38" fmla="*/ 47 w 69"/>
                <a:gd name="T39" fmla="*/ 289 h 294"/>
                <a:gd name="T40" fmla="*/ 40 w 69"/>
                <a:gd name="T41" fmla="*/ 283 h 294"/>
                <a:gd name="T42" fmla="*/ 36 w 69"/>
                <a:gd name="T43" fmla="*/ 276 h 294"/>
                <a:gd name="T44" fmla="*/ 33 w 69"/>
                <a:gd name="T45" fmla="*/ 269 h 294"/>
                <a:gd name="T46" fmla="*/ 29 w 69"/>
                <a:gd name="T47" fmla="*/ 261 h 294"/>
                <a:gd name="T48" fmla="*/ 29 w 69"/>
                <a:gd name="T49" fmla="*/ 252 h 294"/>
                <a:gd name="T50" fmla="*/ 29 w 69"/>
                <a:gd name="T51" fmla="*/ 73 h 294"/>
                <a:gd name="T52" fmla="*/ 29 w 69"/>
                <a:gd name="T53" fmla="*/ 44 h 294"/>
                <a:gd name="T54" fmla="*/ 29 w 69"/>
                <a:gd name="T55" fmla="*/ 44 h 294"/>
                <a:gd name="T56" fmla="*/ 27 w 69"/>
                <a:gd name="T57" fmla="*/ 31 h 294"/>
                <a:gd name="T58" fmla="*/ 25 w 69"/>
                <a:gd name="T59" fmla="*/ 19 h 294"/>
                <a:gd name="T60" fmla="*/ 20 w 69"/>
                <a:gd name="T61" fmla="*/ 8 h 294"/>
                <a:gd name="T62" fmla="*/ 14 w 69"/>
                <a:gd name="T6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294">
                  <a:moveTo>
                    <a:pt x="14" y="0"/>
                  </a:moveTo>
                  <a:lnTo>
                    <a:pt x="14" y="0"/>
                  </a:lnTo>
                  <a:lnTo>
                    <a:pt x="9" y="6"/>
                  </a:lnTo>
                  <a:lnTo>
                    <a:pt x="5" y="13"/>
                  </a:lnTo>
                  <a:lnTo>
                    <a:pt x="2" y="20"/>
                  </a:lnTo>
                  <a:lnTo>
                    <a:pt x="0" y="28"/>
                  </a:lnTo>
                  <a:lnTo>
                    <a:pt x="0" y="28"/>
                  </a:lnTo>
                  <a:lnTo>
                    <a:pt x="0" y="28"/>
                  </a:lnTo>
                  <a:lnTo>
                    <a:pt x="2" y="28"/>
                  </a:lnTo>
                  <a:lnTo>
                    <a:pt x="2" y="28"/>
                  </a:lnTo>
                  <a:lnTo>
                    <a:pt x="7" y="30"/>
                  </a:lnTo>
                  <a:lnTo>
                    <a:pt x="11" y="33"/>
                  </a:lnTo>
                  <a:lnTo>
                    <a:pt x="14" y="37"/>
                  </a:lnTo>
                  <a:lnTo>
                    <a:pt x="14" y="42"/>
                  </a:lnTo>
                  <a:lnTo>
                    <a:pt x="12" y="294"/>
                  </a:lnTo>
                  <a:lnTo>
                    <a:pt x="69" y="294"/>
                  </a:lnTo>
                  <a:lnTo>
                    <a:pt x="69" y="294"/>
                  </a:lnTo>
                  <a:lnTo>
                    <a:pt x="60" y="294"/>
                  </a:lnTo>
                  <a:lnTo>
                    <a:pt x="53" y="293"/>
                  </a:lnTo>
                  <a:lnTo>
                    <a:pt x="47" y="289"/>
                  </a:lnTo>
                  <a:lnTo>
                    <a:pt x="40" y="283"/>
                  </a:lnTo>
                  <a:lnTo>
                    <a:pt x="36" y="276"/>
                  </a:lnTo>
                  <a:lnTo>
                    <a:pt x="33" y="269"/>
                  </a:lnTo>
                  <a:lnTo>
                    <a:pt x="29" y="261"/>
                  </a:lnTo>
                  <a:lnTo>
                    <a:pt x="29" y="252"/>
                  </a:lnTo>
                  <a:lnTo>
                    <a:pt x="29" y="73"/>
                  </a:lnTo>
                  <a:lnTo>
                    <a:pt x="29" y="44"/>
                  </a:lnTo>
                  <a:lnTo>
                    <a:pt x="29" y="44"/>
                  </a:lnTo>
                  <a:lnTo>
                    <a:pt x="27" y="31"/>
                  </a:lnTo>
                  <a:lnTo>
                    <a:pt x="25" y="19"/>
                  </a:lnTo>
                  <a:lnTo>
                    <a:pt x="20"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9" name="Freeform 64">
              <a:extLst>
                <a:ext uri="{FF2B5EF4-FFF2-40B4-BE49-F238E27FC236}">
                  <a16:creationId xmlns="" xmlns:a16="http://schemas.microsoft.com/office/drawing/2014/main" id="{740FC623-951B-42DF-9647-CAADE91B8C77}"/>
                </a:ext>
              </a:extLst>
            </p:cNvPr>
            <p:cNvSpPr>
              <a:spLocks/>
            </p:cNvSpPr>
            <p:nvPr/>
          </p:nvSpPr>
          <p:spPr bwMode="auto">
            <a:xfrm>
              <a:off x="5797551" y="3448051"/>
              <a:ext cx="569913" cy="771525"/>
            </a:xfrm>
            <a:custGeom>
              <a:avLst/>
              <a:gdLst>
                <a:gd name="T0" fmla="*/ 359 w 359"/>
                <a:gd name="T1" fmla="*/ 0 h 486"/>
                <a:gd name="T2" fmla="*/ 71 w 359"/>
                <a:gd name="T3" fmla="*/ 0 h 486"/>
                <a:gd name="T4" fmla="*/ 71 w 359"/>
                <a:gd name="T5" fmla="*/ 0 h 486"/>
                <a:gd name="T6" fmla="*/ 64 w 359"/>
                <a:gd name="T7" fmla="*/ 0 h 486"/>
                <a:gd name="T8" fmla="*/ 54 w 359"/>
                <a:gd name="T9" fmla="*/ 4 h 486"/>
                <a:gd name="T10" fmla="*/ 47 w 359"/>
                <a:gd name="T11" fmla="*/ 7 h 486"/>
                <a:gd name="T12" fmla="*/ 42 w 359"/>
                <a:gd name="T13" fmla="*/ 15 h 486"/>
                <a:gd name="T14" fmla="*/ 36 w 359"/>
                <a:gd name="T15" fmla="*/ 22 h 486"/>
                <a:gd name="T16" fmla="*/ 33 w 359"/>
                <a:gd name="T17" fmla="*/ 29 h 486"/>
                <a:gd name="T18" fmla="*/ 31 w 359"/>
                <a:gd name="T19" fmla="*/ 38 h 486"/>
                <a:gd name="T20" fmla="*/ 29 w 359"/>
                <a:gd name="T21" fmla="*/ 49 h 486"/>
                <a:gd name="T22" fmla="*/ 29 w 359"/>
                <a:gd name="T23" fmla="*/ 51 h 486"/>
                <a:gd name="T24" fmla="*/ 29 w 359"/>
                <a:gd name="T25" fmla="*/ 51 h 486"/>
                <a:gd name="T26" fmla="*/ 29 w 359"/>
                <a:gd name="T27" fmla="*/ 139 h 486"/>
                <a:gd name="T28" fmla="*/ 29 w 359"/>
                <a:gd name="T29" fmla="*/ 436 h 486"/>
                <a:gd name="T30" fmla="*/ 29 w 359"/>
                <a:gd name="T31" fmla="*/ 436 h 486"/>
                <a:gd name="T32" fmla="*/ 27 w 359"/>
                <a:gd name="T33" fmla="*/ 456 h 486"/>
                <a:gd name="T34" fmla="*/ 25 w 359"/>
                <a:gd name="T35" fmla="*/ 464 h 486"/>
                <a:gd name="T36" fmla="*/ 22 w 359"/>
                <a:gd name="T37" fmla="*/ 471 h 486"/>
                <a:gd name="T38" fmla="*/ 18 w 359"/>
                <a:gd name="T39" fmla="*/ 478 h 486"/>
                <a:gd name="T40" fmla="*/ 12 w 359"/>
                <a:gd name="T41" fmla="*/ 482 h 486"/>
                <a:gd name="T42" fmla="*/ 7 w 359"/>
                <a:gd name="T43" fmla="*/ 486 h 486"/>
                <a:gd name="T44" fmla="*/ 0 w 359"/>
                <a:gd name="T45" fmla="*/ 486 h 486"/>
                <a:gd name="T46" fmla="*/ 288 w 359"/>
                <a:gd name="T47" fmla="*/ 486 h 486"/>
                <a:gd name="T48" fmla="*/ 288 w 359"/>
                <a:gd name="T49" fmla="*/ 486 h 486"/>
                <a:gd name="T50" fmla="*/ 295 w 359"/>
                <a:gd name="T51" fmla="*/ 486 h 486"/>
                <a:gd name="T52" fmla="*/ 301 w 359"/>
                <a:gd name="T53" fmla="*/ 482 h 486"/>
                <a:gd name="T54" fmla="*/ 308 w 359"/>
                <a:gd name="T55" fmla="*/ 478 h 486"/>
                <a:gd name="T56" fmla="*/ 312 w 359"/>
                <a:gd name="T57" fmla="*/ 471 h 486"/>
                <a:gd name="T58" fmla="*/ 317 w 359"/>
                <a:gd name="T59" fmla="*/ 464 h 486"/>
                <a:gd name="T60" fmla="*/ 319 w 359"/>
                <a:gd name="T61" fmla="*/ 456 h 486"/>
                <a:gd name="T62" fmla="*/ 323 w 359"/>
                <a:gd name="T63" fmla="*/ 447 h 486"/>
                <a:gd name="T64" fmla="*/ 323 w 359"/>
                <a:gd name="T65" fmla="*/ 436 h 486"/>
                <a:gd name="T66" fmla="*/ 323 w 359"/>
                <a:gd name="T67" fmla="*/ 139 h 486"/>
                <a:gd name="T68" fmla="*/ 323 w 359"/>
                <a:gd name="T69" fmla="*/ 51 h 486"/>
                <a:gd name="T70" fmla="*/ 323 w 359"/>
                <a:gd name="T71" fmla="*/ 51 h 486"/>
                <a:gd name="T72" fmla="*/ 323 w 359"/>
                <a:gd name="T73" fmla="*/ 49 h 486"/>
                <a:gd name="T74" fmla="*/ 323 w 359"/>
                <a:gd name="T75" fmla="*/ 49 h 486"/>
                <a:gd name="T76" fmla="*/ 323 w 359"/>
                <a:gd name="T77" fmla="*/ 38 h 486"/>
                <a:gd name="T78" fmla="*/ 325 w 359"/>
                <a:gd name="T79" fmla="*/ 29 h 486"/>
                <a:gd name="T80" fmla="*/ 328 w 359"/>
                <a:gd name="T81" fmla="*/ 22 h 486"/>
                <a:gd name="T82" fmla="*/ 332 w 359"/>
                <a:gd name="T83" fmla="*/ 15 h 486"/>
                <a:gd name="T84" fmla="*/ 337 w 359"/>
                <a:gd name="T85" fmla="*/ 7 h 486"/>
                <a:gd name="T86" fmla="*/ 343 w 359"/>
                <a:gd name="T87" fmla="*/ 4 h 486"/>
                <a:gd name="T88" fmla="*/ 350 w 359"/>
                <a:gd name="T89" fmla="*/ 0 h 486"/>
                <a:gd name="T90" fmla="*/ 359 w 359"/>
                <a:gd name="T9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486">
                  <a:moveTo>
                    <a:pt x="359" y="0"/>
                  </a:moveTo>
                  <a:lnTo>
                    <a:pt x="71" y="0"/>
                  </a:lnTo>
                  <a:lnTo>
                    <a:pt x="71" y="0"/>
                  </a:lnTo>
                  <a:lnTo>
                    <a:pt x="64" y="0"/>
                  </a:lnTo>
                  <a:lnTo>
                    <a:pt x="54" y="4"/>
                  </a:lnTo>
                  <a:lnTo>
                    <a:pt x="47" y="7"/>
                  </a:lnTo>
                  <a:lnTo>
                    <a:pt x="42" y="15"/>
                  </a:lnTo>
                  <a:lnTo>
                    <a:pt x="36" y="22"/>
                  </a:lnTo>
                  <a:lnTo>
                    <a:pt x="33" y="29"/>
                  </a:lnTo>
                  <a:lnTo>
                    <a:pt x="31" y="38"/>
                  </a:lnTo>
                  <a:lnTo>
                    <a:pt x="29" y="49"/>
                  </a:lnTo>
                  <a:lnTo>
                    <a:pt x="29" y="51"/>
                  </a:lnTo>
                  <a:lnTo>
                    <a:pt x="29" y="51"/>
                  </a:lnTo>
                  <a:lnTo>
                    <a:pt x="29" y="139"/>
                  </a:lnTo>
                  <a:lnTo>
                    <a:pt x="29" y="436"/>
                  </a:lnTo>
                  <a:lnTo>
                    <a:pt x="29" y="436"/>
                  </a:lnTo>
                  <a:lnTo>
                    <a:pt x="27" y="456"/>
                  </a:lnTo>
                  <a:lnTo>
                    <a:pt x="25" y="464"/>
                  </a:lnTo>
                  <a:lnTo>
                    <a:pt x="22" y="471"/>
                  </a:lnTo>
                  <a:lnTo>
                    <a:pt x="18" y="478"/>
                  </a:lnTo>
                  <a:lnTo>
                    <a:pt x="12" y="482"/>
                  </a:lnTo>
                  <a:lnTo>
                    <a:pt x="7" y="486"/>
                  </a:lnTo>
                  <a:lnTo>
                    <a:pt x="0" y="486"/>
                  </a:lnTo>
                  <a:lnTo>
                    <a:pt x="288" y="486"/>
                  </a:lnTo>
                  <a:lnTo>
                    <a:pt x="288" y="486"/>
                  </a:lnTo>
                  <a:lnTo>
                    <a:pt x="295" y="486"/>
                  </a:lnTo>
                  <a:lnTo>
                    <a:pt x="301" y="482"/>
                  </a:lnTo>
                  <a:lnTo>
                    <a:pt x="308" y="478"/>
                  </a:lnTo>
                  <a:lnTo>
                    <a:pt x="312" y="471"/>
                  </a:lnTo>
                  <a:lnTo>
                    <a:pt x="317" y="464"/>
                  </a:lnTo>
                  <a:lnTo>
                    <a:pt x="319" y="456"/>
                  </a:lnTo>
                  <a:lnTo>
                    <a:pt x="323" y="447"/>
                  </a:lnTo>
                  <a:lnTo>
                    <a:pt x="323" y="436"/>
                  </a:lnTo>
                  <a:lnTo>
                    <a:pt x="323" y="139"/>
                  </a:lnTo>
                  <a:lnTo>
                    <a:pt x="323" y="51"/>
                  </a:lnTo>
                  <a:lnTo>
                    <a:pt x="323" y="51"/>
                  </a:lnTo>
                  <a:lnTo>
                    <a:pt x="323" y="49"/>
                  </a:lnTo>
                  <a:lnTo>
                    <a:pt x="323" y="49"/>
                  </a:lnTo>
                  <a:lnTo>
                    <a:pt x="323" y="38"/>
                  </a:lnTo>
                  <a:lnTo>
                    <a:pt x="325" y="29"/>
                  </a:lnTo>
                  <a:lnTo>
                    <a:pt x="328" y="22"/>
                  </a:lnTo>
                  <a:lnTo>
                    <a:pt x="332" y="15"/>
                  </a:lnTo>
                  <a:lnTo>
                    <a:pt x="337" y="7"/>
                  </a:lnTo>
                  <a:lnTo>
                    <a:pt x="343" y="4"/>
                  </a:lnTo>
                  <a:lnTo>
                    <a:pt x="350" y="0"/>
                  </a:lnTo>
                  <a:lnTo>
                    <a:pt x="3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0" name="Freeform 65">
              <a:extLst>
                <a:ext uri="{FF2B5EF4-FFF2-40B4-BE49-F238E27FC236}">
                  <a16:creationId xmlns="" xmlns:a16="http://schemas.microsoft.com/office/drawing/2014/main" id="{CB87AA3B-2159-4349-9C49-E3AD3162E88A}"/>
                </a:ext>
              </a:extLst>
            </p:cNvPr>
            <p:cNvSpPr>
              <a:spLocks/>
            </p:cNvSpPr>
            <p:nvPr/>
          </p:nvSpPr>
          <p:spPr bwMode="auto">
            <a:xfrm>
              <a:off x="5797551" y="3448051"/>
              <a:ext cx="569913" cy="771525"/>
            </a:xfrm>
            <a:custGeom>
              <a:avLst/>
              <a:gdLst>
                <a:gd name="T0" fmla="*/ 359 w 359"/>
                <a:gd name="T1" fmla="*/ 0 h 486"/>
                <a:gd name="T2" fmla="*/ 71 w 359"/>
                <a:gd name="T3" fmla="*/ 0 h 486"/>
                <a:gd name="T4" fmla="*/ 71 w 359"/>
                <a:gd name="T5" fmla="*/ 0 h 486"/>
                <a:gd name="T6" fmla="*/ 64 w 359"/>
                <a:gd name="T7" fmla="*/ 0 h 486"/>
                <a:gd name="T8" fmla="*/ 54 w 359"/>
                <a:gd name="T9" fmla="*/ 4 h 486"/>
                <a:gd name="T10" fmla="*/ 47 w 359"/>
                <a:gd name="T11" fmla="*/ 7 h 486"/>
                <a:gd name="T12" fmla="*/ 42 w 359"/>
                <a:gd name="T13" fmla="*/ 15 h 486"/>
                <a:gd name="T14" fmla="*/ 36 w 359"/>
                <a:gd name="T15" fmla="*/ 22 h 486"/>
                <a:gd name="T16" fmla="*/ 33 w 359"/>
                <a:gd name="T17" fmla="*/ 29 h 486"/>
                <a:gd name="T18" fmla="*/ 31 w 359"/>
                <a:gd name="T19" fmla="*/ 38 h 486"/>
                <a:gd name="T20" fmla="*/ 29 w 359"/>
                <a:gd name="T21" fmla="*/ 49 h 486"/>
                <a:gd name="T22" fmla="*/ 29 w 359"/>
                <a:gd name="T23" fmla="*/ 51 h 486"/>
                <a:gd name="T24" fmla="*/ 29 w 359"/>
                <a:gd name="T25" fmla="*/ 51 h 486"/>
                <a:gd name="T26" fmla="*/ 29 w 359"/>
                <a:gd name="T27" fmla="*/ 139 h 486"/>
                <a:gd name="T28" fmla="*/ 29 w 359"/>
                <a:gd name="T29" fmla="*/ 436 h 486"/>
                <a:gd name="T30" fmla="*/ 29 w 359"/>
                <a:gd name="T31" fmla="*/ 436 h 486"/>
                <a:gd name="T32" fmla="*/ 27 w 359"/>
                <a:gd name="T33" fmla="*/ 456 h 486"/>
                <a:gd name="T34" fmla="*/ 25 w 359"/>
                <a:gd name="T35" fmla="*/ 464 h 486"/>
                <a:gd name="T36" fmla="*/ 22 w 359"/>
                <a:gd name="T37" fmla="*/ 471 h 486"/>
                <a:gd name="T38" fmla="*/ 18 w 359"/>
                <a:gd name="T39" fmla="*/ 478 h 486"/>
                <a:gd name="T40" fmla="*/ 12 w 359"/>
                <a:gd name="T41" fmla="*/ 482 h 486"/>
                <a:gd name="T42" fmla="*/ 7 w 359"/>
                <a:gd name="T43" fmla="*/ 486 h 486"/>
                <a:gd name="T44" fmla="*/ 0 w 359"/>
                <a:gd name="T45" fmla="*/ 486 h 486"/>
                <a:gd name="T46" fmla="*/ 288 w 359"/>
                <a:gd name="T47" fmla="*/ 486 h 486"/>
                <a:gd name="T48" fmla="*/ 288 w 359"/>
                <a:gd name="T49" fmla="*/ 486 h 486"/>
                <a:gd name="T50" fmla="*/ 295 w 359"/>
                <a:gd name="T51" fmla="*/ 486 h 486"/>
                <a:gd name="T52" fmla="*/ 301 w 359"/>
                <a:gd name="T53" fmla="*/ 482 h 486"/>
                <a:gd name="T54" fmla="*/ 308 w 359"/>
                <a:gd name="T55" fmla="*/ 478 h 486"/>
                <a:gd name="T56" fmla="*/ 312 w 359"/>
                <a:gd name="T57" fmla="*/ 471 h 486"/>
                <a:gd name="T58" fmla="*/ 317 w 359"/>
                <a:gd name="T59" fmla="*/ 464 h 486"/>
                <a:gd name="T60" fmla="*/ 319 w 359"/>
                <a:gd name="T61" fmla="*/ 456 h 486"/>
                <a:gd name="T62" fmla="*/ 323 w 359"/>
                <a:gd name="T63" fmla="*/ 447 h 486"/>
                <a:gd name="T64" fmla="*/ 323 w 359"/>
                <a:gd name="T65" fmla="*/ 436 h 486"/>
                <a:gd name="T66" fmla="*/ 323 w 359"/>
                <a:gd name="T67" fmla="*/ 139 h 486"/>
                <a:gd name="T68" fmla="*/ 323 w 359"/>
                <a:gd name="T69" fmla="*/ 51 h 486"/>
                <a:gd name="T70" fmla="*/ 323 w 359"/>
                <a:gd name="T71" fmla="*/ 51 h 486"/>
                <a:gd name="T72" fmla="*/ 323 w 359"/>
                <a:gd name="T73" fmla="*/ 49 h 486"/>
                <a:gd name="T74" fmla="*/ 323 w 359"/>
                <a:gd name="T75" fmla="*/ 49 h 486"/>
                <a:gd name="T76" fmla="*/ 323 w 359"/>
                <a:gd name="T77" fmla="*/ 38 h 486"/>
                <a:gd name="T78" fmla="*/ 325 w 359"/>
                <a:gd name="T79" fmla="*/ 29 h 486"/>
                <a:gd name="T80" fmla="*/ 328 w 359"/>
                <a:gd name="T81" fmla="*/ 22 h 486"/>
                <a:gd name="T82" fmla="*/ 332 w 359"/>
                <a:gd name="T83" fmla="*/ 15 h 486"/>
                <a:gd name="T84" fmla="*/ 337 w 359"/>
                <a:gd name="T85" fmla="*/ 7 h 486"/>
                <a:gd name="T86" fmla="*/ 343 w 359"/>
                <a:gd name="T87" fmla="*/ 4 h 486"/>
                <a:gd name="T88" fmla="*/ 350 w 359"/>
                <a:gd name="T89" fmla="*/ 0 h 486"/>
                <a:gd name="T90" fmla="*/ 359 w 359"/>
                <a:gd name="T9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486">
                  <a:moveTo>
                    <a:pt x="359" y="0"/>
                  </a:moveTo>
                  <a:lnTo>
                    <a:pt x="71" y="0"/>
                  </a:lnTo>
                  <a:lnTo>
                    <a:pt x="71" y="0"/>
                  </a:lnTo>
                  <a:lnTo>
                    <a:pt x="64" y="0"/>
                  </a:lnTo>
                  <a:lnTo>
                    <a:pt x="54" y="4"/>
                  </a:lnTo>
                  <a:lnTo>
                    <a:pt x="47" y="7"/>
                  </a:lnTo>
                  <a:lnTo>
                    <a:pt x="42" y="15"/>
                  </a:lnTo>
                  <a:lnTo>
                    <a:pt x="36" y="22"/>
                  </a:lnTo>
                  <a:lnTo>
                    <a:pt x="33" y="29"/>
                  </a:lnTo>
                  <a:lnTo>
                    <a:pt x="31" y="38"/>
                  </a:lnTo>
                  <a:lnTo>
                    <a:pt x="29" y="49"/>
                  </a:lnTo>
                  <a:lnTo>
                    <a:pt x="29" y="51"/>
                  </a:lnTo>
                  <a:lnTo>
                    <a:pt x="29" y="51"/>
                  </a:lnTo>
                  <a:lnTo>
                    <a:pt x="29" y="139"/>
                  </a:lnTo>
                  <a:lnTo>
                    <a:pt x="29" y="436"/>
                  </a:lnTo>
                  <a:lnTo>
                    <a:pt x="29" y="436"/>
                  </a:lnTo>
                  <a:lnTo>
                    <a:pt x="27" y="456"/>
                  </a:lnTo>
                  <a:lnTo>
                    <a:pt x="25" y="464"/>
                  </a:lnTo>
                  <a:lnTo>
                    <a:pt x="22" y="471"/>
                  </a:lnTo>
                  <a:lnTo>
                    <a:pt x="18" y="478"/>
                  </a:lnTo>
                  <a:lnTo>
                    <a:pt x="12" y="482"/>
                  </a:lnTo>
                  <a:lnTo>
                    <a:pt x="7" y="486"/>
                  </a:lnTo>
                  <a:lnTo>
                    <a:pt x="0" y="486"/>
                  </a:lnTo>
                  <a:lnTo>
                    <a:pt x="288" y="486"/>
                  </a:lnTo>
                  <a:lnTo>
                    <a:pt x="288" y="486"/>
                  </a:lnTo>
                  <a:lnTo>
                    <a:pt x="295" y="486"/>
                  </a:lnTo>
                  <a:lnTo>
                    <a:pt x="301" y="482"/>
                  </a:lnTo>
                  <a:lnTo>
                    <a:pt x="308" y="478"/>
                  </a:lnTo>
                  <a:lnTo>
                    <a:pt x="312" y="471"/>
                  </a:lnTo>
                  <a:lnTo>
                    <a:pt x="317" y="464"/>
                  </a:lnTo>
                  <a:lnTo>
                    <a:pt x="319" y="456"/>
                  </a:lnTo>
                  <a:lnTo>
                    <a:pt x="323" y="447"/>
                  </a:lnTo>
                  <a:lnTo>
                    <a:pt x="323" y="436"/>
                  </a:lnTo>
                  <a:lnTo>
                    <a:pt x="323" y="139"/>
                  </a:lnTo>
                  <a:lnTo>
                    <a:pt x="323" y="51"/>
                  </a:lnTo>
                  <a:lnTo>
                    <a:pt x="323" y="51"/>
                  </a:lnTo>
                  <a:lnTo>
                    <a:pt x="323" y="49"/>
                  </a:lnTo>
                  <a:lnTo>
                    <a:pt x="323" y="49"/>
                  </a:lnTo>
                  <a:lnTo>
                    <a:pt x="323" y="38"/>
                  </a:lnTo>
                  <a:lnTo>
                    <a:pt x="325" y="29"/>
                  </a:lnTo>
                  <a:lnTo>
                    <a:pt x="328" y="22"/>
                  </a:lnTo>
                  <a:lnTo>
                    <a:pt x="332" y="15"/>
                  </a:lnTo>
                  <a:lnTo>
                    <a:pt x="337" y="7"/>
                  </a:lnTo>
                  <a:lnTo>
                    <a:pt x="343" y="4"/>
                  </a:lnTo>
                  <a:lnTo>
                    <a:pt x="350" y="0"/>
                  </a:lnTo>
                  <a:lnTo>
                    <a:pt x="3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1" name="Freeform 66">
              <a:extLst>
                <a:ext uri="{FF2B5EF4-FFF2-40B4-BE49-F238E27FC236}">
                  <a16:creationId xmlns="" xmlns:a16="http://schemas.microsoft.com/office/drawing/2014/main" id="{1B5B945F-B8DF-43B1-980A-5750F042EF97}"/>
                </a:ext>
              </a:extLst>
            </p:cNvPr>
            <p:cNvSpPr>
              <a:spLocks/>
            </p:cNvSpPr>
            <p:nvPr/>
          </p:nvSpPr>
          <p:spPr bwMode="auto">
            <a:xfrm>
              <a:off x="5794376" y="3490914"/>
              <a:ext cx="3175" cy="9525"/>
            </a:xfrm>
            <a:custGeom>
              <a:avLst/>
              <a:gdLst>
                <a:gd name="T0" fmla="*/ 2 w 2"/>
                <a:gd name="T1" fmla="*/ 0 h 6"/>
                <a:gd name="T2" fmla="*/ 2 w 2"/>
                <a:gd name="T3" fmla="*/ 0 h 6"/>
                <a:gd name="T4" fmla="*/ 0 w 2"/>
                <a:gd name="T5" fmla="*/ 6 h 6"/>
                <a:gd name="T6" fmla="*/ 2 w 2"/>
                <a:gd name="T7" fmla="*/ 6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2" y="0"/>
                  </a:lnTo>
                  <a:lnTo>
                    <a:pt x="0" y="6"/>
                  </a:lnTo>
                  <a:lnTo>
                    <a:pt x="2" y="6"/>
                  </a:lnTo>
                  <a:lnTo>
                    <a:pt x="2" y="0"/>
                  </a:lnTo>
                  <a:close/>
                </a:path>
              </a:pathLst>
            </a:custGeom>
            <a:solidFill>
              <a:srgbClr val="006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2" name="Freeform 67">
              <a:extLst>
                <a:ext uri="{FF2B5EF4-FFF2-40B4-BE49-F238E27FC236}">
                  <a16:creationId xmlns="" xmlns:a16="http://schemas.microsoft.com/office/drawing/2014/main" id="{67C745DB-887A-42B4-80E0-2261C3F49BED}"/>
                </a:ext>
              </a:extLst>
            </p:cNvPr>
            <p:cNvSpPr>
              <a:spLocks/>
            </p:cNvSpPr>
            <p:nvPr/>
          </p:nvSpPr>
          <p:spPr bwMode="auto">
            <a:xfrm>
              <a:off x="5794376" y="3490914"/>
              <a:ext cx="3175" cy="9525"/>
            </a:xfrm>
            <a:custGeom>
              <a:avLst/>
              <a:gdLst>
                <a:gd name="T0" fmla="*/ 2 w 2"/>
                <a:gd name="T1" fmla="*/ 0 h 6"/>
                <a:gd name="T2" fmla="*/ 2 w 2"/>
                <a:gd name="T3" fmla="*/ 0 h 6"/>
                <a:gd name="T4" fmla="*/ 0 w 2"/>
                <a:gd name="T5" fmla="*/ 6 h 6"/>
                <a:gd name="T6" fmla="*/ 2 w 2"/>
                <a:gd name="T7" fmla="*/ 6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2" y="0"/>
                  </a:lnTo>
                  <a:lnTo>
                    <a:pt x="0" y="6"/>
                  </a:lnTo>
                  <a:lnTo>
                    <a:pt x="2" y="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3" name="Freeform 68">
              <a:extLst>
                <a:ext uri="{FF2B5EF4-FFF2-40B4-BE49-F238E27FC236}">
                  <a16:creationId xmlns="" xmlns:a16="http://schemas.microsoft.com/office/drawing/2014/main" id="{86F87932-B962-47A5-9E86-C83FFC2FD3E4}"/>
                </a:ext>
              </a:extLst>
            </p:cNvPr>
            <p:cNvSpPr>
              <a:spLocks/>
            </p:cNvSpPr>
            <p:nvPr/>
          </p:nvSpPr>
          <p:spPr bwMode="auto">
            <a:xfrm>
              <a:off x="6229351" y="3448051"/>
              <a:ext cx="84138" cy="52388"/>
            </a:xfrm>
            <a:custGeom>
              <a:avLst/>
              <a:gdLst>
                <a:gd name="T0" fmla="*/ 53 w 53"/>
                <a:gd name="T1" fmla="*/ 0 h 33"/>
                <a:gd name="T2" fmla="*/ 0 w 53"/>
                <a:gd name="T3" fmla="*/ 0 h 33"/>
                <a:gd name="T4" fmla="*/ 0 w 53"/>
                <a:gd name="T5" fmla="*/ 33 h 33"/>
                <a:gd name="T6" fmla="*/ 18 w 53"/>
                <a:gd name="T7" fmla="*/ 33 h 33"/>
                <a:gd name="T8" fmla="*/ 18 w 53"/>
                <a:gd name="T9" fmla="*/ 33 h 33"/>
                <a:gd name="T10" fmla="*/ 23 w 53"/>
                <a:gd name="T11" fmla="*/ 20 h 33"/>
                <a:gd name="T12" fmla="*/ 31 w 53"/>
                <a:gd name="T13" fmla="*/ 9 h 33"/>
                <a:gd name="T14" fmla="*/ 34 w 53"/>
                <a:gd name="T15" fmla="*/ 5 h 33"/>
                <a:gd name="T16" fmla="*/ 40 w 53"/>
                <a:gd name="T17" fmla="*/ 4 h 33"/>
                <a:gd name="T18" fmla="*/ 45 w 53"/>
                <a:gd name="T19" fmla="*/ 2 h 33"/>
                <a:gd name="T20" fmla="*/ 53 w 5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53" y="0"/>
                  </a:moveTo>
                  <a:lnTo>
                    <a:pt x="0" y="0"/>
                  </a:lnTo>
                  <a:lnTo>
                    <a:pt x="0" y="33"/>
                  </a:lnTo>
                  <a:lnTo>
                    <a:pt x="18" y="33"/>
                  </a:lnTo>
                  <a:lnTo>
                    <a:pt x="18" y="33"/>
                  </a:lnTo>
                  <a:lnTo>
                    <a:pt x="23" y="20"/>
                  </a:lnTo>
                  <a:lnTo>
                    <a:pt x="31" y="9"/>
                  </a:lnTo>
                  <a:lnTo>
                    <a:pt x="34" y="5"/>
                  </a:lnTo>
                  <a:lnTo>
                    <a:pt x="40" y="4"/>
                  </a:lnTo>
                  <a:lnTo>
                    <a:pt x="45" y="2"/>
                  </a:lnTo>
                  <a:lnTo>
                    <a:pt x="53" y="0"/>
                  </a:lnTo>
                  <a:close/>
                </a:path>
              </a:pathLst>
            </a:custGeom>
            <a:solidFill>
              <a:srgbClr val="EBE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4" name="Freeform 69">
              <a:extLst>
                <a:ext uri="{FF2B5EF4-FFF2-40B4-BE49-F238E27FC236}">
                  <a16:creationId xmlns="" xmlns:a16="http://schemas.microsoft.com/office/drawing/2014/main" id="{28594702-C611-4AB8-B23E-0EF252400901}"/>
                </a:ext>
              </a:extLst>
            </p:cNvPr>
            <p:cNvSpPr>
              <a:spLocks/>
            </p:cNvSpPr>
            <p:nvPr/>
          </p:nvSpPr>
          <p:spPr bwMode="auto">
            <a:xfrm>
              <a:off x="6229351" y="3448051"/>
              <a:ext cx="84138" cy="52388"/>
            </a:xfrm>
            <a:custGeom>
              <a:avLst/>
              <a:gdLst>
                <a:gd name="T0" fmla="*/ 53 w 53"/>
                <a:gd name="T1" fmla="*/ 0 h 33"/>
                <a:gd name="T2" fmla="*/ 0 w 53"/>
                <a:gd name="T3" fmla="*/ 0 h 33"/>
                <a:gd name="T4" fmla="*/ 0 w 53"/>
                <a:gd name="T5" fmla="*/ 33 h 33"/>
                <a:gd name="T6" fmla="*/ 18 w 53"/>
                <a:gd name="T7" fmla="*/ 33 h 33"/>
                <a:gd name="T8" fmla="*/ 18 w 53"/>
                <a:gd name="T9" fmla="*/ 33 h 33"/>
                <a:gd name="T10" fmla="*/ 23 w 53"/>
                <a:gd name="T11" fmla="*/ 20 h 33"/>
                <a:gd name="T12" fmla="*/ 31 w 53"/>
                <a:gd name="T13" fmla="*/ 9 h 33"/>
                <a:gd name="T14" fmla="*/ 34 w 53"/>
                <a:gd name="T15" fmla="*/ 5 h 33"/>
                <a:gd name="T16" fmla="*/ 40 w 53"/>
                <a:gd name="T17" fmla="*/ 4 h 33"/>
                <a:gd name="T18" fmla="*/ 45 w 53"/>
                <a:gd name="T19" fmla="*/ 2 h 33"/>
                <a:gd name="T20" fmla="*/ 53 w 5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53" y="0"/>
                  </a:moveTo>
                  <a:lnTo>
                    <a:pt x="0" y="0"/>
                  </a:lnTo>
                  <a:lnTo>
                    <a:pt x="0" y="33"/>
                  </a:lnTo>
                  <a:lnTo>
                    <a:pt x="18" y="33"/>
                  </a:lnTo>
                  <a:lnTo>
                    <a:pt x="18" y="33"/>
                  </a:lnTo>
                  <a:lnTo>
                    <a:pt x="23" y="20"/>
                  </a:lnTo>
                  <a:lnTo>
                    <a:pt x="31" y="9"/>
                  </a:lnTo>
                  <a:lnTo>
                    <a:pt x="34" y="5"/>
                  </a:lnTo>
                  <a:lnTo>
                    <a:pt x="40" y="4"/>
                  </a:lnTo>
                  <a:lnTo>
                    <a:pt x="45" y="2"/>
                  </a:lnTo>
                  <a:lnTo>
                    <a:pt x="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5" name="Freeform 70">
              <a:extLst>
                <a:ext uri="{FF2B5EF4-FFF2-40B4-BE49-F238E27FC236}">
                  <a16:creationId xmlns="" xmlns:a16="http://schemas.microsoft.com/office/drawing/2014/main" id="{56D17E60-73E5-48E4-9DBB-3FE13E3B2A33}"/>
                </a:ext>
              </a:extLst>
            </p:cNvPr>
            <p:cNvSpPr>
              <a:spLocks/>
            </p:cNvSpPr>
            <p:nvPr/>
          </p:nvSpPr>
          <p:spPr bwMode="auto">
            <a:xfrm>
              <a:off x="5626101" y="3317876"/>
              <a:ext cx="666750" cy="901700"/>
            </a:xfrm>
            <a:custGeom>
              <a:avLst/>
              <a:gdLst>
                <a:gd name="T0" fmla="*/ 380 w 420"/>
                <a:gd name="T1" fmla="*/ 518 h 568"/>
                <a:gd name="T2" fmla="*/ 380 w 420"/>
                <a:gd name="T3" fmla="*/ 509 h 568"/>
                <a:gd name="T4" fmla="*/ 380 w 420"/>
                <a:gd name="T5" fmla="*/ 509 h 568"/>
                <a:gd name="T6" fmla="*/ 380 w 420"/>
                <a:gd name="T7" fmla="*/ 78 h 568"/>
                <a:gd name="T8" fmla="*/ 380 w 420"/>
                <a:gd name="T9" fmla="*/ 49 h 568"/>
                <a:gd name="T10" fmla="*/ 380 w 420"/>
                <a:gd name="T11" fmla="*/ 49 h 568"/>
                <a:gd name="T12" fmla="*/ 378 w 420"/>
                <a:gd name="T13" fmla="*/ 38 h 568"/>
                <a:gd name="T14" fmla="*/ 376 w 420"/>
                <a:gd name="T15" fmla="*/ 29 h 568"/>
                <a:gd name="T16" fmla="*/ 372 w 420"/>
                <a:gd name="T17" fmla="*/ 22 h 568"/>
                <a:gd name="T18" fmla="*/ 369 w 420"/>
                <a:gd name="T19" fmla="*/ 14 h 568"/>
                <a:gd name="T20" fmla="*/ 361 w 420"/>
                <a:gd name="T21" fmla="*/ 7 h 568"/>
                <a:gd name="T22" fmla="*/ 356 w 420"/>
                <a:gd name="T23" fmla="*/ 3 h 568"/>
                <a:gd name="T24" fmla="*/ 349 w 420"/>
                <a:gd name="T25" fmla="*/ 0 h 568"/>
                <a:gd name="T26" fmla="*/ 340 w 420"/>
                <a:gd name="T27" fmla="*/ 0 h 568"/>
                <a:gd name="T28" fmla="*/ 334 w 420"/>
                <a:gd name="T29" fmla="*/ 0 h 568"/>
                <a:gd name="T30" fmla="*/ 334 w 420"/>
                <a:gd name="T31" fmla="*/ 0 h 568"/>
                <a:gd name="T32" fmla="*/ 327 w 420"/>
                <a:gd name="T33" fmla="*/ 0 h 568"/>
                <a:gd name="T34" fmla="*/ 318 w 420"/>
                <a:gd name="T35" fmla="*/ 3 h 568"/>
                <a:gd name="T36" fmla="*/ 307 w 420"/>
                <a:gd name="T37" fmla="*/ 7 h 568"/>
                <a:gd name="T38" fmla="*/ 298 w 420"/>
                <a:gd name="T39" fmla="*/ 14 h 568"/>
                <a:gd name="T40" fmla="*/ 290 w 420"/>
                <a:gd name="T41" fmla="*/ 22 h 568"/>
                <a:gd name="T42" fmla="*/ 283 w 420"/>
                <a:gd name="T43" fmla="*/ 29 h 568"/>
                <a:gd name="T44" fmla="*/ 279 w 420"/>
                <a:gd name="T45" fmla="*/ 38 h 568"/>
                <a:gd name="T46" fmla="*/ 277 w 420"/>
                <a:gd name="T47" fmla="*/ 49 h 568"/>
                <a:gd name="T48" fmla="*/ 263 w 420"/>
                <a:gd name="T49" fmla="*/ 49 h 568"/>
                <a:gd name="T50" fmla="*/ 108 w 420"/>
                <a:gd name="T51" fmla="*/ 49 h 568"/>
                <a:gd name="T52" fmla="*/ 108 w 420"/>
                <a:gd name="T53" fmla="*/ 224 h 568"/>
                <a:gd name="T54" fmla="*/ 0 w 420"/>
                <a:gd name="T55" fmla="*/ 224 h 568"/>
                <a:gd name="T56" fmla="*/ 0 w 420"/>
                <a:gd name="T57" fmla="*/ 518 h 568"/>
                <a:gd name="T58" fmla="*/ 0 w 420"/>
                <a:gd name="T59" fmla="*/ 518 h 568"/>
                <a:gd name="T60" fmla="*/ 0 w 420"/>
                <a:gd name="T61" fmla="*/ 529 h 568"/>
                <a:gd name="T62" fmla="*/ 4 w 420"/>
                <a:gd name="T63" fmla="*/ 538 h 568"/>
                <a:gd name="T64" fmla="*/ 9 w 420"/>
                <a:gd name="T65" fmla="*/ 546 h 568"/>
                <a:gd name="T66" fmla="*/ 16 w 420"/>
                <a:gd name="T67" fmla="*/ 553 h 568"/>
                <a:gd name="T68" fmla="*/ 24 w 420"/>
                <a:gd name="T69" fmla="*/ 560 h 568"/>
                <a:gd name="T70" fmla="*/ 33 w 420"/>
                <a:gd name="T71" fmla="*/ 564 h 568"/>
                <a:gd name="T72" fmla="*/ 44 w 420"/>
                <a:gd name="T73" fmla="*/ 568 h 568"/>
                <a:gd name="T74" fmla="*/ 55 w 420"/>
                <a:gd name="T75" fmla="*/ 568 h 568"/>
                <a:gd name="T76" fmla="*/ 420 w 420"/>
                <a:gd name="T77" fmla="*/ 568 h 568"/>
                <a:gd name="T78" fmla="*/ 420 w 420"/>
                <a:gd name="T79" fmla="*/ 568 h 568"/>
                <a:gd name="T80" fmla="*/ 409 w 420"/>
                <a:gd name="T81" fmla="*/ 568 h 568"/>
                <a:gd name="T82" fmla="*/ 400 w 420"/>
                <a:gd name="T83" fmla="*/ 564 h 568"/>
                <a:gd name="T84" fmla="*/ 394 w 420"/>
                <a:gd name="T85" fmla="*/ 560 h 568"/>
                <a:gd name="T86" fmla="*/ 389 w 420"/>
                <a:gd name="T87" fmla="*/ 553 h 568"/>
                <a:gd name="T88" fmla="*/ 383 w 420"/>
                <a:gd name="T89" fmla="*/ 546 h 568"/>
                <a:gd name="T90" fmla="*/ 382 w 420"/>
                <a:gd name="T91" fmla="*/ 538 h 568"/>
                <a:gd name="T92" fmla="*/ 380 w 420"/>
                <a:gd name="T93" fmla="*/ 529 h 568"/>
                <a:gd name="T94" fmla="*/ 380 w 420"/>
                <a:gd name="T95" fmla="*/ 51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568">
                  <a:moveTo>
                    <a:pt x="380" y="518"/>
                  </a:moveTo>
                  <a:lnTo>
                    <a:pt x="380" y="509"/>
                  </a:lnTo>
                  <a:lnTo>
                    <a:pt x="380" y="509"/>
                  </a:lnTo>
                  <a:lnTo>
                    <a:pt x="380" y="78"/>
                  </a:lnTo>
                  <a:lnTo>
                    <a:pt x="380" y="49"/>
                  </a:lnTo>
                  <a:lnTo>
                    <a:pt x="380" y="49"/>
                  </a:lnTo>
                  <a:lnTo>
                    <a:pt x="378" y="38"/>
                  </a:lnTo>
                  <a:lnTo>
                    <a:pt x="376" y="29"/>
                  </a:lnTo>
                  <a:lnTo>
                    <a:pt x="372" y="22"/>
                  </a:lnTo>
                  <a:lnTo>
                    <a:pt x="369" y="14"/>
                  </a:lnTo>
                  <a:lnTo>
                    <a:pt x="361" y="7"/>
                  </a:lnTo>
                  <a:lnTo>
                    <a:pt x="356" y="3"/>
                  </a:lnTo>
                  <a:lnTo>
                    <a:pt x="349" y="0"/>
                  </a:lnTo>
                  <a:lnTo>
                    <a:pt x="340" y="0"/>
                  </a:lnTo>
                  <a:lnTo>
                    <a:pt x="334" y="0"/>
                  </a:lnTo>
                  <a:lnTo>
                    <a:pt x="334" y="0"/>
                  </a:lnTo>
                  <a:lnTo>
                    <a:pt x="327" y="0"/>
                  </a:lnTo>
                  <a:lnTo>
                    <a:pt x="318" y="3"/>
                  </a:lnTo>
                  <a:lnTo>
                    <a:pt x="307" y="7"/>
                  </a:lnTo>
                  <a:lnTo>
                    <a:pt x="298" y="14"/>
                  </a:lnTo>
                  <a:lnTo>
                    <a:pt x="290" y="22"/>
                  </a:lnTo>
                  <a:lnTo>
                    <a:pt x="283" y="29"/>
                  </a:lnTo>
                  <a:lnTo>
                    <a:pt x="279" y="38"/>
                  </a:lnTo>
                  <a:lnTo>
                    <a:pt x="277" y="49"/>
                  </a:lnTo>
                  <a:lnTo>
                    <a:pt x="263" y="49"/>
                  </a:lnTo>
                  <a:lnTo>
                    <a:pt x="108" y="49"/>
                  </a:lnTo>
                  <a:lnTo>
                    <a:pt x="108" y="224"/>
                  </a:lnTo>
                  <a:lnTo>
                    <a:pt x="0" y="224"/>
                  </a:lnTo>
                  <a:lnTo>
                    <a:pt x="0" y="518"/>
                  </a:lnTo>
                  <a:lnTo>
                    <a:pt x="0" y="518"/>
                  </a:lnTo>
                  <a:lnTo>
                    <a:pt x="0" y="529"/>
                  </a:lnTo>
                  <a:lnTo>
                    <a:pt x="4" y="538"/>
                  </a:lnTo>
                  <a:lnTo>
                    <a:pt x="9" y="546"/>
                  </a:lnTo>
                  <a:lnTo>
                    <a:pt x="16" y="553"/>
                  </a:lnTo>
                  <a:lnTo>
                    <a:pt x="24" y="560"/>
                  </a:lnTo>
                  <a:lnTo>
                    <a:pt x="33" y="564"/>
                  </a:lnTo>
                  <a:lnTo>
                    <a:pt x="44" y="568"/>
                  </a:lnTo>
                  <a:lnTo>
                    <a:pt x="55" y="568"/>
                  </a:lnTo>
                  <a:lnTo>
                    <a:pt x="420" y="568"/>
                  </a:lnTo>
                  <a:lnTo>
                    <a:pt x="420" y="568"/>
                  </a:lnTo>
                  <a:lnTo>
                    <a:pt x="409" y="568"/>
                  </a:lnTo>
                  <a:lnTo>
                    <a:pt x="400" y="564"/>
                  </a:lnTo>
                  <a:lnTo>
                    <a:pt x="394" y="560"/>
                  </a:lnTo>
                  <a:lnTo>
                    <a:pt x="389" y="553"/>
                  </a:lnTo>
                  <a:lnTo>
                    <a:pt x="383" y="546"/>
                  </a:lnTo>
                  <a:lnTo>
                    <a:pt x="382" y="538"/>
                  </a:lnTo>
                  <a:lnTo>
                    <a:pt x="380" y="529"/>
                  </a:lnTo>
                  <a:lnTo>
                    <a:pt x="380" y="51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6" name="Freeform 71">
              <a:extLst>
                <a:ext uri="{FF2B5EF4-FFF2-40B4-BE49-F238E27FC236}">
                  <a16:creationId xmlns="" xmlns:a16="http://schemas.microsoft.com/office/drawing/2014/main" id="{FB697BDF-9E0F-4223-8801-F8C5B41A0526}"/>
                </a:ext>
              </a:extLst>
            </p:cNvPr>
            <p:cNvSpPr>
              <a:spLocks/>
            </p:cNvSpPr>
            <p:nvPr/>
          </p:nvSpPr>
          <p:spPr bwMode="auto">
            <a:xfrm>
              <a:off x="5626101" y="3317876"/>
              <a:ext cx="666750" cy="901700"/>
            </a:xfrm>
            <a:custGeom>
              <a:avLst/>
              <a:gdLst>
                <a:gd name="T0" fmla="*/ 380 w 420"/>
                <a:gd name="T1" fmla="*/ 518 h 568"/>
                <a:gd name="T2" fmla="*/ 380 w 420"/>
                <a:gd name="T3" fmla="*/ 509 h 568"/>
                <a:gd name="T4" fmla="*/ 380 w 420"/>
                <a:gd name="T5" fmla="*/ 509 h 568"/>
                <a:gd name="T6" fmla="*/ 380 w 420"/>
                <a:gd name="T7" fmla="*/ 78 h 568"/>
                <a:gd name="T8" fmla="*/ 380 w 420"/>
                <a:gd name="T9" fmla="*/ 49 h 568"/>
                <a:gd name="T10" fmla="*/ 380 w 420"/>
                <a:gd name="T11" fmla="*/ 49 h 568"/>
                <a:gd name="T12" fmla="*/ 378 w 420"/>
                <a:gd name="T13" fmla="*/ 38 h 568"/>
                <a:gd name="T14" fmla="*/ 376 w 420"/>
                <a:gd name="T15" fmla="*/ 29 h 568"/>
                <a:gd name="T16" fmla="*/ 372 w 420"/>
                <a:gd name="T17" fmla="*/ 22 h 568"/>
                <a:gd name="T18" fmla="*/ 369 w 420"/>
                <a:gd name="T19" fmla="*/ 14 h 568"/>
                <a:gd name="T20" fmla="*/ 361 w 420"/>
                <a:gd name="T21" fmla="*/ 7 h 568"/>
                <a:gd name="T22" fmla="*/ 356 w 420"/>
                <a:gd name="T23" fmla="*/ 3 h 568"/>
                <a:gd name="T24" fmla="*/ 349 w 420"/>
                <a:gd name="T25" fmla="*/ 0 h 568"/>
                <a:gd name="T26" fmla="*/ 340 w 420"/>
                <a:gd name="T27" fmla="*/ 0 h 568"/>
                <a:gd name="T28" fmla="*/ 334 w 420"/>
                <a:gd name="T29" fmla="*/ 0 h 568"/>
                <a:gd name="T30" fmla="*/ 334 w 420"/>
                <a:gd name="T31" fmla="*/ 0 h 568"/>
                <a:gd name="T32" fmla="*/ 327 w 420"/>
                <a:gd name="T33" fmla="*/ 0 h 568"/>
                <a:gd name="T34" fmla="*/ 318 w 420"/>
                <a:gd name="T35" fmla="*/ 3 h 568"/>
                <a:gd name="T36" fmla="*/ 307 w 420"/>
                <a:gd name="T37" fmla="*/ 7 h 568"/>
                <a:gd name="T38" fmla="*/ 298 w 420"/>
                <a:gd name="T39" fmla="*/ 14 h 568"/>
                <a:gd name="T40" fmla="*/ 290 w 420"/>
                <a:gd name="T41" fmla="*/ 22 h 568"/>
                <a:gd name="T42" fmla="*/ 283 w 420"/>
                <a:gd name="T43" fmla="*/ 29 h 568"/>
                <a:gd name="T44" fmla="*/ 279 w 420"/>
                <a:gd name="T45" fmla="*/ 38 h 568"/>
                <a:gd name="T46" fmla="*/ 277 w 420"/>
                <a:gd name="T47" fmla="*/ 49 h 568"/>
                <a:gd name="T48" fmla="*/ 263 w 420"/>
                <a:gd name="T49" fmla="*/ 49 h 568"/>
                <a:gd name="T50" fmla="*/ 108 w 420"/>
                <a:gd name="T51" fmla="*/ 49 h 568"/>
                <a:gd name="T52" fmla="*/ 108 w 420"/>
                <a:gd name="T53" fmla="*/ 224 h 568"/>
                <a:gd name="T54" fmla="*/ 0 w 420"/>
                <a:gd name="T55" fmla="*/ 224 h 568"/>
                <a:gd name="T56" fmla="*/ 0 w 420"/>
                <a:gd name="T57" fmla="*/ 518 h 568"/>
                <a:gd name="T58" fmla="*/ 0 w 420"/>
                <a:gd name="T59" fmla="*/ 518 h 568"/>
                <a:gd name="T60" fmla="*/ 0 w 420"/>
                <a:gd name="T61" fmla="*/ 529 h 568"/>
                <a:gd name="T62" fmla="*/ 4 w 420"/>
                <a:gd name="T63" fmla="*/ 538 h 568"/>
                <a:gd name="T64" fmla="*/ 9 w 420"/>
                <a:gd name="T65" fmla="*/ 546 h 568"/>
                <a:gd name="T66" fmla="*/ 16 w 420"/>
                <a:gd name="T67" fmla="*/ 553 h 568"/>
                <a:gd name="T68" fmla="*/ 24 w 420"/>
                <a:gd name="T69" fmla="*/ 560 h 568"/>
                <a:gd name="T70" fmla="*/ 33 w 420"/>
                <a:gd name="T71" fmla="*/ 564 h 568"/>
                <a:gd name="T72" fmla="*/ 44 w 420"/>
                <a:gd name="T73" fmla="*/ 568 h 568"/>
                <a:gd name="T74" fmla="*/ 55 w 420"/>
                <a:gd name="T75" fmla="*/ 568 h 568"/>
                <a:gd name="T76" fmla="*/ 420 w 420"/>
                <a:gd name="T77" fmla="*/ 568 h 568"/>
                <a:gd name="T78" fmla="*/ 420 w 420"/>
                <a:gd name="T79" fmla="*/ 568 h 568"/>
                <a:gd name="T80" fmla="*/ 409 w 420"/>
                <a:gd name="T81" fmla="*/ 568 h 568"/>
                <a:gd name="T82" fmla="*/ 400 w 420"/>
                <a:gd name="T83" fmla="*/ 564 h 568"/>
                <a:gd name="T84" fmla="*/ 394 w 420"/>
                <a:gd name="T85" fmla="*/ 560 h 568"/>
                <a:gd name="T86" fmla="*/ 389 w 420"/>
                <a:gd name="T87" fmla="*/ 553 h 568"/>
                <a:gd name="T88" fmla="*/ 383 w 420"/>
                <a:gd name="T89" fmla="*/ 546 h 568"/>
                <a:gd name="T90" fmla="*/ 382 w 420"/>
                <a:gd name="T91" fmla="*/ 538 h 568"/>
                <a:gd name="T92" fmla="*/ 380 w 420"/>
                <a:gd name="T93" fmla="*/ 529 h 568"/>
                <a:gd name="T94" fmla="*/ 380 w 420"/>
                <a:gd name="T95" fmla="*/ 51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568">
                  <a:moveTo>
                    <a:pt x="380" y="518"/>
                  </a:moveTo>
                  <a:lnTo>
                    <a:pt x="380" y="509"/>
                  </a:lnTo>
                  <a:lnTo>
                    <a:pt x="380" y="509"/>
                  </a:lnTo>
                  <a:lnTo>
                    <a:pt x="380" y="78"/>
                  </a:lnTo>
                  <a:lnTo>
                    <a:pt x="380" y="49"/>
                  </a:lnTo>
                  <a:lnTo>
                    <a:pt x="380" y="49"/>
                  </a:lnTo>
                  <a:lnTo>
                    <a:pt x="378" y="38"/>
                  </a:lnTo>
                  <a:lnTo>
                    <a:pt x="376" y="29"/>
                  </a:lnTo>
                  <a:lnTo>
                    <a:pt x="372" y="22"/>
                  </a:lnTo>
                  <a:lnTo>
                    <a:pt x="369" y="14"/>
                  </a:lnTo>
                  <a:lnTo>
                    <a:pt x="361" y="7"/>
                  </a:lnTo>
                  <a:lnTo>
                    <a:pt x="356" y="3"/>
                  </a:lnTo>
                  <a:lnTo>
                    <a:pt x="349" y="0"/>
                  </a:lnTo>
                  <a:lnTo>
                    <a:pt x="340" y="0"/>
                  </a:lnTo>
                  <a:lnTo>
                    <a:pt x="334" y="0"/>
                  </a:lnTo>
                  <a:lnTo>
                    <a:pt x="334" y="0"/>
                  </a:lnTo>
                  <a:lnTo>
                    <a:pt x="327" y="0"/>
                  </a:lnTo>
                  <a:lnTo>
                    <a:pt x="318" y="3"/>
                  </a:lnTo>
                  <a:lnTo>
                    <a:pt x="307" y="7"/>
                  </a:lnTo>
                  <a:lnTo>
                    <a:pt x="298" y="14"/>
                  </a:lnTo>
                  <a:lnTo>
                    <a:pt x="290" y="22"/>
                  </a:lnTo>
                  <a:lnTo>
                    <a:pt x="283" y="29"/>
                  </a:lnTo>
                  <a:lnTo>
                    <a:pt x="279" y="38"/>
                  </a:lnTo>
                  <a:lnTo>
                    <a:pt x="277" y="49"/>
                  </a:lnTo>
                  <a:lnTo>
                    <a:pt x="263" y="49"/>
                  </a:lnTo>
                  <a:lnTo>
                    <a:pt x="108" y="49"/>
                  </a:lnTo>
                  <a:lnTo>
                    <a:pt x="108" y="224"/>
                  </a:lnTo>
                  <a:lnTo>
                    <a:pt x="0" y="224"/>
                  </a:lnTo>
                  <a:lnTo>
                    <a:pt x="0" y="518"/>
                  </a:lnTo>
                  <a:lnTo>
                    <a:pt x="0" y="518"/>
                  </a:lnTo>
                  <a:lnTo>
                    <a:pt x="0" y="529"/>
                  </a:lnTo>
                  <a:lnTo>
                    <a:pt x="4" y="538"/>
                  </a:lnTo>
                  <a:lnTo>
                    <a:pt x="9" y="546"/>
                  </a:lnTo>
                  <a:lnTo>
                    <a:pt x="16" y="553"/>
                  </a:lnTo>
                  <a:lnTo>
                    <a:pt x="24" y="560"/>
                  </a:lnTo>
                  <a:lnTo>
                    <a:pt x="33" y="564"/>
                  </a:lnTo>
                  <a:lnTo>
                    <a:pt x="44" y="568"/>
                  </a:lnTo>
                  <a:lnTo>
                    <a:pt x="55" y="568"/>
                  </a:lnTo>
                  <a:lnTo>
                    <a:pt x="420" y="568"/>
                  </a:lnTo>
                  <a:lnTo>
                    <a:pt x="420" y="568"/>
                  </a:lnTo>
                  <a:lnTo>
                    <a:pt x="409" y="568"/>
                  </a:lnTo>
                  <a:lnTo>
                    <a:pt x="400" y="564"/>
                  </a:lnTo>
                  <a:lnTo>
                    <a:pt x="394" y="560"/>
                  </a:lnTo>
                  <a:lnTo>
                    <a:pt x="389" y="553"/>
                  </a:lnTo>
                  <a:lnTo>
                    <a:pt x="383" y="546"/>
                  </a:lnTo>
                  <a:lnTo>
                    <a:pt x="382" y="538"/>
                  </a:lnTo>
                  <a:lnTo>
                    <a:pt x="380" y="529"/>
                  </a:lnTo>
                  <a:lnTo>
                    <a:pt x="380"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7" name="Freeform 72">
              <a:extLst>
                <a:ext uri="{FF2B5EF4-FFF2-40B4-BE49-F238E27FC236}">
                  <a16:creationId xmlns="" xmlns:a16="http://schemas.microsoft.com/office/drawing/2014/main" id="{C125C096-B433-4521-A36D-69BF3B8777DD}"/>
                </a:ext>
              </a:extLst>
            </p:cNvPr>
            <p:cNvSpPr>
              <a:spLocks/>
            </p:cNvSpPr>
            <p:nvPr/>
          </p:nvSpPr>
          <p:spPr bwMode="auto">
            <a:xfrm>
              <a:off x="5387976" y="4360864"/>
              <a:ext cx="628650" cy="46038"/>
            </a:xfrm>
            <a:custGeom>
              <a:avLst/>
              <a:gdLst>
                <a:gd name="T0" fmla="*/ 356 w 396"/>
                <a:gd name="T1" fmla="*/ 0 h 29"/>
                <a:gd name="T2" fmla="*/ 174 w 396"/>
                <a:gd name="T3" fmla="*/ 0 h 29"/>
                <a:gd name="T4" fmla="*/ 174 w 396"/>
                <a:gd name="T5" fmla="*/ 0 h 29"/>
                <a:gd name="T6" fmla="*/ 102 w 396"/>
                <a:gd name="T7" fmla="*/ 4 h 29"/>
                <a:gd name="T8" fmla="*/ 48 w 396"/>
                <a:gd name="T9" fmla="*/ 6 h 29"/>
                <a:gd name="T10" fmla="*/ 13 w 396"/>
                <a:gd name="T11" fmla="*/ 9 h 29"/>
                <a:gd name="T12" fmla="*/ 4 w 396"/>
                <a:gd name="T13" fmla="*/ 11 h 29"/>
                <a:gd name="T14" fmla="*/ 0 w 396"/>
                <a:gd name="T15" fmla="*/ 15 h 29"/>
                <a:gd name="T16" fmla="*/ 0 w 396"/>
                <a:gd name="T17" fmla="*/ 15 h 29"/>
                <a:gd name="T18" fmla="*/ 2 w 396"/>
                <a:gd name="T19" fmla="*/ 15 h 29"/>
                <a:gd name="T20" fmla="*/ 6 w 396"/>
                <a:gd name="T21" fmla="*/ 17 h 29"/>
                <a:gd name="T22" fmla="*/ 24 w 396"/>
                <a:gd name="T23" fmla="*/ 20 h 29"/>
                <a:gd name="T24" fmla="*/ 92 w 396"/>
                <a:gd name="T25" fmla="*/ 24 h 29"/>
                <a:gd name="T26" fmla="*/ 190 w 396"/>
                <a:gd name="T27" fmla="*/ 27 h 29"/>
                <a:gd name="T28" fmla="*/ 312 w 396"/>
                <a:gd name="T29" fmla="*/ 29 h 29"/>
                <a:gd name="T30" fmla="*/ 312 w 396"/>
                <a:gd name="T31" fmla="*/ 29 h 29"/>
                <a:gd name="T32" fmla="*/ 396 w 396"/>
                <a:gd name="T33" fmla="*/ 27 h 29"/>
                <a:gd name="T34" fmla="*/ 396 w 396"/>
                <a:gd name="T35" fmla="*/ 27 h 29"/>
                <a:gd name="T36" fmla="*/ 375 w 396"/>
                <a:gd name="T37" fmla="*/ 15 h 29"/>
                <a:gd name="T38" fmla="*/ 356 w 396"/>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29">
                  <a:moveTo>
                    <a:pt x="356" y="0"/>
                  </a:moveTo>
                  <a:lnTo>
                    <a:pt x="174" y="0"/>
                  </a:lnTo>
                  <a:lnTo>
                    <a:pt x="174" y="0"/>
                  </a:lnTo>
                  <a:lnTo>
                    <a:pt x="102" y="4"/>
                  </a:lnTo>
                  <a:lnTo>
                    <a:pt x="48" y="6"/>
                  </a:lnTo>
                  <a:lnTo>
                    <a:pt x="13" y="9"/>
                  </a:lnTo>
                  <a:lnTo>
                    <a:pt x="4" y="11"/>
                  </a:lnTo>
                  <a:lnTo>
                    <a:pt x="0" y="15"/>
                  </a:lnTo>
                  <a:lnTo>
                    <a:pt x="0" y="15"/>
                  </a:lnTo>
                  <a:lnTo>
                    <a:pt x="2" y="15"/>
                  </a:lnTo>
                  <a:lnTo>
                    <a:pt x="6" y="17"/>
                  </a:lnTo>
                  <a:lnTo>
                    <a:pt x="24" y="20"/>
                  </a:lnTo>
                  <a:lnTo>
                    <a:pt x="92" y="24"/>
                  </a:lnTo>
                  <a:lnTo>
                    <a:pt x="190" y="27"/>
                  </a:lnTo>
                  <a:lnTo>
                    <a:pt x="312" y="29"/>
                  </a:lnTo>
                  <a:lnTo>
                    <a:pt x="312" y="29"/>
                  </a:lnTo>
                  <a:lnTo>
                    <a:pt x="396" y="27"/>
                  </a:lnTo>
                  <a:lnTo>
                    <a:pt x="396" y="27"/>
                  </a:lnTo>
                  <a:lnTo>
                    <a:pt x="375" y="15"/>
                  </a:lnTo>
                  <a:lnTo>
                    <a:pt x="356" y="0"/>
                  </a:lnTo>
                  <a:close/>
                </a:path>
              </a:pathLst>
            </a:custGeom>
            <a:solidFill>
              <a:srgbClr val="AAB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8" name="Freeform 73">
              <a:extLst>
                <a:ext uri="{FF2B5EF4-FFF2-40B4-BE49-F238E27FC236}">
                  <a16:creationId xmlns="" xmlns:a16="http://schemas.microsoft.com/office/drawing/2014/main" id="{FC702B3F-EBFC-4BD4-863E-05350B14845C}"/>
                </a:ext>
              </a:extLst>
            </p:cNvPr>
            <p:cNvSpPr>
              <a:spLocks/>
            </p:cNvSpPr>
            <p:nvPr/>
          </p:nvSpPr>
          <p:spPr bwMode="auto">
            <a:xfrm>
              <a:off x="5387976" y="4360864"/>
              <a:ext cx="628650" cy="46038"/>
            </a:xfrm>
            <a:custGeom>
              <a:avLst/>
              <a:gdLst>
                <a:gd name="T0" fmla="*/ 356 w 396"/>
                <a:gd name="T1" fmla="*/ 0 h 29"/>
                <a:gd name="T2" fmla="*/ 174 w 396"/>
                <a:gd name="T3" fmla="*/ 0 h 29"/>
                <a:gd name="T4" fmla="*/ 174 w 396"/>
                <a:gd name="T5" fmla="*/ 0 h 29"/>
                <a:gd name="T6" fmla="*/ 102 w 396"/>
                <a:gd name="T7" fmla="*/ 4 h 29"/>
                <a:gd name="T8" fmla="*/ 48 w 396"/>
                <a:gd name="T9" fmla="*/ 6 h 29"/>
                <a:gd name="T10" fmla="*/ 13 w 396"/>
                <a:gd name="T11" fmla="*/ 9 h 29"/>
                <a:gd name="T12" fmla="*/ 4 w 396"/>
                <a:gd name="T13" fmla="*/ 11 h 29"/>
                <a:gd name="T14" fmla="*/ 0 w 396"/>
                <a:gd name="T15" fmla="*/ 15 h 29"/>
                <a:gd name="T16" fmla="*/ 0 w 396"/>
                <a:gd name="T17" fmla="*/ 15 h 29"/>
                <a:gd name="T18" fmla="*/ 2 w 396"/>
                <a:gd name="T19" fmla="*/ 15 h 29"/>
                <a:gd name="T20" fmla="*/ 6 w 396"/>
                <a:gd name="T21" fmla="*/ 17 h 29"/>
                <a:gd name="T22" fmla="*/ 24 w 396"/>
                <a:gd name="T23" fmla="*/ 20 h 29"/>
                <a:gd name="T24" fmla="*/ 92 w 396"/>
                <a:gd name="T25" fmla="*/ 24 h 29"/>
                <a:gd name="T26" fmla="*/ 190 w 396"/>
                <a:gd name="T27" fmla="*/ 27 h 29"/>
                <a:gd name="T28" fmla="*/ 312 w 396"/>
                <a:gd name="T29" fmla="*/ 29 h 29"/>
                <a:gd name="T30" fmla="*/ 312 w 396"/>
                <a:gd name="T31" fmla="*/ 29 h 29"/>
                <a:gd name="T32" fmla="*/ 396 w 396"/>
                <a:gd name="T33" fmla="*/ 27 h 29"/>
                <a:gd name="T34" fmla="*/ 396 w 396"/>
                <a:gd name="T35" fmla="*/ 27 h 29"/>
                <a:gd name="T36" fmla="*/ 375 w 396"/>
                <a:gd name="T37" fmla="*/ 15 h 29"/>
                <a:gd name="T38" fmla="*/ 356 w 396"/>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29">
                  <a:moveTo>
                    <a:pt x="356" y="0"/>
                  </a:moveTo>
                  <a:lnTo>
                    <a:pt x="174" y="0"/>
                  </a:lnTo>
                  <a:lnTo>
                    <a:pt x="174" y="0"/>
                  </a:lnTo>
                  <a:lnTo>
                    <a:pt x="102" y="4"/>
                  </a:lnTo>
                  <a:lnTo>
                    <a:pt x="48" y="6"/>
                  </a:lnTo>
                  <a:lnTo>
                    <a:pt x="13" y="9"/>
                  </a:lnTo>
                  <a:lnTo>
                    <a:pt x="4" y="11"/>
                  </a:lnTo>
                  <a:lnTo>
                    <a:pt x="0" y="15"/>
                  </a:lnTo>
                  <a:lnTo>
                    <a:pt x="0" y="15"/>
                  </a:lnTo>
                  <a:lnTo>
                    <a:pt x="2" y="15"/>
                  </a:lnTo>
                  <a:lnTo>
                    <a:pt x="6" y="17"/>
                  </a:lnTo>
                  <a:lnTo>
                    <a:pt x="24" y="20"/>
                  </a:lnTo>
                  <a:lnTo>
                    <a:pt x="92" y="24"/>
                  </a:lnTo>
                  <a:lnTo>
                    <a:pt x="190" y="27"/>
                  </a:lnTo>
                  <a:lnTo>
                    <a:pt x="312" y="29"/>
                  </a:lnTo>
                  <a:lnTo>
                    <a:pt x="312" y="29"/>
                  </a:lnTo>
                  <a:lnTo>
                    <a:pt x="396" y="27"/>
                  </a:lnTo>
                  <a:lnTo>
                    <a:pt x="396" y="27"/>
                  </a:lnTo>
                  <a:lnTo>
                    <a:pt x="375" y="15"/>
                  </a:lnTo>
                  <a:lnTo>
                    <a:pt x="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9" name="Freeform 74">
              <a:extLst>
                <a:ext uri="{FF2B5EF4-FFF2-40B4-BE49-F238E27FC236}">
                  <a16:creationId xmlns="" xmlns:a16="http://schemas.microsoft.com/office/drawing/2014/main" id="{0AD0242E-C688-4FC7-AF90-422B9D90FBEC}"/>
                </a:ext>
              </a:extLst>
            </p:cNvPr>
            <p:cNvSpPr>
              <a:spLocks/>
            </p:cNvSpPr>
            <p:nvPr/>
          </p:nvSpPr>
          <p:spPr bwMode="auto">
            <a:xfrm>
              <a:off x="5664201" y="4360864"/>
              <a:ext cx="288925" cy="0"/>
            </a:xfrm>
            <a:custGeom>
              <a:avLst/>
              <a:gdLst>
                <a:gd name="T0" fmla="*/ 138 w 182"/>
                <a:gd name="T1" fmla="*/ 138 w 182"/>
                <a:gd name="T2" fmla="*/ 0 w 182"/>
                <a:gd name="T3" fmla="*/ 182 w 182"/>
                <a:gd name="T4" fmla="*/ 182 w 182"/>
                <a:gd name="T5" fmla="*/ 180 w 182"/>
                <a:gd name="T6" fmla="*/ 180 w 182"/>
                <a:gd name="T7" fmla="*/ 138 w 18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82">
                  <a:moveTo>
                    <a:pt x="138" y="0"/>
                  </a:moveTo>
                  <a:lnTo>
                    <a:pt x="138" y="0"/>
                  </a:lnTo>
                  <a:lnTo>
                    <a:pt x="0" y="0"/>
                  </a:lnTo>
                  <a:lnTo>
                    <a:pt x="182" y="0"/>
                  </a:lnTo>
                  <a:lnTo>
                    <a:pt x="182" y="0"/>
                  </a:lnTo>
                  <a:lnTo>
                    <a:pt x="180" y="0"/>
                  </a:lnTo>
                  <a:lnTo>
                    <a:pt x="180" y="0"/>
                  </a:lnTo>
                  <a:lnTo>
                    <a:pt x="138" y="0"/>
                  </a:lnTo>
                  <a:close/>
                </a:path>
              </a:pathLst>
            </a:custGeom>
            <a:solidFill>
              <a:srgbClr val="005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0" name="Freeform 75">
              <a:extLst>
                <a:ext uri="{FF2B5EF4-FFF2-40B4-BE49-F238E27FC236}">
                  <a16:creationId xmlns="" xmlns:a16="http://schemas.microsoft.com/office/drawing/2014/main" id="{F08999AB-8364-442F-92EF-30AEB12B143B}"/>
                </a:ext>
              </a:extLst>
            </p:cNvPr>
            <p:cNvSpPr>
              <a:spLocks/>
            </p:cNvSpPr>
            <p:nvPr/>
          </p:nvSpPr>
          <p:spPr bwMode="auto">
            <a:xfrm>
              <a:off x="5664201" y="4360864"/>
              <a:ext cx="288925" cy="0"/>
            </a:xfrm>
            <a:custGeom>
              <a:avLst/>
              <a:gdLst>
                <a:gd name="T0" fmla="*/ 138 w 182"/>
                <a:gd name="T1" fmla="*/ 138 w 182"/>
                <a:gd name="T2" fmla="*/ 0 w 182"/>
                <a:gd name="T3" fmla="*/ 182 w 182"/>
                <a:gd name="T4" fmla="*/ 182 w 182"/>
                <a:gd name="T5" fmla="*/ 180 w 182"/>
                <a:gd name="T6" fmla="*/ 180 w 182"/>
                <a:gd name="T7" fmla="*/ 138 w 18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82">
                  <a:moveTo>
                    <a:pt x="138" y="0"/>
                  </a:moveTo>
                  <a:lnTo>
                    <a:pt x="138" y="0"/>
                  </a:lnTo>
                  <a:lnTo>
                    <a:pt x="0" y="0"/>
                  </a:lnTo>
                  <a:lnTo>
                    <a:pt x="182" y="0"/>
                  </a:lnTo>
                  <a:lnTo>
                    <a:pt x="182" y="0"/>
                  </a:lnTo>
                  <a:lnTo>
                    <a:pt x="180" y="0"/>
                  </a:lnTo>
                  <a:lnTo>
                    <a:pt x="180" y="0"/>
                  </a:lnTo>
                  <a:lnTo>
                    <a:pt x="1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1" name="Freeform 76">
              <a:extLst>
                <a:ext uri="{FF2B5EF4-FFF2-40B4-BE49-F238E27FC236}">
                  <a16:creationId xmlns="" xmlns:a16="http://schemas.microsoft.com/office/drawing/2014/main" id="{8B337BDB-921C-4C61-9766-CE57B3014025}"/>
                </a:ext>
              </a:extLst>
            </p:cNvPr>
            <p:cNvSpPr>
              <a:spLocks/>
            </p:cNvSpPr>
            <p:nvPr/>
          </p:nvSpPr>
          <p:spPr bwMode="auto">
            <a:xfrm>
              <a:off x="6099176" y="4364039"/>
              <a:ext cx="277813" cy="39688"/>
            </a:xfrm>
            <a:custGeom>
              <a:avLst/>
              <a:gdLst>
                <a:gd name="T0" fmla="*/ 34 w 175"/>
                <a:gd name="T1" fmla="*/ 0 h 25"/>
                <a:gd name="T2" fmla="*/ 34 w 175"/>
                <a:gd name="T3" fmla="*/ 0 h 25"/>
                <a:gd name="T4" fmla="*/ 18 w 175"/>
                <a:gd name="T5" fmla="*/ 13 h 25"/>
                <a:gd name="T6" fmla="*/ 0 w 175"/>
                <a:gd name="T7" fmla="*/ 25 h 25"/>
                <a:gd name="T8" fmla="*/ 0 w 175"/>
                <a:gd name="T9" fmla="*/ 25 h 25"/>
                <a:gd name="T10" fmla="*/ 71 w 175"/>
                <a:gd name="T11" fmla="*/ 24 h 25"/>
                <a:gd name="T12" fmla="*/ 127 w 175"/>
                <a:gd name="T13" fmla="*/ 20 h 25"/>
                <a:gd name="T14" fmla="*/ 162 w 175"/>
                <a:gd name="T15" fmla="*/ 16 h 25"/>
                <a:gd name="T16" fmla="*/ 173 w 175"/>
                <a:gd name="T17" fmla="*/ 15 h 25"/>
                <a:gd name="T18" fmla="*/ 175 w 175"/>
                <a:gd name="T19" fmla="*/ 13 h 25"/>
                <a:gd name="T20" fmla="*/ 175 w 175"/>
                <a:gd name="T21" fmla="*/ 13 h 25"/>
                <a:gd name="T22" fmla="*/ 173 w 175"/>
                <a:gd name="T23" fmla="*/ 9 h 25"/>
                <a:gd name="T24" fmla="*/ 166 w 175"/>
                <a:gd name="T25" fmla="*/ 9 h 25"/>
                <a:gd name="T26" fmla="*/ 137 w 175"/>
                <a:gd name="T27" fmla="*/ 5 h 25"/>
                <a:gd name="T28" fmla="*/ 93 w 175"/>
                <a:gd name="T29" fmla="*/ 2 h 25"/>
                <a:gd name="T30" fmla="*/ 34 w 175"/>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5">
                  <a:moveTo>
                    <a:pt x="34" y="0"/>
                  </a:moveTo>
                  <a:lnTo>
                    <a:pt x="34" y="0"/>
                  </a:lnTo>
                  <a:lnTo>
                    <a:pt x="18" y="13"/>
                  </a:lnTo>
                  <a:lnTo>
                    <a:pt x="0" y="25"/>
                  </a:lnTo>
                  <a:lnTo>
                    <a:pt x="0" y="25"/>
                  </a:lnTo>
                  <a:lnTo>
                    <a:pt x="71" y="24"/>
                  </a:lnTo>
                  <a:lnTo>
                    <a:pt x="127" y="20"/>
                  </a:lnTo>
                  <a:lnTo>
                    <a:pt x="162" y="16"/>
                  </a:lnTo>
                  <a:lnTo>
                    <a:pt x="173" y="15"/>
                  </a:lnTo>
                  <a:lnTo>
                    <a:pt x="175" y="13"/>
                  </a:lnTo>
                  <a:lnTo>
                    <a:pt x="175" y="13"/>
                  </a:lnTo>
                  <a:lnTo>
                    <a:pt x="173" y="9"/>
                  </a:lnTo>
                  <a:lnTo>
                    <a:pt x="166" y="9"/>
                  </a:lnTo>
                  <a:lnTo>
                    <a:pt x="137" y="5"/>
                  </a:lnTo>
                  <a:lnTo>
                    <a:pt x="93" y="2"/>
                  </a:lnTo>
                  <a:lnTo>
                    <a:pt x="34" y="0"/>
                  </a:lnTo>
                  <a:close/>
                </a:path>
              </a:pathLst>
            </a:custGeom>
            <a:solidFill>
              <a:srgbClr val="AAB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2" name="Freeform 77">
              <a:extLst>
                <a:ext uri="{FF2B5EF4-FFF2-40B4-BE49-F238E27FC236}">
                  <a16:creationId xmlns="" xmlns:a16="http://schemas.microsoft.com/office/drawing/2014/main" id="{D488AD48-7BEB-436B-9C64-3036EA3976DE}"/>
                </a:ext>
              </a:extLst>
            </p:cNvPr>
            <p:cNvSpPr>
              <a:spLocks/>
            </p:cNvSpPr>
            <p:nvPr/>
          </p:nvSpPr>
          <p:spPr bwMode="auto">
            <a:xfrm>
              <a:off x="6099176" y="4364039"/>
              <a:ext cx="277813" cy="39688"/>
            </a:xfrm>
            <a:custGeom>
              <a:avLst/>
              <a:gdLst>
                <a:gd name="T0" fmla="*/ 34 w 175"/>
                <a:gd name="T1" fmla="*/ 0 h 25"/>
                <a:gd name="T2" fmla="*/ 34 w 175"/>
                <a:gd name="T3" fmla="*/ 0 h 25"/>
                <a:gd name="T4" fmla="*/ 18 w 175"/>
                <a:gd name="T5" fmla="*/ 13 h 25"/>
                <a:gd name="T6" fmla="*/ 0 w 175"/>
                <a:gd name="T7" fmla="*/ 25 h 25"/>
                <a:gd name="T8" fmla="*/ 0 w 175"/>
                <a:gd name="T9" fmla="*/ 25 h 25"/>
                <a:gd name="T10" fmla="*/ 71 w 175"/>
                <a:gd name="T11" fmla="*/ 24 h 25"/>
                <a:gd name="T12" fmla="*/ 127 w 175"/>
                <a:gd name="T13" fmla="*/ 20 h 25"/>
                <a:gd name="T14" fmla="*/ 162 w 175"/>
                <a:gd name="T15" fmla="*/ 16 h 25"/>
                <a:gd name="T16" fmla="*/ 173 w 175"/>
                <a:gd name="T17" fmla="*/ 15 h 25"/>
                <a:gd name="T18" fmla="*/ 175 w 175"/>
                <a:gd name="T19" fmla="*/ 13 h 25"/>
                <a:gd name="T20" fmla="*/ 175 w 175"/>
                <a:gd name="T21" fmla="*/ 13 h 25"/>
                <a:gd name="T22" fmla="*/ 173 w 175"/>
                <a:gd name="T23" fmla="*/ 9 h 25"/>
                <a:gd name="T24" fmla="*/ 166 w 175"/>
                <a:gd name="T25" fmla="*/ 9 h 25"/>
                <a:gd name="T26" fmla="*/ 137 w 175"/>
                <a:gd name="T27" fmla="*/ 5 h 25"/>
                <a:gd name="T28" fmla="*/ 93 w 175"/>
                <a:gd name="T29" fmla="*/ 2 h 25"/>
                <a:gd name="T30" fmla="*/ 34 w 175"/>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5">
                  <a:moveTo>
                    <a:pt x="34" y="0"/>
                  </a:moveTo>
                  <a:lnTo>
                    <a:pt x="34" y="0"/>
                  </a:lnTo>
                  <a:lnTo>
                    <a:pt x="18" y="13"/>
                  </a:lnTo>
                  <a:lnTo>
                    <a:pt x="0" y="25"/>
                  </a:lnTo>
                  <a:lnTo>
                    <a:pt x="0" y="25"/>
                  </a:lnTo>
                  <a:lnTo>
                    <a:pt x="71" y="24"/>
                  </a:lnTo>
                  <a:lnTo>
                    <a:pt x="127" y="20"/>
                  </a:lnTo>
                  <a:lnTo>
                    <a:pt x="162" y="16"/>
                  </a:lnTo>
                  <a:lnTo>
                    <a:pt x="173" y="15"/>
                  </a:lnTo>
                  <a:lnTo>
                    <a:pt x="175" y="13"/>
                  </a:lnTo>
                  <a:lnTo>
                    <a:pt x="175" y="13"/>
                  </a:lnTo>
                  <a:lnTo>
                    <a:pt x="173" y="9"/>
                  </a:lnTo>
                  <a:lnTo>
                    <a:pt x="166" y="9"/>
                  </a:lnTo>
                  <a:lnTo>
                    <a:pt x="137" y="5"/>
                  </a:lnTo>
                  <a:lnTo>
                    <a:pt x="93" y="2"/>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3" name="Freeform 78">
              <a:extLst>
                <a:ext uri="{FF2B5EF4-FFF2-40B4-BE49-F238E27FC236}">
                  <a16:creationId xmlns="" xmlns:a16="http://schemas.microsoft.com/office/drawing/2014/main" id="{D898D594-2A2D-4C4E-A5E7-B18C3E2FB227}"/>
                </a:ext>
              </a:extLst>
            </p:cNvPr>
            <p:cNvSpPr>
              <a:spLocks/>
            </p:cNvSpPr>
            <p:nvPr/>
          </p:nvSpPr>
          <p:spPr bwMode="auto">
            <a:xfrm>
              <a:off x="5753101" y="4206876"/>
              <a:ext cx="258763" cy="150813"/>
            </a:xfrm>
            <a:custGeom>
              <a:avLst/>
              <a:gdLst>
                <a:gd name="T0" fmla="*/ 152 w 163"/>
                <a:gd name="T1" fmla="*/ 0 h 95"/>
                <a:gd name="T2" fmla="*/ 11 w 163"/>
                <a:gd name="T3" fmla="*/ 0 h 95"/>
                <a:gd name="T4" fmla="*/ 0 w 163"/>
                <a:gd name="T5" fmla="*/ 95 h 95"/>
                <a:gd name="T6" fmla="*/ 163 w 163"/>
                <a:gd name="T7" fmla="*/ 95 h 95"/>
                <a:gd name="T8" fmla="*/ 152 w 163"/>
                <a:gd name="T9" fmla="*/ 0 h 95"/>
              </a:gdLst>
              <a:ahLst/>
              <a:cxnLst>
                <a:cxn ang="0">
                  <a:pos x="T0" y="T1"/>
                </a:cxn>
                <a:cxn ang="0">
                  <a:pos x="T2" y="T3"/>
                </a:cxn>
                <a:cxn ang="0">
                  <a:pos x="T4" y="T5"/>
                </a:cxn>
                <a:cxn ang="0">
                  <a:pos x="T6" y="T7"/>
                </a:cxn>
                <a:cxn ang="0">
                  <a:pos x="T8" y="T9"/>
                </a:cxn>
              </a:cxnLst>
              <a:rect l="0" t="0" r="r" b="b"/>
              <a:pathLst>
                <a:path w="163" h="95">
                  <a:moveTo>
                    <a:pt x="152" y="0"/>
                  </a:moveTo>
                  <a:lnTo>
                    <a:pt x="11" y="0"/>
                  </a:lnTo>
                  <a:lnTo>
                    <a:pt x="0" y="95"/>
                  </a:lnTo>
                  <a:lnTo>
                    <a:pt x="163" y="95"/>
                  </a:lnTo>
                  <a:lnTo>
                    <a:pt x="152"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4" name="Freeform 79">
              <a:extLst>
                <a:ext uri="{FF2B5EF4-FFF2-40B4-BE49-F238E27FC236}">
                  <a16:creationId xmlns="" xmlns:a16="http://schemas.microsoft.com/office/drawing/2014/main" id="{055BB836-88C5-48BB-B505-22AA8D164891}"/>
                </a:ext>
              </a:extLst>
            </p:cNvPr>
            <p:cNvSpPr>
              <a:spLocks/>
            </p:cNvSpPr>
            <p:nvPr/>
          </p:nvSpPr>
          <p:spPr bwMode="auto">
            <a:xfrm>
              <a:off x="5753101" y="4206876"/>
              <a:ext cx="258763" cy="150813"/>
            </a:xfrm>
            <a:custGeom>
              <a:avLst/>
              <a:gdLst>
                <a:gd name="T0" fmla="*/ 152 w 163"/>
                <a:gd name="T1" fmla="*/ 0 h 95"/>
                <a:gd name="T2" fmla="*/ 11 w 163"/>
                <a:gd name="T3" fmla="*/ 0 h 95"/>
                <a:gd name="T4" fmla="*/ 0 w 163"/>
                <a:gd name="T5" fmla="*/ 95 h 95"/>
                <a:gd name="T6" fmla="*/ 163 w 163"/>
                <a:gd name="T7" fmla="*/ 95 h 95"/>
                <a:gd name="T8" fmla="*/ 152 w 163"/>
                <a:gd name="T9" fmla="*/ 0 h 95"/>
              </a:gdLst>
              <a:ahLst/>
              <a:cxnLst>
                <a:cxn ang="0">
                  <a:pos x="T0" y="T1"/>
                </a:cxn>
                <a:cxn ang="0">
                  <a:pos x="T2" y="T3"/>
                </a:cxn>
                <a:cxn ang="0">
                  <a:pos x="T4" y="T5"/>
                </a:cxn>
                <a:cxn ang="0">
                  <a:pos x="T6" y="T7"/>
                </a:cxn>
                <a:cxn ang="0">
                  <a:pos x="T8" y="T9"/>
                </a:cxn>
              </a:cxnLst>
              <a:rect l="0" t="0" r="r" b="b"/>
              <a:pathLst>
                <a:path w="163" h="95">
                  <a:moveTo>
                    <a:pt x="152" y="0"/>
                  </a:moveTo>
                  <a:lnTo>
                    <a:pt x="11" y="0"/>
                  </a:lnTo>
                  <a:lnTo>
                    <a:pt x="0" y="95"/>
                  </a:lnTo>
                  <a:lnTo>
                    <a:pt x="163" y="95"/>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5" name="Freeform 80">
              <a:extLst>
                <a:ext uri="{FF2B5EF4-FFF2-40B4-BE49-F238E27FC236}">
                  <a16:creationId xmlns="" xmlns:a16="http://schemas.microsoft.com/office/drawing/2014/main" id="{365B41E3-31B9-4DFF-822C-8458852F7FD5}"/>
                </a:ext>
              </a:extLst>
            </p:cNvPr>
            <p:cNvSpPr>
              <a:spLocks/>
            </p:cNvSpPr>
            <p:nvPr/>
          </p:nvSpPr>
          <p:spPr bwMode="auto">
            <a:xfrm>
              <a:off x="5741988" y="4206876"/>
              <a:ext cx="260350" cy="150813"/>
            </a:xfrm>
            <a:custGeom>
              <a:avLst/>
              <a:gdLst>
                <a:gd name="T0" fmla="*/ 152 w 164"/>
                <a:gd name="T1" fmla="*/ 0 h 95"/>
                <a:gd name="T2" fmla="*/ 13 w 164"/>
                <a:gd name="T3" fmla="*/ 0 h 95"/>
                <a:gd name="T4" fmla="*/ 0 w 164"/>
                <a:gd name="T5" fmla="*/ 95 h 95"/>
                <a:gd name="T6" fmla="*/ 164 w 164"/>
                <a:gd name="T7" fmla="*/ 95 h 95"/>
                <a:gd name="T8" fmla="*/ 152 w 164"/>
                <a:gd name="T9" fmla="*/ 0 h 95"/>
              </a:gdLst>
              <a:ahLst/>
              <a:cxnLst>
                <a:cxn ang="0">
                  <a:pos x="T0" y="T1"/>
                </a:cxn>
                <a:cxn ang="0">
                  <a:pos x="T2" y="T3"/>
                </a:cxn>
                <a:cxn ang="0">
                  <a:pos x="T4" y="T5"/>
                </a:cxn>
                <a:cxn ang="0">
                  <a:pos x="T6" y="T7"/>
                </a:cxn>
                <a:cxn ang="0">
                  <a:pos x="T8" y="T9"/>
                </a:cxn>
              </a:cxnLst>
              <a:rect l="0" t="0" r="r" b="b"/>
              <a:pathLst>
                <a:path w="164" h="95">
                  <a:moveTo>
                    <a:pt x="152" y="0"/>
                  </a:moveTo>
                  <a:lnTo>
                    <a:pt x="13" y="0"/>
                  </a:lnTo>
                  <a:lnTo>
                    <a:pt x="0" y="95"/>
                  </a:lnTo>
                  <a:lnTo>
                    <a:pt x="164" y="95"/>
                  </a:lnTo>
                  <a:lnTo>
                    <a:pt x="152" y="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6" name="Freeform 81">
              <a:extLst>
                <a:ext uri="{FF2B5EF4-FFF2-40B4-BE49-F238E27FC236}">
                  <a16:creationId xmlns="" xmlns:a16="http://schemas.microsoft.com/office/drawing/2014/main" id="{AED0F144-1313-4760-8EC9-313A26716043}"/>
                </a:ext>
              </a:extLst>
            </p:cNvPr>
            <p:cNvSpPr>
              <a:spLocks/>
            </p:cNvSpPr>
            <p:nvPr/>
          </p:nvSpPr>
          <p:spPr bwMode="auto">
            <a:xfrm>
              <a:off x="5741988" y="4206876"/>
              <a:ext cx="260350" cy="150813"/>
            </a:xfrm>
            <a:custGeom>
              <a:avLst/>
              <a:gdLst>
                <a:gd name="T0" fmla="*/ 152 w 164"/>
                <a:gd name="T1" fmla="*/ 0 h 95"/>
                <a:gd name="T2" fmla="*/ 13 w 164"/>
                <a:gd name="T3" fmla="*/ 0 h 95"/>
                <a:gd name="T4" fmla="*/ 0 w 164"/>
                <a:gd name="T5" fmla="*/ 95 h 95"/>
                <a:gd name="T6" fmla="*/ 164 w 164"/>
                <a:gd name="T7" fmla="*/ 95 h 95"/>
                <a:gd name="T8" fmla="*/ 152 w 164"/>
                <a:gd name="T9" fmla="*/ 0 h 95"/>
              </a:gdLst>
              <a:ahLst/>
              <a:cxnLst>
                <a:cxn ang="0">
                  <a:pos x="T0" y="T1"/>
                </a:cxn>
                <a:cxn ang="0">
                  <a:pos x="T2" y="T3"/>
                </a:cxn>
                <a:cxn ang="0">
                  <a:pos x="T4" y="T5"/>
                </a:cxn>
                <a:cxn ang="0">
                  <a:pos x="T6" y="T7"/>
                </a:cxn>
                <a:cxn ang="0">
                  <a:pos x="T8" y="T9"/>
                </a:cxn>
              </a:cxnLst>
              <a:rect l="0" t="0" r="r" b="b"/>
              <a:pathLst>
                <a:path w="164" h="95">
                  <a:moveTo>
                    <a:pt x="152" y="0"/>
                  </a:moveTo>
                  <a:lnTo>
                    <a:pt x="13" y="0"/>
                  </a:lnTo>
                  <a:lnTo>
                    <a:pt x="0" y="95"/>
                  </a:lnTo>
                  <a:lnTo>
                    <a:pt x="164" y="95"/>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7" name="Freeform 82">
              <a:extLst>
                <a:ext uri="{FF2B5EF4-FFF2-40B4-BE49-F238E27FC236}">
                  <a16:creationId xmlns="" xmlns:a16="http://schemas.microsoft.com/office/drawing/2014/main" id="{A8CD7551-C172-46E0-93EE-BE7A3E172859}"/>
                </a:ext>
              </a:extLst>
            </p:cNvPr>
            <p:cNvSpPr>
              <a:spLocks/>
            </p:cNvSpPr>
            <p:nvPr/>
          </p:nvSpPr>
          <p:spPr bwMode="auto">
            <a:xfrm>
              <a:off x="5753101" y="4227514"/>
              <a:ext cx="168275" cy="101600"/>
            </a:xfrm>
            <a:custGeom>
              <a:avLst/>
              <a:gdLst>
                <a:gd name="T0" fmla="*/ 61 w 106"/>
                <a:gd name="T1" fmla="*/ 0 h 64"/>
                <a:gd name="T2" fmla="*/ 4 w 106"/>
                <a:gd name="T3" fmla="*/ 0 h 64"/>
                <a:gd name="T4" fmla="*/ 0 w 106"/>
                <a:gd name="T5" fmla="*/ 37 h 64"/>
                <a:gd name="T6" fmla="*/ 106 w 106"/>
                <a:gd name="T7" fmla="*/ 64 h 64"/>
                <a:gd name="T8" fmla="*/ 106 w 106"/>
                <a:gd name="T9" fmla="*/ 64 h 64"/>
                <a:gd name="T10" fmla="*/ 92 w 106"/>
                <a:gd name="T11" fmla="*/ 49 h 64"/>
                <a:gd name="T12" fmla="*/ 81 w 106"/>
                <a:gd name="T13" fmla="*/ 33 h 64"/>
                <a:gd name="T14" fmla="*/ 70 w 106"/>
                <a:gd name="T15" fmla="*/ 17 h 64"/>
                <a:gd name="T16" fmla="*/ 61 w 106"/>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64">
                  <a:moveTo>
                    <a:pt x="61" y="0"/>
                  </a:moveTo>
                  <a:lnTo>
                    <a:pt x="4" y="0"/>
                  </a:lnTo>
                  <a:lnTo>
                    <a:pt x="0" y="37"/>
                  </a:lnTo>
                  <a:lnTo>
                    <a:pt x="106" y="64"/>
                  </a:lnTo>
                  <a:lnTo>
                    <a:pt x="106" y="64"/>
                  </a:lnTo>
                  <a:lnTo>
                    <a:pt x="92" y="49"/>
                  </a:lnTo>
                  <a:lnTo>
                    <a:pt x="81" y="33"/>
                  </a:lnTo>
                  <a:lnTo>
                    <a:pt x="70" y="17"/>
                  </a:lnTo>
                  <a:lnTo>
                    <a:pt x="61" y="0"/>
                  </a:lnTo>
                  <a:close/>
                </a:path>
              </a:pathLst>
            </a:custGeom>
            <a:solidFill>
              <a:srgbClr val="B8BA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8" name="Freeform 83">
              <a:extLst>
                <a:ext uri="{FF2B5EF4-FFF2-40B4-BE49-F238E27FC236}">
                  <a16:creationId xmlns="" xmlns:a16="http://schemas.microsoft.com/office/drawing/2014/main" id="{66C294D1-5F79-432A-90F4-64A9F4EDC35B}"/>
                </a:ext>
              </a:extLst>
            </p:cNvPr>
            <p:cNvSpPr>
              <a:spLocks/>
            </p:cNvSpPr>
            <p:nvPr/>
          </p:nvSpPr>
          <p:spPr bwMode="auto">
            <a:xfrm>
              <a:off x="5753101" y="4227514"/>
              <a:ext cx="168275" cy="101600"/>
            </a:xfrm>
            <a:custGeom>
              <a:avLst/>
              <a:gdLst>
                <a:gd name="T0" fmla="*/ 61 w 106"/>
                <a:gd name="T1" fmla="*/ 0 h 64"/>
                <a:gd name="T2" fmla="*/ 4 w 106"/>
                <a:gd name="T3" fmla="*/ 0 h 64"/>
                <a:gd name="T4" fmla="*/ 0 w 106"/>
                <a:gd name="T5" fmla="*/ 37 h 64"/>
                <a:gd name="T6" fmla="*/ 106 w 106"/>
                <a:gd name="T7" fmla="*/ 64 h 64"/>
                <a:gd name="T8" fmla="*/ 106 w 106"/>
                <a:gd name="T9" fmla="*/ 64 h 64"/>
                <a:gd name="T10" fmla="*/ 92 w 106"/>
                <a:gd name="T11" fmla="*/ 49 h 64"/>
                <a:gd name="T12" fmla="*/ 81 w 106"/>
                <a:gd name="T13" fmla="*/ 33 h 64"/>
                <a:gd name="T14" fmla="*/ 70 w 106"/>
                <a:gd name="T15" fmla="*/ 17 h 64"/>
                <a:gd name="T16" fmla="*/ 61 w 106"/>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64">
                  <a:moveTo>
                    <a:pt x="61" y="0"/>
                  </a:moveTo>
                  <a:lnTo>
                    <a:pt x="4" y="0"/>
                  </a:lnTo>
                  <a:lnTo>
                    <a:pt x="0" y="37"/>
                  </a:lnTo>
                  <a:lnTo>
                    <a:pt x="106" y="64"/>
                  </a:lnTo>
                  <a:lnTo>
                    <a:pt x="106" y="64"/>
                  </a:lnTo>
                  <a:lnTo>
                    <a:pt x="92" y="49"/>
                  </a:lnTo>
                  <a:lnTo>
                    <a:pt x="81" y="33"/>
                  </a:lnTo>
                  <a:lnTo>
                    <a:pt x="70" y="17"/>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9" name="Freeform 84">
              <a:extLst>
                <a:ext uri="{FF2B5EF4-FFF2-40B4-BE49-F238E27FC236}">
                  <a16:creationId xmlns="" xmlns:a16="http://schemas.microsoft.com/office/drawing/2014/main" id="{9E40FF78-1B51-4CF6-83D3-8A7A98C7BDD2}"/>
                </a:ext>
              </a:extLst>
            </p:cNvPr>
            <p:cNvSpPr>
              <a:spLocks/>
            </p:cNvSpPr>
            <p:nvPr/>
          </p:nvSpPr>
          <p:spPr bwMode="auto">
            <a:xfrm>
              <a:off x="5724526" y="4352926"/>
              <a:ext cx="371475" cy="22225"/>
            </a:xfrm>
            <a:custGeom>
              <a:avLst/>
              <a:gdLst>
                <a:gd name="T0" fmla="*/ 0 w 234"/>
                <a:gd name="T1" fmla="*/ 14 h 14"/>
                <a:gd name="T2" fmla="*/ 0 w 234"/>
                <a:gd name="T3" fmla="*/ 14 h 14"/>
                <a:gd name="T4" fmla="*/ 0 w 234"/>
                <a:gd name="T5" fmla="*/ 14 h 14"/>
                <a:gd name="T6" fmla="*/ 0 w 234"/>
                <a:gd name="T7" fmla="*/ 9 h 14"/>
                <a:gd name="T8" fmla="*/ 4 w 234"/>
                <a:gd name="T9" fmla="*/ 3 h 14"/>
                <a:gd name="T10" fmla="*/ 7 w 234"/>
                <a:gd name="T11" fmla="*/ 0 h 14"/>
                <a:gd name="T12" fmla="*/ 13 w 234"/>
                <a:gd name="T13" fmla="*/ 0 h 14"/>
                <a:gd name="T14" fmla="*/ 219 w 234"/>
                <a:gd name="T15" fmla="*/ 0 h 14"/>
                <a:gd name="T16" fmla="*/ 219 w 234"/>
                <a:gd name="T17" fmla="*/ 0 h 14"/>
                <a:gd name="T18" fmla="*/ 225 w 234"/>
                <a:gd name="T19" fmla="*/ 0 h 14"/>
                <a:gd name="T20" fmla="*/ 228 w 234"/>
                <a:gd name="T21" fmla="*/ 3 h 14"/>
                <a:gd name="T22" fmla="*/ 232 w 234"/>
                <a:gd name="T23" fmla="*/ 9 h 14"/>
                <a:gd name="T24" fmla="*/ 234 w 234"/>
                <a:gd name="T25" fmla="*/ 14 h 14"/>
                <a:gd name="T26" fmla="*/ 0 w 234"/>
                <a:gd name="T2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14">
                  <a:moveTo>
                    <a:pt x="0" y="14"/>
                  </a:moveTo>
                  <a:lnTo>
                    <a:pt x="0" y="14"/>
                  </a:lnTo>
                  <a:lnTo>
                    <a:pt x="0" y="14"/>
                  </a:lnTo>
                  <a:lnTo>
                    <a:pt x="0" y="9"/>
                  </a:lnTo>
                  <a:lnTo>
                    <a:pt x="4" y="3"/>
                  </a:lnTo>
                  <a:lnTo>
                    <a:pt x="7" y="0"/>
                  </a:lnTo>
                  <a:lnTo>
                    <a:pt x="13" y="0"/>
                  </a:lnTo>
                  <a:lnTo>
                    <a:pt x="219" y="0"/>
                  </a:lnTo>
                  <a:lnTo>
                    <a:pt x="219" y="0"/>
                  </a:lnTo>
                  <a:lnTo>
                    <a:pt x="225" y="0"/>
                  </a:lnTo>
                  <a:lnTo>
                    <a:pt x="228" y="3"/>
                  </a:lnTo>
                  <a:lnTo>
                    <a:pt x="232" y="9"/>
                  </a:lnTo>
                  <a:lnTo>
                    <a:pt x="234"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0" name="Freeform 85">
              <a:extLst>
                <a:ext uri="{FF2B5EF4-FFF2-40B4-BE49-F238E27FC236}">
                  <a16:creationId xmlns="" xmlns:a16="http://schemas.microsoft.com/office/drawing/2014/main" id="{DA9F0D14-E08E-40EA-9E10-9CDBB7E04506}"/>
                </a:ext>
              </a:extLst>
            </p:cNvPr>
            <p:cNvSpPr>
              <a:spLocks/>
            </p:cNvSpPr>
            <p:nvPr/>
          </p:nvSpPr>
          <p:spPr bwMode="auto">
            <a:xfrm>
              <a:off x="5664201" y="4352926"/>
              <a:ext cx="369888" cy="22225"/>
            </a:xfrm>
            <a:custGeom>
              <a:avLst/>
              <a:gdLst>
                <a:gd name="T0" fmla="*/ 0 w 233"/>
                <a:gd name="T1" fmla="*/ 14 h 14"/>
                <a:gd name="T2" fmla="*/ 0 w 233"/>
                <a:gd name="T3" fmla="*/ 14 h 14"/>
                <a:gd name="T4" fmla="*/ 0 w 233"/>
                <a:gd name="T5" fmla="*/ 14 h 14"/>
                <a:gd name="T6" fmla="*/ 0 w 233"/>
                <a:gd name="T7" fmla="*/ 9 h 14"/>
                <a:gd name="T8" fmla="*/ 3 w 233"/>
                <a:gd name="T9" fmla="*/ 3 h 14"/>
                <a:gd name="T10" fmla="*/ 7 w 233"/>
                <a:gd name="T11" fmla="*/ 0 h 14"/>
                <a:gd name="T12" fmla="*/ 12 w 233"/>
                <a:gd name="T13" fmla="*/ 0 h 14"/>
                <a:gd name="T14" fmla="*/ 219 w 233"/>
                <a:gd name="T15" fmla="*/ 0 h 14"/>
                <a:gd name="T16" fmla="*/ 219 w 233"/>
                <a:gd name="T17" fmla="*/ 0 h 14"/>
                <a:gd name="T18" fmla="*/ 224 w 233"/>
                <a:gd name="T19" fmla="*/ 0 h 14"/>
                <a:gd name="T20" fmla="*/ 230 w 233"/>
                <a:gd name="T21" fmla="*/ 3 h 14"/>
                <a:gd name="T22" fmla="*/ 232 w 233"/>
                <a:gd name="T23" fmla="*/ 9 h 14"/>
                <a:gd name="T24" fmla="*/ 233 w 233"/>
                <a:gd name="T25" fmla="*/ 14 h 14"/>
                <a:gd name="T26" fmla="*/ 0 w 233"/>
                <a:gd name="T2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14">
                  <a:moveTo>
                    <a:pt x="0" y="14"/>
                  </a:moveTo>
                  <a:lnTo>
                    <a:pt x="0" y="14"/>
                  </a:lnTo>
                  <a:lnTo>
                    <a:pt x="0" y="14"/>
                  </a:lnTo>
                  <a:lnTo>
                    <a:pt x="0" y="9"/>
                  </a:lnTo>
                  <a:lnTo>
                    <a:pt x="3" y="3"/>
                  </a:lnTo>
                  <a:lnTo>
                    <a:pt x="7" y="0"/>
                  </a:lnTo>
                  <a:lnTo>
                    <a:pt x="12" y="0"/>
                  </a:lnTo>
                  <a:lnTo>
                    <a:pt x="219" y="0"/>
                  </a:lnTo>
                  <a:lnTo>
                    <a:pt x="219" y="0"/>
                  </a:lnTo>
                  <a:lnTo>
                    <a:pt x="224" y="0"/>
                  </a:lnTo>
                  <a:lnTo>
                    <a:pt x="230" y="3"/>
                  </a:lnTo>
                  <a:lnTo>
                    <a:pt x="232" y="9"/>
                  </a:lnTo>
                  <a:lnTo>
                    <a:pt x="233"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1" name="Freeform 86">
              <a:extLst>
                <a:ext uri="{FF2B5EF4-FFF2-40B4-BE49-F238E27FC236}">
                  <a16:creationId xmlns="" xmlns:a16="http://schemas.microsoft.com/office/drawing/2014/main" id="{DBEC63D9-9067-4056-A50B-02DCA09BA447}"/>
                </a:ext>
              </a:extLst>
            </p:cNvPr>
            <p:cNvSpPr>
              <a:spLocks/>
            </p:cNvSpPr>
            <p:nvPr/>
          </p:nvSpPr>
          <p:spPr bwMode="auto">
            <a:xfrm>
              <a:off x="5370513" y="3500439"/>
              <a:ext cx="965200" cy="727075"/>
            </a:xfrm>
            <a:custGeom>
              <a:avLst/>
              <a:gdLst>
                <a:gd name="T0" fmla="*/ 594 w 608"/>
                <a:gd name="T1" fmla="*/ 0 h 458"/>
                <a:gd name="T2" fmla="*/ 19 w 608"/>
                <a:gd name="T3" fmla="*/ 0 h 458"/>
                <a:gd name="T4" fmla="*/ 19 w 608"/>
                <a:gd name="T5" fmla="*/ 0 h 458"/>
                <a:gd name="T6" fmla="*/ 11 w 608"/>
                <a:gd name="T7" fmla="*/ 2 h 458"/>
                <a:gd name="T8" fmla="*/ 8 w 608"/>
                <a:gd name="T9" fmla="*/ 5 h 458"/>
                <a:gd name="T10" fmla="*/ 4 w 608"/>
                <a:gd name="T11" fmla="*/ 9 h 458"/>
                <a:gd name="T12" fmla="*/ 4 w 608"/>
                <a:gd name="T13" fmla="*/ 14 h 458"/>
                <a:gd name="T14" fmla="*/ 0 w 608"/>
                <a:gd name="T15" fmla="*/ 443 h 458"/>
                <a:gd name="T16" fmla="*/ 0 w 608"/>
                <a:gd name="T17" fmla="*/ 443 h 458"/>
                <a:gd name="T18" fmla="*/ 2 w 608"/>
                <a:gd name="T19" fmla="*/ 449 h 458"/>
                <a:gd name="T20" fmla="*/ 6 w 608"/>
                <a:gd name="T21" fmla="*/ 454 h 458"/>
                <a:gd name="T22" fmla="*/ 9 w 608"/>
                <a:gd name="T23" fmla="*/ 456 h 458"/>
                <a:gd name="T24" fmla="*/ 15 w 608"/>
                <a:gd name="T25" fmla="*/ 458 h 458"/>
                <a:gd name="T26" fmla="*/ 592 w 608"/>
                <a:gd name="T27" fmla="*/ 458 h 458"/>
                <a:gd name="T28" fmla="*/ 592 w 608"/>
                <a:gd name="T29" fmla="*/ 458 h 458"/>
                <a:gd name="T30" fmla="*/ 597 w 608"/>
                <a:gd name="T31" fmla="*/ 456 h 458"/>
                <a:gd name="T32" fmla="*/ 601 w 608"/>
                <a:gd name="T33" fmla="*/ 454 h 458"/>
                <a:gd name="T34" fmla="*/ 605 w 608"/>
                <a:gd name="T35" fmla="*/ 449 h 458"/>
                <a:gd name="T36" fmla="*/ 606 w 608"/>
                <a:gd name="T37" fmla="*/ 443 h 458"/>
                <a:gd name="T38" fmla="*/ 608 w 608"/>
                <a:gd name="T39" fmla="*/ 14 h 458"/>
                <a:gd name="T40" fmla="*/ 608 w 608"/>
                <a:gd name="T41" fmla="*/ 14 h 458"/>
                <a:gd name="T42" fmla="*/ 606 w 608"/>
                <a:gd name="T43" fmla="*/ 9 h 458"/>
                <a:gd name="T44" fmla="*/ 605 w 608"/>
                <a:gd name="T45" fmla="*/ 5 h 458"/>
                <a:gd name="T46" fmla="*/ 599 w 608"/>
                <a:gd name="T47" fmla="*/ 2 h 458"/>
                <a:gd name="T48" fmla="*/ 594 w 608"/>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8" h="458">
                  <a:moveTo>
                    <a:pt x="594" y="0"/>
                  </a:moveTo>
                  <a:lnTo>
                    <a:pt x="19" y="0"/>
                  </a:lnTo>
                  <a:lnTo>
                    <a:pt x="19" y="0"/>
                  </a:lnTo>
                  <a:lnTo>
                    <a:pt x="11" y="2"/>
                  </a:lnTo>
                  <a:lnTo>
                    <a:pt x="8" y="5"/>
                  </a:lnTo>
                  <a:lnTo>
                    <a:pt x="4" y="9"/>
                  </a:lnTo>
                  <a:lnTo>
                    <a:pt x="4" y="14"/>
                  </a:lnTo>
                  <a:lnTo>
                    <a:pt x="0" y="443"/>
                  </a:lnTo>
                  <a:lnTo>
                    <a:pt x="0" y="443"/>
                  </a:lnTo>
                  <a:lnTo>
                    <a:pt x="2" y="449"/>
                  </a:lnTo>
                  <a:lnTo>
                    <a:pt x="6" y="454"/>
                  </a:lnTo>
                  <a:lnTo>
                    <a:pt x="9" y="456"/>
                  </a:lnTo>
                  <a:lnTo>
                    <a:pt x="15" y="458"/>
                  </a:lnTo>
                  <a:lnTo>
                    <a:pt x="592" y="458"/>
                  </a:lnTo>
                  <a:lnTo>
                    <a:pt x="592" y="458"/>
                  </a:lnTo>
                  <a:lnTo>
                    <a:pt x="597" y="456"/>
                  </a:lnTo>
                  <a:lnTo>
                    <a:pt x="601" y="454"/>
                  </a:lnTo>
                  <a:lnTo>
                    <a:pt x="605" y="449"/>
                  </a:lnTo>
                  <a:lnTo>
                    <a:pt x="606" y="443"/>
                  </a:lnTo>
                  <a:lnTo>
                    <a:pt x="608" y="14"/>
                  </a:lnTo>
                  <a:lnTo>
                    <a:pt x="608" y="14"/>
                  </a:lnTo>
                  <a:lnTo>
                    <a:pt x="606" y="9"/>
                  </a:lnTo>
                  <a:lnTo>
                    <a:pt x="605" y="5"/>
                  </a:lnTo>
                  <a:lnTo>
                    <a:pt x="599" y="2"/>
                  </a:lnTo>
                  <a:lnTo>
                    <a:pt x="594" y="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2" name="Freeform 87">
              <a:extLst>
                <a:ext uri="{FF2B5EF4-FFF2-40B4-BE49-F238E27FC236}">
                  <a16:creationId xmlns="" xmlns:a16="http://schemas.microsoft.com/office/drawing/2014/main" id="{211383CD-5EBF-413F-ACDC-096D8CB114E0}"/>
                </a:ext>
              </a:extLst>
            </p:cNvPr>
            <p:cNvSpPr>
              <a:spLocks/>
            </p:cNvSpPr>
            <p:nvPr/>
          </p:nvSpPr>
          <p:spPr bwMode="auto">
            <a:xfrm>
              <a:off x="5370513" y="3500439"/>
              <a:ext cx="965200" cy="727075"/>
            </a:xfrm>
            <a:custGeom>
              <a:avLst/>
              <a:gdLst>
                <a:gd name="T0" fmla="*/ 594 w 608"/>
                <a:gd name="T1" fmla="*/ 0 h 458"/>
                <a:gd name="T2" fmla="*/ 19 w 608"/>
                <a:gd name="T3" fmla="*/ 0 h 458"/>
                <a:gd name="T4" fmla="*/ 19 w 608"/>
                <a:gd name="T5" fmla="*/ 0 h 458"/>
                <a:gd name="T6" fmla="*/ 11 w 608"/>
                <a:gd name="T7" fmla="*/ 2 h 458"/>
                <a:gd name="T8" fmla="*/ 8 w 608"/>
                <a:gd name="T9" fmla="*/ 5 h 458"/>
                <a:gd name="T10" fmla="*/ 4 w 608"/>
                <a:gd name="T11" fmla="*/ 9 h 458"/>
                <a:gd name="T12" fmla="*/ 4 w 608"/>
                <a:gd name="T13" fmla="*/ 14 h 458"/>
                <a:gd name="T14" fmla="*/ 0 w 608"/>
                <a:gd name="T15" fmla="*/ 443 h 458"/>
                <a:gd name="T16" fmla="*/ 0 w 608"/>
                <a:gd name="T17" fmla="*/ 443 h 458"/>
                <a:gd name="T18" fmla="*/ 2 w 608"/>
                <a:gd name="T19" fmla="*/ 449 h 458"/>
                <a:gd name="T20" fmla="*/ 6 w 608"/>
                <a:gd name="T21" fmla="*/ 454 h 458"/>
                <a:gd name="T22" fmla="*/ 9 w 608"/>
                <a:gd name="T23" fmla="*/ 456 h 458"/>
                <a:gd name="T24" fmla="*/ 15 w 608"/>
                <a:gd name="T25" fmla="*/ 458 h 458"/>
                <a:gd name="T26" fmla="*/ 592 w 608"/>
                <a:gd name="T27" fmla="*/ 458 h 458"/>
                <a:gd name="T28" fmla="*/ 592 w 608"/>
                <a:gd name="T29" fmla="*/ 458 h 458"/>
                <a:gd name="T30" fmla="*/ 597 w 608"/>
                <a:gd name="T31" fmla="*/ 456 h 458"/>
                <a:gd name="T32" fmla="*/ 601 w 608"/>
                <a:gd name="T33" fmla="*/ 454 h 458"/>
                <a:gd name="T34" fmla="*/ 605 w 608"/>
                <a:gd name="T35" fmla="*/ 449 h 458"/>
                <a:gd name="T36" fmla="*/ 606 w 608"/>
                <a:gd name="T37" fmla="*/ 443 h 458"/>
                <a:gd name="T38" fmla="*/ 608 w 608"/>
                <a:gd name="T39" fmla="*/ 14 h 458"/>
                <a:gd name="T40" fmla="*/ 608 w 608"/>
                <a:gd name="T41" fmla="*/ 14 h 458"/>
                <a:gd name="T42" fmla="*/ 606 w 608"/>
                <a:gd name="T43" fmla="*/ 9 h 458"/>
                <a:gd name="T44" fmla="*/ 605 w 608"/>
                <a:gd name="T45" fmla="*/ 5 h 458"/>
                <a:gd name="T46" fmla="*/ 599 w 608"/>
                <a:gd name="T47" fmla="*/ 2 h 458"/>
                <a:gd name="T48" fmla="*/ 594 w 608"/>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8" h="458">
                  <a:moveTo>
                    <a:pt x="594" y="0"/>
                  </a:moveTo>
                  <a:lnTo>
                    <a:pt x="19" y="0"/>
                  </a:lnTo>
                  <a:lnTo>
                    <a:pt x="19" y="0"/>
                  </a:lnTo>
                  <a:lnTo>
                    <a:pt x="11" y="2"/>
                  </a:lnTo>
                  <a:lnTo>
                    <a:pt x="8" y="5"/>
                  </a:lnTo>
                  <a:lnTo>
                    <a:pt x="4" y="9"/>
                  </a:lnTo>
                  <a:lnTo>
                    <a:pt x="4" y="14"/>
                  </a:lnTo>
                  <a:lnTo>
                    <a:pt x="0" y="443"/>
                  </a:lnTo>
                  <a:lnTo>
                    <a:pt x="0" y="443"/>
                  </a:lnTo>
                  <a:lnTo>
                    <a:pt x="2" y="449"/>
                  </a:lnTo>
                  <a:lnTo>
                    <a:pt x="6" y="454"/>
                  </a:lnTo>
                  <a:lnTo>
                    <a:pt x="9" y="456"/>
                  </a:lnTo>
                  <a:lnTo>
                    <a:pt x="15" y="458"/>
                  </a:lnTo>
                  <a:lnTo>
                    <a:pt x="592" y="458"/>
                  </a:lnTo>
                  <a:lnTo>
                    <a:pt x="592" y="458"/>
                  </a:lnTo>
                  <a:lnTo>
                    <a:pt x="597" y="456"/>
                  </a:lnTo>
                  <a:lnTo>
                    <a:pt x="601" y="454"/>
                  </a:lnTo>
                  <a:lnTo>
                    <a:pt x="605" y="449"/>
                  </a:lnTo>
                  <a:lnTo>
                    <a:pt x="606" y="443"/>
                  </a:lnTo>
                  <a:lnTo>
                    <a:pt x="608" y="14"/>
                  </a:lnTo>
                  <a:lnTo>
                    <a:pt x="608" y="14"/>
                  </a:lnTo>
                  <a:lnTo>
                    <a:pt x="606" y="9"/>
                  </a:lnTo>
                  <a:lnTo>
                    <a:pt x="605" y="5"/>
                  </a:lnTo>
                  <a:lnTo>
                    <a:pt x="599" y="2"/>
                  </a:lnTo>
                  <a:lnTo>
                    <a:pt x="5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3" name="Freeform 88">
              <a:extLst>
                <a:ext uri="{FF2B5EF4-FFF2-40B4-BE49-F238E27FC236}">
                  <a16:creationId xmlns="" xmlns:a16="http://schemas.microsoft.com/office/drawing/2014/main" id="{DD29C451-B4E3-4427-8B82-A48BA3403404}"/>
                </a:ext>
              </a:extLst>
            </p:cNvPr>
            <p:cNvSpPr>
              <a:spLocks/>
            </p:cNvSpPr>
            <p:nvPr/>
          </p:nvSpPr>
          <p:spPr bwMode="auto">
            <a:xfrm>
              <a:off x="5362576" y="3500439"/>
              <a:ext cx="941388" cy="727075"/>
            </a:xfrm>
            <a:custGeom>
              <a:avLst/>
              <a:gdLst>
                <a:gd name="T0" fmla="*/ 579 w 593"/>
                <a:gd name="T1" fmla="*/ 0 h 458"/>
                <a:gd name="T2" fmla="*/ 14 w 593"/>
                <a:gd name="T3" fmla="*/ 0 h 458"/>
                <a:gd name="T4" fmla="*/ 14 w 593"/>
                <a:gd name="T5" fmla="*/ 0 h 458"/>
                <a:gd name="T6" fmla="*/ 9 w 593"/>
                <a:gd name="T7" fmla="*/ 0 h 458"/>
                <a:gd name="T8" fmla="*/ 5 w 593"/>
                <a:gd name="T9" fmla="*/ 3 h 458"/>
                <a:gd name="T10" fmla="*/ 2 w 593"/>
                <a:gd name="T11" fmla="*/ 7 h 458"/>
                <a:gd name="T12" fmla="*/ 0 w 593"/>
                <a:gd name="T13" fmla="*/ 13 h 458"/>
                <a:gd name="T14" fmla="*/ 0 w 593"/>
                <a:gd name="T15" fmla="*/ 443 h 458"/>
                <a:gd name="T16" fmla="*/ 0 w 593"/>
                <a:gd name="T17" fmla="*/ 443 h 458"/>
                <a:gd name="T18" fmla="*/ 0 w 593"/>
                <a:gd name="T19" fmla="*/ 449 h 458"/>
                <a:gd name="T20" fmla="*/ 3 w 593"/>
                <a:gd name="T21" fmla="*/ 454 h 458"/>
                <a:gd name="T22" fmla="*/ 7 w 593"/>
                <a:gd name="T23" fmla="*/ 456 h 458"/>
                <a:gd name="T24" fmla="*/ 13 w 593"/>
                <a:gd name="T25" fmla="*/ 458 h 458"/>
                <a:gd name="T26" fmla="*/ 577 w 593"/>
                <a:gd name="T27" fmla="*/ 458 h 458"/>
                <a:gd name="T28" fmla="*/ 577 w 593"/>
                <a:gd name="T29" fmla="*/ 458 h 458"/>
                <a:gd name="T30" fmla="*/ 582 w 593"/>
                <a:gd name="T31" fmla="*/ 456 h 458"/>
                <a:gd name="T32" fmla="*/ 588 w 593"/>
                <a:gd name="T33" fmla="*/ 454 h 458"/>
                <a:gd name="T34" fmla="*/ 591 w 593"/>
                <a:gd name="T35" fmla="*/ 449 h 458"/>
                <a:gd name="T36" fmla="*/ 591 w 593"/>
                <a:gd name="T37" fmla="*/ 443 h 458"/>
                <a:gd name="T38" fmla="*/ 593 w 593"/>
                <a:gd name="T39" fmla="*/ 13 h 458"/>
                <a:gd name="T40" fmla="*/ 593 w 593"/>
                <a:gd name="T41" fmla="*/ 13 h 458"/>
                <a:gd name="T42" fmla="*/ 591 w 593"/>
                <a:gd name="T43" fmla="*/ 7 h 458"/>
                <a:gd name="T44" fmla="*/ 590 w 593"/>
                <a:gd name="T45" fmla="*/ 3 h 458"/>
                <a:gd name="T46" fmla="*/ 584 w 593"/>
                <a:gd name="T47" fmla="*/ 0 h 458"/>
                <a:gd name="T48" fmla="*/ 579 w 593"/>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3" h="458">
                  <a:moveTo>
                    <a:pt x="579" y="0"/>
                  </a:moveTo>
                  <a:lnTo>
                    <a:pt x="14" y="0"/>
                  </a:lnTo>
                  <a:lnTo>
                    <a:pt x="14" y="0"/>
                  </a:lnTo>
                  <a:lnTo>
                    <a:pt x="9" y="0"/>
                  </a:lnTo>
                  <a:lnTo>
                    <a:pt x="5" y="3"/>
                  </a:lnTo>
                  <a:lnTo>
                    <a:pt x="2" y="7"/>
                  </a:lnTo>
                  <a:lnTo>
                    <a:pt x="0" y="13"/>
                  </a:lnTo>
                  <a:lnTo>
                    <a:pt x="0" y="443"/>
                  </a:lnTo>
                  <a:lnTo>
                    <a:pt x="0" y="443"/>
                  </a:lnTo>
                  <a:lnTo>
                    <a:pt x="0" y="449"/>
                  </a:lnTo>
                  <a:lnTo>
                    <a:pt x="3" y="454"/>
                  </a:lnTo>
                  <a:lnTo>
                    <a:pt x="7" y="456"/>
                  </a:lnTo>
                  <a:lnTo>
                    <a:pt x="13" y="458"/>
                  </a:lnTo>
                  <a:lnTo>
                    <a:pt x="577" y="458"/>
                  </a:lnTo>
                  <a:lnTo>
                    <a:pt x="577" y="458"/>
                  </a:lnTo>
                  <a:lnTo>
                    <a:pt x="582" y="456"/>
                  </a:lnTo>
                  <a:lnTo>
                    <a:pt x="588" y="454"/>
                  </a:lnTo>
                  <a:lnTo>
                    <a:pt x="591" y="449"/>
                  </a:lnTo>
                  <a:lnTo>
                    <a:pt x="591" y="443"/>
                  </a:lnTo>
                  <a:lnTo>
                    <a:pt x="593" y="13"/>
                  </a:lnTo>
                  <a:lnTo>
                    <a:pt x="593" y="13"/>
                  </a:lnTo>
                  <a:lnTo>
                    <a:pt x="591" y="7"/>
                  </a:lnTo>
                  <a:lnTo>
                    <a:pt x="590" y="3"/>
                  </a:lnTo>
                  <a:lnTo>
                    <a:pt x="584" y="0"/>
                  </a:lnTo>
                  <a:lnTo>
                    <a:pt x="579" y="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4" name="Freeform 89">
              <a:extLst>
                <a:ext uri="{FF2B5EF4-FFF2-40B4-BE49-F238E27FC236}">
                  <a16:creationId xmlns="" xmlns:a16="http://schemas.microsoft.com/office/drawing/2014/main" id="{BDF1B9CA-7540-4987-A998-432EE3E86EC1}"/>
                </a:ext>
              </a:extLst>
            </p:cNvPr>
            <p:cNvSpPr>
              <a:spLocks/>
            </p:cNvSpPr>
            <p:nvPr/>
          </p:nvSpPr>
          <p:spPr bwMode="auto">
            <a:xfrm>
              <a:off x="5362576" y="3500439"/>
              <a:ext cx="941388" cy="727075"/>
            </a:xfrm>
            <a:custGeom>
              <a:avLst/>
              <a:gdLst>
                <a:gd name="T0" fmla="*/ 579 w 593"/>
                <a:gd name="T1" fmla="*/ 0 h 458"/>
                <a:gd name="T2" fmla="*/ 14 w 593"/>
                <a:gd name="T3" fmla="*/ 0 h 458"/>
                <a:gd name="T4" fmla="*/ 14 w 593"/>
                <a:gd name="T5" fmla="*/ 0 h 458"/>
                <a:gd name="T6" fmla="*/ 9 w 593"/>
                <a:gd name="T7" fmla="*/ 0 h 458"/>
                <a:gd name="T8" fmla="*/ 5 w 593"/>
                <a:gd name="T9" fmla="*/ 3 h 458"/>
                <a:gd name="T10" fmla="*/ 2 w 593"/>
                <a:gd name="T11" fmla="*/ 7 h 458"/>
                <a:gd name="T12" fmla="*/ 0 w 593"/>
                <a:gd name="T13" fmla="*/ 13 h 458"/>
                <a:gd name="T14" fmla="*/ 0 w 593"/>
                <a:gd name="T15" fmla="*/ 443 h 458"/>
                <a:gd name="T16" fmla="*/ 0 w 593"/>
                <a:gd name="T17" fmla="*/ 443 h 458"/>
                <a:gd name="T18" fmla="*/ 0 w 593"/>
                <a:gd name="T19" fmla="*/ 449 h 458"/>
                <a:gd name="T20" fmla="*/ 3 w 593"/>
                <a:gd name="T21" fmla="*/ 454 h 458"/>
                <a:gd name="T22" fmla="*/ 7 w 593"/>
                <a:gd name="T23" fmla="*/ 456 h 458"/>
                <a:gd name="T24" fmla="*/ 13 w 593"/>
                <a:gd name="T25" fmla="*/ 458 h 458"/>
                <a:gd name="T26" fmla="*/ 577 w 593"/>
                <a:gd name="T27" fmla="*/ 458 h 458"/>
                <a:gd name="T28" fmla="*/ 577 w 593"/>
                <a:gd name="T29" fmla="*/ 458 h 458"/>
                <a:gd name="T30" fmla="*/ 582 w 593"/>
                <a:gd name="T31" fmla="*/ 456 h 458"/>
                <a:gd name="T32" fmla="*/ 588 w 593"/>
                <a:gd name="T33" fmla="*/ 454 h 458"/>
                <a:gd name="T34" fmla="*/ 591 w 593"/>
                <a:gd name="T35" fmla="*/ 449 h 458"/>
                <a:gd name="T36" fmla="*/ 591 w 593"/>
                <a:gd name="T37" fmla="*/ 443 h 458"/>
                <a:gd name="T38" fmla="*/ 593 w 593"/>
                <a:gd name="T39" fmla="*/ 13 h 458"/>
                <a:gd name="T40" fmla="*/ 593 w 593"/>
                <a:gd name="T41" fmla="*/ 13 h 458"/>
                <a:gd name="T42" fmla="*/ 591 w 593"/>
                <a:gd name="T43" fmla="*/ 7 h 458"/>
                <a:gd name="T44" fmla="*/ 590 w 593"/>
                <a:gd name="T45" fmla="*/ 3 h 458"/>
                <a:gd name="T46" fmla="*/ 584 w 593"/>
                <a:gd name="T47" fmla="*/ 0 h 458"/>
                <a:gd name="T48" fmla="*/ 579 w 593"/>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3" h="458">
                  <a:moveTo>
                    <a:pt x="579" y="0"/>
                  </a:moveTo>
                  <a:lnTo>
                    <a:pt x="14" y="0"/>
                  </a:lnTo>
                  <a:lnTo>
                    <a:pt x="14" y="0"/>
                  </a:lnTo>
                  <a:lnTo>
                    <a:pt x="9" y="0"/>
                  </a:lnTo>
                  <a:lnTo>
                    <a:pt x="5" y="3"/>
                  </a:lnTo>
                  <a:lnTo>
                    <a:pt x="2" y="7"/>
                  </a:lnTo>
                  <a:lnTo>
                    <a:pt x="0" y="13"/>
                  </a:lnTo>
                  <a:lnTo>
                    <a:pt x="0" y="443"/>
                  </a:lnTo>
                  <a:lnTo>
                    <a:pt x="0" y="443"/>
                  </a:lnTo>
                  <a:lnTo>
                    <a:pt x="0" y="449"/>
                  </a:lnTo>
                  <a:lnTo>
                    <a:pt x="3" y="454"/>
                  </a:lnTo>
                  <a:lnTo>
                    <a:pt x="7" y="456"/>
                  </a:lnTo>
                  <a:lnTo>
                    <a:pt x="13" y="458"/>
                  </a:lnTo>
                  <a:lnTo>
                    <a:pt x="577" y="458"/>
                  </a:lnTo>
                  <a:lnTo>
                    <a:pt x="577" y="458"/>
                  </a:lnTo>
                  <a:lnTo>
                    <a:pt x="582" y="456"/>
                  </a:lnTo>
                  <a:lnTo>
                    <a:pt x="588" y="454"/>
                  </a:lnTo>
                  <a:lnTo>
                    <a:pt x="591" y="449"/>
                  </a:lnTo>
                  <a:lnTo>
                    <a:pt x="591" y="443"/>
                  </a:lnTo>
                  <a:lnTo>
                    <a:pt x="593" y="13"/>
                  </a:lnTo>
                  <a:lnTo>
                    <a:pt x="593" y="13"/>
                  </a:lnTo>
                  <a:lnTo>
                    <a:pt x="591" y="7"/>
                  </a:lnTo>
                  <a:lnTo>
                    <a:pt x="590" y="3"/>
                  </a:lnTo>
                  <a:lnTo>
                    <a:pt x="584" y="0"/>
                  </a:lnTo>
                  <a:lnTo>
                    <a:pt x="5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5" name="Freeform 90">
              <a:extLst>
                <a:ext uri="{FF2B5EF4-FFF2-40B4-BE49-F238E27FC236}">
                  <a16:creationId xmlns="" xmlns:a16="http://schemas.microsoft.com/office/drawing/2014/main" id="{DF3ADA7D-3B19-4055-A8EA-917A332D52D7}"/>
                </a:ext>
              </a:extLst>
            </p:cNvPr>
            <p:cNvSpPr>
              <a:spLocks/>
            </p:cNvSpPr>
            <p:nvPr/>
          </p:nvSpPr>
          <p:spPr bwMode="auto">
            <a:xfrm>
              <a:off x="5411788" y="3557589"/>
              <a:ext cx="842963" cy="612775"/>
            </a:xfrm>
            <a:custGeom>
              <a:avLst/>
              <a:gdLst>
                <a:gd name="T0" fmla="*/ 531 w 531"/>
                <a:gd name="T1" fmla="*/ 0 h 386"/>
                <a:gd name="T2" fmla="*/ 0 w 531"/>
                <a:gd name="T3" fmla="*/ 0 h 386"/>
                <a:gd name="T4" fmla="*/ 0 w 531"/>
                <a:gd name="T5" fmla="*/ 386 h 386"/>
                <a:gd name="T6" fmla="*/ 529 w 531"/>
                <a:gd name="T7" fmla="*/ 386 h 386"/>
                <a:gd name="T8" fmla="*/ 531 w 531"/>
                <a:gd name="T9" fmla="*/ 0 h 386"/>
              </a:gdLst>
              <a:ahLst/>
              <a:cxnLst>
                <a:cxn ang="0">
                  <a:pos x="T0" y="T1"/>
                </a:cxn>
                <a:cxn ang="0">
                  <a:pos x="T2" y="T3"/>
                </a:cxn>
                <a:cxn ang="0">
                  <a:pos x="T4" y="T5"/>
                </a:cxn>
                <a:cxn ang="0">
                  <a:pos x="T6" y="T7"/>
                </a:cxn>
                <a:cxn ang="0">
                  <a:pos x="T8" y="T9"/>
                </a:cxn>
              </a:cxnLst>
              <a:rect l="0" t="0" r="r" b="b"/>
              <a:pathLst>
                <a:path w="531" h="386">
                  <a:moveTo>
                    <a:pt x="531" y="0"/>
                  </a:moveTo>
                  <a:lnTo>
                    <a:pt x="0" y="0"/>
                  </a:lnTo>
                  <a:lnTo>
                    <a:pt x="0" y="386"/>
                  </a:lnTo>
                  <a:lnTo>
                    <a:pt x="529" y="386"/>
                  </a:lnTo>
                  <a:lnTo>
                    <a:pt x="531" y="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6" name="Freeform 91">
              <a:extLst>
                <a:ext uri="{FF2B5EF4-FFF2-40B4-BE49-F238E27FC236}">
                  <a16:creationId xmlns="" xmlns:a16="http://schemas.microsoft.com/office/drawing/2014/main" id="{8A293F80-C4BD-455A-A504-70929BDC3B89}"/>
                </a:ext>
              </a:extLst>
            </p:cNvPr>
            <p:cNvSpPr>
              <a:spLocks/>
            </p:cNvSpPr>
            <p:nvPr/>
          </p:nvSpPr>
          <p:spPr bwMode="auto">
            <a:xfrm>
              <a:off x="5411788" y="3557589"/>
              <a:ext cx="842963" cy="612775"/>
            </a:xfrm>
            <a:custGeom>
              <a:avLst/>
              <a:gdLst>
                <a:gd name="T0" fmla="*/ 531 w 531"/>
                <a:gd name="T1" fmla="*/ 0 h 386"/>
                <a:gd name="T2" fmla="*/ 0 w 531"/>
                <a:gd name="T3" fmla="*/ 0 h 386"/>
                <a:gd name="T4" fmla="*/ 0 w 531"/>
                <a:gd name="T5" fmla="*/ 386 h 386"/>
                <a:gd name="T6" fmla="*/ 529 w 531"/>
                <a:gd name="T7" fmla="*/ 386 h 386"/>
                <a:gd name="T8" fmla="*/ 531 w 531"/>
                <a:gd name="T9" fmla="*/ 0 h 386"/>
              </a:gdLst>
              <a:ahLst/>
              <a:cxnLst>
                <a:cxn ang="0">
                  <a:pos x="T0" y="T1"/>
                </a:cxn>
                <a:cxn ang="0">
                  <a:pos x="T2" y="T3"/>
                </a:cxn>
                <a:cxn ang="0">
                  <a:pos x="T4" y="T5"/>
                </a:cxn>
                <a:cxn ang="0">
                  <a:pos x="T6" y="T7"/>
                </a:cxn>
                <a:cxn ang="0">
                  <a:pos x="T8" y="T9"/>
                </a:cxn>
              </a:cxnLst>
              <a:rect l="0" t="0" r="r" b="b"/>
              <a:pathLst>
                <a:path w="531" h="386">
                  <a:moveTo>
                    <a:pt x="531" y="0"/>
                  </a:moveTo>
                  <a:lnTo>
                    <a:pt x="0" y="0"/>
                  </a:lnTo>
                  <a:lnTo>
                    <a:pt x="0" y="386"/>
                  </a:lnTo>
                  <a:lnTo>
                    <a:pt x="529" y="386"/>
                  </a:lnTo>
                  <a:lnTo>
                    <a:pt x="5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7" name="Freeform 92">
              <a:extLst>
                <a:ext uri="{FF2B5EF4-FFF2-40B4-BE49-F238E27FC236}">
                  <a16:creationId xmlns="" xmlns:a16="http://schemas.microsoft.com/office/drawing/2014/main" id="{C98EC539-867C-4498-8A96-53FABB458F6D}"/>
                </a:ext>
              </a:extLst>
            </p:cNvPr>
            <p:cNvSpPr>
              <a:spLocks/>
            </p:cNvSpPr>
            <p:nvPr/>
          </p:nvSpPr>
          <p:spPr bwMode="auto">
            <a:xfrm>
              <a:off x="6310313" y="3922714"/>
              <a:ext cx="22225" cy="304800"/>
            </a:xfrm>
            <a:custGeom>
              <a:avLst/>
              <a:gdLst>
                <a:gd name="T0" fmla="*/ 14 w 14"/>
                <a:gd name="T1" fmla="*/ 0 h 192"/>
                <a:gd name="T2" fmla="*/ 14 w 14"/>
                <a:gd name="T3" fmla="*/ 0 h 192"/>
                <a:gd name="T4" fmla="*/ 14 w 14"/>
                <a:gd name="T5" fmla="*/ 177 h 192"/>
                <a:gd name="T6" fmla="*/ 14 w 14"/>
                <a:gd name="T7" fmla="*/ 177 h 192"/>
                <a:gd name="T8" fmla="*/ 13 w 14"/>
                <a:gd name="T9" fmla="*/ 183 h 192"/>
                <a:gd name="T10" fmla="*/ 9 w 14"/>
                <a:gd name="T11" fmla="*/ 188 h 192"/>
                <a:gd name="T12" fmla="*/ 5 w 14"/>
                <a:gd name="T13" fmla="*/ 190 h 192"/>
                <a:gd name="T14" fmla="*/ 0 w 14"/>
                <a:gd name="T15" fmla="*/ 192 h 192"/>
                <a:gd name="T16" fmla="*/ 0 w 14"/>
                <a:gd name="T17" fmla="*/ 192 h 192"/>
                <a:gd name="T18" fmla="*/ 0 w 14"/>
                <a:gd name="T19" fmla="*/ 192 h 192"/>
                <a:gd name="T20" fmla="*/ 5 w 14"/>
                <a:gd name="T21" fmla="*/ 190 h 192"/>
                <a:gd name="T22" fmla="*/ 9 w 14"/>
                <a:gd name="T23" fmla="*/ 188 h 192"/>
                <a:gd name="T24" fmla="*/ 13 w 14"/>
                <a:gd name="T25" fmla="*/ 183 h 192"/>
                <a:gd name="T26" fmla="*/ 14 w 14"/>
                <a:gd name="T27" fmla="*/ 177 h 192"/>
                <a:gd name="T28" fmla="*/ 14 w 14"/>
                <a:gd name="T2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92">
                  <a:moveTo>
                    <a:pt x="14" y="0"/>
                  </a:moveTo>
                  <a:lnTo>
                    <a:pt x="14" y="0"/>
                  </a:lnTo>
                  <a:lnTo>
                    <a:pt x="14" y="177"/>
                  </a:lnTo>
                  <a:lnTo>
                    <a:pt x="14" y="177"/>
                  </a:lnTo>
                  <a:lnTo>
                    <a:pt x="13" y="183"/>
                  </a:lnTo>
                  <a:lnTo>
                    <a:pt x="9" y="188"/>
                  </a:lnTo>
                  <a:lnTo>
                    <a:pt x="5" y="190"/>
                  </a:lnTo>
                  <a:lnTo>
                    <a:pt x="0" y="192"/>
                  </a:lnTo>
                  <a:lnTo>
                    <a:pt x="0" y="192"/>
                  </a:lnTo>
                  <a:lnTo>
                    <a:pt x="0" y="192"/>
                  </a:lnTo>
                  <a:lnTo>
                    <a:pt x="5" y="190"/>
                  </a:lnTo>
                  <a:lnTo>
                    <a:pt x="9" y="188"/>
                  </a:lnTo>
                  <a:lnTo>
                    <a:pt x="13" y="183"/>
                  </a:lnTo>
                  <a:lnTo>
                    <a:pt x="14" y="177"/>
                  </a:lnTo>
                  <a:lnTo>
                    <a:pt x="14" y="0"/>
                  </a:lnTo>
                  <a:close/>
                </a:path>
              </a:pathLst>
            </a:custGeom>
            <a:solidFill>
              <a:srgbClr val="005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8" name="Freeform 93">
              <a:extLst>
                <a:ext uri="{FF2B5EF4-FFF2-40B4-BE49-F238E27FC236}">
                  <a16:creationId xmlns="" xmlns:a16="http://schemas.microsoft.com/office/drawing/2014/main" id="{464DCD23-9D4C-4F80-ABF7-D9F9418A7808}"/>
                </a:ext>
              </a:extLst>
            </p:cNvPr>
            <p:cNvSpPr>
              <a:spLocks/>
            </p:cNvSpPr>
            <p:nvPr/>
          </p:nvSpPr>
          <p:spPr bwMode="auto">
            <a:xfrm>
              <a:off x="6310313" y="3922714"/>
              <a:ext cx="22225" cy="304800"/>
            </a:xfrm>
            <a:custGeom>
              <a:avLst/>
              <a:gdLst>
                <a:gd name="T0" fmla="*/ 14 w 14"/>
                <a:gd name="T1" fmla="*/ 0 h 192"/>
                <a:gd name="T2" fmla="*/ 14 w 14"/>
                <a:gd name="T3" fmla="*/ 0 h 192"/>
                <a:gd name="T4" fmla="*/ 14 w 14"/>
                <a:gd name="T5" fmla="*/ 177 h 192"/>
                <a:gd name="T6" fmla="*/ 14 w 14"/>
                <a:gd name="T7" fmla="*/ 177 h 192"/>
                <a:gd name="T8" fmla="*/ 13 w 14"/>
                <a:gd name="T9" fmla="*/ 183 h 192"/>
                <a:gd name="T10" fmla="*/ 9 w 14"/>
                <a:gd name="T11" fmla="*/ 188 h 192"/>
                <a:gd name="T12" fmla="*/ 5 w 14"/>
                <a:gd name="T13" fmla="*/ 190 h 192"/>
                <a:gd name="T14" fmla="*/ 0 w 14"/>
                <a:gd name="T15" fmla="*/ 192 h 192"/>
                <a:gd name="T16" fmla="*/ 0 w 14"/>
                <a:gd name="T17" fmla="*/ 192 h 192"/>
                <a:gd name="T18" fmla="*/ 0 w 14"/>
                <a:gd name="T19" fmla="*/ 192 h 192"/>
                <a:gd name="T20" fmla="*/ 5 w 14"/>
                <a:gd name="T21" fmla="*/ 190 h 192"/>
                <a:gd name="T22" fmla="*/ 9 w 14"/>
                <a:gd name="T23" fmla="*/ 188 h 192"/>
                <a:gd name="T24" fmla="*/ 13 w 14"/>
                <a:gd name="T25" fmla="*/ 183 h 192"/>
                <a:gd name="T26" fmla="*/ 14 w 14"/>
                <a:gd name="T27" fmla="*/ 177 h 192"/>
                <a:gd name="T28" fmla="*/ 14 w 14"/>
                <a:gd name="T2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92">
                  <a:moveTo>
                    <a:pt x="14" y="0"/>
                  </a:moveTo>
                  <a:lnTo>
                    <a:pt x="14" y="0"/>
                  </a:lnTo>
                  <a:lnTo>
                    <a:pt x="14" y="177"/>
                  </a:lnTo>
                  <a:lnTo>
                    <a:pt x="14" y="177"/>
                  </a:lnTo>
                  <a:lnTo>
                    <a:pt x="13" y="183"/>
                  </a:lnTo>
                  <a:lnTo>
                    <a:pt x="9" y="188"/>
                  </a:lnTo>
                  <a:lnTo>
                    <a:pt x="5" y="190"/>
                  </a:lnTo>
                  <a:lnTo>
                    <a:pt x="0" y="192"/>
                  </a:lnTo>
                  <a:lnTo>
                    <a:pt x="0" y="192"/>
                  </a:lnTo>
                  <a:lnTo>
                    <a:pt x="0" y="192"/>
                  </a:lnTo>
                  <a:lnTo>
                    <a:pt x="5" y="190"/>
                  </a:lnTo>
                  <a:lnTo>
                    <a:pt x="9" y="188"/>
                  </a:lnTo>
                  <a:lnTo>
                    <a:pt x="13" y="183"/>
                  </a:lnTo>
                  <a:lnTo>
                    <a:pt x="14" y="177"/>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9" name="Freeform 94">
              <a:extLst>
                <a:ext uri="{FF2B5EF4-FFF2-40B4-BE49-F238E27FC236}">
                  <a16:creationId xmlns="" xmlns:a16="http://schemas.microsoft.com/office/drawing/2014/main" id="{B24D3D21-0372-4CFC-9B20-CB946EDC97B5}"/>
                </a:ext>
              </a:extLst>
            </p:cNvPr>
            <p:cNvSpPr>
              <a:spLocks/>
            </p:cNvSpPr>
            <p:nvPr/>
          </p:nvSpPr>
          <p:spPr bwMode="auto">
            <a:xfrm>
              <a:off x="6316663" y="3500439"/>
              <a:ext cx="19050" cy="422275"/>
            </a:xfrm>
            <a:custGeom>
              <a:avLst/>
              <a:gdLst>
                <a:gd name="T0" fmla="*/ 0 w 12"/>
                <a:gd name="T1" fmla="*/ 0 h 266"/>
                <a:gd name="T2" fmla="*/ 0 w 12"/>
                <a:gd name="T3" fmla="*/ 0 h 266"/>
                <a:gd name="T4" fmla="*/ 5 w 12"/>
                <a:gd name="T5" fmla="*/ 2 h 266"/>
                <a:gd name="T6" fmla="*/ 9 w 12"/>
                <a:gd name="T7" fmla="*/ 5 h 266"/>
                <a:gd name="T8" fmla="*/ 12 w 12"/>
                <a:gd name="T9" fmla="*/ 9 h 266"/>
                <a:gd name="T10" fmla="*/ 12 w 12"/>
                <a:gd name="T11" fmla="*/ 14 h 266"/>
                <a:gd name="T12" fmla="*/ 10 w 12"/>
                <a:gd name="T13" fmla="*/ 266 h 266"/>
                <a:gd name="T14" fmla="*/ 10 w 12"/>
                <a:gd name="T15" fmla="*/ 266 h 266"/>
                <a:gd name="T16" fmla="*/ 12 w 12"/>
                <a:gd name="T17" fmla="*/ 14 h 266"/>
                <a:gd name="T18" fmla="*/ 12 w 12"/>
                <a:gd name="T19" fmla="*/ 14 h 266"/>
                <a:gd name="T20" fmla="*/ 12 w 12"/>
                <a:gd name="T21" fmla="*/ 9 h 266"/>
                <a:gd name="T22" fmla="*/ 9 w 12"/>
                <a:gd name="T23" fmla="*/ 5 h 266"/>
                <a:gd name="T24" fmla="*/ 5 w 12"/>
                <a:gd name="T25" fmla="*/ 2 h 266"/>
                <a:gd name="T26" fmla="*/ 0 w 12"/>
                <a:gd name="T2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66">
                  <a:moveTo>
                    <a:pt x="0" y="0"/>
                  </a:moveTo>
                  <a:lnTo>
                    <a:pt x="0" y="0"/>
                  </a:lnTo>
                  <a:lnTo>
                    <a:pt x="5" y="2"/>
                  </a:lnTo>
                  <a:lnTo>
                    <a:pt x="9" y="5"/>
                  </a:lnTo>
                  <a:lnTo>
                    <a:pt x="12" y="9"/>
                  </a:lnTo>
                  <a:lnTo>
                    <a:pt x="12" y="14"/>
                  </a:lnTo>
                  <a:lnTo>
                    <a:pt x="10" y="266"/>
                  </a:lnTo>
                  <a:lnTo>
                    <a:pt x="10" y="266"/>
                  </a:lnTo>
                  <a:lnTo>
                    <a:pt x="12" y="14"/>
                  </a:lnTo>
                  <a:lnTo>
                    <a:pt x="12" y="14"/>
                  </a:lnTo>
                  <a:lnTo>
                    <a:pt x="12" y="9"/>
                  </a:lnTo>
                  <a:lnTo>
                    <a:pt x="9" y="5"/>
                  </a:lnTo>
                  <a:lnTo>
                    <a:pt x="5" y="2"/>
                  </a:lnTo>
                  <a:lnTo>
                    <a:pt x="0" y="0"/>
                  </a:lnTo>
                  <a:close/>
                </a:path>
              </a:pathLst>
            </a:custGeom>
            <a:solidFill>
              <a:srgbClr val="A2A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0" name="Freeform 95">
              <a:extLst>
                <a:ext uri="{FF2B5EF4-FFF2-40B4-BE49-F238E27FC236}">
                  <a16:creationId xmlns="" xmlns:a16="http://schemas.microsoft.com/office/drawing/2014/main" id="{580751FA-E7D2-45AA-84B6-4A4BD98666B7}"/>
                </a:ext>
              </a:extLst>
            </p:cNvPr>
            <p:cNvSpPr>
              <a:spLocks/>
            </p:cNvSpPr>
            <p:nvPr/>
          </p:nvSpPr>
          <p:spPr bwMode="auto">
            <a:xfrm>
              <a:off x="6316663" y="3500439"/>
              <a:ext cx="19050" cy="422275"/>
            </a:xfrm>
            <a:custGeom>
              <a:avLst/>
              <a:gdLst>
                <a:gd name="T0" fmla="*/ 0 w 12"/>
                <a:gd name="T1" fmla="*/ 0 h 266"/>
                <a:gd name="T2" fmla="*/ 0 w 12"/>
                <a:gd name="T3" fmla="*/ 0 h 266"/>
                <a:gd name="T4" fmla="*/ 5 w 12"/>
                <a:gd name="T5" fmla="*/ 2 h 266"/>
                <a:gd name="T6" fmla="*/ 9 w 12"/>
                <a:gd name="T7" fmla="*/ 5 h 266"/>
                <a:gd name="T8" fmla="*/ 12 w 12"/>
                <a:gd name="T9" fmla="*/ 9 h 266"/>
                <a:gd name="T10" fmla="*/ 12 w 12"/>
                <a:gd name="T11" fmla="*/ 14 h 266"/>
                <a:gd name="T12" fmla="*/ 10 w 12"/>
                <a:gd name="T13" fmla="*/ 266 h 266"/>
                <a:gd name="T14" fmla="*/ 10 w 12"/>
                <a:gd name="T15" fmla="*/ 266 h 266"/>
                <a:gd name="T16" fmla="*/ 12 w 12"/>
                <a:gd name="T17" fmla="*/ 14 h 266"/>
                <a:gd name="T18" fmla="*/ 12 w 12"/>
                <a:gd name="T19" fmla="*/ 14 h 266"/>
                <a:gd name="T20" fmla="*/ 12 w 12"/>
                <a:gd name="T21" fmla="*/ 9 h 266"/>
                <a:gd name="T22" fmla="*/ 9 w 12"/>
                <a:gd name="T23" fmla="*/ 5 h 266"/>
                <a:gd name="T24" fmla="*/ 5 w 12"/>
                <a:gd name="T25" fmla="*/ 2 h 266"/>
                <a:gd name="T26" fmla="*/ 0 w 12"/>
                <a:gd name="T2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66">
                  <a:moveTo>
                    <a:pt x="0" y="0"/>
                  </a:moveTo>
                  <a:lnTo>
                    <a:pt x="0" y="0"/>
                  </a:lnTo>
                  <a:lnTo>
                    <a:pt x="5" y="2"/>
                  </a:lnTo>
                  <a:lnTo>
                    <a:pt x="9" y="5"/>
                  </a:lnTo>
                  <a:lnTo>
                    <a:pt x="12" y="9"/>
                  </a:lnTo>
                  <a:lnTo>
                    <a:pt x="12" y="14"/>
                  </a:lnTo>
                  <a:lnTo>
                    <a:pt x="10" y="266"/>
                  </a:lnTo>
                  <a:lnTo>
                    <a:pt x="10" y="266"/>
                  </a:lnTo>
                  <a:lnTo>
                    <a:pt x="12" y="14"/>
                  </a:lnTo>
                  <a:lnTo>
                    <a:pt x="12" y="14"/>
                  </a:lnTo>
                  <a:lnTo>
                    <a:pt x="12" y="9"/>
                  </a:lnTo>
                  <a:lnTo>
                    <a:pt x="9" y="5"/>
                  </a:lnTo>
                  <a:lnTo>
                    <a:pt x="5"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1" name="Freeform 96">
              <a:extLst>
                <a:ext uri="{FF2B5EF4-FFF2-40B4-BE49-F238E27FC236}">
                  <a16:creationId xmlns="" xmlns:a16="http://schemas.microsoft.com/office/drawing/2014/main" id="{889BBE28-7359-4B70-8A8F-2641DBFC9F09}"/>
                </a:ext>
              </a:extLst>
            </p:cNvPr>
            <p:cNvSpPr>
              <a:spLocks/>
            </p:cNvSpPr>
            <p:nvPr/>
          </p:nvSpPr>
          <p:spPr bwMode="auto">
            <a:xfrm>
              <a:off x="6278563" y="3500439"/>
              <a:ext cx="57150" cy="727075"/>
            </a:xfrm>
            <a:custGeom>
              <a:avLst/>
              <a:gdLst>
                <a:gd name="T0" fmla="*/ 22 w 36"/>
                <a:gd name="T1" fmla="*/ 0 h 458"/>
                <a:gd name="T2" fmla="*/ 7 w 36"/>
                <a:gd name="T3" fmla="*/ 0 h 458"/>
                <a:gd name="T4" fmla="*/ 7 w 36"/>
                <a:gd name="T5" fmla="*/ 0 h 458"/>
                <a:gd name="T6" fmla="*/ 9 w 36"/>
                <a:gd name="T7" fmla="*/ 0 h 458"/>
                <a:gd name="T8" fmla="*/ 9 w 36"/>
                <a:gd name="T9" fmla="*/ 0 h 458"/>
                <a:gd name="T10" fmla="*/ 14 w 36"/>
                <a:gd name="T11" fmla="*/ 5 h 458"/>
                <a:gd name="T12" fmla="*/ 16 w 36"/>
                <a:gd name="T13" fmla="*/ 9 h 458"/>
                <a:gd name="T14" fmla="*/ 16 w 36"/>
                <a:gd name="T15" fmla="*/ 13 h 458"/>
                <a:gd name="T16" fmla="*/ 16 w 36"/>
                <a:gd name="T17" fmla="*/ 257 h 458"/>
                <a:gd name="T18" fmla="*/ 16 w 36"/>
                <a:gd name="T19" fmla="*/ 257 h 458"/>
                <a:gd name="T20" fmla="*/ 16 w 36"/>
                <a:gd name="T21" fmla="*/ 257 h 458"/>
                <a:gd name="T22" fmla="*/ 22 w 36"/>
                <a:gd name="T23" fmla="*/ 257 h 458"/>
                <a:gd name="T24" fmla="*/ 22 w 36"/>
                <a:gd name="T25" fmla="*/ 263 h 458"/>
                <a:gd name="T26" fmla="*/ 22 w 36"/>
                <a:gd name="T27" fmla="*/ 263 h 458"/>
                <a:gd name="T28" fmla="*/ 22 w 36"/>
                <a:gd name="T29" fmla="*/ 274 h 458"/>
                <a:gd name="T30" fmla="*/ 24 w 36"/>
                <a:gd name="T31" fmla="*/ 297 h 458"/>
                <a:gd name="T32" fmla="*/ 22 w 36"/>
                <a:gd name="T33" fmla="*/ 336 h 458"/>
                <a:gd name="T34" fmla="*/ 20 w 36"/>
                <a:gd name="T35" fmla="*/ 356 h 458"/>
                <a:gd name="T36" fmla="*/ 14 w 36"/>
                <a:gd name="T37" fmla="*/ 380 h 458"/>
                <a:gd name="T38" fmla="*/ 14 w 36"/>
                <a:gd name="T39" fmla="*/ 443 h 458"/>
                <a:gd name="T40" fmla="*/ 14 w 36"/>
                <a:gd name="T41" fmla="*/ 443 h 458"/>
                <a:gd name="T42" fmla="*/ 14 w 36"/>
                <a:gd name="T43" fmla="*/ 449 h 458"/>
                <a:gd name="T44" fmla="*/ 11 w 36"/>
                <a:gd name="T45" fmla="*/ 454 h 458"/>
                <a:gd name="T46" fmla="*/ 5 w 36"/>
                <a:gd name="T47" fmla="*/ 456 h 458"/>
                <a:gd name="T48" fmla="*/ 0 w 36"/>
                <a:gd name="T49" fmla="*/ 458 h 458"/>
                <a:gd name="T50" fmla="*/ 20 w 36"/>
                <a:gd name="T51" fmla="*/ 458 h 458"/>
                <a:gd name="T52" fmla="*/ 20 w 36"/>
                <a:gd name="T53" fmla="*/ 458 h 458"/>
                <a:gd name="T54" fmla="*/ 25 w 36"/>
                <a:gd name="T55" fmla="*/ 456 h 458"/>
                <a:gd name="T56" fmla="*/ 29 w 36"/>
                <a:gd name="T57" fmla="*/ 454 h 458"/>
                <a:gd name="T58" fmla="*/ 33 w 36"/>
                <a:gd name="T59" fmla="*/ 449 h 458"/>
                <a:gd name="T60" fmla="*/ 34 w 36"/>
                <a:gd name="T61" fmla="*/ 443 h 458"/>
                <a:gd name="T62" fmla="*/ 34 w 36"/>
                <a:gd name="T63" fmla="*/ 266 h 458"/>
                <a:gd name="T64" fmla="*/ 36 w 36"/>
                <a:gd name="T65" fmla="*/ 14 h 458"/>
                <a:gd name="T66" fmla="*/ 36 w 36"/>
                <a:gd name="T67" fmla="*/ 14 h 458"/>
                <a:gd name="T68" fmla="*/ 36 w 36"/>
                <a:gd name="T69" fmla="*/ 9 h 458"/>
                <a:gd name="T70" fmla="*/ 33 w 36"/>
                <a:gd name="T71" fmla="*/ 5 h 458"/>
                <a:gd name="T72" fmla="*/ 29 w 36"/>
                <a:gd name="T73" fmla="*/ 2 h 458"/>
                <a:gd name="T74" fmla="*/ 24 w 36"/>
                <a:gd name="T75" fmla="*/ 0 h 458"/>
                <a:gd name="T76" fmla="*/ 24 w 36"/>
                <a:gd name="T77" fmla="*/ 0 h 458"/>
                <a:gd name="T78" fmla="*/ 22 w 36"/>
                <a:gd name="T7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 h="458">
                  <a:moveTo>
                    <a:pt x="22" y="0"/>
                  </a:moveTo>
                  <a:lnTo>
                    <a:pt x="7" y="0"/>
                  </a:lnTo>
                  <a:lnTo>
                    <a:pt x="7" y="0"/>
                  </a:lnTo>
                  <a:lnTo>
                    <a:pt x="9" y="0"/>
                  </a:lnTo>
                  <a:lnTo>
                    <a:pt x="9" y="0"/>
                  </a:lnTo>
                  <a:lnTo>
                    <a:pt x="14" y="5"/>
                  </a:lnTo>
                  <a:lnTo>
                    <a:pt x="16" y="9"/>
                  </a:lnTo>
                  <a:lnTo>
                    <a:pt x="16" y="13"/>
                  </a:lnTo>
                  <a:lnTo>
                    <a:pt x="16" y="257"/>
                  </a:lnTo>
                  <a:lnTo>
                    <a:pt x="16" y="257"/>
                  </a:lnTo>
                  <a:lnTo>
                    <a:pt x="16" y="257"/>
                  </a:lnTo>
                  <a:lnTo>
                    <a:pt x="22" y="257"/>
                  </a:lnTo>
                  <a:lnTo>
                    <a:pt x="22" y="263"/>
                  </a:lnTo>
                  <a:lnTo>
                    <a:pt x="22" y="263"/>
                  </a:lnTo>
                  <a:lnTo>
                    <a:pt x="22" y="274"/>
                  </a:lnTo>
                  <a:lnTo>
                    <a:pt x="24" y="297"/>
                  </a:lnTo>
                  <a:lnTo>
                    <a:pt x="22" y="336"/>
                  </a:lnTo>
                  <a:lnTo>
                    <a:pt x="20" y="356"/>
                  </a:lnTo>
                  <a:lnTo>
                    <a:pt x="14" y="380"/>
                  </a:lnTo>
                  <a:lnTo>
                    <a:pt x="14" y="443"/>
                  </a:lnTo>
                  <a:lnTo>
                    <a:pt x="14" y="443"/>
                  </a:lnTo>
                  <a:lnTo>
                    <a:pt x="14" y="449"/>
                  </a:lnTo>
                  <a:lnTo>
                    <a:pt x="11" y="454"/>
                  </a:lnTo>
                  <a:lnTo>
                    <a:pt x="5" y="456"/>
                  </a:lnTo>
                  <a:lnTo>
                    <a:pt x="0" y="458"/>
                  </a:lnTo>
                  <a:lnTo>
                    <a:pt x="20" y="458"/>
                  </a:lnTo>
                  <a:lnTo>
                    <a:pt x="20" y="458"/>
                  </a:lnTo>
                  <a:lnTo>
                    <a:pt x="25" y="456"/>
                  </a:lnTo>
                  <a:lnTo>
                    <a:pt x="29" y="454"/>
                  </a:lnTo>
                  <a:lnTo>
                    <a:pt x="33" y="449"/>
                  </a:lnTo>
                  <a:lnTo>
                    <a:pt x="34" y="443"/>
                  </a:lnTo>
                  <a:lnTo>
                    <a:pt x="34" y="266"/>
                  </a:lnTo>
                  <a:lnTo>
                    <a:pt x="36" y="14"/>
                  </a:lnTo>
                  <a:lnTo>
                    <a:pt x="36" y="14"/>
                  </a:lnTo>
                  <a:lnTo>
                    <a:pt x="36" y="9"/>
                  </a:lnTo>
                  <a:lnTo>
                    <a:pt x="33" y="5"/>
                  </a:lnTo>
                  <a:lnTo>
                    <a:pt x="29" y="2"/>
                  </a:lnTo>
                  <a:lnTo>
                    <a:pt x="24" y="0"/>
                  </a:lnTo>
                  <a:lnTo>
                    <a:pt x="24" y="0"/>
                  </a:lnTo>
                  <a:lnTo>
                    <a:pt x="22"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2" name="Freeform 97">
              <a:extLst>
                <a:ext uri="{FF2B5EF4-FFF2-40B4-BE49-F238E27FC236}">
                  <a16:creationId xmlns="" xmlns:a16="http://schemas.microsoft.com/office/drawing/2014/main" id="{49E7D8BD-858C-4C4D-A309-8EEBF69D2EF0}"/>
                </a:ext>
              </a:extLst>
            </p:cNvPr>
            <p:cNvSpPr>
              <a:spLocks/>
            </p:cNvSpPr>
            <p:nvPr/>
          </p:nvSpPr>
          <p:spPr bwMode="auto">
            <a:xfrm>
              <a:off x="6278563" y="3500439"/>
              <a:ext cx="57150" cy="727075"/>
            </a:xfrm>
            <a:custGeom>
              <a:avLst/>
              <a:gdLst>
                <a:gd name="T0" fmla="*/ 22 w 36"/>
                <a:gd name="T1" fmla="*/ 0 h 458"/>
                <a:gd name="T2" fmla="*/ 7 w 36"/>
                <a:gd name="T3" fmla="*/ 0 h 458"/>
                <a:gd name="T4" fmla="*/ 7 w 36"/>
                <a:gd name="T5" fmla="*/ 0 h 458"/>
                <a:gd name="T6" fmla="*/ 9 w 36"/>
                <a:gd name="T7" fmla="*/ 0 h 458"/>
                <a:gd name="T8" fmla="*/ 9 w 36"/>
                <a:gd name="T9" fmla="*/ 0 h 458"/>
                <a:gd name="T10" fmla="*/ 14 w 36"/>
                <a:gd name="T11" fmla="*/ 5 h 458"/>
                <a:gd name="T12" fmla="*/ 16 w 36"/>
                <a:gd name="T13" fmla="*/ 9 h 458"/>
                <a:gd name="T14" fmla="*/ 16 w 36"/>
                <a:gd name="T15" fmla="*/ 13 h 458"/>
                <a:gd name="T16" fmla="*/ 16 w 36"/>
                <a:gd name="T17" fmla="*/ 257 h 458"/>
                <a:gd name="T18" fmla="*/ 16 w 36"/>
                <a:gd name="T19" fmla="*/ 257 h 458"/>
                <a:gd name="T20" fmla="*/ 16 w 36"/>
                <a:gd name="T21" fmla="*/ 257 h 458"/>
                <a:gd name="T22" fmla="*/ 22 w 36"/>
                <a:gd name="T23" fmla="*/ 257 h 458"/>
                <a:gd name="T24" fmla="*/ 22 w 36"/>
                <a:gd name="T25" fmla="*/ 263 h 458"/>
                <a:gd name="T26" fmla="*/ 22 w 36"/>
                <a:gd name="T27" fmla="*/ 263 h 458"/>
                <a:gd name="T28" fmla="*/ 22 w 36"/>
                <a:gd name="T29" fmla="*/ 274 h 458"/>
                <a:gd name="T30" fmla="*/ 24 w 36"/>
                <a:gd name="T31" fmla="*/ 297 h 458"/>
                <a:gd name="T32" fmla="*/ 22 w 36"/>
                <a:gd name="T33" fmla="*/ 336 h 458"/>
                <a:gd name="T34" fmla="*/ 20 w 36"/>
                <a:gd name="T35" fmla="*/ 356 h 458"/>
                <a:gd name="T36" fmla="*/ 14 w 36"/>
                <a:gd name="T37" fmla="*/ 380 h 458"/>
                <a:gd name="T38" fmla="*/ 14 w 36"/>
                <a:gd name="T39" fmla="*/ 443 h 458"/>
                <a:gd name="T40" fmla="*/ 14 w 36"/>
                <a:gd name="T41" fmla="*/ 443 h 458"/>
                <a:gd name="T42" fmla="*/ 14 w 36"/>
                <a:gd name="T43" fmla="*/ 449 h 458"/>
                <a:gd name="T44" fmla="*/ 11 w 36"/>
                <a:gd name="T45" fmla="*/ 454 h 458"/>
                <a:gd name="T46" fmla="*/ 5 w 36"/>
                <a:gd name="T47" fmla="*/ 456 h 458"/>
                <a:gd name="T48" fmla="*/ 0 w 36"/>
                <a:gd name="T49" fmla="*/ 458 h 458"/>
                <a:gd name="T50" fmla="*/ 20 w 36"/>
                <a:gd name="T51" fmla="*/ 458 h 458"/>
                <a:gd name="T52" fmla="*/ 20 w 36"/>
                <a:gd name="T53" fmla="*/ 458 h 458"/>
                <a:gd name="T54" fmla="*/ 25 w 36"/>
                <a:gd name="T55" fmla="*/ 456 h 458"/>
                <a:gd name="T56" fmla="*/ 29 w 36"/>
                <a:gd name="T57" fmla="*/ 454 h 458"/>
                <a:gd name="T58" fmla="*/ 33 w 36"/>
                <a:gd name="T59" fmla="*/ 449 h 458"/>
                <a:gd name="T60" fmla="*/ 34 w 36"/>
                <a:gd name="T61" fmla="*/ 443 h 458"/>
                <a:gd name="T62" fmla="*/ 34 w 36"/>
                <a:gd name="T63" fmla="*/ 266 h 458"/>
                <a:gd name="T64" fmla="*/ 36 w 36"/>
                <a:gd name="T65" fmla="*/ 14 h 458"/>
                <a:gd name="T66" fmla="*/ 36 w 36"/>
                <a:gd name="T67" fmla="*/ 14 h 458"/>
                <a:gd name="T68" fmla="*/ 36 w 36"/>
                <a:gd name="T69" fmla="*/ 9 h 458"/>
                <a:gd name="T70" fmla="*/ 33 w 36"/>
                <a:gd name="T71" fmla="*/ 5 h 458"/>
                <a:gd name="T72" fmla="*/ 29 w 36"/>
                <a:gd name="T73" fmla="*/ 2 h 458"/>
                <a:gd name="T74" fmla="*/ 24 w 36"/>
                <a:gd name="T75" fmla="*/ 0 h 458"/>
                <a:gd name="T76" fmla="*/ 24 w 36"/>
                <a:gd name="T77" fmla="*/ 0 h 458"/>
                <a:gd name="T78" fmla="*/ 22 w 36"/>
                <a:gd name="T7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 h="458">
                  <a:moveTo>
                    <a:pt x="22" y="0"/>
                  </a:moveTo>
                  <a:lnTo>
                    <a:pt x="7" y="0"/>
                  </a:lnTo>
                  <a:lnTo>
                    <a:pt x="7" y="0"/>
                  </a:lnTo>
                  <a:lnTo>
                    <a:pt x="9" y="0"/>
                  </a:lnTo>
                  <a:lnTo>
                    <a:pt x="9" y="0"/>
                  </a:lnTo>
                  <a:lnTo>
                    <a:pt x="14" y="5"/>
                  </a:lnTo>
                  <a:lnTo>
                    <a:pt x="16" y="9"/>
                  </a:lnTo>
                  <a:lnTo>
                    <a:pt x="16" y="13"/>
                  </a:lnTo>
                  <a:lnTo>
                    <a:pt x="16" y="257"/>
                  </a:lnTo>
                  <a:lnTo>
                    <a:pt x="16" y="257"/>
                  </a:lnTo>
                  <a:lnTo>
                    <a:pt x="16" y="257"/>
                  </a:lnTo>
                  <a:lnTo>
                    <a:pt x="22" y="257"/>
                  </a:lnTo>
                  <a:lnTo>
                    <a:pt x="22" y="263"/>
                  </a:lnTo>
                  <a:lnTo>
                    <a:pt x="22" y="263"/>
                  </a:lnTo>
                  <a:lnTo>
                    <a:pt x="22" y="274"/>
                  </a:lnTo>
                  <a:lnTo>
                    <a:pt x="24" y="297"/>
                  </a:lnTo>
                  <a:lnTo>
                    <a:pt x="22" y="336"/>
                  </a:lnTo>
                  <a:lnTo>
                    <a:pt x="20" y="356"/>
                  </a:lnTo>
                  <a:lnTo>
                    <a:pt x="14" y="380"/>
                  </a:lnTo>
                  <a:lnTo>
                    <a:pt x="14" y="443"/>
                  </a:lnTo>
                  <a:lnTo>
                    <a:pt x="14" y="443"/>
                  </a:lnTo>
                  <a:lnTo>
                    <a:pt x="14" y="449"/>
                  </a:lnTo>
                  <a:lnTo>
                    <a:pt x="11" y="454"/>
                  </a:lnTo>
                  <a:lnTo>
                    <a:pt x="5" y="456"/>
                  </a:lnTo>
                  <a:lnTo>
                    <a:pt x="0" y="458"/>
                  </a:lnTo>
                  <a:lnTo>
                    <a:pt x="20" y="458"/>
                  </a:lnTo>
                  <a:lnTo>
                    <a:pt x="20" y="458"/>
                  </a:lnTo>
                  <a:lnTo>
                    <a:pt x="25" y="456"/>
                  </a:lnTo>
                  <a:lnTo>
                    <a:pt x="29" y="454"/>
                  </a:lnTo>
                  <a:lnTo>
                    <a:pt x="33" y="449"/>
                  </a:lnTo>
                  <a:lnTo>
                    <a:pt x="34" y="443"/>
                  </a:lnTo>
                  <a:lnTo>
                    <a:pt x="34" y="266"/>
                  </a:lnTo>
                  <a:lnTo>
                    <a:pt x="36" y="14"/>
                  </a:lnTo>
                  <a:lnTo>
                    <a:pt x="36" y="14"/>
                  </a:lnTo>
                  <a:lnTo>
                    <a:pt x="36" y="9"/>
                  </a:lnTo>
                  <a:lnTo>
                    <a:pt x="33" y="5"/>
                  </a:lnTo>
                  <a:lnTo>
                    <a:pt x="29" y="2"/>
                  </a:lnTo>
                  <a:lnTo>
                    <a:pt x="24" y="0"/>
                  </a:lnTo>
                  <a:lnTo>
                    <a:pt x="24"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3" name="Freeform 98">
              <a:extLst>
                <a:ext uri="{FF2B5EF4-FFF2-40B4-BE49-F238E27FC236}">
                  <a16:creationId xmlns="" xmlns:a16="http://schemas.microsoft.com/office/drawing/2014/main" id="{97C14F68-EFC5-437F-9DDD-B90F5A5E2D18}"/>
                </a:ext>
              </a:extLst>
            </p:cNvPr>
            <p:cNvSpPr>
              <a:spLocks/>
            </p:cNvSpPr>
            <p:nvPr/>
          </p:nvSpPr>
          <p:spPr bwMode="auto">
            <a:xfrm>
              <a:off x="6289676" y="3500439"/>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4" name="Freeform 99">
              <a:extLst>
                <a:ext uri="{FF2B5EF4-FFF2-40B4-BE49-F238E27FC236}">
                  <a16:creationId xmlns="" xmlns:a16="http://schemas.microsoft.com/office/drawing/2014/main" id="{2C43497F-BA5C-439E-9A84-C0E7BC64BB81}"/>
                </a:ext>
              </a:extLst>
            </p:cNvPr>
            <p:cNvSpPr>
              <a:spLocks/>
            </p:cNvSpPr>
            <p:nvPr/>
          </p:nvSpPr>
          <p:spPr bwMode="auto">
            <a:xfrm>
              <a:off x="6289676" y="3500439"/>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pic>
          <p:nvPicPr>
            <p:cNvPr id="95" name="Picture 100">
              <a:extLst>
                <a:ext uri="{FF2B5EF4-FFF2-40B4-BE49-F238E27FC236}">
                  <a16:creationId xmlns="" xmlns:a16="http://schemas.microsoft.com/office/drawing/2014/main" id="{6DA688FB-6D58-46E7-A91F-16D7337F6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288" y="3487739"/>
              <a:ext cx="965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101">
              <a:extLst>
                <a:ext uri="{FF2B5EF4-FFF2-40B4-BE49-F238E27FC236}">
                  <a16:creationId xmlns="" xmlns:a16="http://schemas.microsoft.com/office/drawing/2014/main" id="{8BCB7F74-91A8-4558-8E37-3299CAB5BDA0}"/>
                </a:ext>
              </a:extLst>
            </p:cNvPr>
            <p:cNvSpPr>
              <a:spLocks/>
            </p:cNvSpPr>
            <p:nvPr/>
          </p:nvSpPr>
          <p:spPr bwMode="auto">
            <a:xfrm>
              <a:off x="5495926" y="3317876"/>
              <a:ext cx="677863" cy="747713"/>
            </a:xfrm>
            <a:custGeom>
              <a:avLst/>
              <a:gdLst>
                <a:gd name="T0" fmla="*/ 11 w 427"/>
                <a:gd name="T1" fmla="*/ 471 h 471"/>
                <a:gd name="T2" fmla="*/ 370 w 427"/>
                <a:gd name="T3" fmla="*/ 471 h 471"/>
                <a:gd name="T4" fmla="*/ 370 w 427"/>
                <a:gd name="T5" fmla="*/ 471 h 471"/>
                <a:gd name="T6" fmla="*/ 374 w 427"/>
                <a:gd name="T7" fmla="*/ 471 h 471"/>
                <a:gd name="T8" fmla="*/ 378 w 427"/>
                <a:gd name="T9" fmla="*/ 469 h 471"/>
                <a:gd name="T10" fmla="*/ 380 w 427"/>
                <a:gd name="T11" fmla="*/ 465 h 471"/>
                <a:gd name="T12" fmla="*/ 380 w 427"/>
                <a:gd name="T13" fmla="*/ 462 h 471"/>
                <a:gd name="T14" fmla="*/ 380 w 427"/>
                <a:gd name="T15" fmla="*/ 345 h 471"/>
                <a:gd name="T16" fmla="*/ 380 w 427"/>
                <a:gd name="T17" fmla="*/ 175 h 471"/>
                <a:gd name="T18" fmla="*/ 380 w 427"/>
                <a:gd name="T19" fmla="*/ 49 h 471"/>
                <a:gd name="T20" fmla="*/ 380 w 427"/>
                <a:gd name="T21" fmla="*/ 49 h 471"/>
                <a:gd name="T22" fmla="*/ 381 w 427"/>
                <a:gd name="T23" fmla="*/ 38 h 471"/>
                <a:gd name="T24" fmla="*/ 383 w 427"/>
                <a:gd name="T25" fmla="*/ 29 h 471"/>
                <a:gd name="T26" fmla="*/ 387 w 427"/>
                <a:gd name="T27" fmla="*/ 22 h 471"/>
                <a:gd name="T28" fmla="*/ 392 w 427"/>
                <a:gd name="T29" fmla="*/ 14 h 471"/>
                <a:gd name="T30" fmla="*/ 398 w 427"/>
                <a:gd name="T31" fmla="*/ 7 h 471"/>
                <a:gd name="T32" fmla="*/ 407 w 427"/>
                <a:gd name="T33" fmla="*/ 3 h 471"/>
                <a:gd name="T34" fmla="*/ 416 w 427"/>
                <a:gd name="T35" fmla="*/ 0 h 471"/>
                <a:gd name="T36" fmla="*/ 427 w 427"/>
                <a:gd name="T37" fmla="*/ 0 h 471"/>
                <a:gd name="T38" fmla="*/ 55 w 427"/>
                <a:gd name="T39" fmla="*/ 0 h 471"/>
                <a:gd name="T40" fmla="*/ 55 w 427"/>
                <a:gd name="T41" fmla="*/ 0 h 471"/>
                <a:gd name="T42" fmla="*/ 44 w 427"/>
                <a:gd name="T43" fmla="*/ 0 h 471"/>
                <a:gd name="T44" fmla="*/ 33 w 427"/>
                <a:gd name="T45" fmla="*/ 3 h 471"/>
                <a:gd name="T46" fmla="*/ 24 w 427"/>
                <a:gd name="T47" fmla="*/ 7 h 471"/>
                <a:gd name="T48" fmla="*/ 16 w 427"/>
                <a:gd name="T49" fmla="*/ 14 h 471"/>
                <a:gd name="T50" fmla="*/ 9 w 427"/>
                <a:gd name="T51" fmla="*/ 22 h 471"/>
                <a:gd name="T52" fmla="*/ 5 w 427"/>
                <a:gd name="T53" fmla="*/ 29 h 471"/>
                <a:gd name="T54" fmla="*/ 2 w 427"/>
                <a:gd name="T55" fmla="*/ 38 h 471"/>
                <a:gd name="T56" fmla="*/ 0 w 427"/>
                <a:gd name="T57" fmla="*/ 49 h 471"/>
                <a:gd name="T58" fmla="*/ 0 w 427"/>
                <a:gd name="T59" fmla="*/ 175 h 471"/>
                <a:gd name="T60" fmla="*/ 0 w 427"/>
                <a:gd name="T61" fmla="*/ 345 h 471"/>
                <a:gd name="T62" fmla="*/ 0 w 427"/>
                <a:gd name="T63" fmla="*/ 462 h 471"/>
                <a:gd name="T64" fmla="*/ 0 w 427"/>
                <a:gd name="T65" fmla="*/ 462 h 471"/>
                <a:gd name="T66" fmla="*/ 2 w 427"/>
                <a:gd name="T67" fmla="*/ 465 h 471"/>
                <a:gd name="T68" fmla="*/ 3 w 427"/>
                <a:gd name="T69" fmla="*/ 469 h 471"/>
                <a:gd name="T70" fmla="*/ 5 w 427"/>
                <a:gd name="T71" fmla="*/ 471 h 471"/>
                <a:gd name="T72" fmla="*/ 11 w 427"/>
                <a:gd name="T73" fmla="*/ 471 h 471"/>
                <a:gd name="T74" fmla="*/ 11 w 427"/>
                <a:gd name="T75" fmla="*/ 4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7" h="471">
                  <a:moveTo>
                    <a:pt x="11" y="471"/>
                  </a:moveTo>
                  <a:lnTo>
                    <a:pt x="370" y="471"/>
                  </a:lnTo>
                  <a:lnTo>
                    <a:pt x="370" y="471"/>
                  </a:lnTo>
                  <a:lnTo>
                    <a:pt x="374" y="471"/>
                  </a:lnTo>
                  <a:lnTo>
                    <a:pt x="378" y="469"/>
                  </a:lnTo>
                  <a:lnTo>
                    <a:pt x="380" y="465"/>
                  </a:lnTo>
                  <a:lnTo>
                    <a:pt x="380" y="462"/>
                  </a:lnTo>
                  <a:lnTo>
                    <a:pt x="380" y="345"/>
                  </a:lnTo>
                  <a:lnTo>
                    <a:pt x="380" y="175"/>
                  </a:lnTo>
                  <a:lnTo>
                    <a:pt x="380" y="49"/>
                  </a:lnTo>
                  <a:lnTo>
                    <a:pt x="380" y="49"/>
                  </a:lnTo>
                  <a:lnTo>
                    <a:pt x="381" y="38"/>
                  </a:lnTo>
                  <a:lnTo>
                    <a:pt x="383" y="29"/>
                  </a:lnTo>
                  <a:lnTo>
                    <a:pt x="387" y="22"/>
                  </a:lnTo>
                  <a:lnTo>
                    <a:pt x="392" y="14"/>
                  </a:lnTo>
                  <a:lnTo>
                    <a:pt x="398" y="7"/>
                  </a:lnTo>
                  <a:lnTo>
                    <a:pt x="407" y="3"/>
                  </a:lnTo>
                  <a:lnTo>
                    <a:pt x="416" y="0"/>
                  </a:lnTo>
                  <a:lnTo>
                    <a:pt x="427" y="0"/>
                  </a:lnTo>
                  <a:lnTo>
                    <a:pt x="55" y="0"/>
                  </a:lnTo>
                  <a:lnTo>
                    <a:pt x="55" y="0"/>
                  </a:lnTo>
                  <a:lnTo>
                    <a:pt x="44" y="0"/>
                  </a:lnTo>
                  <a:lnTo>
                    <a:pt x="33" y="3"/>
                  </a:lnTo>
                  <a:lnTo>
                    <a:pt x="24" y="7"/>
                  </a:lnTo>
                  <a:lnTo>
                    <a:pt x="16" y="14"/>
                  </a:lnTo>
                  <a:lnTo>
                    <a:pt x="9" y="22"/>
                  </a:lnTo>
                  <a:lnTo>
                    <a:pt x="5" y="29"/>
                  </a:lnTo>
                  <a:lnTo>
                    <a:pt x="2" y="38"/>
                  </a:lnTo>
                  <a:lnTo>
                    <a:pt x="0" y="49"/>
                  </a:lnTo>
                  <a:lnTo>
                    <a:pt x="0" y="175"/>
                  </a:lnTo>
                  <a:lnTo>
                    <a:pt x="0" y="345"/>
                  </a:lnTo>
                  <a:lnTo>
                    <a:pt x="0" y="462"/>
                  </a:lnTo>
                  <a:lnTo>
                    <a:pt x="0" y="462"/>
                  </a:lnTo>
                  <a:lnTo>
                    <a:pt x="2" y="465"/>
                  </a:lnTo>
                  <a:lnTo>
                    <a:pt x="3" y="469"/>
                  </a:lnTo>
                  <a:lnTo>
                    <a:pt x="5" y="471"/>
                  </a:lnTo>
                  <a:lnTo>
                    <a:pt x="11" y="471"/>
                  </a:lnTo>
                  <a:lnTo>
                    <a:pt x="11" y="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7" name="Freeform 102">
              <a:extLst>
                <a:ext uri="{FF2B5EF4-FFF2-40B4-BE49-F238E27FC236}">
                  <a16:creationId xmlns="" xmlns:a16="http://schemas.microsoft.com/office/drawing/2014/main" id="{8B1DA718-C208-4F9B-9895-D8A0F0EA5864}"/>
                </a:ext>
              </a:extLst>
            </p:cNvPr>
            <p:cNvSpPr>
              <a:spLocks/>
            </p:cNvSpPr>
            <p:nvPr/>
          </p:nvSpPr>
          <p:spPr bwMode="auto">
            <a:xfrm>
              <a:off x="5588001" y="3543301"/>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6 h 13"/>
                <a:gd name="T10" fmla="*/ 0 w 261"/>
                <a:gd name="T11" fmla="*/ 6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6 h 13"/>
                <a:gd name="T24" fmla="*/ 261 w 261"/>
                <a:gd name="T25" fmla="*/ 6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6"/>
                  </a:lnTo>
                  <a:lnTo>
                    <a:pt x="0" y="6"/>
                  </a:lnTo>
                  <a:lnTo>
                    <a:pt x="2" y="2"/>
                  </a:lnTo>
                  <a:lnTo>
                    <a:pt x="6" y="0"/>
                  </a:lnTo>
                  <a:lnTo>
                    <a:pt x="256" y="0"/>
                  </a:lnTo>
                  <a:lnTo>
                    <a:pt x="256" y="0"/>
                  </a:lnTo>
                  <a:lnTo>
                    <a:pt x="259" y="2"/>
                  </a:lnTo>
                  <a:lnTo>
                    <a:pt x="261" y="6"/>
                  </a:lnTo>
                  <a:lnTo>
                    <a:pt x="261" y="6"/>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8" name="Freeform 103">
              <a:extLst>
                <a:ext uri="{FF2B5EF4-FFF2-40B4-BE49-F238E27FC236}">
                  <a16:creationId xmlns="" xmlns:a16="http://schemas.microsoft.com/office/drawing/2014/main" id="{4092E218-EDEB-42D3-ADD6-24C26BF7B9DF}"/>
                </a:ext>
              </a:extLst>
            </p:cNvPr>
            <p:cNvSpPr>
              <a:spLocks/>
            </p:cNvSpPr>
            <p:nvPr/>
          </p:nvSpPr>
          <p:spPr bwMode="auto">
            <a:xfrm>
              <a:off x="5668963" y="3479801"/>
              <a:ext cx="252413" cy="20638"/>
            </a:xfrm>
            <a:custGeom>
              <a:avLst/>
              <a:gdLst>
                <a:gd name="T0" fmla="*/ 152 w 159"/>
                <a:gd name="T1" fmla="*/ 13 h 13"/>
                <a:gd name="T2" fmla="*/ 8 w 159"/>
                <a:gd name="T3" fmla="*/ 13 h 13"/>
                <a:gd name="T4" fmla="*/ 8 w 159"/>
                <a:gd name="T5" fmla="*/ 13 h 13"/>
                <a:gd name="T6" fmla="*/ 2 w 159"/>
                <a:gd name="T7" fmla="*/ 11 h 13"/>
                <a:gd name="T8" fmla="*/ 0 w 159"/>
                <a:gd name="T9" fmla="*/ 5 h 13"/>
                <a:gd name="T10" fmla="*/ 0 w 159"/>
                <a:gd name="T11" fmla="*/ 5 h 13"/>
                <a:gd name="T12" fmla="*/ 2 w 159"/>
                <a:gd name="T13" fmla="*/ 2 h 13"/>
                <a:gd name="T14" fmla="*/ 8 w 159"/>
                <a:gd name="T15" fmla="*/ 0 h 13"/>
                <a:gd name="T16" fmla="*/ 152 w 159"/>
                <a:gd name="T17" fmla="*/ 0 h 13"/>
                <a:gd name="T18" fmla="*/ 152 w 159"/>
                <a:gd name="T19" fmla="*/ 0 h 13"/>
                <a:gd name="T20" fmla="*/ 157 w 159"/>
                <a:gd name="T21" fmla="*/ 2 h 13"/>
                <a:gd name="T22" fmla="*/ 159 w 159"/>
                <a:gd name="T23" fmla="*/ 5 h 13"/>
                <a:gd name="T24" fmla="*/ 159 w 159"/>
                <a:gd name="T25" fmla="*/ 5 h 13"/>
                <a:gd name="T26" fmla="*/ 157 w 159"/>
                <a:gd name="T27" fmla="*/ 11 h 13"/>
                <a:gd name="T28" fmla="*/ 152 w 159"/>
                <a:gd name="T29" fmla="*/ 13 h 13"/>
                <a:gd name="T30" fmla="*/ 152 w 159"/>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
                  <a:moveTo>
                    <a:pt x="152" y="13"/>
                  </a:moveTo>
                  <a:lnTo>
                    <a:pt x="8" y="13"/>
                  </a:lnTo>
                  <a:lnTo>
                    <a:pt x="8" y="13"/>
                  </a:lnTo>
                  <a:lnTo>
                    <a:pt x="2" y="11"/>
                  </a:lnTo>
                  <a:lnTo>
                    <a:pt x="0" y="5"/>
                  </a:lnTo>
                  <a:lnTo>
                    <a:pt x="0" y="5"/>
                  </a:lnTo>
                  <a:lnTo>
                    <a:pt x="2" y="2"/>
                  </a:lnTo>
                  <a:lnTo>
                    <a:pt x="8" y="0"/>
                  </a:lnTo>
                  <a:lnTo>
                    <a:pt x="152" y="0"/>
                  </a:lnTo>
                  <a:lnTo>
                    <a:pt x="152" y="0"/>
                  </a:lnTo>
                  <a:lnTo>
                    <a:pt x="157" y="2"/>
                  </a:lnTo>
                  <a:lnTo>
                    <a:pt x="159" y="5"/>
                  </a:lnTo>
                  <a:lnTo>
                    <a:pt x="159" y="5"/>
                  </a:lnTo>
                  <a:lnTo>
                    <a:pt x="157" y="11"/>
                  </a:lnTo>
                  <a:lnTo>
                    <a:pt x="152" y="13"/>
                  </a:lnTo>
                  <a:lnTo>
                    <a:pt x="152"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9" name="Freeform 104">
              <a:extLst>
                <a:ext uri="{FF2B5EF4-FFF2-40B4-BE49-F238E27FC236}">
                  <a16:creationId xmlns="" xmlns:a16="http://schemas.microsoft.com/office/drawing/2014/main" id="{7C6C08B8-4190-4372-A542-78DB7ABAA272}"/>
                </a:ext>
              </a:extLst>
            </p:cNvPr>
            <p:cNvSpPr>
              <a:spLocks/>
            </p:cNvSpPr>
            <p:nvPr/>
          </p:nvSpPr>
          <p:spPr bwMode="auto">
            <a:xfrm>
              <a:off x="5588001" y="3595689"/>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7 h 13"/>
                <a:gd name="T10" fmla="*/ 0 w 261"/>
                <a:gd name="T11" fmla="*/ 7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7 h 13"/>
                <a:gd name="T24" fmla="*/ 261 w 261"/>
                <a:gd name="T25" fmla="*/ 7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7"/>
                  </a:lnTo>
                  <a:lnTo>
                    <a:pt x="0" y="7"/>
                  </a:lnTo>
                  <a:lnTo>
                    <a:pt x="2" y="2"/>
                  </a:lnTo>
                  <a:lnTo>
                    <a:pt x="6" y="0"/>
                  </a:lnTo>
                  <a:lnTo>
                    <a:pt x="256" y="0"/>
                  </a:lnTo>
                  <a:lnTo>
                    <a:pt x="256" y="0"/>
                  </a:lnTo>
                  <a:lnTo>
                    <a:pt x="259" y="2"/>
                  </a:lnTo>
                  <a:lnTo>
                    <a:pt x="261" y="7"/>
                  </a:lnTo>
                  <a:lnTo>
                    <a:pt x="261" y="7"/>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0" name="Freeform 105">
              <a:extLst>
                <a:ext uri="{FF2B5EF4-FFF2-40B4-BE49-F238E27FC236}">
                  <a16:creationId xmlns="" xmlns:a16="http://schemas.microsoft.com/office/drawing/2014/main" id="{C42CBE1F-3146-48DC-AE0F-4B254C36ECDE}"/>
                </a:ext>
              </a:extLst>
            </p:cNvPr>
            <p:cNvSpPr>
              <a:spLocks/>
            </p:cNvSpPr>
            <p:nvPr/>
          </p:nvSpPr>
          <p:spPr bwMode="auto">
            <a:xfrm>
              <a:off x="5588001" y="3651251"/>
              <a:ext cx="414338" cy="17463"/>
            </a:xfrm>
            <a:custGeom>
              <a:avLst/>
              <a:gdLst>
                <a:gd name="T0" fmla="*/ 256 w 261"/>
                <a:gd name="T1" fmla="*/ 11 h 11"/>
                <a:gd name="T2" fmla="*/ 6 w 261"/>
                <a:gd name="T3" fmla="*/ 11 h 11"/>
                <a:gd name="T4" fmla="*/ 6 w 261"/>
                <a:gd name="T5" fmla="*/ 11 h 11"/>
                <a:gd name="T6" fmla="*/ 2 w 261"/>
                <a:gd name="T7" fmla="*/ 9 h 11"/>
                <a:gd name="T8" fmla="*/ 0 w 261"/>
                <a:gd name="T9" fmla="*/ 5 h 11"/>
                <a:gd name="T10" fmla="*/ 0 w 261"/>
                <a:gd name="T11" fmla="*/ 5 h 11"/>
                <a:gd name="T12" fmla="*/ 2 w 261"/>
                <a:gd name="T13" fmla="*/ 2 h 11"/>
                <a:gd name="T14" fmla="*/ 6 w 261"/>
                <a:gd name="T15" fmla="*/ 0 h 11"/>
                <a:gd name="T16" fmla="*/ 256 w 261"/>
                <a:gd name="T17" fmla="*/ 0 h 11"/>
                <a:gd name="T18" fmla="*/ 256 w 261"/>
                <a:gd name="T19" fmla="*/ 0 h 11"/>
                <a:gd name="T20" fmla="*/ 259 w 261"/>
                <a:gd name="T21" fmla="*/ 2 h 11"/>
                <a:gd name="T22" fmla="*/ 261 w 261"/>
                <a:gd name="T23" fmla="*/ 5 h 11"/>
                <a:gd name="T24" fmla="*/ 261 w 261"/>
                <a:gd name="T25" fmla="*/ 5 h 11"/>
                <a:gd name="T26" fmla="*/ 259 w 261"/>
                <a:gd name="T27" fmla="*/ 9 h 11"/>
                <a:gd name="T28" fmla="*/ 256 w 261"/>
                <a:gd name="T29" fmla="*/ 11 h 11"/>
                <a:gd name="T30" fmla="*/ 256 w 261"/>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1">
                  <a:moveTo>
                    <a:pt x="256" y="11"/>
                  </a:moveTo>
                  <a:lnTo>
                    <a:pt x="6" y="11"/>
                  </a:lnTo>
                  <a:lnTo>
                    <a:pt x="6" y="11"/>
                  </a:lnTo>
                  <a:lnTo>
                    <a:pt x="2" y="9"/>
                  </a:lnTo>
                  <a:lnTo>
                    <a:pt x="0" y="5"/>
                  </a:lnTo>
                  <a:lnTo>
                    <a:pt x="0" y="5"/>
                  </a:lnTo>
                  <a:lnTo>
                    <a:pt x="2" y="2"/>
                  </a:lnTo>
                  <a:lnTo>
                    <a:pt x="6" y="0"/>
                  </a:lnTo>
                  <a:lnTo>
                    <a:pt x="256" y="0"/>
                  </a:lnTo>
                  <a:lnTo>
                    <a:pt x="256" y="0"/>
                  </a:lnTo>
                  <a:lnTo>
                    <a:pt x="259" y="2"/>
                  </a:lnTo>
                  <a:lnTo>
                    <a:pt x="261" y="5"/>
                  </a:lnTo>
                  <a:lnTo>
                    <a:pt x="261" y="5"/>
                  </a:lnTo>
                  <a:lnTo>
                    <a:pt x="259" y="9"/>
                  </a:lnTo>
                  <a:lnTo>
                    <a:pt x="256" y="11"/>
                  </a:lnTo>
                  <a:lnTo>
                    <a:pt x="256" y="11"/>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1" name="Freeform 106">
              <a:extLst>
                <a:ext uri="{FF2B5EF4-FFF2-40B4-BE49-F238E27FC236}">
                  <a16:creationId xmlns="" xmlns:a16="http://schemas.microsoft.com/office/drawing/2014/main" id="{F85DCD18-1E49-402D-9B01-3C30EA5A4B33}"/>
                </a:ext>
              </a:extLst>
            </p:cNvPr>
            <p:cNvSpPr>
              <a:spLocks/>
            </p:cNvSpPr>
            <p:nvPr/>
          </p:nvSpPr>
          <p:spPr bwMode="auto">
            <a:xfrm>
              <a:off x="5588001" y="3703639"/>
              <a:ext cx="414338" cy="19050"/>
            </a:xfrm>
            <a:custGeom>
              <a:avLst/>
              <a:gdLst>
                <a:gd name="T0" fmla="*/ 256 w 261"/>
                <a:gd name="T1" fmla="*/ 12 h 12"/>
                <a:gd name="T2" fmla="*/ 6 w 261"/>
                <a:gd name="T3" fmla="*/ 12 h 12"/>
                <a:gd name="T4" fmla="*/ 6 w 261"/>
                <a:gd name="T5" fmla="*/ 12 h 12"/>
                <a:gd name="T6" fmla="*/ 2 w 261"/>
                <a:gd name="T7" fmla="*/ 11 h 12"/>
                <a:gd name="T8" fmla="*/ 0 w 261"/>
                <a:gd name="T9" fmla="*/ 5 h 12"/>
                <a:gd name="T10" fmla="*/ 0 w 261"/>
                <a:gd name="T11" fmla="*/ 5 h 12"/>
                <a:gd name="T12" fmla="*/ 2 w 261"/>
                <a:gd name="T13" fmla="*/ 1 h 12"/>
                <a:gd name="T14" fmla="*/ 6 w 261"/>
                <a:gd name="T15" fmla="*/ 0 h 12"/>
                <a:gd name="T16" fmla="*/ 256 w 261"/>
                <a:gd name="T17" fmla="*/ 0 h 12"/>
                <a:gd name="T18" fmla="*/ 256 w 261"/>
                <a:gd name="T19" fmla="*/ 0 h 12"/>
                <a:gd name="T20" fmla="*/ 259 w 261"/>
                <a:gd name="T21" fmla="*/ 1 h 12"/>
                <a:gd name="T22" fmla="*/ 261 w 261"/>
                <a:gd name="T23" fmla="*/ 5 h 12"/>
                <a:gd name="T24" fmla="*/ 261 w 261"/>
                <a:gd name="T25" fmla="*/ 5 h 12"/>
                <a:gd name="T26" fmla="*/ 259 w 261"/>
                <a:gd name="T27" fmla="*/ 11 h 12"/>
                <a:gd name="T28" fmla="*/ 256 w 261"/>
                <a:gd name="T29" fmla="*/ 12 h 12"/>
                <a:gd name="T30" fmla="*/ 256 w 261"/>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2">
                  <a:moveTo>
                    <a:pt x="256" y="12"/>
                  </a:moveTo>
                  <a:lnTo>
                    <a:pt x="6" y="12"/>
                  </a:lnTo>
                  <a:lnTo>
                    <a:pt x="6" y="12"/>
                  </a:lnTo>
                  <a:lnTo>
                    <a:pt x="2" y="11"/>
                  </a:lnTo>
                  <a:lnTo>
                    <a:pt x="0" y="5"/>
                  </a:lnTo>
                  <a:lnTo>
                    <a:pt x="0" y="5"/>
                  </a:lnTo>
                  <a:lnTo>
                    <a:pt x="2" y="1"/>
                  </a:lnTo>
                  <a:lnTo>
                    <a:pt x="6" y="0"/>
                  </a:lnTo>
                  <a:lnTo>
                    <a:pt x="256" y="0"/>
                  </a:lnTo>
                  <a:lnTo>
                    <a:pt x="256" y="0"/>
                  </a:lnTo>
                  <a:lnTo>
                    <a:pt x="259" y="1"/>
                  </a:lnTo>
                  <a:lnTo>
                    <a:pt x="261" y="5"/>
                  </a:lnTo>
                  <a:lnTo>
                    <a:pt x="261" y="5"/>
                  </a:lnTo>
                  <a:lnTo>
                    <a:pt x="259" y="11"/>
                  </a:lnTo>
                  <a:lnTo>
                    <a:pt x="256" y="12"/>
                  </a:lnTo>
                  <a:lnTo>
                    <a:pt x="256" y="12"/>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2" name="Freeform 107">
              <a:extLst>
                <a:ext uri="{FF2B5EF4-FFF2-40B4-BE49-F238E27FC236}">
                  <a16:creationId xmlns="" xmlns:a16="http://schemas.microsoft.com/office/drawing/2014/main" id="{0F6A3C15-582C-487D-A6A2-BABE99EC19A1}"/>
                </a:ext>
              </a:extLst>
            </p:cNvPr>
            <p:cNvSpPr>
              <a:spLocks/>
            </p:cNvSpPr>
            <p:nvPr/>
          </p:nvSpPr>
          <p:spPr bwMode="auto">
            <a:xfrm>
              <a:off x="5588001" y="3754439"/>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8 h 13"/>
                <a:gd name="T10" fmla="*/ 0 w 261"/>
                <a:gd name="T11" fmla="*/ 8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8 h 13"/>
                <a:gd name="T24" fmla="*/ 261 w 261"/>
                <a:gd name="T25" fmla="*/ 8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8"/>
                  </a:lnTo>
                  <a:lnTo>
                    <a:pt x="0" y="8"/>
                  </a:lnTo>
                  <a:lnTo>
                    <a:pt x="2" y="2"/>
                  </a:lnTo>
                  <a:lnTo>
                    <a:pt x="6" y="0"/>
                  </a:lnTo>
                  <a:lnTo>
                    <a:pt x="256" y="0"/>
                  </a:lnTo>
                  <a:lnTo>
                    <a:pt x="256" y="0"/>
                  </a:lnTo>
                  <a:lnTo>
                    <a:pt x="259" y="2"/>
                  </a:lnTo>
                  <a:lnTo>
                    <a:pt x="261" y="8"/>
                  </a:lnTo>
                  <a:lnTo>
                    <a:pt x="261" y="8"/>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3" name="Freeform 108">
              <a:extLst>
                <a:ext uri="{FF2B5EF4-FFF2-40B4-BE49-F238E27FC236}">
                  <a16:creationId xmlns="" xmlns:a16="http://schemas.microsoft.com/office/drawing/2014/main" id="{B2950FCD-0527-482A-BD56-5BCEE8602B36}"/>
                </a:ext>
              </a:extLst>
            </p:cNvPr>
            <p:cNvSpPr>
              <a:spLocks/>
            </p:cNvSpPr>
            <p:nvPr/>
          </p:nvSpPr>
          <p:spPr bwMode="auto">
            <a:xfrm>
              <a:off x="5588001" y="3810001"/>
              <a:ext cx="269875" cy="17463"/>
            </a:xfrm>
            <a:custGeom>
              <a:avLst/>
              <a:gdLst>
                <a:gd name="T0" fmla="*/ 163 w 170"/>
                <a:gd name="T1" fmla="*/ 11 h 11"/>
                <a:gd name="T2" fmla="*/ 6 w 170"/>
                <a:gd name="T3" fmla="*/ 11 h 11"/>
                <a:gd name="T4" fmla="*/ 6 w 170"/>
                <a:gd name="T5" fmla="*/ 11 h 11"/>
                <a:gd name="T6" fmla="*/ 2 w 170"/>
                <a:gd name="T7" fmla="*/ 9 h 11"/>
                <a:gd name="T8" fmla="*/ 0 w 170"/>
                <a:gd name="T9" fmla="*/ 6 h 11"/>
                <a:gd name="T10" fmla="*/ 0 w 170"/>
                <a:gd name="T11" fmla="*/ 6 h 11"/>
                <a:gd name="T12" fmla="*/ 2 w 170"/>
                <a:gd name="T13" fmla="*/ 2 h 11"/>
                <a:gd name="T14" fmla="*/ 6 w 170"/>
                <a:gd name="T15" fmla="*/ 0 h 11"/>
                <a:gd name="T16" fmla="*/ 163 w 170"/>
                <a:gd name="T17" fmla="*/ 0 h 11"/>
                <a:gd name="T18" fmla="*/ 163 w 170"/>
                <a:gd name="T19" fmla="*/ 0 h 11"/>
                <a:gd name="T20" fmla="*/ 168 w 170"/>
                <a:gd name="T21" fmla="*/ 2 h 11"/>
                <a:gd name="T22" fmla="*/ 170 w 170"/>
                <a:gd name="T23" fmla="*/ 6 h 11"/>
                <a:gd name="T24" fmla="*/ 170 w 170"/>
                <a:gd name="T25" fmla="*/ 6 h 11"/>
                <a:gd name="T26" fmla="*/ 168 w 170"/>
                <a:gd name="T27" fmla="*/ 9 h 11"/>
                <a:gd name="T28" fmla="*/ 163 w 170"/>
                <a:gd name="T29" fmla="*/ 11 h 11"/>
                <a:gd name="T30" fmla="*/ 163 w 170"/>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11">
                  <a:moveTo>
                    <a:pt x="163" y="11"/>
                  </a:moveTo>
                  <a:lnTo>
                    <a:pt x="6" y="11"/>
                  </a:lnTo>
                  <a:lnTo>
                    <a:pt x="6" y="11"/>
                  </a:lnTo>
                  <a:lnTo>
                    <a:pt x="2" y="9"/>
                  </a:lnTo>
                  <a:lnTo>
                    <a:pt x="0" y="6"/>
                  </a:lnTo>
                  <a:lnTo>
                    <a:pt x="0" y="6"/>
                  </a:lnTo>
                  <a:lnTo>
                    <a:pt x="2" y="2"/>
                  </a:lnTo>
                  <a:lnTo>
                    <a:pt x="6" y="0"/>
                  </a:lnTo>
                  <a:lnTo>
                    <a:pt x="163" y="0"/>
                  </a:lnTo>
                  <a:lnTo>
                    <a:pt x="163" y="0"/>
                  </a:lnTo>
                  <a:lnTo>
                    <a:pt x="168" y="2"/>
                  </a:lnTo>
                  <a:lnTo>
                    <a:pt x="170" y="6"/>
                  </a:lnTo>
                  <a:lnTo>
                    <a:pt x="170" y="6"/>
                  </a:lnTo>
                  <a:lnTo>
                    <a:pt x="168" y="9"/>
                  </a:lnTo>
                  <a:lnTo>
                    <a:pt x="163" y="11"/>
                  </a:lnTo>
                  <a:lnTo>
                    <a:pt x="163" y="11"/>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4" name="Freeform 109">
              <a:extLst>
                <a:ext uri="{FF2B5EF4-FFF2-40B4-BE49-F238E27FC236}">
                  <a16:creationId xmlns="" xmlns:a16="http://schemas.microsoft.com/office/drawing/2014/main" id="{21CC11BA-7B44-4613-B5F1-3EDF7D5F157E}"/>
                </a:ext>
              </a:extLst>
            </p:cNvPr>
            <p:cNvSpPr>
              <a:spLocks/>
            </p:cNvSpPr>
            <p:nvPr/>
          </p:nvSpPr>
          <p:spPr bwMode="auto">
            <a:xfrm>
              <a:off x="5805488" y="3821114"/>
              <a:ext cx="501650" cy="595313"/>
            </a:xfrm>
            <a:custGeom>
              <a:avLst/>
              <a:gdLst>
                <a:gd name="T0" fmla="*/ 314 w 316"/>
                <a:gd name="T1" fmla="*/ 61 h 375"/>
                <a:gd name="T2" fmla="*/ 314 w 316"/>
                <a:gd name="T3" fmla="*/ 61 h 375"/>
                <a:gd name="T4" fmla="*/ 294 w 316"/>
                <a:gd name="T5" fmla="*/ 61 h 375"/>
                <a:gd name="T6" fmla="*/ 278 w 316"/>
                <a:gd name="T7" fmla="*/ 61 h 375"/>
                <a:gd name="T8" fmla="*/ 259 w 316"/>
                <a:gd name="T9" fmla="*/ 57 h 375"/>
                <a:gd name="T10" fmla="*/ 245 w 316"/>
                <a:gd name="T11" fmla="*/ 53 h 375"/>
                <a:gd name="T12" fmla="*/ 217 w 316"/>
                <a:gd name="T13" fmla="*/ 44 h 375"/>
                <a:gd name="T14" fmla="*/ 196 w 316"/>
                <a:gd name="T15" fmla="*/ 33 h 375"/>
                <a:gd name="T16" fmla="*/ 179 w 316"/>
                <a:gd name="T17" fmla="*/ 21 h 375"/>
                <a:gd name="T18" fmla="*/ 166 w 316"/>
                <a:gd name="T19" fmla="*/ 11 h 375"/>
                <a:gd name="T20" fmla="*/ 157 w 316"/>
                <a:gd name="T21" fmla="*/ 0 h 375"/>
                <a:gd name="T22" fmla="*/ 157 w 316"/>
                <a:gd name="T23" fmla="*/ 0 h 375"/>
                <a:gd name="T24" fmla="*/ 148 w 316"/>
                <a:gd name="T25" fmla="*/ 11 h 375"/>
                <a:gd name="T26" fmla="*/ 135 w 316"/>
                <a:gd name="T27" fmla="*/ 21 h 375"/>
                <a:gd name="T28" fmla="*/ 119 w 316"/>
                <a:gd name="T29" fmla="*/ 33 h 375"/>
                <a:gd name="T30" fmla="*/ 97 w 316"/>
                <a:gd name="T31" fmla="*/ 44 h 375"/>
                <a:gd name="T32" fmla="*/ 70 w 316"/>
                <a:gd name="T33" fmla="*/ 53 h 375"/>
                <a:gd name="T34" fmla="*/ 55 w 316"/>
                <a:gd name="T35" fmla="*/ 57 h 375"/>
                <a:gd name="T36" fmla="*/ 38 w 316"/>
                <a:gd name="T37" fmla="*/ 61 h 375"/>
                <a:gd name="T38" fmla="*/ 20 w 316"/>
                <a:gd name="T39" fmla="*/ 61 h 375"/>
                <a:gd name="T40" fmla="*/ 2 w 316"/>
                <a:gd name="T41" fmla="*/ 61 h 375"/>
                <a:gd name="T42" fmla="*/ 2 w 316"/>
                <a:gd name="T43" fmla="*/ 61 h 375"/>
                <a:gd name="T44" fmla="*/ 0 w 316"/>
                <a:gd name="T45" fmla="*/ 72 h 375"/>
                <a:gd name="T46" fmla="*/ 0 w 316"/>
                <a:gd name="T47" fmla="*/ 99 h 375"/>
                <a:gd name="T48" fmla="*/ 2 w 316"/>
                <a:gd name="T49" fmla="*/ 137 h 375"/>
                <a:gd name="T50" fmla="*/ 6 w 316"/>
                <a:gd name="T51" fmla="*/ 161 h 375"/>
                <a:gd name="T52" fmla="*/ 9 w 316"/>
                <a:gd name="T53" fmla="*/ 187 h 375"/>
                <a:gd name="T54" fmla="*/ 17 w 316"/>
                <a:gd name="T55" fmla="*/ 212 h 375"/>
                <a:gd name="T56" fmla="*/ 26 w 316"/>
                <a:gd name="T57" fmla="*/ 238 h 375"/>
                <a:gd name="T58" fmla="*/ 38 w 316"/>
                <a:gd name="T59" fmla="*/ 263 h 375"/>
                <a:gd name="T60" fmla="*/ 55 w 316"/>
                <a:gd name="T61" fmla="*/ 289 h 375"/>
                <a:gd name="T62" fmla="*/ 75 w 316"/>
                <a:gd name="T63" fmla="*/ 313 h 375"/>
                <a:gd name="T64" fmla="*/ 86 w 316"/>
                <a:gd name="T65" fmla="*/ 325 h 375"/>
                <a:gd name="T66" fmla="*/ 97 w 316"/>
                <a:gd name="T67" fmla="*/ 336 h 375"/>
                <a:gd name="T68" fmla="*/ 112 w 316"/>
                <a:gd name="T69" fmla="*/ 347 h 375"/>
                <a:gd name="T70" fmla="*/ 124 w 316"/>
                <a:gd name="T71" fmla="*/ 357 h 375"/>
                <a:gd name="T72" fmla="*/ 141 w 316"/>
                <a:gd name="T73" fmla="*/ 366 h 375"/>
                <a:gd name="T74" fmla="*/ 157 w 316"/>
                <a:gd name="T75" fmla="*/ 375 h 375"/>
                <a:gd name="T76" fmla="*/ 157 w 316"/>
                <a:gd name="T77" fmla="*/ 375 h 375"/>
                <a:gd name="T78" fmla="*/ 174 w 316"/>
                <a:gd name="T79" fmla="*/ 366 h 375"/>
                <a:gd name="T80" fmla="*/ 190 w 316"/>
                <a:gd name="T81" fmla="*/ 357 h 375"/>
                <a:gd name="T82" fmla="*/ 205 w 316"/>
                <a:gd name="T83" fmla="*/ 347 h 375"/>
                <a:gd name="T84" fmla="*/ 217 w 316"/>
                <a:gd name="T85" fmla="*/ 336 h 375"/>
                <a:gd name="T86" fmla="*/ 230 w 316"/>
                <a:gd name="T87" fmla="*/ 325 h 375"/>
                <a:gd name="T88" fmla="*/ 241 w 316"/>
                <a:gd name="T89" fmla="*/ 313 h 375"/>
                <a:gd name="T90" fmla="*/ 259 w 316"/>
                <a:gd name="T91" fmla="*/ 289 h 375"/>
                <a:gd name="T92" fmla="*/ 276 w 316"/>
                <a:gd name="T93" fmla="*/ 263 h 375"/>
                <a:gd name="T94" fmla="*/ 289 w 316"/>
                <a:gd name="T95" fmla="*/ 238 h 375"/>
                <a:gd name="T96" fmla="*/ 298 w 316"/>
                <a:gd name="T97" fmla="*/ 212 h 375"/>
                <a:gd name="T98" fmla="*/ 305 w 316"/>
                <a:gd name="T99" fmla="*/ 187 h 375"/>
                <a:gd name="T100" fmla="*/ 311 w 316"/>
                <a:gd name="T101" fmla="*/ 161 h 375"/>
                <a:gd name="T102" fmla="*/ 312 w 316"/>
                <a:gd name="T103" fmla="*/ 137 h 375"/>
                <a:gd name="T104" fmla="*/ 316 w 316"/>
                <a:gd name="T105" fmla="*/ 99 h 375"/>
                <a:gd name="T106" fmla="*/ 314 w 316"/>
                <a:gd name="T107" fmla="*/ 72 h 375"/>
                <a:gd name="T108" fmla="*/ 314 w 316"/>
                <a:gd name="T109" fmla="*/ 6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6" h="375">
                  <a:moveTo>
                    <a:pt x="314" y="61"/>
                  </a:moveTo>
                  <a:lnTo>
                    <a:pt x="314" y="61"/>
                  </a:lnTo>
                  <a:lnTo>
                    <a:pt x="294" y="61"/>
                  </a:lnTo>
                  <a:lnTo>
                    <a:pt x="278" y="61"/>
                  </a:lnTo>
                  <a:lnTo>
                    <a:pt x="259" y="57"/>
                  </a:lnTo>
                  <a:lnTo>
                    <a:pt x="245" y="53"/>
                  </a:lnTo>
                  <a:lnTo>
                    <a:pt x="217" y="44"/>
                  </a:lnTo>
                  <a:lnTo>
                    <a:pt x="196" y="33"/>
                  </a:lnTo>
                  <a:lnTo>
                    <a:pt x="179" y="21"/>
                  </a:lnTo>
                  <a:lnTo>
                    <a:pt x="166" y="11"/>
                  </a:lnTo>
                  <a:lnTo>
                    <a:pt x="157" y="0"/>
                  </a:lnTo>
                  <a:lnTo>
                    <a:pt x="157" y="0"/>
                  </a:lnTo>
                  <a:lnTo>
                    <a:pt x="148" y="11"/>
                  </a:lnTo>
                  <a:lnTo>
                    <a:pt x="135" y="21"/>
                  </a:lnTo>
                  <a:lnTo>
                    <a:pt x="119" y="33"/>
                  </a:lnTo>
                  <a:lnTo>
                    <a:pt x="97" y="44"/>
                  </a:lnTo>
                  <a:lnTo>
                    <a:pt x="70" y="53"/>
                  </a:lnTo>
                  <a:lnTo>
                    <a:pt x="55" y="57"/>
                  </a:lnTo>
                  <a:lnTo>
                    <a:pt x="38" y="61"/>
                  </a:lnTo>
                  <a:lnTo>
                    <a:pt x="20" y="61"/>
                  </a:lnTo>
                  <a:lnTo>
                    <a:pt x="2" y="61"/>
                  </a:lnTo>
                  <a:lnTo>
                    <a:pt x="2" y="61"/>
                  </a:lnTo>
                  <a:lnTo>
                    <a:pt x="0" y="72"/>
                  </a:lnTo>
                  <a:lnTo>
                    <a:pt x="0" y="99"/>
                  </a:lnTo>
                  <a:lnTo>
                    <a:pt x="2" y="137"/>
                  </a:lnTo>
                  <a:lnTo>
                    <a:pt x="6" y="161"/>
                  </a:lnTo>
                  <a:lnTo>
                    <a:pt x="9" y="187"/>
                  </a:lnTo>
                  <a:lnTo>
                    <a:pt x="17" y="212"/>
                  </a:lnTo>
                  <a:lnTo>
                    <a:pt x="26" y="238"/>
                  </a:lnTo>
                  <a:lnTo>
                    <a:pt x="38" y="263"/>
                  </a:lnTo>
                  <a:lnTo>
                    <a:pt x="55" y="289"/>
                  </a:lnTo>
                  <a:lnTo>
                    <a:pt x="75" y="313"/>
                  </a:lnTo>
                  <a:lnTo>
                    <a:pt x="86" y="325"/>
                  </a:lnTo>
                  <a:lnTo>
                    <a:pt x="97" y="336"/>
                  </a:lnTo>
                  <a:lnTo>
                    <a:pt x="112" y="347"/>
                  </a:lnTo>
                  <a:lnTo>
                    <a:pt x="124" y="357"/>
                  </a:lnTo>
                  <a:lnTo>
                    <a:pt x="141" y="366"/>
                  </a:lnTo>
                  <a:lnTo>
                    <a:pt x="157" y="375"/>
                  </a:lnTo>
                  <a:lnTo>
                    <a:pt x="157" y="375"/>
                  </a:lnTo>
                  <a:lnTo>
                    <a:pt x="174" y="366"/>
                  </a:lnTo>
                  <a:lnTo>
                    <a:pt x="190" y="357"/>
                  </a:lnTo>
                  <a:lnTo>
                    <a:pt x="205" y="347"/>
                  </a:lnTo>
                  <a:lnTo>
                    <a:pt x="217" y="336"/>
                  </a:lnTo>
                  <a:lnTo>
                    <a:pt x="230" y="325"/>
                  </a:lnTo>
                  <a:lnTo>
                    <a:pt x="241" y="313"/>
                  </a:lnTo>
                  <a:lnTo>
                    <a:pt x="259" y="289"/>
                  </a:lnTo>
                  <a:lnTo>
                    <a:pt x="276" y="263"/>
                  </a:lnTo>
                  <a:lnTo>
                    <a:pt x="289" y="238"/>
                  </a:lnTo>
                  <a:lnTo>
                    <a:pt x="298" y="212"/>
                  </a:lnTo>
                  <a:lnTo>
                    <a:pt x="305" y="187"/>
                  </a:lnTo>
                  <a:lnTo>
                    <a:pt x="311" y="161"/>
                  </a:lnTo>
                  <a:lnTo>
                    <a:pt x="312" y="137"/>
                  </a:lnTo>
                  <a:lnTo>
                    <a:pt x="316" y="99"/>
                  </a:lnTo>
                  <a:lnTo>
                    <a:pt x="314" y="72"/>
                  </a:lnTo>
                  <a:lnTo>
                    <a:pt x="314" y="61"/>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5" name="Freeform 110">
              <a:extLst>
                <a:ext uri="{FF2B5EF4-FFF2-40B4-BE49-F238E27FC236}">
                  <a16:creationId xmlns="" xmlns:a16="http://schemas.microsoft.com/office/drawing/2014/main" id="{89B6C9FA-4E46-4A24-8679-CB7B5CFCAECF}"/>
                </a:ext>
              </a:extLst>
            </p:cNvPr>
            <p:cNvSpPr>
              <a:spLocks/>
            </p:cNvSpPr>
            <p:nvPr/>
          </p:nvSpPr>
          <p:spPr bwMode="auto">
            <a:xfrm>
              <a:off x="5805488" y="3821114"/>
              <a:ext cx="501650" cy="595313"/>
            </a:xfrm>
            <a:custGeom>
              <a:avLst/>
              <a:gdLst>
                <a:gd name="T0" fmla="*/ 314 w 316"/>
                <a:gd name="T1" fmla="*/ 61 h 375"/>
                <a:gd name="T2" fmla="*/ 314 w 316"/>
                <a:gd name="T3" fmla="*/ 61 h 375"/>
                <a:gd name="T4" fmla="*/ 294 w 316"/>
                <a:gd name="T5" fmla="*/ 61 h 375"/>
                <a:gd name="T6" fmla="*/ 278 w 316"/>
                <a:gd name="T7" fmla="*/ 61 h 375"/>
                <a:gd name="T8" fmla="*/ 259 w 316"/>
                <a:gd name="T9" fmla="*/ 57 h 375"/>
                <a:gd name="T10" fmla="*/ 245 w 316"/>
                <a:gd name="T11" fmla="*/ 53 h 375"/>
                <a:gd name="T12" fmla="*/ 217 w 316"/>
                <a:gd name="T13" fmla="*/ 44 h 375"/>
                <a:gd name="T14" fmla="*/ 196 w 316"/>
                <a:gd name="T15" fmla="*/ 33 h 375"/>
                <a:gd name="T16" fmla="*/ 179 w 316"/>
                <a:gd name="T17" fmla="*/ 21 h 375"/>
                <a:gd name="T18" fmla="*/ 166 w 316"/>
                <a:gd name="T19" fmla="*/ 11 h 375"/>
                <a:gd name="T20" fmla="*/ 157 w 316"/>
                <a:gd name="T21" fmla="*/ 0 h 375"/>
                <a:gd name="T22" fmla="*/ 157 w 316"/>
                <a:gd name="T23" fmla="*/ 0 h 375"/>
                <a:gd name="T24" fmla="*/ 148 w 316"/>
                <a:gd name="T25" fmla="*/ 11 h 375"/>
                <a:gd name="T26" fmla="*/ 135 w 316"/>
                <a:gd name="T27" fmla="*/ 21 h 375"/>
                <a:gd name="T28" fmla="*/ 119 w 316"/>
                <a:gd name="T29" fmla="*/ 33 h 375"/>
                <a:gd name="T30" fmla="*/ 97 w 316"/>
                <a:gd name="T31" fmla="*/ 44 h 375"/>
                <a:gd name="T32" fmla="*/ 70 w 316"/>
                <a:gd name="T33" fmla="*/ 53 h 375"/>
                <a:gd name="T34" fmla="*/ 55 w 316"/>
                <a:gd name="T35" fmla="*/ 57 h 375"/>
                <a:gd name="T36" fmla="*/ 38 w 316"/>
                <a:gd name="T37" fmla="*/ 61 h 375"/>
                <a:gd name="T38" fmla="*/ 20 w 316"/>
                <a:gd name="T39" fmla="*/ 61 h 375"/>
                <a:gd name="T40" fmla="*/ 2 w 316"/>
                <a:gd name="T41" fmla="*/ 61 h 375"/>
                <a:gd name="T42" fmla="*/ 2 w 316"/>
                <a:gd name="T43" fmla="*/ 61 h 375"/>
                <a:gd name="T44" fmla="*/ 0 w 316"/>
                <a:gd name="T45" fmla="*/ 72 h 375"/>
                <a:gd name="T46" fmla="*/ 0 w 316"/>
                <a:gd name="T47" fmla="*/ 99 h 375"/>
                <a:gd name="T48" fmla="*/ 2 w 316"/>
                <a:gd name="T49" fmla="*/ 137 h 375"/>
                <a:gd name="T50" fmla="*/ 6 w 316"/>
                <a:gd name="T51" fmla="*/ 161 h 375"/>
                <a:gd name="T52" fmla="*/ 9 w 316"/>
                <a:gd name="T53" fmla="*/ 187 h 375"/>
                <a:gd name="T54" fmla="*/ 17 w 316"/>
                <a:gd name="T55" fmla="*/ 212 h 375"/>
                <a:gd name="T56" fmla="*/ 26 w 316"/>
                <a:gd name="T57" fmla="*/ 238 h 375"/>
                <a:gd name="T58" fmla="*/ 38 w 316"/>
                <a:gd name="T59" fmla="*/ 263 h 375"/>
                <a:gd name="T60" fmla="*/ 55 w 316"/>
                <a:gd name="T61" fmla="*/ 289 h 375"/>
                <a:gd name="T62" fmla="*/ 75 w 316"/>
                <a:gd name="T63" fmla="*/ 313 h 375"/>
                <a:gd name="T64" fmla="*/ 86 w 316"/>
                <a:gd name="T65" fmla="*/ 325 h 375"/>
                <a:gd name="T66" fmla="*/ 97 w 316"/>
                <a:gd name="T67" fmla="*/ 336 h 375"/>
                <a:gd name="T68" fmla="*/ 112 w 316"/>
                <a:gd name="T69" fmla="*/ 347 h 375"/>
                <a:gd name="T70" fmla="*/ 124 w 316"/>
                <a:gd name="T71" fmla="*/ 357 h 375"/>
                <a:gd name="T72" fmla="*/ 141 w 316"/>
                <a:gd name="T73" fmla="*/ 366 h 375"/>
                <a:gd name="T74" fmla="*/ 157 w 316"/>
                <a:gd name="T75" fmla="*/ 375 h 375"/>
                <a:gd name="T76" fmla="*/ 157 w 316"/>
                <a:gd name="T77" fmla="*/ 375 h 375"/>
                <a:gd name="T78" fmla="*/ 174 w 316"/>
                <a:gd name="T79" fmla="*/ 366 h 375"/>
                <a:gd name="T80" fmla="*/ 190 w 316"/>
                <a:gd name="T81" fmla="*/ 357 h 375"/>
                <a:gd name="T82" fmla="*/ 205 w 316"/>
                <a:gd name="T83" fmla="*/ 347 h 375"/>
                <a:gd name="T84" fmla="*/ 217 w 316"/>
                <a:gd name="T85" fmla="*/ 336 h 375"/>
                <a:gd name="T86" fmla="*/ 230 w 316"/>
                <a:gd name="T87" fmla="*/ 325 h 375"/>
                <a:gd name="T88" fmla="*/ 241 w 316"/>
                <a:gd name="T89" fmla="*/ 313 h 375"/>
                <a:gd name="T90" fmla="*/ 259 w 316"/>
                <a:gd name="T91" fmla="*/ 289 h 375"/>
                <a:gd name="T92" fmla="*/ 276 w 316"/>
                <a:gd name="T93" fmla="*/ 263 h 375"/>
                <a:gd name="T94" fmla="*/ 289 w 316"/>
                <a:gd name="T95" fmla="*/ 238 h 375"/>
                <a:gd name="T96" fmla="*/ 298 w 316"/>
                <a:gd name="T97" fmla="*/ 212 h 375"/>
                <a:gd name="T98" fmla="*/ 305 w 316"/>
                <a:gd name="T99" fmla="*/ 187 h 375"/>
                <a:gd name="T100" fmla="*/ 311 w 316"/>
                <a:gd name="T101" fmla="*/ 161 h 375"/>
                <a:gd name="T102" fmla="*/ 312 w 316"/>
                <a:gd name="T103" fmla="*/ 137 h 375"/>
                <a:gd name="T104" fmla="*/ 316 w 316"/>
                <a:gd name="T105" fmla="*/ 99 h 375"/>
                <a:gd name="T106" fmla="*/ 314 w 316"/>
                <a:gd name="T107" fmla="*/ 72 h 375"/>
                <a:gd name="T108" fmla="*/ 314 w 316"/>
                <a:gd name="T109" fmla="*/ 6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6" h="375">
                  <a:moveTo>
                    <a:pt x="314" y="61"/>
                  </a:moveTo>
                  <a:lnTo>
                    <a:pt x="314" y="61"/>
                  </a:lnTo>
                  <a:lnTo>
                    <a:pt x="294" y="61"/>
                  </a:lnTo>
                  <a:lnTo>
                    <a:pt x="278" y="61"/>
                  </a:lnTo>
                  <a:lnTo>
                    <a:pt x="259" y="57"/>
                  </a:lnTo>
                  <a:lnTo>
                    <a:pt x="245" y="53"/>
                  </a:lnTo>
                  <a:lnTo>
                    <a:pt x="217" y="44"/>
                  </a:lnTo>
                  <a:lnTo>
                    <a:pt x="196" y="33"/>
                  </a:lnTo>
                  <a:lnTo>
                    <a:pt x="179" y="21"/>
                  </a:lnTo>
                  <a:lnTo>
                    <a:pt x="166" y="11"/>
                  </a:lnTo>
                  <a:lnTo>
                    <a:pt x="157" y="0"/>
                  </a:lnTo>
                  <a:lnTo>
                    <a:pt x="157" y="0"/>
                  </a:lnTo>
                  <a:lnTo>
                    <a:pt x="148" y="11"/>
                  </a:lnTo>
                  <a:lnTo>
                    <a:pt x="135" y="21"/>
                  </a:lnTo>
                  <a:lnTo>
                    <a:pt x="119" y="33"/>
                  </a:lnTo>
                  <a:lnTo>
                    <a:pt x="97" y="44"/>
                  </a:lnTo>
                  <a:lnTo>
                    <a:pt x="70" y="53"/>
                  </a:lnTo>
                  <a:lnTo>
                    <a:pt x="55" y="57"/>
                  </a:lnTo>
                  <a:lnTo>
                    <a:pt x="38" y="61"/>
                  </a:lnTo>
                  <a:lnTo>
                    <a:pt x="20" y="61"/>
                  </a:lnTo>
                  <a:lnTo>
                    <a:pt x="2" y="61"/>
                  </a:lnTo>
                  <a:lnTo>
                    <a:pt x="2" y="61"/>
                  </a:lnTo>
                  <a:lnTo>
                    <a:pt x="0" y="72"/>
                  </a:lnTo>
                  <a:lnTo>
                    <a:pt x="0" y="99"/>
                  </a:lnTo>
                  <a:lnTo>
                    <a:pt x="2" y="137"/>
                  </a:lnTo>
                  <a:lnTo>
                    <a:pt x="6" y="161"/>
                  </a:lnTo>
                  <a:lnTo>
                    <a:pt x="9" y="187"/>
                  </a:lnTo>
                  <a:lnTo>
                    <a:pt x="17" y="212"/>
                  </a:lnTo>
                  <a:lnTo>
                    <a:pt x="26" y="238"/>
                  </a:lnTo>
                  <a:lnTo>
                    <a:pt x="38" y="263"/>
                  </a:lnTo>
                  <a:lnTo>
                    <a:pt x="55" y="289"/>
                  </a:lnTo>
                  <a:lnTo>
                    <a:pt x="75" y="313"/>
                  </a:lnTo>
                  <a:lnTo>
                    <a:pt x="86" y="325"/>
                  </a:lnTo>
                  <a:lnTo>
                    <a:pt x="97" y="336"/>
                  </a:lnTo>
                  <a:lnTo>
                    <a:pt x="112" y="347"/>
                  </a:lnTo>
                  <a:lnTo>
                    <a:pt x="124" y="357"/>
                  </a:lnTo>
                  <a:lnTo>
                    <a:pt x="141" y="366"/>
                  </a:lnTo>
                  <a:lnTo>
                    <a:pt x="157" y="375"/>
                  </a:lnTo>
                  <a:lnTo>
                    <a:pt x="157" y="375"/>
                  </a:lnTo>
                  <a:lnTo>
                    <a:pt x="174" y="366"/>
                  </a:lnTo>
                  <a:lnTo>
                    <a:pt x="190" y="357"/>
                  </a:lnTo>
                  <a:lnTo>
                    <a:pt x="205" y="347"/>
                  </a:lnTo>
                  <a:lnTo>
                    <a:pt x="217" y="336"/>
                  </a:lnTo>
                  <a:lnTo>
                    <a:pt x="230" y="325"/>
                  </a:lnTo>
                  <a:lnTo>
                    <a:pt x="241" y="313"/>
                  </a:lnTo>
                  <a:lnTo>
                    <a:pt x="259" y="289"/>
                  </a:lnTo>
                  <a:lnTo>
                    <a:pt x="276" y="263"/>
                  </a:lnTo>
                  <a:lnTo>
                    <a:pt x="289" y="238"/>
                  </a:lnTo>
                  <a:lnTo>
                    <a:pt x="298" y="212"/>
                  </a:lnTo>
                  <a:lnTo>
                    <a:pt x="305" y="187"/>
                  </a:lnTo>
                  <a:lnTo>
                    <a:pt x="311" y="161"/>
                  </a:lnTo>
                  <a:lnTo>
                    <a:pt x="312" y="137"/>
                  </a:lnTo>
                  <a:lnTo>
                    <a:pt x="316" y="99"/>
                  </a:lnTo>
                  <a:lnTo>
                    <a:pt x="314" y="72"/>
                  </a:lnTo>
                  <a:lnTo>
                    <a:pt x="314"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6" name="Freeform 111">
              <a:extLst>
                <a:ext uri="{FF2B5EF4-FFF2-40B4-BE49-F238E27FC236}">
                  <a16:creationId xmlns="" xmlns:a16="http://schemas.microsoft.com/office/drawing/2014/main" id="{75604331-20E1-447F-A7C5-5FFC1AAA7EE5}"/>
                </a:ext>
              </a:extLst>
            </p:cNvPr>
            <p:cNvSpPr>
              <a:spLocks noEditPoints="1"/>
            </p:cNvSpPr>
            <p:nvPr/>
          </p:nvSpPr>
          <p:spPr bwMode="auto">
            <a:xfrm>
              <a:off x="5794376" y="3806826"/>
              <a:ext cx="522288" cy="617538"/>
            </a:xfrm>
            <a:custGeom>
              <a:avLst/>
              <a:gdLst>
                <a:gd name="T0" fmla="*/ 162 w 329"/>
                <a:gd name="T1" fmla="*/ 389 h 389"/>
                <a:gd name="T2" fmla="*/ 144 w 329"/>
                <a:gd name="T3" fmla="*/ 380 h 389"/>
                <a:gd name="T4" fmla="*/ 113 w 329"/>
                <a:gd name="T5" fmla="*/ 360 h 389"/>
                <a:gd name="T6" fmla="*/ 86 w 329"/>
                <a:gd name="T7" fmla="*/ 336 h 389"/>
                <a:gd name="T8" fmla="*/ 55 w 329"/>
                <a:gd name="T9" fmla="*/ 300 h 389"/>
                <a:gd name="T10" fmla="*/ 27 w 329"/>
                <a:gd name="T11" fmla="*/ 247 h 389"/>
                <a:gd name="T12" fmla="*/ 11 w 329"/>
                <a:gd name="T13" fmla="*/ 196 h 389"/>
                <a:gd name="T14" fmla="*/ 5 w 329"/>
                <a:gd name="T15" fmla="*/ 172 h 389"/>
                <a:gd name="T16" fmla="*/ 0 w 329"/>
                <a:gd name="T17" fmla="*/ 108 h 389"/>
                <a:gd name="T18" fmla="*/ 2 w 329"/>
                <a:gd name="T19" fmla="*/ 70 h 389"/>
                <a:gd name="T20" fmla="*/ 9 w 329"/>
                <a:gd name="T21" fmla="*/ 64 h 389"/>
                <a:gd name="T22" fmla="*/ 27 w 329"/>
                <a:gd name="T23" fmla="*/ 64 h 389"/>
                <a:gd name="T24" fmla="*/ 60 w 329"/>
                <a:gd name="T25" fmla="*/ 61 h 389"/>
                <a:gd name="T26" fmla="*/ 100 w 329"/>
                <a:gd name="T27" fmla="*/ 48 h 389"/>
                <a:gd name="T28" fmla="*/ 139 w 329"/>
                <a:gd name="T29" fmla="*/ 26 h 389"/>
                <a:gd name="T30" fmla="*/ 161 w 329"/>
                <a:gd name="T31" fmla="*/ 6 h 389"/>
                <a:gd name="T32" fmla="*/ 170 w 329"/>
                <a:gd name="T33" fmla="*/ 6 h 389"/>
                <a:gd name="T34" fmla="*/ 179 w 329"/>
                <a:gd name="T35" fmla="*/ 17 h 389"/>
                <a:gd name="T36" fmla="*/ 208 w 329"/>
                <a:gd name="T37" fmla="*/ 37 h 389"/>
                <a:gd name="T38" fmla="*/ 254 w 329"/>
                <a:gd name="T39" fmla="*/ 57 h 389"/>
                <a:gd name="T40" fmla="*/ 285 w 329"/>
                <a:gd name="T41" fmla="*/ 62 h 389"/>
                <a:gd name="T42" fmla="*/ 321 w 329"/>
                <a:gd name="T43" fmla="*/ 64 h 389"/>
                <a:gd name="T44" fmla="*/ 327 w 329"/>
                <a:gd name="T45" fmla="*/ 70 h 389"/>
                <a:gd name="T46" fmla="*/ 329 w 329"/>
                <a:gd name="T47" fmla="*/ 81 h 389"/>
                <a:gd name="T48" fmla="*/ 327 w 329"/>
                <a:gd name="T49" fmla="*/ 148 h 389"/>
                <a:gd name="T50" fmla="*/ 318 w 329"/>
                <a:gd name="T51" fmla="*/ 196 h 389"/>
                <a:gd name="T52" fmla="*/ 310 w 329"/>
                <a:gd name="T53" fmla="*/ 221 h 389"/>
                <a:gd name="T54" fmla="*/ 290 w 329"/>
                <a:gd name="T55" fmla="*/ 272 h 389"/>
                <a:gd name="T56" fmla="*/ 254 w 329"/>
                <a:gd name="T57" fmla="*/ 324 h 389"/>
                <a:gd name="T58" fmla="*/ 230 w 329"/>
                <a:gd name="T59" fmla="*/ 349 h 389"/>
                <a:gd name="T60" fmla="*/ 201 w 329"/>
                <a:gd name="T61" fmla="*/ 369 h 389"/>
                <a:gd name="T62" fmla="*/ 166 w 329"/>
                <a:gd name="T63" fmla="*/ 389 h 389"/>
                <a:gd name="T64" fmla="*/ 13 w 329"/>
                <a:gd name="T65" fmla="*/ 77 h 389"/>
                <a:gd name="T66" fmla="*/ 13 w 329"/>
                <a:gd name="T67" fmla="*/ 93 h 389"/>
                <a:gd name="T68" fmla="*/ 16 w 329"/>
                <a:gd name="T69" fmla="*/ 156 h 389"/>
                <a:gd name="T70" fmla="*/ 22 w 329"/>
                <a:gd name="T71" fmla="*/ 194 h 389"/>
                <a:gd name="T72" fmla="*/ 31 w 329"/>
                <a:gd name="T73" fmla="*/ 225 h 389"/>
                <a:gd name="T74" fmla="*/ 56 w 329"/>
                <a:gd name="T75" fmla="*/ 280 h 389"/>
                <a:gd name="T76" fmla="*/ 93 w 329"/>
                <a:gd name="T77" fmla="*/ 325 h 389"/>
                <a:gd name="T78" fmla="*/ 139 w 329"/>
                <a:gd name="T79" fmla="*/ 362 h 389"/>
                <a:gd name="T80" fmla="*/ 164 w 329"/>
                <a:gd name="T81" fmla="*/ 376 h 389"/>
                <a:gd name="T82" fmla="*/ 215 w 329"/>
                <a:gd name="T83" fmla="*/ 345 h 389"/>
                <a:gd name="T84" fmla="*/ 255 w 329"/>
                <a:gd name="T85" fmla="*/ 305 h 389"/>
                <a:gd name="T86" fmla="*/ 287 w 329"/>
                <a:gd name="T87" fmla="*/ 254 h 389"/>
                <a:gd name="T88" fmla="*/ 307 w 329"/>
                <a:gd name="T89" fmla="*/ 194 h 389"/>
                <a:gd name="T90" fmla="*/ 310 w 329"/>
                <a:gd name="T91" fmla="*/ 174 h 389"/>
                <a:gd name="T92" fmla="*/ 316 w 329"/>
                <a:gd name="T93" fmla="*/ 121 h 389"/>
                <a:gd name="T94" fmla="*/ 316 w 329"/>
                <a:gd name="T95" fmla="*/ 77 h 389"/>
                <a:gd name="T96" fmla="*/ 285 w 329"/>
                <a:gd name="T97" fmla="*/ 75 h 389"/>
                <a:gd name="T98" fmla="*/ 234 w 329"/>
                <a:gd name="T99" fmla="*/ 62 h 389"/>
                <a:gd name="T100" fmla="*/ 195 w 329"/>
                <a:gd name="T101" fmla="*/ 44 h 389"/>
                <a:gd name="T102" fmla="*/ 164 w 329"/>
                <a:gd name="T103" fmla="*/ 19 h 389"/>
                <a:gd name="T104" fmla="*/ 148 w 329"/>
                <a:gd name="T105" fmla="*/ 35 h 389"/>
                <a:gd name="T106" fmla="*/ 117 w 329"/>
                <a:gd name="T107" fmla="*/ 53 h 389"/>
                <a:gd name="T108" fmla="*/ 75 w 329"/>
                <a:gd name="T109" fmla="*/ 70 h 389"/>
                <a:gd name="T110" fmla="*/ 18 w 329"/>
                <a:gd name="T111" fmla="*/ 77 h 389"/>
                <a:gd name="T112" fmla="*/ 13 w 329"/>
                <a:gd name="T113" fmla="*/ 7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9" h="389">
                  <a:moveTo>
                    <a:pt x="164" y="389"/>
                  </a:moveTo>
                  <a:lnTo>
                    <a:pt x="162" y="389"/>
                  </a:lnTo>
                  <a:lnTo>
                    <a:pt x="162" y="389"/>
                  </a:lnTo>
                  <a:lnTo>
                    <a:pt x="144" y="380"/>
                  </a:lnTo>
                  <a:lnTo>
                    <a:pt x="128" y="369"/>
                  </a:lnTo>
                  <a:lnTo>
                    <a:pt x="113" y="360"/>
                  </a:lnTo>
                  <a:lnTo>
                    <a:pt x="98" y="349"/>
                  </a:lnTo>
                  <a:lnTo>
                    <a:pt x="86" y="336"/>
                  </a:lnTo>
                  <a:lnTo>
                    <a:pt x="75" y="324"/>
                  </a:lnTo>
                  <a:lnTo>
                    <a:pt x="55" y="300"/>
                  </a:lnTo>
                  <a:lnTo>
                    <a:pt x="40" y="272"/>
                  </a:lnTo>
                  <a:lnTo>
                    <a:pt x="27" y="247"/>
                  </a:lnTo>
                  <a:lnTo>
                    <a:pt x="18" y="221"/>
                  </a:lnTo>
                  <a:lnTo>
                    <a:pt x="11" y="196"/>
                  </a:lnTo>
                  <a:lnTo>
                    <a:pt x="11" y="196"/>
                  </a:lnTo>
                  <a:lnTo>
                    <a:pt x="5" y="172"/>
                  </a:lnTo>
                  <a:lnTo>
                    <a:pt x="4" y="148"/>
                  </a:lnTo>
                  <a:lnTo>
                    <a:pt x="0" y="108"/>
                  </a:lnTo>
                  <a:lnTo>
                    <a:pt x="2" y="81"/>
                  </a:lnTo>
                  <a:lnTo>
                    <a:pt x="2" y="70"/>
                  </a:lnTo>
                  <a:lnTo>
                    <a:pt x="4" y="64"/>
                  </a:lnTo>
                  <a:lnTo>
                    <a:pt x="9" y="64"/>
                  </a:lnTo>
                  <a:lnTo>
                    <a:pt x="9" y="64"/>
                  </a:lnTo>
                  <a:lnTo>
                    <a:pt x="27" y="64"/>
                  </a:lnTo>
                  <a:lnTo>
                    <a:pt x="44" y="62"/>
                  </a:lnTo>
                  <a:lnTo>
                    <a:pt x="60" y="61"/>
                  </a:lnTo>
                  <a:lnTo>
                    <a:pt x="75" y="57"/>
                  </a:lnTo>
                  <a:lnTo>
                    <a:pt x="100" y="48"/>
                  </a:lnTo>
                  <a:lnTo>
                    <a:pt x="122" y="37"/>
                  </a:lnTo>
                  <a:lnTo>
                    <a:pt x="139" y="26"/>
                  </a:lnTo>
                  <a:lnTo>
                    <a:pt x="150" y="17"/>
                  </a:lnTo>
                  <a:lnTo>
                    <a:pt x="161" y="6"/>
                  </a:lnTo>
                  <a:lnTo>
                    <a:pt x="164" y="0"/>
                  </a:lnTo>
                  <a:lnTo>
                    <a:pt x="170" y="6"/>
                  </a:lnTo>
                  <a:lnTo>
                    <a:pt x="170" y="6"/>
                  </a:lnTo>
                  <a:lnTo>
                    <a:pt x="179" y="17"/>
                  </a:lnTo>
                  <a:lnTo>
                    <a:pt x="192" y="26"/>
                  </a:lnTo>
                  <a:lnTo>
                    <a:pt x="208" y="37"/>
                  </a:lnTo>
                  <a:lnTo>
                    <a:pt x="228" y="48"/>
                  </a:lnTo>
                  <a:lnTo>
                    <a:pt x="254" y="57"/>
                  </a:lnTo>
                  <a:lnTo>
                    <a:pt x="270" y="61"/>
                  </a:lnTo>
                  <a:lnTo>
                    <a:pt x="285" y="62"/>
                  </a:lnTo>
                  <a:lnTo>
                    <a:pt x="303" y="64"/>
                  </a:lnTo>
                  <a:lnTo>
                    <a:pt x="321" y="64"/>
                  </a:lnTo>
                  <a:lnTo>
                    <a:pt x="327" y="64"/>
                  </a:lnTo>
                  <a:lnTo>
                    <a:pt x="327" y="70"/>
                  </a:lnTo>
                  <a:lnTo>
                    <a:pt x="327" y="70"/>
                  </a:lnTo>
                  <a:lnTo>
                    <a:pt x="329" y="81"/>
                  </a:lnTo>
                  <a:lnTo>
                    <a:pt x="329" y="108"/>
                  </a:lnTo>
                  <a:lnTo>
                    <a:pt x="327" y="148"/>
                  </a:lnTo>
                  <a:lnTo>
                    <a:pt x="323" y="172"/>
                  </a:lnTo>
                  <a:lnTo>
                    <a:pt x="318" y="196"/>
                  </a:lnTo>
                  <a:lnTo>
                    <a:pt x="318" y="196"/>
                  </a:lnTo>
                  <a:lnTo>
                    <a:pt x="310" y="221"/>
                  </a:lnTo>
                  <a:lnTo>
                    <a:pt x="301" y="247"/>
                  </a:lnTo>
                  <a:lnTo>
                    <a:pt x="290" y="272"/>
                  </a:lnTo>
                  <a:lnTo>
                    <a:pt x="274" y="300"/>
                  </a:lnTo>
                  <a:lnTo>
                    <a:pt x="254" y="324"/>
                  </a:lnTo>
                  <a:lnTo>
                    <a:pt x="243" y="336"/>
                  </a:lnTo>
                  <a:lnTo>
                    <a:pt x="230" y="349"/>
                  </a:lnTo>
                  <a:lnTo>
                    <a:pt x="215" y="360"/>
                  </a:lnTo>
                  <a:lnTo>
                    <a:pt x="201" y="369"/>
                  </a:lnTo>
                  <a:lnTo>
                    <a:pt x="184" y="380"/>
                  </a:lnTo>
                  <a:lnTo>
                    <a:pt x="166" y="389"/>
                  </a:lnTo>
                  <a:lnTo>
                    <a:pt x="164" y="389"/>
                  </a:lnTo>
                  <a:close/>
                  <a:moveTo>
                    <a:pt x="13" y="77"/>
                  </a:moveTo>
                  <a:lnTo>
                    <a:pt x="13" y="77"/>
                  </a:lnTo>
                  <a:lnTo>
                    <a:pt x="13" y="93"/>
                  </a:lnTo>
                  <a:lnTo>
                    <a:pt x="13" y="121"/>
                  </a:lnTo>
                  <a:lnTo>
                    <a:pt x="16" y="156"/>
                  </a:lnTo>
                  <a:lnTo>
                    <a:pt x="18" y="174"/>
                  </a:lnTo>
                  <a:lnTo>
                    <a:pt x="22" y="194"/>
                  </a:lnTo>
                  <a:lnTo>
                    <a:pt x="22" y="194"/>
                  </a:lnTo>
                  <a:lnTo>
                    <a:pt x="31" y="225"/>
                  </a:lnTo>
                  <a:lnTo>
                    <a:pt x="44" y="254"/>
                  </a:lnTo>
                  <a:lnTo>
                    <a:pt x="56" y="280"/>
                  </a:lnTo>
                  <a:lnTo>
                    <a:pt x="73" y="305"/>
                  </a:lnTo>
                  <a:lnTo>
                    <a:pt x="93" y="325"/>
                  </a:lnTo>
                  <a:lnTo>
                    <a:pt x="115" y="345"/>
                  </a:lnTo>
                  <a:lnTo>
                    <a:pt x="139" y="362"/>
                  </a:lnTo>
                  <a:lnTo>
                    <a:pt x="164" y="376"/>
                  </a:lnTo>
                  <a:lnTo>
                    <a:pt x="164" y="376"/>
                  </a:lnTo>
                  <a:lnTo>
                    <a:pt x="192" y="362"/>
                  </a:lnTo>
                  <a:lnTo>
                    <a:pt x="215" y="345"/>
                  </a:lnTo>
                  <a:lnTo>
                    <a:pt x="235" y="325"/>
                  </a:lnTo>
                  <a:lnTo>
                    <a:pt x="255" y="305"/>
                  </a:lnTo>
                  <a:lnTo>
                    <a:pt x="272" y="280"/>
                  </a:lnTo>
                  <a:lnTo>
                    <a:pt x="287" y="254"/>
                  </a:lnTo>
                  <a:lnTo>
                    <a:pt x="297" y="225"/>
                  </a:lnTo>
                  <a:lnTo>
                    <a:pt x="307" y="194"/>
                  </a:lnTo>
                  <a:lnTo>
                    <a:pt x="307" y="194"/>
                  </a:lnTo>
                  <a:lnTo>
                    <a:pt x="310" y="174"/>
                  </a:lnTo>
                  <a:lnTo>
                    <a:pt x="314" y="156"/>
                  </a:lnTo>
                  <a:lnTo>
                    <a:pt x="316" y="121"/>
                  </a:lnTo>
                  <a:lnTo>
                    <a:pt x="316" y="93"/>
                  </a:lnTo>
                  <a:lnTo>
                    <a:pt x="316" y="77"/>
                  </a:lnTo>
                  <a:lnTo>
                    <a:pt x="316" y="77"/>
                  </a:lnTo>
                  <a:lnTo>
                    <a:pt x="285" y="75"/>
                  </a:lnTo>
                  <a:lnTo>
                    <a:pt x="257" y="70"/>
                  </a:lnTo>
                  <a:lnTo>
                    <a:pt x="234" y="62"/>
                  </a:lnTo>
                  <a:lnTo>
                    <a:pt x="213" y="55"/>
                  </a:lnTo>
                  <a:lnTo>
                    <a:pt x="195" y="44"/>
                  </a:lnTo>
                  <a:lnTo>
                    <a:pt x="182" y="35"/>
                  </a:lnTo>
                  <a:lnTo>
                    <a:pt x="164" y="19"/>
                  </a:lnTo>
                  <a:lnTo>
                    <a:pt x="164" y="19"/>
                  </a:lnTo>
                  <a:lnTo>
                    <a:pt x="148" y="35"/>
                  </a:lnTo>
                  <a:lnTo>
                    <a:pt x="133" y="44"/>
                  </a:lnTo>
                  <a:lnTo>
                    <a:pt x="117" y="53"/>
                  </a:lnTo>
                  <a:lnTo>
                    <a:pt x="98" y="62"/>
                  </a:lnTo>
                  <a:lnTo>
                    <a:pt x="75" y="70"/>
                  </a:lnTo>
                  <a:lnTo>
                    <a:pt x="47" y="75"/>
                  </a:lnTo>
                  <a:lnTo>
                    <a:pt x="18" y="77"/>
                  </a:lnTo>
                  <a:lnTo>
                    <a:pt x="18" y="77"/>
                  </a:lnTo>
                  <a:lnTo>
                    <a:pt x="13" y="77"/>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7" name="Freeform 112">
              <a:extLst>
                <a:ext uri="{FF2B5EF4-FFF2-40B4-BE49-F238E27FC236}">
                  <a16:creationId xmlns="" xmlns:a16="http://schemas.microsoft.com/office/drawing/2014/main" id="{CC2005C1-34AD-4842-B6F7-0A7667363AF2}"/>
                </a:ext>
              </a:extLst>
            </p:cNvPr>
            <p:cNvSpPr>
              <a:spLocks/>
            </p:cNvSpPr>
            <p:nvPr/>
          </p:nvSpPr>
          <p:spPr bwMode="auto">
            <a:xfrm>
              <a:off x="5794376" y="3806826"/>
              <a:ext cx="522288" cy="617538"/>
            </a:xfrm>
            <a:custGeom>
              <a:avLst/>
              <a:gdLst>
                <a:gd name="T0" fmla="*/ 162 w 329"/>
                <a:gd name="T1" fmla="*/ 389 h 389"/>
                <a:gd name="T2" fmla="*/ 144 w 329"/>
                <a:gd name="T3" fmla="*/ 380 h 389"/>
                <a:gd name="T4" fmla="*/ 113 w 329"/>
                <a:gd name="T5" fmla="*/ 360 h 389"/>
                <a:gd name="T6" fmla="*/ 86 w 329"/>
                <a:gd name="T7" fmla="*/ 336 h 389"/>
                <a:gd name="T8" fmla="*/ 55 w 329"/>
                <a:gd name="T9" fmla="*/ 300 h 389"/>
                <a:gd name="T10" fmla="*/ 27 w 329"/>
                <a:gd name="T11" fmla="*/ 247 h 389"/>
                <a:gd name="T12" fmla="*/ 11 w 329"/>
                <a:gd name="T13" fmla="*/ 196 h 389"/>
                <a:gd name="T14" fmla="*/ 5 w 329"/>
                <a:gd name="T15" fmla="*/ 172 h 389"/>
                <a:gd name="T16" fmla="*/ 0 w 329"/>
                <a:gd name="T17" fmla="*/ 108 h 389"/>
                <a:gd name="T18" fmla="*/ 2 w 329"/>
                <a:gd name="T19" fmla="*/ 70 h 389"/>
                <a:gd name="T20" fmla="*/ 9 w 329"/>
                <a:gd name="T21" fmla="*/ 64 h 389"/>
                <a:gd name="T22" fmla="*/ 27 w 329"/>
                <a:gd name="T23" fmla="*/ 64 h 389"/>
                <a:gd name="T24" fmla="*/ 60 w 329"/>
                <a:gd name="T25" fmla="*/ 61 h 389"/>
                <a:gd name="T26" fmla="*/ 100 w 329"/>
                <a:gd name="T27" fmla="*/ 48 h 389"/>
                <a:gd name="T28" fmla="*/ 139 w 329"/>
                <a:gd name="T29" fmla="*/ 26 h 389"/>
                <a:gd name="T30" fmla="*/ 161 w 329"/>
                <a:gd name="T31" fmla="*/ 6 h 389"/>
                <a:gd name="T32" fmla="*/ 170 w 329"/>
                <a:gd name="T33" fmla="*/ 6 h 389"/>
                <a:gd name="T34" fmla="*/ 179 w 329"/>
                <a:gd name="T35" fmla="*/ 17 h 389"/>
                <a:gd name="T36" fmla="*/ 208 w 329"/>
                <a:gd name="T37" fmla="*/ 37 h 389"/>
                <a:gd name="T38" fmla="*/ 254 w 329"/>
                <a:gd name="T39" fmla="*/ 57 h 389"/>
                <a:gd name="T40" fmla="*/ 285 w 329"/>
                <a:gd name="T41" fmla="*/ 62 h 389"/>
                <a:gd name="T42" fmla="*/ 321 w 329"/>
                <a:gd name="T43" fmla="*/ 64 h 389"/>
                <a:gd name="T44" fmla="*/ 327 w 329"/>
                <a:gd name="T45" fmla="*/ 70 h 389"/>
                <a:gd name="T46" fmla="*/ 329 w 329"/>
                <a:gd name="T47" fmla="*/ 81 h 389"/>
                <a:gd name="T48" fmla="*/ 327 w 329"/>
                <a:gd name="T49" fmla="*/ 148 h 389"/>
                <a:gd name="T50" fmla="*/ 318 w 329"/>
                <a:gd name="T51" fmla="*/ 196 h 389"/>
                <a:gd name="T52" fmla="*/ 310 w 329"/>
                <a:gd name="T53" fmla="*/ 221 h 389"/>
                <a:gd name="T54" fmla="*/ 290 w 329"/>
                <a:gd name="T55" fmla="*/ 272 h 389"/>
                <a:gd name="T56" fmla="*/ 254 w 329"/>
                <a:gd name="T57" fmla="*/ 324 h 389"/>
                <a:gd name="T58" fmla="*/ 230 w 329"/>
                <a:gd name="T59" fmla="*/ 349 h 389"/>
                <a:gd name="T60" fmla="*/ 201 w 329"/>
                <a:gd name="T61" fmla="*/ 369 h 389"/>
                <a:gd name="T62" fmla="*/ 166 w 329"/>
                <a:gd name="T63"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9" h="389">
                  <a:moveTo>
                    <a:pt x="164" y="389"/>
                  </a:moveTo>
                  <a:lnTo>
                    <a:pt x="162" y="389"/>
                  </a:lnTo>
                  <a:lnTo>
                    <a:pt x="162" y="389"/>
                  </a:lnTo>
                  <a:lnTo>
                    <a:pt x="144" y="380"/>
                  </a:lnTo>
                  <a:lnTo>
                    <a:pt x="128" y="369"/>
                  </a:lnTo>
                  <a:lnTo>
                    <a:pt x="113" y="360"/>
                  </a:lnTo>
                  <a:lnTo>
                    <a:pt x="98" y="349"/>
                  </a:lnTo>
                  <a:lnTo>
                    <a:pt x="86" y="336"/>
                  </a:lnTo>
                  <a:lnTo>
                    <a:pt x="75" y="324"/>
                  </a:lnTo>
                  <a:lnTo>
                    <a:pt x="55" y="300"/>
                  </a:lnTo>
                  <a:lnTo>
                    <a:pt x="40" y="272"/>
                  </a:lnTo>
                  <a:lnTo>
                    <a:pt x="27" y="247"/>
                  </a:lnTo>
                  <a:lnTo>
                    <a:pt x="18" y="221"/>
                  </a:lnTo>
                  <a:lnTo>
                    <a:pt x="11" y="196"/>
                  </a:lnTo>
                  <a:lnTo>
                    <a:pt x="11" y="196"/>
                  </a:lnTo>
                  <a:lnTo>
                    <a:pt x="5" y="172"/>
                  </a:lnTo>
                  <a:lnTo>
                    <a:pt x="4" y="148"/>
                  </a:lnTo>
                  <a:lnTo>
                    <a:pt x="0" y="108"/>
                  </a:lnTo>
                  <a:lnTo>
                    <a:pt x="2" y="81"/>
                  </a:lnTo>
                  <a:lnTo>
                    <a:pt x="2" y="70"/>
                  </a:lnTo>
                  <a:lnTo>
                    <a:pt x="4" y="64"/>
                  </a:lnTo>
                  <a:lnTo>
                    <a:pt x="9" y="64"/>
                  </a:lnTo>
                  <a:lnTo>
                    <a:pt x="9" y="64"/>
                  </a:lnTo>
                  <a:lnTo>
                    <a:pt x="27" y="64"/>
                  </a:lnTo>
                  <a:lnTo>
                    <a:pt x="44" y="62"/>
                  </a:lnTo>
                  <a:lnTo>
                    <a:pt x="60" y="61"/>
                  </a:lnTo>
                  <a:lnTo>
                    <a:pt x="75" y="57"/>
                  </a:lnTo>
                  <a:lnTo>
                    <a:pt x="100" y="48"/>
                  </a:lnTo>
                  <a:lnTo>
                    <a:pt x="122" y="37"/>
                  </a:lnTo>
                  <a:lnTo>
                    <a:pt x="139" y="26"/>
                  </a:lnTo>
                  <a:lnTo>
                    <a:pt x="150" y="17"/>
                  </a:lnTo>
                  <a:lnTo>
                    <a:pt x="161" y="6"/>
                  </a:lnTo>
                  <a:lnTo>
                    <a:pt x="164" y="0"/>
                  </a:lnTo>
                  <a:lnTo>
                    <a:pt x="170" y="6"/>
                  </a:lnTo>
                  <a:lnTo>
                    <a:pt x="170" y="6"/>
                  </a:lnTo>
                  <a:lnTo>
                    <a:pt x="179" y="17"/>
                  </a:lnTo>
                  <a:lnTo>
                    <a:pt x="192" y="26"/>
                  </a:lnTo>
                  <a:lnTo>
                    <a:pt x="208" y="37"/>
                  </a:lnTo>
                  <a:lnTo>
                    <a:pt x="228" y="48"/>
                  </a:lnTo>
                  <a:lnTo>
                    <a:pt x="254" y="57"/>
                  </a:lnTo>
                  <a:lnTo>
                    <a:pt x="270" y="61"/>
                  </a:lnTo>
                  <a:lnTo>
                    <a:pt x="285" y="62"/>
                  </a:lnTo>
                  <a:lnTo>
                    <a:pt x="303" y="64"/>
                  </a:lnTo>
                  <a:lnTo>
                    <a:pt x="321" y="64"/>
                  </a:lnTo>
                  <a:lnTo>
                    <a:pt x="327" y="64"/>
                  </a:lnTo>
                  <a:lnTo>
                    <a:pt x="327" y="70"/>
                  </a:lnTo>
                  <a:lnTo>
                    <a:pt x="327" y="70"/>
                  </a:lnTo>
                  <a:lnTo>
                    <a:pt x="329" y="81"/>
                  </a:lnTo>
                  <a:lnTo>
                    <a:pt x="329" y="108"/>
                  </a:lnTo>
                  <a:lnTo>
                    <a:pt x="327" y="148"/>
                  </a:lnTo>
                  <a:lnTo>
                    <a:pt x="323" y="172"/>
                  </a:lnTo>
                  <a:lnTo>
                    <a:pt x="318" y="196"/>
                  </a:lnTo>
                  <a:lnTo>
                    <a:pt x="318" y="196"/>
                  </a:lnTo>
                  <a:lnTo>
                    <a:pt x="310" y="221"/>
                  </a:lnTo>
                  <a:lnTo>
                    <a:pt x="301" y="247"/>
                  </a:lnTo>
                  <a:lnTo>
                    <a:pt x="290" y="272"/>
                  </a:lnTo>
                  <a:lnTo>
                    <a:pt x="274" y="300"/>
                  </a:lnTo>
                  <a:lnTo>
                    <a:pt x="254" y="324"/>
                  </a:lnTo>
                  <a:lnTo>
                    <a:pt x="243" y="336"/>
                  </a:lnTo>
                  <a:lnTo>
                    <a:pt x="230" y="349"/>
                  </a:lnTo>
                  <a:lnTo>
                    <a:pt x="215" y="360"/>
                  </a:lnTo>
                  <a:lnTo>
                    <a:pt x="201" y="369"/>
                  </a:lnTo>
                  <a:lnTo>
                    <a:pt x="184" y="380"/>
                  </a:lnTo>
                  <a:lnTo>
                    <a:pt x="166" y="389"/>
                  </a:lnTo>
                  <a:lnTo>
                    <a:pt x="164" y="3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8" name="Freeform 113">
              <a:extLst>
                <a:ext uri="{FF2B5EF4-FFF2-40B4-BE49-F238E27FC236}">
                  <a16:creationId xmlns="" xmlns:a16="http://schemas.microsoft.com/office/drawing/2014/main" id="{EDCADAAB-E9D9-4884-8D6F-9D92F07D80C6}"/>
                </a:ext>
              </a:extLst>
            </p:cNvPr>
            <p:cNvSpPr>
              <a:spLocks/>
            </p:cNvSpPr>
            <p:nvPr/>
          </p:nvSpPr>
          <p:spPr bwMode="auto">
            <a:xfrm>
              <a:off x="5815013" y="3836989"/>
              <a:ext cx="481013" cy="566738"/>
            </a:xfrm>
            <a:custGeom>
              <a:avLst/>
              <a:gdLst>
                <a:gd name="T0" fmla="*/ 0 w 303"/>
                <a:gd name="T1" fmla="*/ 58 h 357"/>
                <a:gd name="T2" fmla="*/ 0 w 303"/>
                <a:gd name="T3" fmla="*/ 58 h 357"/>
                <a:gd name="T4" fmla="*/ 0 w 303"/>
                <a:gd name="T5" fmla="*/ 74 h 357"/>
                <a:gd name="T6" fmla="*/ 0 w 303"/>
                <a:gd name="T7" fmla="*/ 102 h 357"/>
                <a:gd name="T8" fmla="*/ 3 w 303"/>
                <a:gd name="T9" fmla="*/ 137 h 357"/>
                <a:gd name="T10" fmla="*/ 5 w 303"/>
                <a:gd name="T11" fmla="*/ 155 h 357"/>
                <a:gd name="T12" fmla="*/ 9 w 303"/>
                <a:gd name="T13" fmla="*/ 175 h 357"/>
                <a:gd name="T14" fmla="*/ 9 w 303"/>
                <a:gd name="T15" fmla="*/ 175 h 357"/>
                <a:gd name="T16" fmla="*/ 18 w 303"/>
                <a:gd name="T17" fmla="*/ 206 h 357"/>
                <a:gd name="T18" fmla="*/ 31 w 303"/>
                <a:gd name="T19" fmla="*/ 235 h 357"/>
                <a:gd name="T20" fmla="*/ 43 w 303"/>
                <a:gd name="T21" fmla="*/ 261 h 357"/>
                <a:gd name="T22" fmla="*/ 60 w 303"/>
                <a:gd name="T23" fmla="*/ 286 h 357"/>
                <a:gd name="T24" fmla="*/ 80 w 303"/>
                <a:gd name="T25" fmla="*/ 306 h 357"/>
                <a:gd name="T26" fmla="*/ 102 w 303"/>
                <a:gd name="T27" fmla="*/ 326 h 357"/>
                <a:gd name="T28" fmla="*/ 126 w 303"/>
                <a:gd name="T29" fmla="*/ 343 h 357"/>
                <a:gd name="T30" fmla="*/ 151 w 303"/>
                <a:gd name="T31" fmla="*/ 357 h 357"/>
                <a:gd name="T32" fmla="*/ 151 w 303"/>
                <a:gd name="T33" fmla="*/ 357 h 357"/>
                <a:gd name="T34" fmla="*/ 179 w 303"/>
                <a:gd name="T35" fmla="*/ 343 h 357"/>
                <a:gd name="T36" fmla="*/ 202 w 303"/>
                <a:gd name="T37" fmla="*/ 326 h 357"/>
                <a:gd name="T38" fmla="*/ 222 w 303"/>
                <a:gd name="T39" fmla="*/ 306 h 357"/>
                <a:gd name="T40" fmla="*/ 242 w 303"/>
                <a:gd name="T41" fmla="*/ 286 h 357"/>
                <a:gd name="T42" fmla="*/ 259 w 303"/>
                <a:gd name="T43" fmla="*/ 261 h 357"/>
                <a:gd name="T44" fmla="*/ 274 w 303"/>
                <a:gd name="T45" fmla="*/ 235 h 357"/>
                <a:gd name="T46" fmla="*/ 284 w 303"/>
                <a:gd name="T47" fmla="*/ 206 h 357"/>
                <a:gd name="T48" fmla="*/ 294 w 303"/>
                <a:gd name="T49" fmla="*/ 175 h 357"/>
                <a:gd name="T50" fmla="*/ 294 w 303"/>
                <a:gd name="T51" fmla="*/ 175 h 357"/>
                <a:gd name="T52" fmla="*/ 297 w 303"/>
                <a:gd name="T53" fmla="*/ 155 h 357"/>
                <a:gd name="T54" fmla="*/ 301 w 303"/>
                <a:gd name="T55" fmla="*/ 137 h 357"/>
                <a:gd name="T56" fmla="*/ 303 w 303"/>
                <a:gd name="T57" fmla="*/ 102 h 357"/>
                <a:gd name="T58" fmla="*/ 303 w 303"/>
                <a:gd name="T59" fmla="*/ 74 h 357"/>
                <a:gd name="T60" fmla="*/ 303 w 303"/>
                <a:gd name="T61" fmla="*/ 58 h 357"/>
                <a:gd name="T62" fmla="*/ 303 w 303"/>
                <a:gd name="T63" fmla="*/ 58 h 357"/>
                <a:gd name="T64" fmla="*/ 272 w 303"/>
                <a:gd name="T65" fmla="*/ 56 h 357"/>
                <a:gd name="T66" fmla="*/ 244 w 303"/>
                <a:gd name="T67" fmla="*/ 51 h 357"/>
                <a:gd name="T68" fmla="*/ 221 w 303"/>
                <a:gd name="T69" fmla="*/ 43 h 357"/>
                <a:gd name="T70" fmla="*/ 200 w 303"/>
                <a:gd name="T71" fmla="*/ 36 h 357"/>
                <a:gd name="T72" fmla="*/ 182 w 303"/>
                <a:gd name="T73" fmla="*/ 25 h 357"/>
                <a:gd name="T74" fmla="*/ 169 w 303"/>
                <a:gd name="T75" fmla="*/ 16 h 357"/>
                <a:gd name="T76" fmla="*/ 151 w 303"/>
                <a:gd name="T77" fmla="*/ 0 h 357"/>
                <a:gd name="T78" fmla="*/ 151 w 303"/>
                <a:gd name="T79" fmla="*/ 0 h 357"/>
                <a:gd name="T80" fmla="*/ 135 w 303"/>
                <a:gd name="T81" fmla="*/ 16 h 357"/>
                <a:gd name="T82" fmla="*/ 120 w 303"/>
                <a:gd name="T83" fmla="*/ 25 h 357"/>
                <a:gd name="T84" fmla="*/ 104 w 303"/>
                <a:gd name="T85" fmla="*/ 34 h 357"/>
                <a:gd name="T86" fmla="*/ 85 w 303"/>
                <a:gd name="T87" fmla="*/ 43 h 357"/>
                <a:gd name="T88" fmla="*/ 62 w 303"/>
                <a:gd name="T89" fmla="*/ 51 h 357"/>
                <a:gd name="T90" fmla="*/ 34 w 303"/>
                <a:gd name="T91" fmla="*/ 56 h 357"/>
                <a:gd name="T92" fmla="*/ 5 w 303"/>
                <a:gd name="T93" fmla="*/ 58 h 357"/>
                <a:gd name="T94" fmla="*/ 5 w 303"/>
                <a:gd name="T95" fmla="*/ 58 h 357"/>
                <a:gd name="T96" fmla="*/ 0 w 303"/>
                <a:gd name="T97" fmla="*/ 5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3" h="357">
                  <a:moveTo>
                    <a:pt x="0" y="58"/>
                  </a:moveTo>
                  <a:lnTo>
                    <a:pt x="0" y="58"/>
                  </a:lnTo>
                  <a:lnTo>
                    <a:pt x="0" y="74"/>
                  </a:lnTo>
                  <a:lnTo>
                    <a:pt x="0" y="102"/>
                  </a:lnTo>
                  <a:lnTo>
                    <a:pt x="3" y="137"/>
                  </a:lnTo>
                  <a:lnTo>
                    <a:pt x="5" y="155"/>
                  </a:lnTo>
                  <a:lnTo>
                    <a:pt x="9" y="175"/>
                  </a:lnTo>
                  <a:lnTo>
                    <a:pt x="9" y="175"/>
                  </a:lnTo>
                  <a:lnTo>
                    <a:pt x="18" y="206"/>
                  </a:lnTo>
                  <a:lnTo>
                    <a:pt x="31" y="235"/>
                  </a:lnTo>
                  <a:lnTo>
                    <a:pt x="43" y="261"/>
                  </a:lnTo>
                  <a:lnTo>
                    <a:pt x="60" y="286"/>
                  </a:lnTo>
                  <a:lnTo>
                    <a:pt x="80" y="306"/>
                  </a:lnTo>
                  <a:lnTo>
                    <a:pt x="102" y="326"/>
                  </a:lnTo>
                  <a:lnTo>
                    <a:pt x="126" y="343"/>
                  </a:lnTo>
                  <a:lnTo>
                    <a:pt x="151" y="357"/>
                  </a:lnTo>
                  <a:lnTo>
                    <a:pt x="151" y="357"/>
                  </a:lnTo>
                  <a:lnTo>
                    <a:pt x="179" y="343"/>
                  </a:lnTo>
                  <a:lnTo>
                    <a:pt x="202" y="326"/>
                  </a:lnTo>
                  <a:lnTo>
                    <a:pt x="222" y="306"/>
                  </a:lnTo>
                  <a:lnTo>
                    <a:pt x="242" y="286"/>
                  </a:lnTo>
                  <a:lnTo>
                    <a:pt x="259" y="261"/>
                  </a:lnTo>
                  <a:lnTo>
                    <a:pt x="274" y="235"/>
                  </a:lnTo>
                  <a:lnTo>
                    <a:pt x="284" y="206"/>
                  </a:lnTo>
                  <a:lnTo>
                    <a:pt x="294" y="175"/>
                  </a:lnTo>
                  <a:lnTo>
                    <a:pt x="294" y="175"/>
                  </a:lnTo>
                  <a:lnTo>
                    <a:pt x="297" y="155"/>
                  </a:lnTo>
                  <a:lnTo>
                    <a:pt x="301" y="137"/>
                  </a:lnTo>
                  <a:lnTo>
                    <a:pt x="303" y="102"/>
                  </a:lnTo>
                  <a:lnTo>
                    <a:pt x="303" y="74"/>
                  </a:lnTo>
                  <a:lnTo>
                    <a:pt x="303" y="58"/>
                  </a:lnTo>
                  <a:lnTo>
                    <a:pt x="303" y="58"/>
                  </a:lnTo>
                  <a:lnTo>
                    <a:pt x="272" y="56"/>
                  </a:lnTo>
                  <a:lnTo>
                    <a:pt x="244" y="51"/>
                  </a:lnTo>
                  <a:lnTo>
                    <a:pt x="221" y="43"/>
                  </a:lnTo>
                  <a:lnTo>
                    <a:pt x="200" y="36"/>
                  </a:lnTo>
                  <a:lnTo>
                    <a:pt x="182" y="25"/>
                  </a:lnTo>
                  <a:lnTo>
                    <a:pt x="169" y="16"/>
                  </a:lnTo>
                  <a:lnTo>
                    <a:pt x="151" y="0"/>
                  </a:lnTo>
                  <a:lnTo>
                    <a:pt x="151" y="0"/>
                  </a:lnTo>
                  <a:lnTo>
                    <a:pt x="135" y="16"/>
                  </a:lnTo>
                  <a:lnTo>
                    <a:pt x="120" y="25"/>
                  </a:lnTo>
                  <a:lnTo>
                    <a:pt x="104" y="34"/>
                  </a:lnTo>
                  <a:lnTo>
                    <a:pt x="85" y="43"/>
                  </a:lnTo>
                  <a:lnTo>
                    <a:pt x="62" y="51"/>
                  </a:lnTo>
                  <a:lnTo>
                    <a:pt x="34" y="56"/>
                  </a:lnTo>
                  <a:lnTo>
                    <a:pt x="5" y="58"/>
                  </a:lnTo>
                  <a:lnTo>
                    <a:pt x="5" y="58"/>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9" name="Freeform 114">
              <a:extLst>
                <a:ext uri="{FF2B5EF4-FFF2-40B4-BE49-F238E27FC236}">
                  <a16:creationId xmlns="" xmlns:a16="http://schemas.microsoft.com/office/drawing/2014/main" id="{6983B2D2-9CEC-4413-B34B-C90414AD0106}"/>
                </a:ext>
              </a:extLst>
            </p:cNvPr>
            <p:cNvSpPr>
              <a:spLocks/>
            </p:cNvSpPr>
            <p:nvPr/>
          </p:nvSpPr>
          <p:spPr bwMode="auto">
            <a:xfrm>
              <a:off x="5851526" y="3887789"/>
              <a:ext cx="406400" cy="473075"/>
            </a:xfrm>
            <a:custGeom>
              <a:avLst/>
              <a:gdLst>
                <a:gd name="T0" fmla="*/ 128 w 256"/>
                <a:gd name="T1" fmla="*/ 298 h 298"/>
                <a:gd name="T2" fmla="*/ 128 w 256"/>
                <a:gd name="T3" fmla="*/ 298 h 298"/>
                <a:gd name="T4" fmla="*/ 106 w 256"/>
                <a:gd name="T5" fmla="*/ 285 h 298"/>
                <a:gd name="T6" fmla="*/ 86 w 256"/>
                <a:gd name="T7" fmla="*/ 271 h 298"/>
                <a:gd name="T8" fmla="*/ 70 w 256"/>
                <a:gd name="T9" fmla="*/ 254 h 298"/>
                <a:gd name="T10" fmla="*/ 53 w 256"/>
                <a:gd name="T11" fmla="*/ 234 h 298"/>
                <a:gd name="T12" fmla="*/ 39 w 256"/>
                <a:gd name="T13" fmla="*/ 214 h 298"/>
                <a:gd name="T14" fmla="*/ 28 w 256"/>
                <a:gd name="T15" fmla="*/ 190 h 298"/>
                <a:gd name="T16" fmla="*/ 19 w 256"/>
                <a:gd name="T17" fmla="*/ 165 h 298"/>
                <a:gd name="T18" fmla="*/ 9 w 256"/>
                <a:gd name="T19" fmla="*/ 139 h 298"/>
                <a:gd name="T20" fmla="*/ 9 w 256"/>
                <a:gd name="T21" fmla="*/ 139 h 298"/>
                <a:gd name="T22" fmla="*/ 6 w 256"/>
                <a:gd name="T23" fmla="*/ 112 h 298"/>
                <a:gd name="T24" fmla="*/ 2 w 256"/>
                <a:gd name="T25" fmla="*/ 88 h 298"/>
                <a:gd name="T26" fmla="*/ 0 w 256"/>
                <a:gd name="T27" fmla="*/ 66 h 298"/>
                <a:gd name="T28" fmla="*/ 0 w 256"/>
                <a:gd name="T29" fmla="*/ 48 h 298"/>
                <a:gd name="T30" fmla="*/ 0 w 256"/>
                <a:gd name="T31" fmla="*/ 48 h 298"/>
                <a:gd name="T32" fmla="*/ 22 w 256"/>
                <a:gd name="T33" fmla="*/ 46 h 298"/>
                <a:gd name="T34" fmla="*/ 42 w 256"/>
                <a:gd name="T35" fmla="*/ 42 h 298"/>
                <a:gd name="T36" fmla="*/ 61 w 256"/>
                <a:gd name="T37" fmla="*/ 37 h 298"/>
                <a:gd name="T38" fmla="*/ 79 w 256"/>
                <a:gd name="T39" fmla="*/ 30 h 298"/>
                <a:gd name="T40" fmla="*/ 93 w 256"/>
                <a:gd name="T41" fmla="*/ 22 h 298"/>
                <a:gd name="T42" fmla="*/ 106 w 256"/>
                <a:gd name="T43" fmla="*/ 15 h 298"/>
                <a:gd name="T44" fmla="*/ 128 w 256"/>
                <a:gd name="T45" fmla="*/ 0 h 298"/>
                <a:gd name="T46" fmla="*/ 128 w 256"/>
                <a:gd name="T47" fmla="*/ 0 h 298"/>
                <a:gd name="T48" fmla="*/ 150 w 256"/>
                <a:gd name="T49" fmla="*/ 15 h 298"/>
                <a:gd name="T50" fmla="*/ 163 w 256"/>
                <a:gd name="T51" fmla="*/ 22 h 298"/>
                <a:gd name="T52" fmla="*/ 179 w 256"/>
                <a:gd name="T53" fmla="*/ 30 h 298"/>
                <a:gd name="T54" fmla="*/ 196 w 256"/>
                <a:gd name="T55" fmla="*/ 37 h 298"/>
                <a:gd name="T56" fmla="*/ 214 w 256"/>
                <a:gd name="T57" fmla="*/ 42 h 298"/>
                <a:gd name="T58" fmla="*/ 234 w 256"/>
                <a:gd name="T59" fmla="*/ 46 h 298"/>
                <a:gd name="T60" fmla="*/ 256 w 256"/>
                <a:gd name="T61" fmla="*/ 48 h 298"/>
                <a:gd name="T62" fmla="*/ 256 w 256"/>
                <a:gd name="T63" fmla="*/ 48 h 298"/>
                <a:gd name="T64" fmla="*/ 256 w 256"/>
                <a:gd name="T65" fmla="*/ 66 h 298"/>
                <a:gd name="T66" fmla="*/ 254 w 256"/>
                <a:gd name="T67" fmla="*/ 88 h 298"/>
                <a:gd name="T68" fmla="*/ 252 w 256"/>
                <a:gd name="T69" fmla="*/ 112 h 298"/>
                <a:gd name="T70" fmla="*/ 247 w 256"/>
                <a:gd name="T71" fmla="*/ 139 h 298"/>
                <a:gd name="T72" fmla="*/ 247 w 256"/>
                <a:gd name="T73" fmla="*/ 139 h 298"/>
                <a:gd name="T74" fmla="*/ 240 w 256"/>
                <a:gd name="T75" fmla="*/ 165 h 298"/>
                <a:gd name="T76" fmla="*/ 229 w 256"/>
                <a:gd name="T77" fmla="*/ 190 h 298"/>
                <a:gd name="T78" fmla="*/ 218 w 256"/>
                <a:gd name="T79" fmla="*/ 214 h 298"/>
                <a:gd name="T80" fmla="*/ 203 w 256"/>
                <a:gd name="T81" fmla="*/ 234 h 298"/>
                <a:gd name="T82" fmla="*/ 188 w 256"/>
                <a:gd name="T83" fmla="*/ 254 h 298"/>
                <a:gd name="T84" fmla="*/ 170 w 256"/>
                <a:gd name="T85" fmla="*/ 271 h 298"/>
                <a:gd name="T86" fmla="*/ 150 w 256"/>
                <a:gd name="T87" fmla="*/ 285 h 298"/>
                <a:gd name="T88" fmla="*/ 128 w 256"/>
                <a:gd name="T89"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6" h="298">
                  <a:moveTo>
                    <a:pt x="128" y="298"/>
                  </a:moveTo>
                  <a:lnTo>
                    <a:pt x="128" y="298"/>
                  </a:lnTo>
                  <a:lnTo>
                    <a:pt x="106" y="285"/>
                  </a:lnTo>
                  <a:lnTo>
                    <a:pt x="86" y="271"/>
                  </a:lnTo>
                  <a:lnTo>
                    <a:pt x="70" y="254"/>
                  </a:lnTo>
                  <a:lnTo>
                    <a:pt x="53" y="234"/>
                  </a:lnTo>
                  <a:lnTo>
                    <a:pt x="39" y="214"/>
                  </a:lnTo>
                  <a:lnTo>
                    <a:pt x="28" y="190"/>
                  </a:lnTo>
                  <a:lnTo>
                    <a:pt x="19" y="165"/>
                  </a:lnTo>
                  <a:lnTo>
                    <a:pt x="9" y="139"/>
                  </a:lnTo>
                  <a:lnTo>
                    <a:pt x="9" y="139"/>
                  </a:lnTo>
                  <a:lnTo>
                    <a:pt x="6" y="112"/>
                  </a:lnTo>
                  <a:lnTo>
                    <a:pt x="2" y="88"/>
                  </a:lnTo>
                  <a:lnTo>
                    <a:pt x="0" y="66"/>
                  </a:lnTo>
                  <a:lnTo>
                    <a:pt x="0" y="48"/>
                  </a:lnTo>
                  <a:lnTo>
                    <a:pt x="0" y="48"/>
                  </a:lnTo>
                  <a:lnTo>
                    <a:pt x="22" y="46"/>
                  </a:lnTo>
                  <a:lnTo>
                    <a:pt x="42" y="42"/>
                  </a:lnTo>
                  <a:lnTo>
                    <a:pt x="61" y="37"/>
                  </a:lnTo>
                  <a:lnTo>
                    <a:pt x="79" y="30"/>
                  </a:lnTo>
                  <a:lnTo>
                    <a:pt x="93" y="22"/>
                  </a:lnTo>
                  <a:lnTo>
                    <a:pt x="106" y="15"/>
                  </a:lnTo>
                  <a:lnTo>
                    <a:pt x="128" y="0"/>
                  </a:lnTo>
                  <a:lnTo>
                    <a:pt x="128" y="0"/>
                  </a:lnTo>
                  <a:lnTo>
                    <a:pt x="150" y="15"/>
                  </a:lnTo>
                  <a:lnTo>
                    <a:pt x="163" y="22"/>
                  </a:lnTo>
                  <a:lnTo>
                    <a:pt x="179" y="30"/>
                  </a:lnTo>
                  <a:lnTo>
                    <a:pt x="196" y="37"/>
                  </a:lnTo>
                  <a:lnTo>
                    <a:pt x="214" y="42"/>
                  </a:lnTo>
                  <a:lnTo>
                    <a:pt x="234" y="46"/>
                  </a:lnTo>
                  <a:lnTo>
                    <a:pt x="256" y="48"/>
                  </a:lnTo>
                  <a:lnTo>
                    <a:pt x="256" y="48"/>
                  </a:lnTo>
                  <a:lnTo>
                    <a:pt x="256" y="66"/>
                  </a:lnTo>
                  <a:lnTo>
                    <a:pt x="254" y="88"/>
                  </a:lnTo>
                  <a:lnTo>
                    <a:pt x="252" y="112"/>
                  </a:lnTo>
                  <a:lnTo>
                    <a:pt x="247" y="139"/>
                  </a:lnTo>
                  <a:lnTo>
                    <a:pt x="247" y="139"/>
                  </a:lnTo>
                  <a:lnTo>
                    <a:pt x="240" y="165"/>
                  </a:lnTo>
                  <a:lnTo>
                    <a:pt x="229" y="190"/>
                  </a:lnTo>
                  <a:lnTo>
                    <a:pt x="218" y="214"/>
                  </a:lnTo>
                  <a:lnTo>
                    <a:pt x="203" y="234"/>
                  </a:lnTo>
                  <a:lnTo>
                    <a:pt x="188" y="254"/>
                  </a:lnTo>
                  <a:lnTo>
                    <a:pt x="170" y="271"/>
                  </a:lnTo>
                  <a:lnTo>
                    <a:pt x="150" y="285"/>
                  </a:lnTo>
                  <a:lnTo>
                    <a:pt x="128"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0" name="Freeform 115">
              <a:extLst>
                <a:ext uri="{FF2B5EF4-FFF2-40B4-BE49-F238E27FC236}">
                  <a16:creationId xmlns="" xmlns:a16="http://schemas.microsoft.com/office/drawing/2014/main" id="{0655AE46-AD1F-4843-9E4B-875ED6CD5888}"/>
                </a:ext>
              </a:extLst>
            </p:cNvPr>
            <p:cNvSpPr>
              <a:spLocks/>
            </p:cNvSpPr>
            <p:nvPr/>
          </p:nvSpPr>
          <p:spPr bwMode="auto">
            <a:xfrm>
              <a:off x="5851526" y="3887789"/>
              <a:ext cx="406400" cy="473075"/>
            </a:xfrm>
            <a:custGeom>
              <a:avLst/>
              <a:gdLst>
                <a:gd name="T0" fmla="*/ 128 w 256"/>
                <a:gd name="T1" fmla="*/ 298 h 298"/>
                <a:gd name="T2" fmla="*/ 128 w 256"/>
                <a:gd name="T3" fmla="*/ 298 h 298"/>
                <a:gd name="T4" fmla="*/ 106 w 256"/>
                <a:gd name="T5" fmla="*/ 285 h 298"/>
                <a:gd name="T6" fmla="*/ 86 w 256"/>
                <a:gd name="T7" fmla="*/ 271 h 298"/>
                <a:gd name="T8" fmla="*/ 70 w 256"/>
                <a:gd name="T9" fmla="*/ 254 h 298"/>
                <a:gd name="T10" fmla="*/ 53 w 256"/>
                <a:gd name="T11" fmla="*/ 234 h 298"/>
                <a:gd name="T12" fmla="*/ 39 w 256"/>
                <a:gd name="T13" fmla="*/ 214 h 298"/>
                <a:gd name="T14" fmla="*/ 28 w 256"/>
                <a:gd name="T15" fmla="*/ 190 h 298"/>
                <a:gd name="T16" fmla="*/ 19 w 256"/>
                <a:gd name="T17" fmla="*/ 165 h 298"/>
                <a:gd name="T18" fmla="*/ 9 w 256"/>
                <a:gd name="T19" fmla="*/ 139 h 298"/>
                <a:gd name="T20" fmla="*/ 9 w 256"/>
                <a:gd name="T21" fmla="*/ 139 h 298"/>
                <a:gd name="T22" fmla="*/ 6 w 256"/>
                <a:gd name="T23" fmla="*/ 112 h 298"/>
                <a:gd name="T24" fmla="*/ 2 w 256"/>
                <a:gd name="T25" fmla="*/ 88 h 298"/>
                <a:gd name="T26" fmla="*/ 0 w 256"/>
                <a:gd name="T27" fmla="*/ 66 h 298"/>
                <a:gd name="T28" fmla="*/ 0 w 256"/>
                <a:gd name="T29" fmla="*/ 48 h 298"/>
                <a:gd name="T30" fmla="*/ 0 w 256"/>
                <a:gd name="T31" fmla="*/ 48 h 298"/>
                <a:gd name="T32" fmla="*/ 22 w 256"/>
                <a:gd name="T33" fmla="*/ 46 h 298"/>
                <a:gd name="T34" fmla="*/ 42 w 256"/>
                <a:gd name="T35" fmla="*/ 42 h 298"/>
                <a:gd name="T36" fmla="*/ 61 w 256"/>
                <a:gd name="T37" fmla="*/ 37 h 298"/>
                <a:gd name="T38" fmla="*/ 79 w 256"/>
                <a:gd name="T39" fmla="*/ 30 h 298"/>
                <a:gd name="T40" fmla="*/ 93 w 256"/>
                <a:gd name="T41" fmla="*/ 22 h 298"/>
                <a:gd name="T42" fmla="*/ 106 w 256"/>
                <a:gd name="T43" fmla="*/ 15 h 298"/>
                <a:gd name="T44" fmla="*/ 128 w 256"/>
                <a:gd name="T45" fmla="*/ 0 h 298"/>
                <a:gd name="T46" fmla="*/ 128 w 256"/>
                <a:gd name="T47" fmla="*/ 0 h 298"/>
                <a:gd name="T48" fmla="*/ 150 w 256"/>
                <a:gd name="T49" fmla="*/ 15 h 298"/>
                <a:gd name="T50" fmla="*/ 163 w 256"/>
                <a:gd name="T51" fmla="*/ 22 h 298"/>
                <a:gd name="T52" fmla="*/ 179 w 256"/>
                <a:gd name="T53" fmla="*/ 30 h 298"/>
                <a:gd name="T54" fmla="*/ 196 w 256"/>
                <a:gd name="T55" fmla="*/ 37 h 298"/>
                <a:gd name="T56" fmla="*/ 214 w 256"/>
                <a:gd name="T57" fmla="*/ 42 h 298"/>
                <a:gd name="T58" fmla="*/ 234 w 256"/>
                <a:gd name="T59" fmla="*/ 46 h 298"/>
                <a:gd name="T60" fmla="*/ 256 w 256"/>
                <a:gd name="T61" fmla="*/ 48 h 298"/>
                <a:gd name="T62" fmla="*/ 256 w 256"/>
                <a:gd name="T63" fmla="*/ 48 h 298"/>
                <a:gd name="T64" fmla="*/ 256 w 256"/>
                <a:gd name="T65" fmla="*/ 66 h 298"/>
                <a:gd name="T66" fmla="*/ 254 w 256"/>
                <a:gd name="T67" fmla="*/ 88 h 298"/>
                <a:gd name="T68" fmla="*/ 252 w 256"/>
                <a:gd name="T69" fmla="*/ 112 h 298"/>
                <a:gd name="T70" fmla="*/ 247 w 256"/>
                <a:gd name="T71" fmla="*/ 139 h 298"/>
                <a:gd name="T72" fmla="*/ 247 w 256"/>
                <a:gd name="T73" fmla="*/ 139 h 298"/>
                <a:gd name="T74" fmla="*/ 240 w 256"/>
                <a:gd name="T75" fmla="*/ 165 h 298"/>
                <a:gd name="T76" fmla="*/ 229 w 256"/>
                <a:gd name="T77" fmla="*/ 190 h 298"/>
                <a:gd name="T78" fmla="*/ 218 w 256"/>
                <a:gd name="T79" fmla="*/ 214 h 298"/>
                <a:gd name="T80" fmla="*/ 203 w 256"/>
                <a:gd name="T81" fmla="*/ 234 h 298"/>
                <a:gd name="T82" fmla="*/ 188 w 256"/>
                <a:gd name="T83" fmla="*/ 254 h 298"/>
                <a:gd name="T84" fmla="*/ 170 w 256"/>
                <a:gd name="T85" fmla="*/ 271 h 298"/>
                <a:gd name="T86" fmla="*/ 150 w 256"/>
                <a:gd name="T87" fmla="*/ 285 h 298"/>
                <a:gd name="T88" fmla="*/ 128 w 256"/>
                <a:gd name="T89"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6" h="298">
                  <a:moveTo>
                    <a:pt x="128" y="298"/>
                  </a:moveTo>
                  <a:lnTo>
                    <a:pt x="128" y="298"/>
                  </a:lnTo>
                  <a:lnTo>
                    <a:pt x="106" y="285"/>
                  </a:lnTo>
                  <a:lnTo>
                    <a:pt x="86" y="271"/>
                  </a:lnTo>
                  <a:lnTo>
                    <a:pt x="70" y="254"/>
                  </a:lnTo>
                  <a:lnTo>
                    <a:pt x="53" y="234"/>
                  </a:lnTo>
                  <a:lnTo>
                    <a:pt x="39" y="214"/>
                  </a:lnTo>
                  <a:lnTo>
                    <a:pt x="28" y="190"/>
                  </a:lnTo>
                  <a:lnTo>
                    <a:pt x="19" y="165"/>
                  </a:lnTo>
                  <a:lnTo>
                    <a:pt x="9" y="139"/>
                  </a:lnTo>
                  <a:lnTo>
                    <a:pt x="9" y="139"/>
                  </a:lnTo>
                  <a:lnTo>
                    <a:pt x="6" y="112"/>
                  </a:lnTo>
                  <a:lnTo>
                    <a:pt x="2" y="88"/>
                  </a:lnTo>
                  <a:lnTo>
                    <a:pt x="0" y="66"/>
                  </a:lnTo>
                  <a:lnTo>
                    <a:pt x="0" y="48"/>
                  </a:lnTo>
                  <a:lnTo>
                    <a:pt x="0" y="48"/>
                  </a:lnTo>
                  <a:lnTo>
                    <a:pt x="22" y="46"/>
                  </a:lnTo>
                  <a:lnTo>
                    <a:pt x="42" y="42"/>
                  </a:lnTo>
                  <a:lnTo>
                    <a:pt x="61" y="37"/>
                  </a:lnTo>
                  <a:lnTo>
                    <a:pt x="79" y="30"/>
                  </a:lnTo>
                  <a:lnTo>
                    <a:pt x="93" y="22"/>
                  </a:lnTo>
                  <a:lnTo>
                    <a:pt x="106" y="15"/>
                  </a:lnTo>
                  <a:lnTo>
                    <a:pt x="128" y="0"/>
                  </a:lnTo>
                  <a:lnTo>
                    <a:pt x="128" y="0"/>
                  </a:lnTo>
                  <a:lnTo>
                    <a:pt x="150" y="15"/>
                  </a:lnTo>
                  <a:lnTo>
                    <a:pt x="163" y="22"/>
                  </a:lnTo>
                  <a:lnTo>
                    <a:pt x="179" y="30"/>
                  </a:lnTo>
                  <a:lnTo>
                    <a:pt x="196" y="37"/>
                  </a:lnTo>
                  <a:lnTo>
                    <a:pt x="214" y="42"/>
                  </a:lnTo>
                  <a:lnTo>
                    <a:pt x="234" y="46"/>
                  </a:lnTo>
                  <a:lnTo>
                    <a:pt x="256" y="48"/>
                  </a:lnTo>
                  <a:lnTo>
                    <a:pt x="256" y="48"/>
                  </a:lnTo>
                  <a:lnTo>
                    <a:pt x="256" y="66"/>
                  </a:lnTo>
                  <a:lnTo>
                    <a:pt x="254" y="88"/>
                  </a:lnTo>
                  <a:lnTo>
                    <a:pt x="252" y="112"/>
                  </a:lnTo>
                  <a:lnTo>
                    <a:pt x="247" y="139"/>
                  </a:lnTo>
                  <a:lnTo>
                    <a:pt x="247" y="139"/>
                  </a:lnTo>
                  <a:lnTo>
                    <a:pt x="240" y="165"/>
                  </a:lnTo>
                  <a:lnTo>
                    <a:pt x="229" y="190"/>
                  </a:lnTo>
                  <a:lnTo>
                    <a:pt x="218" y="214"/>
                  </a:lnTo>
                  <a:lnTo>
                    <a:pt x="203" y="234"/>
                  </a:lnTo>
                  <a:lnTo>
                    <a:pt x="188" y="254"/>
                  </a:lnTo>
                  <a:lnTo>
                    <a:pt x="170" y="271"/>
                  </a:lnTo>
                  <a:lnTo>
                    <a:pt x="150" y="285"/>
                  </a:lnTo>
                  <a:lnTo>
                    <a:pt x="128" y="2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1" name="Freeform 116">
              <a:extLst>
                <a:ext uri="{FF2B5EF4-FFF2-40B4-BE49-F238E27FC236}">
                  <a16:creationId xmlns="" xmlns:a16="http://schemas.microsoft.com/office/drawing/2014/main" id="{0400ADED-B050-4580-8DC8-24A1DEAC74EF}"/>
                </a:ext>
              </a:extLst>
            </p:cNvPr>
            <p:cNvSpPr>
              <a:spLocks/>
            </p:cNvSpPr>
            <p:nvPr/>
          </p:nvSpPr>
          <p:spPr bwMode="auto">
            <a:xfrm>
              <a:off x="6054726" y="3887789"/>
              <a:ext cx="203200" cy="473075"/>
            </a:xfrm>
            <a:custGeom>
              <a:avLst/>
              <a:gdLst>
                <a:gd name="T0" fmla="*/ 119 w 128"/>
                <a:gd name="T1" fmla="*/ 139 h 298"/>
                <a:gd name="T2" fmla="*/ 119 w 128"/>
                <a:gd name="T3" fmla="*/ 139 h 298"/>
                <a:gd name="T4" fmla="*/ 124 w 128"/>
                <a:gd name="T5" fmla="*/ 112 h 298"/>
                <a:gd name="T6" fmla="*/ 126 w 128"/>
                <a:gd name="T7" fmla="*/ 88 h 298"/>
                <a:gd name="T8" fmla="*/ 128 w 128"/>
                <a:gd name="T9" fmla="*/ 66 h 298"/>
                <a:gd name="T10" fmla="*/ 128 w 128"/>
                <a:gd name="T11" fmla="*/ 48 h 298"/>
                <a:gd name="T12" fmla="*/ 128 w 128"/>
                <a:gd name="T13" fmla="*/ 48 h 298"/>
                <a:gd name="T14" fmla="*/ 106 w 128"/>
                <a:gd name="T15" fmla="*/ 46 h 298"/>
                <a:gd name="T16" fmla="*/ 86 w 128"/>
                <a:gd name="T17" fmla="*/ 42 h 298"/>
                <a:gd name="T18" fmla="*/ 68 w 128"/>
                <a:gd name="T19" fmla="*/ 37 h 298"/>
                <a:gd name="T20" fmla="*/ 51 w 128"/>
                <a:gd name="T21" fmla="*/ 30 h 298"/>
                <a:gd name="T22" fmla="*/ 35 w 128"/>
                <a:gd name="T23" fmla="*/ 22 h 298"/>
                <a:gd name="T24" fmla="*/ 22 w 128"/>
                <a:gd name="T25" fmla="*/ 15 h 298"/>
                <a:gd name="T26" fmla="*/ 0 w 128"/>
                <a:gd name="T27" fmla="*/ 0 h 298"/>
                <a:gd name="T28" fmla="*/ 0 w 128"/>
                <a:gd name="T29" fmla="*/ 298 h 298"/>
                <a:gd name="T30" fmla="*/ 0 w 128"/>
                <a:gd name="T31" fmla="*/ 298 h 298"/>
                <a:gd name="T32" fmla="*/ 22 w 128"/>
                <a:gd name="T33" fmla="*/ 285 h 298"/>
                <a:gd name="T34" fmla="*/ 42 w 128"/>
                <a:gd name="T35" fmla="*/ 271 h 298"/>
                <a:gd name="T36" fmla="*/ 60 w 128"/>
                <a:gd name="T37" fmla="*/ 254 h 298"/>
                <a:gd name="T38" fmla="*/ 75 w 128"/>
                <a:gd name="T39" fmla="*/ 234 h 298"/>
                <a:gd name="T40" fmla="*/ 90 w 128"/>
                <a:gd name="T41" fmla="*/ 214 h 298"/>
                <a:gd name="T42" fmla="*/ 101 w 128"/>
                <a:gd name="T43" fmla="*/ 190 h 298"/>
                <a:gd name="T44" fmla="*/ 112 w 128"/>
                <a:gd name="T45" fmla="*/ 165 h 298"/>
                <a:gd name="T46" fmla="*/ 119 w 128"/>
                <a:gd name="T47" fmla="*/ 13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298">
                  <a:moveTo>
                    <a:pt x="119" y="139"/>
                  </a:moveTo>
                  <a:lnTo>
                    <a:pt x="119" y="139"/>
                  </a:lnTo>
                  <a:lnTo>
                    <a:pt x="124" y="112"/>
                  </a:lnTo>
                  <a:lnTo>
                    <a:pt x="126" y="88"/>
                  </a:lnTo>
                  <a:lnTo>
                    <a:pt x="128" y="66"/>
                  </a:lnTo>
                  <a:lnTo>
                    <a:pt x="128" y="48"/>
                  </a:lnTo>
                  <a:lnTo>
                    <a:pt x="128" y="48"/>
                  </a:lnTo>
                  <a:lnTo>
                    <a:pt x="106" y="46"/>
                  </a:lnTo>
                  <a:lnTo>
                    <a:pt x="86" y="42"/>
                  </a:lnTo>
                  <a:lnTo>
                    <a:pt x="68" y="37"/>
                  </a:lnTo>
                  <a:lnTo>
                    <a:pt x="51" y="30"/>
                  </a:lnTo>
                  <a:lnTo>
                    <a:pt x="35" y="22"/>
                  </a:lnTo>
                  <a:lnTo>
                    <a:pt x="22" y="15"/>
                  </a:lnTo>
                  <a:lnTo>
                    <a:pt x="0" y="0"/>
                  </a:lnTo>
                  <a:lnTo>
                    <a:pt x="0" y="298"/>
                  </a:lnTo>
                  <a:lnTo>
                    <a:pt x="0" y="298"/>
                  </a:lnTo>
                  <a:lnTo>
                    <a:pt x="22" y="285"/>
                  </a:lnTo>
                  <a:lnTo>
                    <a:pt x="42" y="271"/>
                  </a:lnTo>
                  <a:lnTo>
                    <a:pt x="60" y="254"/>
                  </a:lnTo>
                  <a:lnTo>
                    <a:pt x="75" y="234"/>
                  </a:lnTo>
                  <a:lnTo>
                    <a:pt x="90" y="214"/>
                  </a:lnTo>
                  <a:lnTo>
                    <a:pt x="101" y="190"/>
                  </a:lnTo>
                  <a:lnTo>
                    <a:pt x="112" y="165"/>
                  </a:lnTo>
                  <a:lnTo>
                    <a:pt x="119" y="139"/>
                  </a:lnTo>
                  <a:close/>
                </a:path>
              </a:pathLst>
            </a:custGeom>
            <a:solidFill>
              <a:srgbClr val="F0F6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2" name="Freeform 117">
              <a:extLst>
                <a:ext uri="{FF2B5EF4-FFF2-40B4-BE49-F238E27FC236}">
                  <a16:creationId xmlns="" xmlns:a16="http://schemas.microsoft.com/office/drawing/2014/main" id="{87697570-3C49-4592-AC6B-6DC29CA847B8}"/>
                </a:ext>
              </a:extLst>
            </p:cNvPr>
            <p:cNvSpPr>
              <a:spLocks/>
            </p:cNvSpPr>
            <p:nvPr/>
          </p:nvSpPr>
          <p:spPr bwMode="auto">
            <a:xfrm>
              <a:off x="6054726" y="3887789"/>
              <a:ext cx="203200" cy="473075"/>
            </a:xfrm>
            <a:custGeom>
              <a:avLst/>
              <a:gdLst>
                <a:gd name="T0" fmla="*/ 119 w 128"/>
                <a:gd name="T1" fmla="*/ 139 h 298"/>
                <a:gd name="T2" fmla="*/ 119 w 128"/>
                <a:gd name="T3" fmla="*/ 139 h 298"/>
                <a:gd name="T4" fmla="*/ 124 w 128"/>
                <a:gd name="T5" fmla="*/ 112 h 298"/>
                <a:gd name="T6" fmla="*/ 126 w 128"/>
                <a:gd name="T7" fmla="*/ 88 h 298"/>
                <a:gd name="T8" fmla="*/ 128 w 128"/>
                <a:gd name="T9" fmla="*/ 66 h 298"/>
                <a:gd name="T10" fmla="*/ 128 w 128"/>
                <a:gd name="T11" fmla="*/ 48 h 298"/>
                <a:gd name="T12" fmla="*/ 128 w 128"/>
                <a:gd name="T13" fmla="*/ 48 h 298"/>
                <a:gd name="T14" fmla="*/ 106 w 128"/>
                <a:gd name="T15" fmla="*/ 46 h 298"/>
                <a:gd name="T16" fmla="*/ 86 w 128"/>
                <a:gd name="T17" fmla="*/ 42 h 298"/>
                <a:gd name="T18" fmla="*/ 68 w 128"/>
                <a:gd name="T19" fmla="*/ 37 h 298"/>
                <a:gd name="T20" fmla="*/ 51 w 128"/>
                <a:gd name="T21" fmla="*/ 30 h 298"/>
                <a:gd name="T22" fmla="*/ 35 w 128"/>
                <a:gd name="T23" fmla="*/ 22 h 298"/>
                <a:gd name="T24" fmla="*/ 22 w 128"/>
                <a:gd name="T25" fmla="*/ 15 h 298"/>
                <a:gd name="T26" fmla="*/ 0 w 128"/>
                <a:gd name="T27" fmla="*/ 0 h 298"/>
                <a:gd name="T28" fmla="*/ 0 w 128"/>
                <a:gd name="T29" fmla="*/ 298 h 298"/>
                <a:gd name="T30" fmla="*/ 0 w 128"/>
                <a:gd name="T31" fmla="*/ 298 h 298"/>
                <a:gd name="T32" fmla="*/ 22 w 128"/>
                <a:gd name="T33" fmla="*/ 285 h 298"/>
                <a:gd name="T34" fmla="*/ 42 w 128"/>
                <a:gd name="T35" fmla="*/ 271 h 298"/>
                <a:gd name="T36" fmla="*/ 60 w 128"/>
                <a:gd name="T37" fmla="*/ 254 h 298"/>
                <a:gd name="T38" fmla="*/ 75 w 128"/>
                <a:gd name="T39" fmla="*/ 234 h 298"/>
                <a:gd name="T40" fmla="*/ 90 w 128"/>
                <a:gd name="T41" fmla="*/ 214 h 298"/>
                <a:gd name="T42" fmla="*/ 101 w 128"/>
                <a:gd name="T43" fmla="*/ 190 h 298"/>
                <a:gd name="T44" fmla="*/ 112 w 128"/>
                <a:gd name="T45" fmla="*/ 165 h 298"/>
                <a:gd name="T46" fmla="*/ 119 w 128"/>
                <a:gd name="T47" fmla="*/ 13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298">
                  <a:moveTo>
                    <a:pt x="119" y="139"/>
                  </a:moveTo>
                  <a:lnTo>
                    <a:pt x="119" y="139"/>
                  </a:lnTo>
                  <a:lnTo>
                    <a:pt x="124" y="112"/>
                  </a:lnTo>
                  <a:lnTo>
                    <a:pt x="126" y="88"/>
                  </a:lnTo>
                  <a:lnTo>
                    <a:pt x="128" y="66"/>
                  </a:lnTo>
                  <a:lnTo>
                    <a:pt x="128" y="48"/>
                  </a:lnTo>
                  <a:lnTo>
                    <a:pt x="128" y="48"/>
                  </a:lnTo>
                  <a:lnTo>
                    <a:pt x="106" y="46"/>
                  </a:lnTo>
                  <a:lnTo>
                    <a:pt x="86" y="42"/>
                  </a:lnTo>
                  <a:lnTo>
                    <a:pt x="68" y="37"/>
                  </a:lnTo>
                  <a:lnTo>
                    <a:pt x="51" y="30"/>
                  </a:lnTo>
                  <a:lnTo>
                    <a:pt x="35" y="22"/>
                  </a:lnTo>
                  <a:lnTo>
                    <a:pt x="22" y="15"/>
                  </a:lnTo>
                  <a:lnTo>
                    <a:pt x="0" y="0"/>
                  </a:lnTo>
                  <a:lnTo>
                    <a:pt x="0" y="298"/>
                  </a:lnTo>
                  <a:lnTo>
                    <a:pt x="0" y="298"/>
                  </a:lnTo>
                  <a:lnTo>
                    <a:pt x="22" y="285"/>
                  </a:lnTo>
                  <a:lnTo>
                    <a:pt x="42" y="271"/>
                  </a:lnTo>
                  <a:lnTo>
                    <a:pt x="60" y="254"/>
                  </a:lnTo>
                  <a:lnTo>
                    <a:pt x="75" y="234"/>
                  </a:lnTo>
                  <a:lnTo>
                    <a:pt x="90" y="214"/>
                  </a:lnTo>
                  <a:lnTo>
                    <a:pt x="101" y="190"/>
                  </a:lnTo>
                  <a:lnTo>
                    <a:pt x="112" y="165"/>
                  </a:lnTo>
                  <a:lnTo>
                    <a:pt x="119" y="1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3" name="Freeform 118">
              <a:extLst>
                <a:ext uri="{FF2B5EF4-FFF2-40B4-BE49-F238E27FC236}">
                  <a16:creationId xmlns="" xmlns:a16="http://schemas.microsoft.com/office/drawing/2014/main" id="{124FF098-B699-4929-B6A8-C44963515211}"/>
                </a:ext>
              </a:extLst>
            </p:cNvPr>
            <p:cNvSpPr>
              <a:spLocks noEditPoints="1"/>
            </p:cNvSpPr>
            <p:nvPr/>
          </p:nvSpPr>
          <p:spPr bwMode="auto">
            <a:xfrm>
              <a:off x="5983288" y="3995739"/>
              <a:ext cx="144463" cy="174625"/>
            </a:xfrm>
            <a:custGeom>
              <a:avLst/>
              <a:gdLst>
                <a:gd name="T0" fmla="*/ 45 w 91"/>
                <a:gd name="T1" fmla="*/ 16 h 110"/>
                <a:gd name="T2" fmla="*/ 58 w 91"/>
                <a:gd name="T3" fmla="*/ 18 h 110"/>
                <a:gd name="T4" fmla="*/ 67 w 91"/>
                <a:gd name="T5" fmla="*/ 26 h 110"/>
                <a:gd name="T6" fmla="*/ 71 w 91"/>
                <a:gd name="T7" fmla="*/ 31 h 110"/>
                <a:gd name="T8" fmla="*/ 76 w 91"/>
                <a:gd name="T9" fmla="*/ 47 h 110"/>
                <a:gd name="T10" fmla="*/ 76 w 91"/>
                <a:gd name="T11" fmla="*/ 64 h 110"/>
                <a:gd name="T12" fmla="*/ 71 w 91"/>
                <a:gd name="T13" fmla="*/ 80 h 110"/>
                <a:gd name="T14" fmla="*/ 67 w 91"/>
                <a:gd name="T15" fmla="*/ 84 h 110"/>
                <a:gd name="T16" fmla="*/ 58 w 91"/>
                <a:gd name="T17" fmla="*/ 91 h 110"/>
                <a:gd name="T18" fmla="*/ 45 w 91"/>
                <a:gd name="T19" fmla="*/ 95 h 110"/>
                <a:gd name="T20" fmla="*/ 40 w 91"/>
                <a:gd name="T21" fmla="*/ 93 h 110"/>
                <a:gd name="T22" fmla="*/ 29 w 91"/>
                <a:gd name="T23" fmla="*/ 88 h 110"/>
                <a:gd name="T24" fmla="*/ 23 w 91"/>
                <a:gd name="T25" fmla="*/ 84 h 110"/>
                <a:gd name="T26" fmla="*/ 18 w 91"/>
                <a:gd name="T27" fmla="*/ 75 h 110"/>
                <a:gd name="T28" fmla="*/ 16 w 91"/>
                <a:gd name="T29" fmla="*/ 47 h 110"/>
                <a:gd name="T30" fmla="*/ 18 w 91"/>
                <a:gd name="T31" fmla="*/ 37 h 110"/>
                <a:gd name="T32" fmla="*/ 23 w 91"/>
                <a:gd name="T33" fmla="*/ 26 h 110"/>
                <a:gd name="T34" fmla="*/ 29 w 91"/>
                <a:gd name="T35" fmla="*/ 22 h 110"/>
                <a:gd name="T36" fmla="*/ 40 w 91"/>
                <a:gd name="T37" fmla="*/ 16 h 110"/>
                <a:gd name="T38" fmla="*/ 45 w 91"/>
                <a:gd name="T39" fmla="*/ 0 h 110"/>
                <a:gd name="T40" fmla="*/ 36 w 91"/>
                <a:gd name="T41" fmla="*/ 2 h 110"/>
                <a:gd name="T42" fmla="*/ 20 w 91"/>
                <a:gd name="T43" fmla="*/ 7 h 110"/>
                <a:gd name="T44" fmla="*/ 9 w 91"/>
                <a:gd name="T45" fmla="*/ 20 h 110"/>
                <a:gd name="T46" fmla="*/ 1 w 91"/>
                <a:gd name="T47" fmla="*/ 37 h 110"/>
                <a:gd name="T48" fmla="*/ 0 w 91"/>
                <a:gd name="T49" fmla="*/ 64 h 110"/>
                <a:gd name="T50" fmla="*/ 1 w 91"/>
                <a:gd name="T51" fmla="*/ 73 h 110"/>
                <a:gd name="T52" fmla="*/ 9 w 91"/>
                <a:gd name="T53" fmla="*/ 89 h 110"/>
                <a:gd name="T54" fmla="*/ 20 w 91"/>
                <a:gd name="T55" fmla="*/ 102 h 110"/>
                <a:gd name="T56" fmla="*/ 36 w 91"/>
                <a:gd name="T57" fmla="*/ 110 h 110"/>
                <a:gd name="T58" fmla="*/ 45 w 91"/>
                <a:gd name="T59" fmla="*/ 110 h 110"/>
                <a:gd name="T60" fmla="*/ 63 w 91"/>
                <a:gd name="T61" fmla="*/ 106 h 110"/>
                <a:gd name="T62" fmla="*/ 78 w 91"/>
                <a:gd name="T63" fmla="*/ 97 h 110"/>
                <a:gd name="T64" fmla="*/ 87 w 91"/>
                <a:gd name="T65" fmla="*/ 82 h 110"/>
                <a:gd name="T66" fmla="*/ 91 w 91"/>
                <a:gd name="T67" fmla="*/ 64 h 110"/>
                <a:gd name="T68" fmla="*/ 91 w 91"/>
                <a:gd name="T69" fmla="*/ 46 h 110"/>
                <a:gd name="T70" fmla="*/ 87 w 91"/>
                <a:gd name="T71" fmla="*/ 27 h 110"/>
                <a:gd name="T72" fmla="*/ 78 w 91"/>
                <a:gd name="T73" fmla="*/ 15 h 110"/>
                <a:gd name="T74" fmla="*/ 63 w 91"/>
                <a:gd name="T75" fmla="*/ 4 h 110"/>
                <a:gd name="T76" fmla="*/ 45 w 91"/>
                <a:gd name="T7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10">
                  <a:moveTo>
                    <a:pt x="45" y="16"/>
                  </a:moveTo>
                  <a:lnTo>
                    <a:pt x="45" y="16"/>
                  </a:lnTo>
                  <a:lnTo>
                    <a:pt x="52" y="16"/>
                  </a:lnTo>
                  <a:lnTo>
                    <a:pt x="58" y="18"/>
                  </a:lnTo>
                  <a:lnTo>
                    <a:pt x="63" y="22"/>
                  </a:lnTo>
                  <a:lnTo>
                    <a:pt x="67" y="26"/>
                  </a:lnTo>
                  <a:lnTo>
                    <a:pt x="67" y="26"/>
                  </a:lnTo>
                  <a:lnTo>
                    <a:pt x="71" y="31"/>
                  </a:lnTo>
                  <a:lnTo>
                    <a:pt x="74" y="37"/>
                  </a:lnTo>
                  <a:lnTo>
                    <a:pt x="76" y="47"/>
                  </a:lnTo>
                  <a:lnTo>
                    <a:pt x="76" y="64"/>
                  </a:lnTo>
                  <a:lnTo>
                    <a:pt x="76" y="64"/>
                  </a:lnTo>
                  <a:lnTo>
                    <a:pt x="74" y="75"/>
                  </a:lnTo>
                  <a:lnTo>
                    <a:pt x="71" y="80"/>
                  </a:lnTo>
                  <a:lnTo>
                    <a:pt x="67" y="84"/>
                  </a:lnTo>
                  <a:lnTo>
                    <a:pt x="67" y="84"/>
                  </a:lnTo>
                  <a:lnTo>
                    <a:pt x="63" y="88"/>
                  </a:lnTo>
                  <a:lnTo>
                    <a:pt x="58" y="91"/>
                  </a:lnTo>
                  <a:lnTo>
                    <a:pt x="52" y="93"/>
                  </a:lnTo>
                  <a:lnTo>
                    <a:pt x="45" y="95"/>
                  </a:lnTo>
                  <a:lnTo>
                    <a:pt x="45" y="95"/>
                  </a:lnTo>
                  <a:lnTo>
                    <a:pt x="40" y="93"/>
                  </a:lnTo>
                  <a:lnTo>
                    <a:pt x="34" y="91"/>
                  </a:lnTo>
                  <a:lnTo>
                    <a:pt x="29" y="88"/>
                  </a:lnTo>
                  <a:lnTo>
                    <a:pt x="23" y="84"/>
                  </a:lnTo>
                  <a:lnTo>
                    <a:pt x="23" y="84"/>
                  </a:lnTo>
                  <a:lnTo>
                    <a:pt x="20" y="80"/>
                  </a:lnTo>
                  <a:lnTo>
                    <a:pt x="18" y="75"/>
                  </a:lnTo>
                  <a:lnTo>
                    <a:pt x="16" y="64"/>
                  </a:lnTo>
                  <a:lnTo>
                    <a:pt x="16" y="47"/>
                  </a:lnTo>
                  <a:lnTo>
                    <a:pt x="16" y="47"/>
                  </a:lnTo>
                  <a:lnTo>
                    <a:pt x="18" y="37"/>
                  </a:lnTo>
                  <a:lnTo>
                    <a:pt x="20" y="31"/>
                  </a:lnTo>
                  <a:lnTo>
                    <a:pt x="23" y="26"/>
                  </a:lnTo>
                  <a:lnTo>
                    <a:pt x="23" y="26"/>
                  </a:lnTo>
                  <a:lnTo>
                    <a:pt x="29" y="22"/>
                  </a:lnTo>
                  <a:lnTo>
                    <a:pt x="34" y="18"/>
                  </a:lnTo>
                  <a:lnTo>
                    <a:pt x="40" y="16"/>
                  </a:lnTo>
                  <a:lnTo>
                    <a:pt x="45" y="16"/>
                  </a:lnTo>
                  <a:close/>
                  <a:moveTo>
                    <a:pt x="45" y="0"/>
                  </a:moveTo>
                  <a:lnTo>
                    <a:pt x="45" y="0"/>
                  </a:lnTo>
                  <a:lnTo>
                    <a:pt x="36" y="2"/>
                  </a:lnTo>
                  <a:lnTo>
                    <a:pt x="29" y="4"/>
                  </a:lnTo>
                  <a:lnTo>
                    <a:pt x="20" y="7"/>
                  </a:lnTo>
                  <a:lnTo>
                    <a:pt x="14" y="15"/>
                  </a:lnTo>
                  <a:lnTo>
                    <a:pt x="9" y="20"/>
                  </a:lnTo>
                  <a:lnTo>
                    <a:pt x="3" y="27"/>
                  </a:lnTo>
                  <a:lnTo>
                    <a:pt x="1" y="37"/>
                  </a:lnTo>
                  <a:lnTo>
                    <a:pt x="0" y="46"/>
                  </a:lnTo>
                  <a:lnTo>
                    <a:pt x="0" y="64"/>
                  </a:lnTo>
                  <a:lnTo>
                    <a:pt x="0" y="64"/>
                  </a:lnTo>
                  <a:lnTo>
                    <a:pt x="1" y="73"/>
                  </a:lnTo>
                  <a:lnTo>
                    <a:pt x="3" y="82"/>
                  </a:lnTo>
                  <a:lnTo>
                    <a:pt x="9" y="89"/>
                  </a:lnTo>
                  <a:lnTo>
                    <a:pt x="14" y="97"/>
                  </a:lnTo>
                  <a:lnTo>
                    <a:pt x="20" y="102"/>
                  </a:lnTo>
                  <a:lnTo>
                    <a:pt x="29" y="106"/>
                  </a:lnTo>
                  <a:lnTo>
                    <a:pt x="36" y="110"/>
                  </a:lnTo>
                  <a:lnTo>
                    <a:pt x="45" y="110"/>
                  </a:lnTo>
                  <a:lnTo>
                    <a:pt x="45" y="110"/>
                  </a:lnTo>
                  <a:lnTo>
                    <a:pt x="54" y="110"/>
                  </a:lnTo>
                  <a:lnTo>
                    <a:pt x="63" y="106"/>
                  </a:lnTo>
                  <a:lnTo>
                    <a:pt x="71" y="102"/>
                  </a:lnTo>
                  <a:lnTo>
                    <a:pt x="78" y="97"/>
                  </a:lnTo>
                  <a:lnTo>
                    <a:pt x="84" y="89"/>
                  </a:lnTo>
                  <a:lnTo>
                    <a:pt x="87" y="82"/>
                  </a:lnTo>
                  <a:lnTo>
                    <a:pt x="91" y="73"/>
                  </a:lnTo>
                  <a:lnTo>
                    <a:pt x="91" y="64"/>
                  </a:lnTo>
                  <a:lnTo>
                    <a:pt x="91" y="46"/>
                  </a:lnTo>
                  <a:lnTo>
                    <a:pt x="91" y="46"/>
                  </a:lnTo>
                  <a:lnTo>
                    <a:pt x="91" y="37"/>
                  </a:lnTo>
                  <a:lnTo>
                    <a:pt x="87" y="27"/>
                  </a:lnTo>
                  <a:lnTo>
                    <a:pt x="84" y="20"/>
                  </a:lnTo>
                  <a:lnTo>
                    <a:pt x="78" y="15"/>
                  </a:lnTo>
                  <a:lnTo>
                    <a:pt x="71" y="7"/>
                  </a:lnTo>
                  <a:lnTo>
                    <a:pt x="63" y="4"/>
                  </a:lnTo>
                  <a:lnTo>
                    <a:pt x="54" y="2"/>
                  </a:lnTo>
                  <a:lnTo>
                    <a:pt x="45" y="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4" name="Freeform 119">
              <a:extLst>
                <a:ext uri="{FF2B5EF4-FFF2-40B4-BE49-F238E27FC236}">
                  <a16:creationId xmlns="" xmlns:a16="http://schemas.microsoft.com/office/drawing/2014/main" id="{9B013C68-51A4-490D-91DE-D7841F970F10}"/>
                </a:ext>
              </a:extLst>
            </p:cNvPr>
            <p:cNvSpPr>
              <a:spLocks/>
            </p:cNvSpPr>
            <p:nvPr/>
          </p:nvSpPr>
          <p:spPr bwMode="auto">
            <a:xfrm>
              <a:off x="6008688" y="4021139"/>
              <a:ext cx="95250" cy="125413"/>
            </a:xfrm>
            <a:custGeom>
              <a:avLst/>
              <a:gdLst>
                <a:gd name="T0" fmla="*/ 29 w 60"/>
                <a:gd name="T1" fmla="*/ 0 h 79"/>
                <a:gd name="T2" fmla="*/ 29 w 60"/>
                <a:gd name="T3" fmla="*/ 0 h 79"/>
                <a:gd name="T4" fmla="*/ 36 w 60"/>
                <a:gd name="T5" fmla="*/ 0 h 79"/>
                <a:gd name="T6" fmla="*/ 42 w 60"/>
                <a:gd name="T7" fmla="*/ 2 h 79"/>
                <a:gd name="T8" fmla="*/ 47 w 60"/>
                <a:gd name="T9" fmla="*/ 6 h 79"/>
                <a:gd name="T10" fmla="*/ 51 w 60"/>
                <a:gd name="T11" fmla="*/ 10 h 79"/>
                <a:gd name="T12" fmla="*/ 51 w 60"/>
                <a:gd name="T13" fmla="*/ 10 h 79"/>
                <a:gd name="T14" fmla="*/ 55 w 60"/>
                <a:gd name="T15" fmla="*/ 15 h 79"/>
                <a:gd name="T16" fmla="*/ 58 w 60"/>
                <a:gd name="T17" fmla="*/ 21 h 79"/>
                <a:gd name="T18" fmla="*/ 60 w 60"/>
                <a:gd name="T19" fmla="*/ 31 h 79"/>
                <a:gd name="T20" fmla="*/ 60 w 60"/>
                <a:gd name="T21" fmla="*/ 48 h 79"/>
                <a:gd name="T22" fmla="*/ 60 w 60"/>
                <a:gd name="T23" fmla="*/ 48 h 79"/>
                <a:gd name="T24" fmla="*/ 58 w 60"/>
                <a:gd name="T25" fmla="*/ 59 h 79"/>
                <a:gd name="T26" fmla="*/ 55 w 60"/>
                <a:gd name="T27" fmla="*/ 64 h 79"/>
                <a:gd name="T28" fmla="*/ 51 w 60"/>
                <a:gd name="T29" fmla="*/ 68 h 79"/>
                <a:gd name="T30" fmla="*/ 51 w 60"/>
                <a:gd name="T31" fmla="*/ 68 h 79"/>
                <a:gd name="T32" fmla="*/ 47 w 60"/>
                <a:gd name="T33" fmla="*/ 72 h 79"/>
                <a:gd name="T34" fmla="*/ 42 w 60"/>
                <a:gd name="T35" fmla="*/ 75 h 79"/>
                <a:gd name="T36" fmla="*/ 36 w 60"/>
                <a:gd name="T37" fmla="*/ 77 h 79"/>
                <a:gd name="T38" fmla="*/ 29 w 60"/>
                <a:gd name="T39" fmla="*/ 79 h 79"/>
                <a:gd name="T40" fmla="*/ 29 w 60"/>
                <a:gd name="T41" fmla="*/ 79 h 79"/>
                <a:gd name="T42" fmla="*/ 24 w 60"/>
                <a:gd name="T43" fmla="*/ 77 h 79"/>
                <a:gd name="T44" fmla="*/ 18 w 60"/>
                <a:gd name="T45" fmla="*/ 75 h 79"/>
                <a:gd name="T46" fmla="*/ 13 w 60"/>
                <a:gd name="T47" fmla="*/ 72 h 79"/>
                <a:gd name="T48" fmla="*/ 7 w 60"/>
                <a:gd name="T49" fmla="*/ 68 h 79"/>
                <a:gd name="T50" fmla="*/ 7 w 60"/>
                <a:gd name="T51" fmla="*/ 68 h 79"/>
                <a:gd name="T52" fmla="*/ 4 w 60"/>
                <a:gd name="T53" fmla="*/ 64 h 79"/>
                <a:gd name="T54" fmla="*/ 2 w 60"/>
                <a:gd name="T55" fmla="*/ 59 h 79"/>
                <a:gd name="T56" fmla="*/ 0 w 60"/>
                <a:gd name="T57" fmla="*/ 48 h 79"/>
                <a:gd name="T58" fmla="*/ 0 w 60"/>
                <a:gd name="T59" fmla="*/ 31 h 79"/>
                <a:gd name="T60" fmla="*/ 0 w 60"/>
                <a:gd name="T61" fmla="*/ 31 h 79"/>
                <a:gd name="T62" fmla="*/ 2 w 60"/>
                <a:gd name="T63" fmla="*/ 21 h 79"/>
                <a:gd name="T64" fmla="*/ 4 w 60"/>
                <a:gd name="T65" fmla="*/ 15 h 79"/>
                <a:gd name="T66" fmla="*/ 7 w 60"/>
                <a:gd name="T67" fmla="*/ 10 h 79"/>
                <a:gd name="T68" fmla="*/ 7 w 60"/>
                <a:gd name="T69" fmla="*/ 10 h 79"/>
                <a:gd name="T70" fmla="*/ 13 w 60"/>
                <a:gd name="T71" fmla="*/ 6 h 79"/>
                <a:gd name="T72" fmla="*/ 18 w 60"/>
                <a:gd name="T73" fmla="*/ 2 h 79"/>
                <a:gd name="T74" fmla="*/ 24 w 60"/>
                <a:gd name="T75" fmla="*/ 0 h 79"/>
                <a:gd name="T76" fmla="*/ 29 w 60"/>
                <a:gd name="T7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29" y="0"/>
                  </a:moveTo>
                  <a:lnTo>
                    <a:pt x="29" y="0"/>
                  </a:lnTo>
                  <a:lnTo>
                    <a:pt x="36" y="0"/>
                  </a:lnTo>
                  <a:lnTo>
                    <a:pt x="42" y="2"/>
                  </a:lnTo>
                  <a:lnTo>
                    <a:pt x="47" y="6"/>
                  </a:lnTo>
                  <a:lnTo>
                    <a:pt x="51" y="10"/>
                  </a:lnTo>
                  <a:lnTo>
                    <a:pt x="51" y="10"/>
                  </a:lnTo>
                  <a:lnTo>
                    <a:pt x="55" y="15"/>
                  </a:lnTo>
                  <a:lnTo>
                    <a:pt x="58" y="21"/>
                  </a:lnTo>
                  <a:lnTo>
                    <a:pt x="60" y="31"/>
                  </a:lnTo>
                  <a:lnTo>
                    <a:pt x="60" y="48"/>
                  </a:lnTo>
                  <a:lnTo>
                    <a:pt x="60" y="48"/>
                  </a:lnTo>
                  <a:lnTo>
                    <a:pt x="58" y="59"/>
                  </a:lnTo>
                  <a:lnTo>
                    <a:pt x="55" y="64"/>
                  </a:lnTo>
                  <a:lnTo>
                    <a:pt x="51" y="68"/>
                  </a:lnTo>
                  <a:lnTo>
                    <a:pt x="51" y="68"/>
                  </a:lnTo>
                  <a:lnTo>
                    <a:pt x="47" y="72"/>
                  </a:lnTo>
                  <a:lnTo>
                    <a:pt x="42" y="75"/>
                  </a:lnTo>
                  <a:lnTo>
                    <a:pt x="36" y="77"/>
                  </a:lnTo>
                  <a:lnTo>
                    <a:pt x="29" y="79"/>
                  </a:lnTo>
                  <a:lnTo>
                    <a:pt x="29" y="79"/>
                  </a:lnTo>
                  <a:lnTo>
                    <a:pt x="24" y="77"/>
                  </a:lnTo>
                  <a:lnTo>
                    <a:pt x="18" y="75"/>
                  </a:lnTo>
                  <a:lnTo>
                    <a:pt x="13" y="72"/>
                  </a:lnTo>
                  <a:lnTo>
                    <a:pt x="7" y="68"/>
                  </a:lnTo>
                  <a:lnTo>
                    <a:pt x="7" y="68"/>
                  </a:lnTo>
                  <a:lnTo>
                    <a:pt x="4" y="64"/>
                  </a:lnTo>
                  <a:lnTo>
                    <a:pt x="2" y="59"/>
                  </a:lnTo>
                  <a:lnTo>
                    <a:pt x="0" y="48"/>
                  </a:lnTo>
                  <a:lnTo>
                    <a:pt x="0" y="31"/>
                  </a:lnTo>
                  <a:lnTo>
                    <a:pt x="0" y="31"/>
                  </a:lnTo>
                  <a:lnTo>
                    <a:pt x="2" y="21"/>
                  </a:lnTo>
                  <a:lnTo>
                    <a:pt x="4" y="15"/>
                  </a:lnTo>
                  <a:lnTo>
                    <a:pt x="7" y="10"/>
                  </a:lnTo>
                  <a:lnTo>
                    <a:pt x="7" y="10"/>
                  </a:lnTo>
                  <a:lnTo>
                    <a:pt x="13" y="6"/>
                  </a:lnTo>
                  <a:lnTo>
                    <a:pt x="18" y="2"/>
                  </a:lnTo>
                  <a:lnTo>
                    <a:pt x="24"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5" name="Freeform 120">
              <a:extLst>
                <a:ext uri="{FF2B5EF4-FFF2-40B4-BE49-F238E27FC236}">
                  <a16:creationId xmlns="" xmlns:a16="http://schemas.microsoft.com/office/drawing/2014/main" id="{F5E630F0-F3A9-4726-AA7C-AA394FED33D5}"/>
                </a:ext>
              </a:extLst>
            </p:cNvPr>
            <p:cNvSpPr>
              <a:spLocks/>
            </p:cNvSpPr>
            <p:nvPr/>
          </p:nvSpPr>
          <p:spPr bwMode="auto">
            <a:xfrm>
              <a:off x="5983288" y="3995739"/>
              <a:ext cx="144463" cy="174625"/>
            </a:xfrm>
            <a:custGeom>
              <a:avLst/>
              <a:gdLst>
                <a:gd name="T0" fmla="*/ 45 w 91"/>
                <a:gd name="T1" fmla="*/ 0 h 110"/>
                <a:gd name="T2" fmla="*/ 45 w 91"/>
                <a:gd name="T3" fmla="*/ 0 h 110"/>
                <a:gd name="T4" fmla="*/ 36 w 91"/>
                <a:gd name="T5" fmla="*/ 2 h 110"/>
                <a:gd name="T6" fmla="*/ 29 w 91"/>
                <a:gd name="T7" fmla="*/ 4 h 110"/>
                <a:gd name="T8" fmla="*/ 20 w 91"/>
                <a:gd name="T9" fmla="*/ 7 h 110"/>
                <a:gd name="T10" fmla="*/ 14 w 91"/>
                <a:gd name="T11" fmla="*/ 15 h 110"/>
                <a:gd name="T12" fmla="*/ 9 w 91"/>
                <a:gd name="T13" fmla="*/ 20 h 110"/>
                <a:gd name="T14" fmla="*/ 3 w 91"/>
                <a:gd name="T15" fmla="*/ 27 h 110"/>
                <a:gd name="T16" fmla="*/ 1 w 91"/>
                <a:gd name="T17" fmla="*/ 37 h 110"/>
                <a:gd name="T18" fmla="*/ 0 w 91"/>
                <a:gd name="T19" fmla="*/ 46 h 110"/>
                <a:gd name="T20" fmla="*/ 0 w 91"/>
                <a:gd name="T21" fmla="*/ 64 h 110"/>
                <a:gd name="T22" fmla="*/ 0 w 91"/>
                <a:gd name="T23" fmla="*/ 64 h 110"/>
                <a:gd name="T24" fmla="*/ 1 w 91"/>
                <a:gd name="T25" fmla="*/ 73 h 110"/>
                <a:gd name="T26" fmla="*/ 3 w 91"/>
                <a:gd name="T27" fmla="*/ 82 h 110"/>
                <a:gd name="T28" fmla="*/ 9 w 91"/>
                <a:gd name="T29" fmla="*/ 89 h 110"/>
                <a:gd name="T30" fmla="*/ 14 w 91"/>
                <a:gd name="T31" fmla="*/ 97 h 110"/>
                <a:gd name="T32" fmla="*/ 20 w 91"/>
                <a:gd name="T33" fmla="*/ 102 h 110"/>
                <a:gd name="T34" fmla="*/ 29 w 91"/>
                <a:gd name="T35" fmla="*/ 106 h 110"/>
                <a:gd name="T36" fmla="*/ 36 w 91"/>
                <a:gd name="T37" fmla="*/ 110 h 110"/>
                <a:gd name="T38" fmla="*/ 45 w 91"/>
                <a:gd name="T39" fmla="*/ 110 h 110"/>
                <a:gd name="T40" fmla="*/ 45 w 91"/>
                <a:gd name="T41" fmla="*/ 110 h 110"/>
                <a:gd name="T42" fmla="*/ 54 w 91"/>
                <a:gd name="T43" fmla="*/ 110 h 110"/>
                <a:gd name="T44" fmla="*/ 63 w 91"/>
                <a:gd name="T45" fmla="*/ 106 h 110"/>
                <a:gd name="T46" fmla="*/ 71 w 91"/>
                <a:gd name="T47" fmla="*/ 102 h 110"/>
                <a:gd name="T48" fmla="*/ 78 w 91"/>
                <a:gd name="T49" fmla="*/ 97 h 110"/>
                <a:gd name="T50" fmla="*/ 84 w 91"/>
                <a:gd name="T51" fmla="*/ 89 h 110"/>
                <a:gd name="T52" fmla="*/ 87 w 91"/>
                <a:gd name="T53" fmla="*/ 82 h 110"/>
                <a:gd name="T54" fmla="*/ 91 w 91"/>
                <a:gd name="T55" fmla="*/ 73 h 110"/>
                <a:gd name="T56" fmla="*/ 91 w 91"/>
                <a:gd name="T57" fmla="*/ 64 h 110"/>
                <a:gd name="T58" fmla="*/ 91 w 91"/>
                <a:gd name="T59" fmla="*/ 46 h 110"/>
                <a:gd name="T60" fmla="*/ 91 w 91"/>
                <a:gd name="T61" fmla="*/ 46 h 110"/>
                <a:gd name="T62" fmla="*/ 91 w 91"/>
                <a:gd name="T63" fmla="*/ 37 h 110"/>
                <a:gd name="T64" fmla="*/ 87 w 91"/>
                <a:gd name="T65" fmla="*/ 27 h 110"/>
                <a:gd name="T66" fmla="*/ 84 w 91"/>
                <a:gd name="T67" fmla="*/ 20 h 110"/>
                <a:gd name="T68" fmla="*/ 78 w 91"/>
                <a:gd name="T69" fmla="*/ 15 h 110"/>
                <a:gd name="T70" fmla="*/ 71 w 91"/>
                <a:gd name="T71" fmla="*/ 7 h 110"/>
                <a:gd name="T72" fmla="*/ 63 w 91"/>
                <a:gd name="T73" fmla="*/ 4 h 110"/>
                <a:gd name="T74" fmla="*/ 54 w 91"/>
                <a:gd name="T75" fmla="*/ 2 h 110"/>
                <a:gd name="T76" fmla="*/ 45 w 91"/>
                <a:gd name="T7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10">
                  <a:moveTo>
                    <a:pt x="45" y="0"/>
                  </a:moveTo>
                  <a:lnTo>
                    <a:pt x="45" y="0"/>
                  </a:lnTo>
                  <a:lnTo>
                    <a:pt x="36" y="2"/>
                  </a:lnTo>
                  <a:lnTo>
                    <a:pt x="29" y="4"/>
                  </a:lnTo>
                  <a:lnTo>
                    <a:pt x="20" y="7"/>
                  </a:lnTo>
                  <a:lnTo>
                    <a:pt x="14" y="15"/>
                  </a:lnTo>
                  <a:lnTo>
                    <a:pt x="9" y="20"/>
                  </a:lnTo>
                  <a:lnTo>
                    <a:pt x="3" y="27"/>
                  </a:lnTo>
                  <a:lnTo>
                    <a:pt x="1" y="37"/>
                  </a:lnTo>
                  <a:lnTo>
                    <a:pt x="0" y="46"/>
                  </a:lnTo>
                  <a:lnTo>
                    <a:pt x="0" y="64"/>
                  </a:lnTo>
                  <a:lnTo>
                    <a:pt x="0" y="64"/>
                  </a:lnTo>
                  <a:lnTo>
                    <a:pt x="1" y="73"/>
                  </a:lnTo>
                  <a:lnTo>
                    <a:pt x="3" y="82"/>
                  </a:lnTo>
                  <a:lnTo>
                    <a:pt x="9" y="89"/>
                  </a:lnTo>
                  <a:lnTo>
                    <a:pt x="14" y="97"/>
                  </a:lnTo>
                  <a:lnTo>
                    <a:pt x="20" y="102"/>
                  </a:lnTo>
                  <a:lnTo>
                    <a:pt x="29" y="106"/>
                  </a:lnTo>
                  <a:lnTo>
                    <a:pt x="36" y="110"/>
                  </a:lnTo>
                  <a:lnTo>
                    <a:pt x="45" y="110"/>
                  </a:lnTo>
                  <a:lnTo>
                    <a:pt x="45" y="110"/>
                  </a:lnTo>
                  <a:lnTo>
                    <a:pt x="54" y="110"/>
                  </a:lnTo>
                  <a:lnTo>
                    <a:pt x="63" y="106"/>
                  </a:lnTo>
                  <a:lnTo>
                    <a:pt x="71" y="102"/>
                  </a:lnTo>
                  <a:lnTo>
                    <a:pt x="78" y="97"/>
                  </a:lnTo>
                  <a:lnTo>
                    <a:pt x="84" y="89"/>
                  </a:lnTo>
                  <a:lnTo>
                    <a:pt x="87" y="82"/>
                  </a:lnTo>
                  <a:lnTo>
                    <a:pt x="91" y="73"/>
                  </a:lnTo>
                  <a:lnTo>
                    <a:pt x="91" y="64"/>
                  </a:lnTo>
                  <a:lnTo>
                    <a:pt x="91" y="46"/>
                  </a:lnTo>
                  <a:lnTo>
                    <a:pt x="91" y="46"/>
                  </a:lnTo>
                  <a:lnTo>
                    <a:pt x="91" y="37"/>
                  </a:lnTo>
                  <a:lnTo>
                    <a:pt x="87" y="27"/>
                  </a:lnTo>
                  <a:lnTo>
                    <a:pt x="84" y="20"/>
                  </a:lnTo>
                  <a:lnTo>
                    <a:pt x="78" y="15"/>
                  </a:lnTo>
                  <a:lnTo>
                    <a:pt x="71" y="7"/>
                  </a:lnTo>
                  <a:lnTo>
                    <a:pt x="63" y="4"/>
                  </a:lnTo>
                  <a:lnTo>
                    <a:pt x="54" y="2"/>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6" name="Freeform 121">
              <a:extLst>
                <a:ext uri="{FF2B5EF4-FFF2-40B4-BE49-F238E27FC236}">
                  <a16:creationId xmlns="" xmlns:a16="http://schemas.microsoft.com/office/drawing/2014/main" id="{3EA3E878-AB50-42D6-9ACE-4B88FFA7250B}"/>
                </a:ext>
              </a:extLst>
            </p:cNvPr>
            <p:cNvSpPr>
              <a:spLocks/>
            </p:cNvSpPr>
            <p:nvPr/>
          </p:nvSpPr>
          <p:spPr bwMode="auto">
            <a:xfrm>
              <a:off x="5973763" y="4097339"/>
              <a:ext cx="165100" cy="139700"/>
            </a:xfrm>
            <a:custGeom>
              <a:avLst/>
              <a:gdLst>
                <a:gd name="T0" fmla="*/ 104 w 104"/>
                <a:gd name="T1" fmla="*/ 15 h 88"/>
                <a:gd name="T2" fmla="*/ 104 w 104"/>
                <a:gd name="T3" fmla="*/ 36 h 88"/>
                <a:gd name="T4" fmla="*/ 104 w 104"/>
                <a:gd name="T5" fmla="*/ 36 h 88"/>
                <a:gd name="T6" fmla="*/ 102 w 104"/>
                <a:gd name="T7" fmla="*/ 47 h 88"/>
                <a:gd name="T8" fmla="*/ 99 w 104"/>
                <a:gd name="T9" fmla="*/ 57 h 88"/>
                <a:gd name="T10" fmla="*/ 95 w 104"/>
                <a:gd name="T11" fmla="*/ 66 h 88"/>
                <a:gd name="T12" fmla="*/ 88 w 104"/>
                <a:gd name="T13" fmla="*/ 73 h 88"/>
                <a:gd name="T14" fmla="*/ 80 w 104"/>
                <a:gd name="T15" fmla="*/ 80 h 88"/>
                <a:gd name="T16" fmla="*/ 71 w 104"/>
                <a:gd name="T17" fmla="*/ 84 h 88"/>
                <a:gd name="T18" fmla="*/ 62 w 104"/>
                <a:gd name="T19" fmla="*/ 88 h 88"/>
                <a:gd name="T20" fmla="*/ 51 w 104"/>
                <a:gd name="T21" fmla="*/ 88 h 88"/>
                <a:gd name="T22" fmla="*/ 51 w 104"/>
                <a:gd name="T23" fmla="*/ 88 h 88"/>
                <a:gd name="T24" fmla="*/ 42 w 104"/>
                <a:gd name="T25" fmla="*/ 88 h 88"/>
                <a:gd name="T26" fmla="*/ 31 w 104"/>
                <a:gd name="T27" fmla="*/ 84 h 88"/>
                <a:gd name="T28" fmla="*/ 24 w 104"/>
                <a:gd name="T29" fmla="*/ 80 h 88"/>
                <a:gd name="T30" fmla="*/ 15 w 104"/>
                <a:gd name="T31" fmla="*/ 73 h 88"/>
                <a:gd name="T32" fmla="*/ 9 w 104"/>
                <a:gd name="T33" fmla="*/ 66 h 88"/>
                <a:gd name="T34" fmla="*/ 4 w 104"/>
                <a:gd name="T35" fmla="*/ 57 h 88"/>
                <a:gd name="T36" fmla="*/ 2 w 104"/>
                <a:gd name="T37" fmla="*/ 47 h 88"/>
                <a:gd name="T38" fmla="*/ 0 w 104"/>
                <a:gd name="T39" fmla="*/ 36 h 88"/>
                <a:gd name="T40" fmla="*/ 0 w 104"/>
                <a:gd name="T41" fmla="*/ 7 h 88"/>
                <a:gd name="T42" fmla="*/ 0 w 104"/>
                <a:gd name="T43" fmla="*/ 7 h 88"/>
                <a:gd name="T44" fmla="*/ 0 w 104"/>
                <a:gd name="T45" fmla="*/ 5 h 88"/>
                <a:gd name="T46" fmla="*/ 0 w 104"/>
                <a:gd name="T47" fmla="*/ 5 h 88"/>
                <a:gd name="T48" fmla="*/ 2 w 104"/>
                <a:gd name="T49" fmla="*/ 4 h 88"/>
                <a:gd name="T50" fmla="*/ 2 w 104"/>
                <a:gd name="T51" fmla="*/ 4 h 88"/>
                <a:gd name="T52" fmla="*/ 4 w 104"/>
                <a:gd name="T53" fmla="*/ 2 h 88"/>
                <a:gd name="T54" fmla="*/ 4 w 104"/>
                <a:gd name="T55" fmla="*/ 2 h 88"/>
                <a:gd name="T56" fmla="*/ 7 w 104"/>
                <a:gd name="T57" fmla="*/ 0 h 88"/>
                <a:gd name="T58" fmla="*/ 97 w 104"/>
                <a:gd name="T59" fmla="*/ 0 h 88"/>
                <a:gd name="T60" fmla="*/ 97 w 104"/>
                <a:gd name="T61" fmla="*/ 0 h 88"/>
                <a:gd name="T62" fmla="*/ 100 w 104"/>
                <a:gd name="T63" fmla="*/ 2 h 88"/>
                <a:gd name="T64" fmla="*/ 100 w 104"/>
                <a:gd name="T65" fmla="*/ 2 h 88"/>
                <a:gd name="T66" fmla="*/ 102 w 104"/>
                <a:gd name="T67" fmla="*/ 4 h 88"/>
                <a:gd name="T68" fmla="*/ 102 w 104"/>
                <a:gd name="T69" fmla="*/ 4 h 88"/>
                <a:gd name="T70" fmla="*/ 102 w 104"/>
                <a:gd name="T71" fmla="*/ 7 h 88"/>
                <a:gd name="T72" fmla="*/ 102 w 104"/>
                <a:gd name="T73" fmla="*/ 13 h 88"/>
                <a:gd name="T74" fmla="*/ 102 w 104"/>
                <a:gd name="T75" fmla="*/ 13 h 88"/>
                <a:gd name="T76" fmla="*/ 104 w 104"/>
                <a:gd name="T7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88">
                  <a:moveTo>
                    <a:pt x="104" y="15"/>
                  </a:moveTo>
                  <a:lnTo>
                    <a:pt x="104" y="36"/>
                  </a:lnTo>
                  <a:lnTo>
                    <a:pt x="104" y="36"/>
                  </a:lnTo>
                  <a:lnTo>
                    <a:pt x="102" y="47"/>
                  </a:lnTo>
                  <a:lnTo>
                    <a:pt x="99" y="57"/>
                  </a:lnTo>
                  <a:lnTo>
                    <a:pt x="95" y="66"/>
                  </a:lnTo>
                  <a:lnTo>
                    <a:pt x="88" y="73"/>
                  </a:lnTo>
                  <a:lnTo>
                    <a:pt x="80" y="80"/>
                  </a:lnTo>
                  <a:lnTo>
                    <a:pt x="71" y="84"/>
                  </a:lnTo>
                  <a:lnTo>
                    <a:pt x="62" y="88"/>
                  </a:lnTo>
                  <a:lnTo>
                    <a:pt x="51" y="88"/>
                  </a:lnTo>
                  <a:lnTo>
                    <a:pt x="51" y="88"/>
                  </a:lnTo>
                  <a:lnTo>
                    <a:pt x="42" y="88"/>
                  </a:lnTo>
                  <a:lnTo>
                    <a:pt x="31" y="84"/>
                  </a:lnTo>
                  <a:lnTo>
                    <a:pt x="24" y="80"/>
                  </a:lnTo>
                  <a:lnTo>
                    <a:pt x="15" y="73"/>
                  </a:lnTo>
                  <a:lnTo>
                    <a:pt x="9" y="66"/>
                  </a:lnTo>
                  <a:lnTo>
                    <a:pt x="4" y="57"/>
                  </a:lnTo>
                  <a:lnTo>
                    <a:pt x="2" y="47"/>
                  </a:lnTo>
                  <a:lnTo>
                    <a:pt x="0" y="36"/>
                  </a:lnTo>
                  <a:lnTo>
                    <a:pt x="0" y="7"/>
                  </a:lnTo>
                  <a:lnTo>
                    <a:pt x="0" y="7"/>
                  </a:lnTo>
                  <a:lnTo>
                    <a:pt x="0" y="5"/>
                  </a:lnTo>
                  <a:lnTo>
                    <a:pt x="0" y="5"/>
                  </a:lnTo>
                  <a:lnTo>
                    <a:pt x="2" y="4"/>
                  </a:lnTo>
                  <a:lnTo>
                    <a:pt x="2" y="4"/>
                  </a:lnTo>
                  <a:lnTo>
                    <a:pt x="4" y="2"/>
                  </a:lnTo>
                  <a:lnTo>
                    <a:pt x="4" y="2"/>
                  </a:lnTo>
                  <a:lnTo>
                    <a:pt x="7" y="0"/>
                  </a:lnTo>
                  <a:lnTo>
                    <a:pt x="97" y="0"/>
                  </a:lnTo>
                  <a:lnTo>
                    <a:pt x="97" y="0"/>
                  </a:lnTo>
                  <a:lnTo>
                    <a:pt x="100" y="2"/>
                  </a:lnTo>
                  <a:lnTo>
                    <a:pt x="100" y="2"/>
                  </a:lnTo>
                  <a:lnTo>
                    <a:pt x="102" y="4"/>
                  </a:lnTo>
                  <a:lnTo>
                    <a:pt x="102" y="4"/>
                  </a:lnTo>
                  <a:lnTo>
                    <a:pt x="102" y="7"/>
                  </a:lnTo>
                  <a:lnTo>
                    <a:pt x="102" y="13"/>
                  </a:lnTo>
                  <a:lnTo>
                    <a:pt x="102" y="13"/>
                  </a:lnTo>
                  <a:lnTo>
                    <a:pt x="104" y="15"/>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7" name="Freeform 122">
              <a:extLst>
                <a:ext uri="{FF2B5EF4-FFF2-40B4-BE49-F238E27FC236}">
                  <a16:creationId xmlns="" xmlns:a16="http://schemas.microsoft.com/office/drawing/2014/main" id="{E27BFB7E-4890-4499-B0A4-B52181720643}"/>
                </a:ext>
              </a:extLst>
            </p:cNvPr>
            <p:cNvSpPr>
              <a:spLocks/>
            </p:cNvSpPr>
            <p:nvPr/>
          </p:nvSpPr>
          <p:spPr bwMode="auto">
            <a:xfrm>
              <a:off x="5973763" y="4097339"/>
              <a:ext cx="165100" cy="139700"/>
            </a:xfrm>
            <a:custGeom>
              <a:avLst/>
              <a:gdLst>
                <a:gd name="T0" fmla="*/ 104 w 104"/>
                <a:gd name="T1" fmla="*/ 15 h 88"/>
                <a:gd name="T2" fmla="*/ 104 w 104"/>
                <a:gd name="T3" fmla="*/ 36 h 88"/>
                <a:gd name="T4" fmla="*/ 104 w 104"/>
                <a:gd name="T5" fmla="*/ 36 h 88"/>
                <a:gd name="T6" fmla="*/ 102 w 104"/>
                <a:gd name="T7" fmla="*/ 47 h 88"/>
                <a:gd name="T8" fmla="*/ 99 w 104"/>
                <a:gd name="T9" fmla="*/ 57 h 88"/>
                <a:gd name="T10" fmla="*/ 95 w 104"/>
                <a:gd name="T11" fmla="*/ 66 h 88"/>
                <a:gd name="T12" fmla="*/ 88 w 104"/>
                <a:gd name="T13" fmla="*/ 73 h 88"/>
                <a:gd name="T14" fmla="*/ 80 w 104"/>
                <a:gd name="T15" fmla="*/ 80 h 88"/>
                <a:gd name="T16" fmla="*/ 71 w 104"/>
                <a:gd name="T17" fmla="*/ 84 h 88"/>
                <a:gd name="T18" fmla="*/ 62 w 104"/>
                <a:gd name="T19" fmla="*/ 88 h 88"/>
                <a:gd name="T20" fmla="*/ 51 w 104"/>
                <a:gd name="T21" fmla="*/ 88 h 88"/>
                <a:gd name="T22" fmla="*/ 51 w 104"/>
                <a:gd name="T23" fmla="*/ 88 h 88"/>
                <a:gd name="T24" fmla="*/ 42 w 104"/>
                <a:gd name="T25" fmla="*/ 88 h 88"/>
                <a:gd name="T26" fmla="*/ 31 w 104"/>
                <a:gd name="T27" fmla="*/ 84 h 88"/>
                <a:gd name="T28" fmla="*/ 24 w 104"/>
                <a:gd name="T29" fmla="*/ 80 h 88"/>
                <a:gd name="T30" fmla="*/ 15 w 104"/>
                <a:gd name="T31" fmla="*/ 73 h 88"/>
                <a:gd name="T32" fmla="*/ 9 w 104"/>
                <a:gd name="T33" fmla="*/ 66 h 88"/>
                <a:gd name="T34" fmla="*/ 4 w 104"/>
                <a:gd name="T35" fmla="*/ 57 h 88"/>
                <a:gd name="T36" fmla="*/ 2 w 104"/>
                <a:gd name="T37" fmla="*/ 47 h 88"/>
                <a:gd name="T38" fmla="*/ 0 w 104"/>
                <a:gd name="T39" fmla="*/ 36 h 88"/>
                <a:gd name="T40" fmla="*/ 0 w 104"/>
                <a:gd name="T41" fmla="*/ 7 h 88"/>
                <a:gd name="T42" fmla="*/ 0 w 104"/>
                <a:gd name="T43" fmla="*/ 7 h 88"/>
                <a:gd name="T44" fmla="*/ 0 w 104"/>
                <a:gd name="T45" fmla="*/ 5 h 88"/>
                <a:gd name="T46" fmla="*/ 0 w 104"/>
                <a:gd name="T47" fmla="*/ 5 h 88"/>
                <a:gd name="T48" fmla="*/ 2 w 104"/>
                <a:gd name="T49" fmla="*/ 4 h 88"/>
                <a:gd name="T50" fmla="*/ 2 w 104"/>
                <a:gd name="T51" fmla="*/ 4 h 88"/>
                <a:gd name="T52" fmla="*/ 4 w 104"/>
                <a:gd name="T53" fmla="*/ 2 h 88"/>
                <a:gd name="T54" fmla="*/ 4 w 104"/>
                <a:gd name="T55" fmla="*/ 2 h 88"/>
                <a:gd name="T56" fmla="*/ 7 w 104"/>
                <a:gd name="T57" fmla="*/ 0 h 88"/>
                <a:gd name="T58" fmla="*/ 97 w 104"/>
                <a:gd name="T59" fmla="*/ 0 h 88"/>
                <a:gd name="T60" fmla="*/ 97 w 104"/>
                <a:gd name="T61" fmla="*/ 0 h 88"/>
                <a:gd name="T62" fmla="*/ 100 w 104"/>
                <a:gd name="T63" fmla="*/ 2 h 88"/>
                <a:gd name="T64" fmla="*/ 100 w 104"/>
                <a:gd name="T65" fmla="*/ 2 h 88"/>
                <a:gd name="T66" fmla="*/ 102 w 104"/>
                <a:gd name="T67" fmla="*/ 4 h 88"/>
                <a:gd name="T68" fmla="*/ 102 w 104"/>
                <a:gd name="T69" fmla="*/ 4 h 88"/>
                <a:gd name="T70" fmla="*/ 102 w 104"/>
                <a:gd name="T71" fmla="*/ 7 h 88"/>
                <a:gd name="T72" fmla="*/ 102 w 104"/>
                <a:gd name="T73" fmla="*/ 13 h 88"/>
                <a:gd name="T74" fmla="*/ 102 w 104"/>
                <a:gd name="T75" fmla="*/ 13 h 88"/>
                <a:gd name="T76" fmla="*/ 104 w 104"/>
                <a:gd name="T7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88">
                  <a:moveTo>
                    <a:pt x="104" y="15"/>
                  </a:moveTo>
                  <a:lnTo>
                    <a:pt x="104" y="36"/>
                  </a:lnTo>
                  <a:lnTo>
                    <a:pt x="104" y="36"/>
                  </a:lnTo>
                  <a:lnTo>
                    <a:pt x="102" y="47"/>
                  </a:lnTo>
                  <a:lnTo>
                    <a:pt x="99" y="57"/>
                  </a:lnTo>
                  <a:lnTo>
                    <a:pt x="95" y="66"/>
                  </a:lnTo>
                  <a:lnTo>
                    <a:pt x="88" y="73"/>
                  </a:lnTo>
                  <a:lnTo>
                    <a:pt x="80" y="80"/>
                  </a:lnTo>
                  <a:lnTo>
                    <a:pt x="71" y="84"/>
                  </a:lnTo>
                  <a:lnTo>
                    <a:pt x="62" y="88"/>
                  </a:lnTo>
                  <a:lnTo>
                    <a:pt x="51" y="88"/>
                  </a:lnTo>
                  <a:lnTo>
                    <a:pt x="51" y="88"/>
                  </a:lnTo>
                  <a:lnTo>
                    <a:pt x="42" y="88"/>
                  </a:lnTo>
                  <a:lnTo>
                    <a:pt x="31" y="84"/>
                  </a:lnTo>
                  <a:lnTo>
                    <a:pt x="24" y="80"/>
                  </a:lnTo>
                  <a:lnTo>
                    <a:pt x="15" y="73"/>
                  </a:lnTo>
                  <a:lnTo>
                    <a:pt x="9" y="66"/>
                  </a:lnTo>
                  <a:lnTo>
                    <a:pt x="4" y="57"/>
                  </a:lnTo>
                  <a:lnTo>
                    <a:pt x="2" y="47"/>
                  </a:lnTo>
                  <a:lnTo>
                    <a:pt x="0" y="36"/>
                  </a:lnTo>
                  <a:lnTo>
                    <a:pt x="0" y="7"/>
                  </a:lnTo>
                  <a:lnTo>
                    <a:pt x="0" y="7"/>
                  </a:lnTo>
                  <a:lnTo>
                    <a:pt x="0" y="5"/>
                  </a:lnTo>
                  <a:lnTo>
                    <a:pt x="0" y="5"/>
                  </a:lnTo>
                  <a:lnTo>
                    <a:pt x="2" y="4"/>
                  </a:lnTo>
                  <a:lnTo>
                    <a:pt x="2" y="4"/>
                  </a:lnTo>
                  <a:lnTo>
                    <a:pt x="4" y="2"/>
                  </a:lnTo>
                  <a:lnTo>
                    <a:pt x="4" y="2"/>
                  </a:lnTo>
                  <a:lnTo>
                    <a:pt x="7" y="0"/>
                  </a:lnTo>
                  <a:lnTo>
                    <a:pt x="97" y="0"/>
                  </a:lnTo>
                  <a:lnTo>
                    <a:pt x="97" y="0"/>
                  </a:lnTo>
                  <a:lnTo>
                    <a:pt x="100" y="2"/>
                  </a:lnTo>
                  <a:lnTo>
                    <a:pt x="100" y="2"/>
                  </a:lnTo>
                  <a:lnTo>
                    <a:pt x="102" y="4"/>
                  </a:lnTo>
                  <a:lnTo>
                    <a:pt x="102" y="4"/>
                  </a:lnTo>
                  <a:lnTo>
                    <a:pt x="102" y="7"/>
                  </a:lnTo>
                  <a:lnTo>
                    <a:pt x="102" y="13"/>
                  </a:lnTo>
                  <a:lnTo>
                    <a:pt x="102" y="13"/>
                  </a:lnTo>
                  <a:lnTo>
                    <a:pt x="104"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8" name="Freeform 123">
              <a:extLst>
                <a:ext uri="{FF2B5EF4-FFF2-40B4-BE49-F238E27FC236}">
                  <a16:creationId xmlns="" xmlns:a16="http://schemas.microsoft.com/office/drawing/2014/main" id="{40B2D557-F682-4169-AA7E-DCCF60438767}"/>
                </a:ext>
              </a:extLst>
            </p:cNvPr>
            <p:cNvSpPr>
              <a:spLocks/>
            </p:cNvSpPr>
            <p:nvPr/>
          </p:nvSpPr>
          <p:spPr bwMode="auto">
            <a:xfrm>
              <a:off x="6054726" y="4097339"/>
              <a:ext cx="84138" cy="139700"/>
            </a:xfrm>
            <a:custGeom>
              <a:avLst/>
              <a:gdLst>
                <a:gd name="T0" fmla="*/ 53 w 53"/>
                <a:gd name="T1" fmla="*/ 15 h 88"/>
                <a:gd name="T2" fmla="*/ 53 w 53"/>
                <a:gd name="T3" fmla="*/ 36 h 88"/>
                <a:gd name="T4" fmla="*/ 53 w 53"/>
                <a:gd name="T5" fmla="*/ 36 h 88"/>
                <a:gd name="T6" fmla="*/ 51 w 53"/>
                <a:gd name="T7" fmla="*/ 47 h 88"/>
                <a:gd name="T8" fmla="*/ 48 w 53"/>
                <a:gd name="T9" fmla="*/ 57 h 88"/>
                <a:gd name="T10" fmla="*/ 44 w 53"/>
                <a:gd name="T11" fmla="*/ 66 h 88"/>
                <a:gd name="T12" fmla="*/ 37 w 53"/>
                <a:gd name="T13" fmla="*/ 73 h 88"/>
                <a:gd name="T14" fmla="*/ 29 w 53"/>
                <a:gd name="T15" fmla="*/ 80 h 88"/>
                <a:gd name="T16" fmla="*/ 20 w 53"/>
                <a:gd name="T17" fmla="*/ 84 h 88"/>
                <a:gd name="T18" fmla="*/ 11 w 53"/>
                <a:gd name="T19" fmla="*/ 88 h 88"/>
                <a:gd name="T20" fmla="*/ 0 w 53"/>
                <a:gd name="T21" fmla="*/ 88 h 88"/>
                <a:gd name="T22" fmla="*/ 0 w 53"/>
                <a:gd name="T23" fmla="*/ 0 h 88"/>
                <a:gd name="T24" fmla="*/ 46 w 53"/>
                <a:gd name="T25" fmla="*/ 0 h 88"/>
                <a:gd name="T26" fmla="*/ 46 w 53"/>
                <a:gd name="T27" fmla="*/ 0 h 88"/>
                <a:gd name="T28" fmla="*/ 49 w 53"/>
                <a:gd name="T29" fmla="*/ 2 h 88"/>
                <a:gd name="T30" fmla="*/ 49 w 53"/>
                <a:gd name="T31" fmla="*/ 2 h 88"/>
                <a:gd name="T32" fmla="*/ 51 w 53"/>
                <a:gd name="T33" fmla="*/ 4 h 88"/>
                <a:gd name="T34" fmla="*/ 51 w 53"/>
                <a:gd name="T35" fmla="*/ 4 h 88"/>
                <a:gd name="T36" fmla="*/ 51 w 53"/>
                <a:gd name="T37" fmla="*/ 7 h 88"/>
                <a:gd name="T38" fmla="*/ 51 w 53"/>
                <a:gd name="T39" fmla="*/ 13 h 88"/>
                <a:gd name="T40" fmla="*/ 51 w 53"/>
                <a:gd name="T41" fmla="*/ 13 h 88"/>
                <a:gd name="T42" fmla="*/ 53 w 53"/>
                <a:gd name="T43"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53" y="15"/>
                  </a:moveTo>
                  <a:lnTo>
                    <a:pt x="53" y="36"/>
                  </a:lnTo>
                  <a:lnTo>
                    <a:pt x="53" y="36"/>
                  </a:lnTo>
                  <a:lnTo>
                    <a:pt x="51" y="47"/>
                  </a:lnTo>
                  <a:lnTo>
                    <a:pt x="48" y="57"/>
                  </a:lnTo>
                  <a:lnTo>
                    <a:pt x="44" y="66"/>
                  </a:lnTo>
                  <a:lnTo>
                    <a:pt x="37" y="73"/>
                  </a:lnTo>
                  <a:lnTo>
                    <a:pt x="29" y="80"/>
                  </a:lnTo>
                  <a:lnTo>
                    <a:pt x="20" y="84"/>
                  </a:lnTo>
                  <a:lnTo>
                    <a:pt x="11" y="88"/>
                  </a:lnTo>
                  <a:lnTo>
                    <a:pt x="0" y="88"/>
                  </a:lnTo>
                  <a:lnTo>
                    <a:pt x="0" y="0"/>
                  </a:lnTo>
                  <a:lnTo>
                    <a:pt x="46" y="0"/>
                  </a:lnTo>
                  <a:lnTo>
                    <a:pt x="46" y="0"/>
                  </a:lnTo>
                  <a:lnTo>
                    <a:pt x="49" y="2"/>
                  </a:lnTo>
                  <a:lnTo>
                    <a:pt x="49" y="2"/>
                  </a:lnTo>
                  <a:lnTo>
                    <a:pt x="51" y="4"/>
                  </a:lnTo>
                  <a:lnTo>
                    <a:pt x="51" y="4"/>
                  </a:lnTo>
                  <a:lnTo>
                    <a:pt x="51" y="7"/>
                  </a:lnTo>
                  <a:lnTo>
                    <a:pt x="51" y="13"/>
                  </a:lnTo>
                  <a:lnTo>
                    <a:pt x="51" y="13"/>
                  </a:lnTo>
                  <a:lnTo>
                    <a:pt x="53" y="15"/>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9" name="Freeform 124">
              <a:extLst>
                <a:ext uri="{FF2B5EF4-FFF2-40B4-BE49-F238E27FC236}">
                  <a16:creationId xmlns="" xmlns:a16="http://schemas.microsoft.com/office/drawing/2014/main" id="{00174903-5F1E-4E1D-AA2B-FF93B224A3A5}"/>
                </a:ext>
              </a:extLst>
            </p:cNvPr>
            <p:cNvSpPr>
              <a:spLocks/>
            </p:cNvSpPr>
            <p:nvPr/>
          </p:nvSpPr>
          <p:spPr bwMode="auto">
            <a:xfrm>
              <a:off x="6054726" y="4097339"/>
              <a:ext cx="84138" cy="139700"/>
            </a:xfrm>
            <a:custGeom>
              <a:avLst/>
              <a:gdLst>
                <a:gd name="T0" fmla="*/ 53 w 53"/>
                <a:gd name="T1" fmla="*/ 15 h 88"/>
                <a:gd name="T2" fmla="*/ 53 w 53"/>
                <a:gd name="T3" fmla="*/ 36 h 88"/>
                <a:gd name="T4" fmla="*/ 53 w 53"/>
                <a:gd name="T5" fmla="*/ 36 h 88"/>
                <a:gd name="T6" fmla="*/ 51 w 53"/>
                <a:gd name="T7" fmla="*/ 47 h 88"/>
                <a:gd name="T8" fmla="*/ 48 w 53"/>
                <a:gd name="T9" fmla="*/ 57 h 88"/>
                <a:gd name="T10" fmla="*/ 44 w 53"/>
                <a:gd name="T11" fmla="*/ 66 h 88"/>
                <a:gd name="T12" fmla="*/ 37 w 53"/>
                <a:gd name="T13" fmla="*/ 73 h 88"/>
                <a:gd name="T14" fmla="*/ 29 w 53"/>
                <a:gd name="T15" fmla="*/ 80 h 88"/>
                <a:gd name="T16" fmla="*/ 20 w 53"/>
                <a:gd name="T17" fmla="*/ 84 h 88"/>
                <a:gd name="T18" fmla="*/ 11 w 53"/>
                <a:gd name="T19" fmla="*/ 88 h 88"/>
                <a:gd name="T20" fmla="*/ 0 w 53"/>
                <a:gd name="T21" fmla="*/ 88 h 88"/>
                <a:gd name="T22" fmla="*/ 0 w 53"/>
                <a:gd name="T23" fmla="*/ 0 h 88"/>
                <a:gd name="T24" fmla="*/ 46 w 53"/>
                <a:gd name="T25" fmla="*/ 0 h 88"/>
                <a:gd name="T26" fmla="*/ 46 w 53"/>
                <a:gd name="T27" fmla="*/ 0 h 88"/>
                <a:gd name="T28" fmla="*/ 49 w 53"/>
                <a:gd name="T29" fmla="*/ 2 h 88"/>
                <a:gd name="T30" fmla="*/ 49 w 53"/>
                <a:gd name="T31" fmla="*/ 2 h 88"/>
                <a:gd name="T32" fmla="*/ 51 w 53"/>
                <a:gd name="T33" fmla="*/ 4 h 88"/>
                <a:gd name="T34" fmla="*/ 51 w 53"/>
                <a:gd name="T35" fmla="*/ 4 h 88"/>
                <a:gd name="T36" fmla="*/ 51 w 53"/>
                <a:gd name="T37" fmla="*/ 7 h 88"/>
                <a:gd name="T38" fmla="*/ 51 w 53"/>
                <a:gd name="T39" fmla="*/ 13 h 88"/>
                <a:gd name="T40" fmla="*/ 51 w 53"/>
                <a:gd name="T41" fmla="*/ 13 h 88"/>
                <a:gd name="T42" fmla="*/ 53 w 53"/>
                <a:gd name="T43"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53" y="15"/>
                  </a:moveTo>
                  <a:lnTo>
                    <a:pt x="53" y="36"/>
                  </a:lnTo>
                  <a:lnTo>
                    <a:pt x="53" y="36"/>
                  </a:lnTo>
                  <a:lnTo>
                    <a:pt x="51" y="47"/>
                  </a:lnTo>
                  <a:lnTo>
                    <a:pt x="48" y="57"/>
                  </a:lnTo>
                  <a:lnTo>
                    <a:pt x="44" y="66"/>
                  </a:lnTo>
                  <a:lnTo>
                    <a:pt x="37" y="73"/>
                  </a:lnTo>
                  <a:lnTo>
                    <a:pt x="29" y="80"/>
                  </a:lnTo>
                  <a:lnTo>
                    <a:pt x="20" y="84"/>
                  </a:lnTo>
                  <a:lnTo>
                    <a:pt x="11" y="88"/>
                  </a:lnTo>
                  <a:lnTo>
                    <a:pt x="0" y="88"/>
                  </a:lnTo>
                  <a:lnTo>
                    <a:pt x="0" y="0"/>
                  </a:lnTo>
                  <a:lnTo>
                    <a:pt x="46" y="0"/>
                  </a:lnTo>
                  <a:lnTo>
                    <a:pt x="46" y="0"/>
                  </a:lnTo>
                  <a:lnTo>
                    <a:pt x="49" y="2"/>
                  </a:lnTo>
                  <a:lnTo>
                    <a:pt x="49" y="2"/>
                  </a:lnTo>
                  <a:lnTo>
                    <a:pt x="51" y="4"/>
                  </a:lnTo>
                  <a:lnTo>
                    <a:pt x="51" y="4"/>
                  </a:lnTo>
                  <a:lnTo>
                    <a:pt x="51" y="7"/>
                  </a:lnTo>
                  <a:lnTo>
                    <a:pt x="51" y="13"/>
                  </a:lnTo>
                  <a:lnTo>
                    <a:pt x="51" y="13"/>
                  </a:lnTo>
                  <a:lnTo>
                    <a:pt x="53"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0" name="Freeform 125">
              <a:extLst>
                <a:ext uri="{FF2B5EF4-FFF2-40B4-BE49-F238E27FC236}">
                  <a16:creationId xmlns="" xmlns:a16="http://schemas.microsoft.com/office/drawing/2014/main" id="{E53CB040-97E8-44E3-BF7F-4C94FA6705DD}"/>
                </a:ext>
              </a:extLst>
            </p:cNvPr>
            <p:cNvSpPr>
              <a:spLocks/>
            </p:cNvSpPr>
            <p:nvPr/>
          </p:nvSpPr>
          <p:spPr bwMode="auto">
            <a:xfrm>
              <a:off x="6054726" y="4097339"/>
              <a:ext cx="84138" cy="139700"/>
            </a:xfrm>
            <a:custGeom>
              <a:avLst/>
              <a:gdLst>
                <a:gd name="T0" fmla="*/ 46 w 53"/>
                <a:gd name="T1" fmla="*/ 0 h 88"/>
                <a:gd name="T2" fmla="*/ 0 w 53"/>
                <a:gd name="T3" fmla="*/ 0 h 88"/>
                <a:gd name="T4" fmla="*/ 0 w 53"/>
                <a:gd name="T5" fmla="*/ 88 h 88"/>
                <a:gd name="T6" fmla="*/ 0 w 53"/>
                <a:gd name="T7" fmla="*/ 88 h 88"/>
                <a:gd name="T8" fmla="*/ 11 w 53"/>
                <a:gd name="T9" fmla="*/ 88 h 88"/>
                <a:gd name="T10" fmla="*/ 20 w 53"/>
                <a:gd name="T11" fmla="*/ 84 h 88"/>
                <a:gd name="T12" fmla="*/ 29 w 53"/>
                <a:gd name="T13" fmla="*/ 80 h 88"/>
                <a:gd name="T14" fmla="*/ 37 w 53"/>
                <a:gd name="T15" fmla="*/ 73 h 88"/>
                <a:gd name="T16" fmla="*/ 44 w 53"/>
                <a:gd name="T17" fmla="*/ 66 h 88"/>
                <a:gd name="T18" fmla="*/ 48 w 53"/>
                <a:gd name="T19" fmla="*/ 57 h 88"/>
                <a:gd name="T20" fmla="*/ 51 w 53"/>
                <a:gd name="T21" fmla="*/ 47 h 88"/>
                <a:gd name="T22" fmla="*/ 53 w 53"/>
                <a:gd name="T23" fmla="*/ 36 h 88"/>
                <a:gd name="T24" fmla="*/ 53 w 53"/>
                <a:gd name="T25" fmla="*/ 15 h 88"/>
                <a:gd name="T26" fmla="*/ 53 w 53"/>
                <a:gd name="T27" fmla="*/ 15 h 88"/>
                <a:gd name="T28" fmla="*/ 51 w 53"/>
                <a:gd name="T29" fmla="*/ 13 h 88"/>
                <a:gd name="T30" fmla="*/ 51 w 53"/>
                <a:gd name="T31" fmla="*/ 7 h 88"/>
                <a:gd name="T32" fmla="*/ 51 w 53"/>
                <a:gd name="T33" fmla="*/ 7 h 88"/>
                <a:gd name="T34" fmla="*/ 51 w 53"/>
                <a:gd name="T35" fmla="*/ 4 h 88"/>
                <a:gd name="T36" fmla="*/ 51 w 53"/>
                <a:gd name="T37" fmla="*/ 4 h 88"/>
                <a:gd name="T38" fmla="*/ 49 w 53"/>
                <a:gd name="T39" fmla="*/ 2 h 88"/>
                <a:gd name="T40" fmla="*/ 49 w 53"/>
                <a:gd name="T41" fmla="*/ 2 h 88"/>
                <a:gd name="T42" fmla="*/ 46 w 53"/>
                <a:gd name="T4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46" y="0"/>
                  </a:moveTo>
                  <a:lnTo>
                    <a:pt x="0" y="0"/>
                  </a:lnTo>
                  <a:lnTo>
                    <a:pt x="0" y="88"/>
                  </a:lnTo>
                  <a:lnTo>
                    <a:pt x="0" y="88"/>
                  </a:lnTo>
                  <a:lnTo>
                    <a:pt x="11" y="88"/>
                  </a:lnTo>
                  <a:lnTo>
                    <a:pt x="20" y="84"/>
                  </a:lnTo>
                  <a:lnTo>
                    <a:pt x="29" y="80"/>
                  </a:lnTo>
                  <a:lnTo>
                    <a:pt x="37" y="73"/>
                  </a:lnTo>
                  <a:lnTo>
                    <a:pt x="44" y="66"/>
                  </a:lnTo>
                  <a:lnTo>
                    <a:pt x="48" y="57"/>
                  </a:lnTo>
                  <a:lnTo>
                    <a:pt x="51" y="47"/>
                  </a:lnTo>
                  <a:lnTo>
                    <a:pt x="53" y="36"/>
                  </a:lnTo>
                  <a:lnTo>
                    <a:pt x="53" y="15"/>
                  </a:lnTo>
                  <a:lnTo>
                    <a:pt x="53" y="15"/>
                  </a:lnTo>
                  <a:lnTo>
                    <a:pt x="51" y="13"/>
                  </a:lnTo>
                  <a:lnTo>
                    <a:pt x="51" y="7"/>
                  </a:lnTo>
                  <a:lnTo>
                    <a:pt x="51" y="7"/>
                  </a:lnTo>
                  <a:lnTo>
                    <a:pt x="51" y="4"/>
                  </a:lnTo>
                  <a:lnTo>
                    <a:pt x="51" y="4"/>
                  </a:lnTo>
                  <a:lnTo>
                    <a:pt x="49" y="2"/>
                  </a:lnTo>
                  <a:lnTo>
                    <a:pt x="49" y="2"/>
                  </a:lnTo>
                  <a:lnTo>
                    <a:pt x="46" y="0"/>
                  </a:lnTo>
                  <a:close/>
                </a:path>
              </a:pathLst>
            </a:custGeom>
            <a:solidFill>
              <a:srgbClr val="FEC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1" name="Freeform 126">
              <a:extLst>
                <a:ext uri="{FF2B5EF4-FFF2-40B4-BE49-F238E27FC236}">
                  <a16:creationId xmlns="" xmlns:a16="http://schemas.microsoft.com/office/drawing/2014/main" id="{CE68C718-176E-449C-9598-64E262803900}"/>
                </a:ext>
              </a:extLst>
            </p:cNvPr>
            <p:cNvSpPr>
              <a:spLocks/>
            </p:cNvSpPr>
            <p:nvPr/>
          </p:nvSpPr>
          <p:spPr bwMode="auto">
            <a:xfrm>
              <a:off x="6054726" y="4097339"/>
              <a:ext cx="84138" cy="139700"/>
            </a:xfrm>
            <a:custGeom>
              <a:avLst/>
              <a:gdLst>
                <a:gd name="T0" fmla="*/ 46 w 53"/>
                <a:gd name="T1" fmla="*/ 0 h 88"/>
                <a:gd name="T2" fmla="*/ 0 w 53"/>
                <a:gd name="T3" fmla="*/ 0 h 88"/>
                <a:gd name="T4" fmla="*/ 0 w 53"/>
                <a:gd name="T5" fmla="*/ 88 h 88"/>
                <a:gd name="T6" fmla="*/ 0 w 53"/>
                <a:gd name="T7" fmla="*/ 88 h 88"/>
                <a:gd name="T8" fmla="*/ 11 w 53"/>
                <a:gd name="T9" fmla="*/ 88 h 88"/>
                <a:gd name="T10" fmla="*/ 20 w 53"/>
                <a:gd name="T11" fmla="*/ 84 h 88"/>
                <a:gd name="T12" fmla="*/ 29 w 53"/>
                <a:gd name="T13" fmla="*/ 80 h 88"/>
                <a:gd name="T14" fmla="*/ 37 w 53"/>
                <a:gd name="T15" fmla="*/ 73 h 88"/>
                <a:gd name="T16" fmla="*/ 44 w 53"/>
                <a:gd name="T17" fmla="*/ 66 h 88"/>
                <a:gd name="T18" fmla="*/ 48 w 53"/>
                <a:gd name="T19" fmla="*/ 57 h 88"/>
                <a:gd name="T20" fmla="*/ 51 w 53"/>
                <a:gd name="T21" fmla="*/ 47 h 88"/>
                <a:gd name="T22" fmla="*/ 53 w 53"/>
                <a:gd name="T23" fmla="*/ 36 h 88"/>
                <a:gd name="T24" fmla="*/ 53 w 53"/>
                <a:gd name="T25" fmla="*/ 15 h 88"/>
                <a:gd name="T26" fmla="*/ 53 w 53"/>
                <a:gd name="T27" fmla="*/ 15 h 88"/>
                <a:gd name="T28" fmla="*/ 51 w 53"/>
                <a:gd name="T29" fmla="*/ 13 h 88"/>
                <a:gd name="T30" fmla="*/ 51 w 53"/>
                <a:gd name="T31" fmla="*/ 7 h 88"/>
                <a:gd name="T32" fmla="*/ 51 w 53"/>
                <a:gd name="T33" fmla="*/ 7 h 88"/>
                <a:gd name="T34" fmla="*/ 51 w 53"/>
                <a:gd name="T35" fmla="*/ 4 h 88"/>
                <a:gd name="T36" fmla="*/ 51 w 53"/>
                <a:gd name="T37" fmla="*/ 4 h 88"/>
                <a:gd name="T38" fmla="*/ 49 w 53"/>
                <a:gd name="T39" fmla="*/ 2 h 88"/>
                <a:gd name="T40" fmla="*/ 49 w 53"/>
                <a:gd name="T41" fmla="*/ 2 h 88"/>
                <a:gd name="T42" fmla="*/ 46 w 53"/>
                <a:gd name="T4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46" y="0"/>
                  </a:moveTo>
                  <a:lnTo>
                    <a:pt x="0" y="0"/>
                  </a:lnTo>
                  <a:lnTo>
                    <a:pt x="0" y="88"/>
                  </a:lnTo>
                  <a:lnTo>
                    <a:pt x="0" y="88"/>
                  </a:lnTo>
                  <a:lnTo>
                    <a:pt x="11" y="88"/>
                  </a:lnTo>
                  <a:lnTo>
                    <a:pt x="20" y="84"/>
                  </a:lnTo>
                  <a:lnTo>
                    <a:pt x="29" y="80"/>
                  </a:lnTo>
                  <a:lnTo>
                    <a:pt x="37" y="73"/>
                  </a:lnTo>
                  <a:lnTo>
                    <a:pt x="44" y="66"/>
                  </a:lnTo>
                  <a:lnTo>
                    <a:pt x="48" y="57"/>
                  </a:lnTo>
                  <a:lnTo>
                    <a:pt x="51" y="47"/>
                  </a:lnTo>
                  <a:lnTo>
                    <a:pt x="53" y="36"/>
                  </a:lnTo>
                  <a:lnTo>
                    <a:pt x="53" y="15"/>
                  </a:lnTo>
                  <a:lnTo>
                    <a:pt x="53" y="15"/>
                  </a:lnTo>
                  <a:lnTo>
                    <a:pt x="51" y="13"/>
                  </a:lnTo>
                  <a:lnTo>
                    <a:pt x="51" y="7"/>
                  </a:lnTo>
                  <a:lnTo>
                    <a:pt x="51" y="7"/>
                  </a:lnTo>
                  <a:lnTo>
                    <a:pt x="51" y="4"/>
                  </a:lnTo>
                  <a:lnTo>
                    <a:pt x="51" y="4"/>
                  </a:lnTo>
                  <a:lnTo>
                    <a:pt x="49" y="2"/>
                  </a:lnTo>
                  <a:lnTo>
                    <a:pt x="49" y="2"/>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2" name="Freeform 127">
              <a:extLst>
                <a:ext uri="{FF2B5EF4-FFF2-40B4-BE49-F238E27FC236}">
                  <a16:creationId xmlns="" xmlns:a16="http://schemas.microsoft.com/office/drawing/2014/main" id="{4341A7F8-DEF1-4F6C-9C41-F7FBF62ED76E}"/>
                </a:ext>
              </a:extLst>
            </p:cNvPr>
            <p:cNvSpPr>
              <a:spLocks/>
            </p:cNvSpPr>
            <p:nvPr/>
          </p:nvSpPr>
          <p:spPr bwMode="auto">
            <a:xfrm>
              <a:off x="6037263" y="4132264"/>
              <a:ext cx="34925" cy="60325"/>
            </a:xfrm>
            <a:custGeom>
              <a:avLst/>
              <a:gdLst>
                <a:gd name="T0" fmla="*/ 22 w 22"/>
                <a:gd name="T1" fmla="*/ 11 h 38"/>
                <a:gd name="T2" fmla="*/ 22 w 22"/>
                <a:gd name="T3" fmla="*/ 11 h 38"/>
                <a:gd name="T4" fmla="*/ 22 w 22"/>
                <a:gd name="T5" fmla="*/ 5 h 38"/>
                <a:gd name="T6" fmla="*/ 20 w 22"/>
                <a:gd name="T7" fmla="*/ 2 h 38"/>
                <a:gd name="T8" fmla="*/ 17 w 22"/>
                <a:gd name="T9" fmla="*/ 0 h 38"/>
                <a:gd name="T10" fmla="*/ 11 w 22"/>
                <a:gd name="T11" fmla="*/ 0 h 38"/>
                <a:gd name="T12" fmla="*/ 11 w 22"/>
                <a:gd name="T13" fmla="*/ 0 h 38"/>
                <a:gd name="T14" fmla="*/ 8 w 22"/>
                <a:gd name="T15" fmla="*/ 0 h 38"/>
                <a:gd name="T16" fmla="*/ 4 w 22"/>
                <a:gd name="T17" fmla="*/ 2 h 38"/>
                <a:gd name="T18" fmla="*/ 2 w 22"/>
                <a:gd name="T19" fmla="*/ 5 h 38"/>
                <a:gd name="T20" fmla="*/ 0 w 22"/>
                <a:gd name="T21" fmla="*/ 11 h 38"/>
                <a:gd name="T22" fmla="*/ 0 w 22"/>
                <a:gd name="T23" fmla="*/ 11 h 38"/>
                <a:gd name="T24" fmla="*/ 2 w 22"/>
                <a:gd name="T25" fmla="*/ 16 h 38"/>
                <a:gd name="T26" fmla="*/ 6 w 22"/>
                <a:gd name="T27" fmla="*/ 20 h 38"/>
                <a:gd name="T28" fmla="*/ 6 w 22"/>
                <a:gd name="T29" fmla="*/ 33 h 38"/>
                <a:gd name="T30" fmla="*/ 6 w 22"/>
                <a:gd name="T31" fmla="*/ 33 h 38"/>
                <a:gd name="T32" fmla="*/ 8 w 22"/>
                <a:gd name="T33" fmla="*/ 36 h 38"/>
                <a:gd name="T34" fmla="*/ 11 w 22"/>
                <a:gd name="T35" fmla="*/ 38 h 38"/>
                <a:gd name="T36" fmla="*/ 11 w 22"/>
                <a:gd name="T37" fmla="*/ 38 h 38"/>
                <a:gd name="T38" fmla="*/ 15 w 22"/>
                <a:gd name="T39" fmla="*/ 36 h 38"/>
                <a:gd name="T40" fmla="*/ 17 w 22"/>
                <a:gd name="T41" fmla="*/ 33 h 38"/>
                <a:gd name="T42" fmla="*/ 17 w 22"/>
                <a:gd name="T43" fmla="*/ 20 h 38"/>
                <a:gd name="T44" fmla="*/ 17 w 22"/>
                <a:gd name="T45" fmla="*/ 20 h 38"/>
                <a:gd name="T46" fmla="*/ 22 w 22"/>
                <a:gd name="T47" fmla="*/ 16 h 38"/>
                <a:gd name="T48" fmla="*/ 22 w 22"/>
                <a:gd name="T49" fmla="*/ 11 h 38"/>
                <a:gd name="T50" fmla="*/ 22 w 22"/>
                <a:gd name="T51"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38">
                  <a:moveTo>
                    <a:pt x="22" y="11"/>
                  </a:moveTo>
                  <a:lnTo>
                    <a:pt x="22" y="11"/>
                  </a:lnTo>
                  <a:lnTo>
                    <a:pt x="22" y="5"/>
                  </a:lnTo>
                  <a:lnTo>
                    <a:pt x="20" y="2"/>
                  </a:lnTo>
                  <a:lnTo>
                    <a:pt x="17" y="0"/>
                  </a:lnTo>
                  <a:lnTo>
                    <a:pt x="11" y="0"/>
                  </a:lnTo>
                  <a:lnTo>
                    <a:pt x="11" y="0"/>
                  </a:lnTo>
                  <a:lnTo>
                    <a:pt x="8" y="0"/>
                  </a:lnTo>
                  <a:lnTo>
                    <a:pt x="4" y="2"/>
                  </a:lnTo>
                  <a:lnTo>
                    <a:pt x="2" y="5"/>
                  </a:lnTo>
                  <a:lnTo>
                    <a:pt x="0" y="11"/>
                  </a:lnTo>
                  <a:lnTo>
                    <a:pt x="0" y="11"/>
                  </a:lnTo>
                  <a:lnTo>
                    <a:pt x="2" y="16"/>
                  </a:lnTo>
                  <a:lnTo>
                    <a:pt x="6" y="20"/>
                  </a:lnTo>
                  <a:lnTo>
                    <a:pt x="6" y="33"/>
                  </a:lnTo>
                  <a:lnTo>
                    <a:pt x="6" y="33"/>
                  </a:lnTo>
                  <a:lnTo>
                    <a:pt x="8" y="36"/>
                  </a:lnTo>
                  <a:lnTo>
                    <a:pt x="11" y="38"/>
                  </a:lnTo>
                  <a:lnTo>
                    <a:pt x="11" y="38"/>
                  </a:lnTo>
                  <a:lnTo>
                    <a:pt x="15" y="36"/>
                  </a:lnTo>
                  <a:lnTo>
                    <a:pt x="17" y="33"/>
                  </a:lnTo>
                  <a:lnTo>
                    <a:pt x="17" y="20"/>
                  </a:lnTo>
                  <a:lnTo>
                    <a:pt x="17" y="20"/>
                  </a:lnTo>
                  <a:lnTo>
                    <a:pt x="22" y="16"/>
                  </a:lnTo>
                  <a:lnTo>
                    <a:pt x="22" y="11"/>
                  </a:lnTo>
                  <a:lnTo>
                    <a:pt x="22" y="11"/>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3" name="Freeform 128">
              <a:extLst>
                <a:ext uri="{FF2B5EF4-FFF2-40B4-BE49-F238E27FC236}">
                  <a16:creationId xmlns="" xmlns:a16="http://schemas.microsoft.com/office/drawing/2014/main" id="{0F731975-AEED-4B2B-BB9B-A2CEE6B7E642}"/>
                </a:ext>
              </a:extLst>
            </p:cNvPr>
            <p:cNvSpPr>
              <a:spLocks/>
            </p:cNvSpPr>
            <p:nvPr/>
          </p:nvSpPr>
          <p:spPr bwMode="auto">
            <a:xfrm>
              <a:off x="4895851" y="2490789"/>
              <a:ext cx="298450" cy="296863"/>
            </a:xfrm>
            <a:custGeom>
              <a:avLst/>
              <a:gdLst>
                <a:gd name="T0" fmla="*/ 124 w 188"/>
                <a:gd name="T1" fmla="*/ 187 h 187"/>
                <a:gd name="T2" fmla="*/ 129 w 188"/>
                <a:gd name="T3" fmla="*/ 181 h 187"/>
                <a:gd name="T4" fmla="*/ 137 w 188"/>
                <a:gd name="T5" fmla="*/ 174 h 187"/>
                <a:gd name="T6" fmla="*/ 150 w 188"/>
                <a:gd name="T7" fmla="*/ 167 h 187"/>
                <a:gd name="T8" fmla="*/ 159 w 188"/>
                <a:gd name="T9" fmla="*/ 165 h 187"/>
                <a:gd name="T10" fmla="*/ 168 w 188"/>
                <a:gd name="T11" fmla="*/ 161 h 187"/>
                <a:gd name="T12" fmla="*/ 171 w 188"/>
                <a:gd name="T13" fmla="*/ 152 h 187"/>
                <a:gd name="T14" fmla="*/ 173 w 188"/>
                <a:gd name="T15" fmla="*/ 141 h 187"/>
                <a:gd name="T16" fmla="*/ 179 w 188"/>
                <a:gd name="T17" fmla="*/ 128 h 187"/>
                <a:gd name="T18" fmla="*/ 184 w 188"/>
                <a:gd name="T19" fmla="*/ 117 h 187"/>
                <a:gd name="T20" fmla="*/ 186 w 188"/>
                <a:gd name="T21" fmla="*/ 104 h 187"/>
                <a:gd name="T22" fmla="*/ 188 w 188"/>
                <a:gd name="T23" fmla="*/ 92 h 187"/>
                <a:gd name="T24" fmla="*/ 182 w 188"/>
                <a:gd name="T25" fmla="*/ 79 h 187"/>
                <a:gd name="T26" fmla="*/ 173 w 188"/>
                <a:gd name="T27" fmla="*/ 59 h 187"/>
                <a:gd name="T28" fmla="*/ 171 w 188"/>
                <a:gd name="T29" fmla="*/ 42 h 187"/>
                <a:gd name="T30" fmla="*/ 161 w 188"/>
                <a:gd name="T31" fmla="*/ 39 h 187"/>
                <a:gd name="T32" fmla="*/ 151 w 188"/>
                <a:gd name="T33" fmla="*/ 30 h 187"/>
                <a:gd name="T34" fmla="*/ 146 w 188"/>
                <a:gd name="T35" fmla="*/ 19 h 187"/>
                <a:gd name="T36" fmla="*/ 140 w 188"/>
                <a:gd name="T37" fmla="*/ 13 h 187"/>
                <a:gd name="T38" fmla="*/ 126 w 188"/>
                <a:gd name="T39" fmla="*/ 11 h 187"/>
                <a:gd name="T40" fmla="*/ 119 w 188"/>
                <a:gd name="T41" fmla="*/ 4 h 187"/>
                <a:gd name="T42" fmla="*/ 109 w 188"/>
                <a:gd name="T43" fmla="*/ 10 h 187"/>
                <a:gd name="T44" fmla="*/ 97 w 188"/>
                <a:gd name="T45" fmla="*/ 2 h 187"/>
                <a:gd name="T46" fmla="*/ 89 w 188"/>
                <a:gd name="T47" fmla="*/ 2 h 187"/>
                <a:gd name="T48" fmla="*/ 77 w 188"/>
                <a:gd name="T49" fmla="*/ 8 h 187"/>
                <a:gd name="T50" fmla="*/ 67 w 188"/>
                <a:gd name="T51" fmla="*/ 2 h 187"/>
                <a:gd name="T52" fmla="*/ 62 w 188"/>
                <a:gd name="T53" fmla="*/ 11 h 187"/>
                <a:gd name="T54" fmla="*/ 49 w 188"/>
                <a:gd name="T55" fmla="*/ 11 h 187"/>
                <a:gd name="T56" fmla="*/ 47 w 188"/>
                <a:gd name="T57" fmla="*/ 20 h 187"/>
                <a:gd name="T58" fmla="*/ 36 w 188"/>
                <a:gd name="T59" fmla="*/ 30 h 187"/>
                <a:gd name="T60" fmla="*/ 24 w 188"/>
                <a:gd name="T61" fmla="*/ 33 h 187"/>
                <a:gd name="T62" fmla="*/ 18 w 188"/>
                <a:gd name="T63" fmla="*/ 42 h 187"/>
                <a:gd name="T64" fmla="*/ 18 w 188"/>
                <a:gd name="T65" fmla="*/ 61 h 187"/>
                <a:gd name="T66" fmla="*/ 5 w 188"/>
                <a:gd name="T67" fmla="*/ 66 h 187"/>
                <a:gd name="T68" fmla="*/ 7 w 188"/>
                <a:gd name="T69" fmla="*/ 81 h 187"/>
                <a:gd name="T70" fmla="*/ 0 w 188"/>
                <a:gd name="T71" fmla="*/ 92 h 187"/>
                <a:gd name="T72" fmla="*/ 0 w 188"/>
                <a:gd name="T73" fmla="*/ 104 h 187"/>
                <a:gd name="T74" fmla="*/ 2 w 188"/>
                <a:gd name="T75" fmla="*/ 117 h 187"/>
                <a:gd name="T76" fmla="*/ 9 w 188"/>
                <a:gd name="T77" fmla="*/ 128 h 187"/>
                <a:gd name="T78" fmla="*/ 11 w 188"/>
                <a:gd name="T79" fmla="*/ 141 h 187"/>
                <a:gd name="T80" fmla="*/ 13 w 188"/>
                <a:gd name="T81" fmla="*/ 150 h 187"/>
                <a:gd name="T82" fmla="*/ 18 w 188"/>
                <a:gd name="T83" fmla="*/ 157 h 187"/>
                <a:gd name="T84" fmla="*/ 29 w 188"/>
                <a:gd name="T85" fmla="*/ 161 h 187"/>
                <a:gd name="T86" fmla="*/ 38 w 188"/>
                <a:gd name="T87" fmla="*/ 167 h 187"/>
                <a:gd name="T88" fmla="*/ 44 w 188"/>
                <a:gd name="T89" fmla="*/ 176 h 187"/>
                <a:gd name="T90" fmla="*/ 53 w 188"/>
                <a:gd name="T91" fmla="*/ 181 h 187"/>
                <a:gd name="T92" fmla="*/ 62 w 188"/>
                <a:gd name="T93" fmla="*/ 185 h 187"/>
                <a:gd name="T94" fmla="*/ 71 w 188"/>
                <a:gd name="T95" fmla="*/ 185 h 187"/>
                <a:gd name="T96" fmla="*/ 115 w 188"/>
                <a:gd name="T9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87">
                  <a:moveTo>
                    <a:pt x="115" y="185"/>
                  </a:moveTo>
                  <a:lnTo>
                    <a:pt x="115" y="185"/>
                  </a:lnTo>
                  <a:lnTo>
                    <a:pt x="120" y="187"/>
                  </a:lnTo>
                  <a:lnTo>
                    <a:pt x="124" y="187"/>
                  </a:lnTo>
                  <a:lnTo>
                    <a:pt x="126" y="185"/>
                  </a:lnTo>
                  <a:lnTo>
                    <a:pt x="128" y="179"/>
                  </a:lnTo>
                  <a:lnTo>
                    <a:pt x="128" y="179"/>
                  </a:lnTo>
                  <a:lnTo>
                    <a:pt x="129" y="181"/>
                  </a:lnTo>
                  <a:lnTo>
                    <a:pt x="133" y="181"/>
                  </a:lnTo>
                  <a:lnTo>
                    <a:pt x="137" y="177"/>
                  </a:lnTo>
                  <a:lnTo>
                    <a:pt x="137" y="174"/>
                  </a:lnTo>
                  <a:lnTo>
                    <a:pt x="137" y="174"/>
                  </a:lnTo>
                  <a:lnTo>
                    <a:pt x="142" y="176"/>
                  </a:lnTo>
                  <a:lnTo>
                    <a:pt x="146" y="176"/>
                  </a:lnTo>
                  <a:lnTo>
                    <a:pt x="148" y="172"/>
                  </a:lnTo>
                  <a:lnTo>
                    <a:pt x="150" y="167"/>
                  </a:lnTo>
                  <a:lnTo>
                    <a:pt x="150" y="167"/>
                  </a:lnTo>
                  <a:lnTo>
                    <a:pt x="153" y="168"/>
                  </a:lnTo>
                  <a:lnTo>
                    <a:pt x="157" y="167"/>
                  </a:lnTo>
                  <a:lnTo>
                    <a:pt x="159" y="165"/>
                  </a:lnTo>
                  <a:lnTo>
                    <a:pt x="159" y="161"/>
                  </a:lnTo>
                  <a:lnTo>
                    <a:pt x="159" y="161"/>
                  </a:lnTo>
                  <a:lnTo>
                    <a:pt x="162" y="161"/>
                  </a:lnTo>
                  <a:lnTo>
                    <a:pt x="168" y="161"/>
                  </a:lnTo>
                  <a:lnTo>
                    <a:pt x="170" y="157"/>
                  </a:lnTo>
                  <a:lnTo>
                    <a:pt x="168" y="152"/>
                  </a:lnTo>
                  <a:lnTo>
                    <a:pt x="168" y="152"/>
                  </a:lnTo>
                  <a:lnTo>
                    <a:pt x="171" y="152"/>
                  </a:lnTo>
                  <a:lnTo>
                    <a:pt x="175" y="150"/>
                  </a:lnTo>
                  <a:lnTo>
                    <a:pt x="175" y="146"/>
                  </a:lnTo>
                  <a:lnTo>
                    <a:pt x="173" y="141"/>
                  </a:lnTo>
                  <a:lnTo>
                    <a:pt x="173" y="141"/>
                  </a:lnTo>
                  <a:lnTo>
                    <a:pt x="177" y="139"/>
                  </a:lnTo>
                  <a:lnTo>
                    <a:pt x="181" y="135"/>
                  </a:lnTo>
                  <a:lnTo>
                    <a:pt x="181" y="132"/>
                  </a:lnTo>
                  <a:lnTo>
                    <a:pt x="179" y="128"/>
                  </a:lnTo>
                  <a:lnTo>
                    <a:pt x="179" y="128"/>
                  </a:lnTo>
                  <a:lnTo>
                    <a:pt x="182" y="125"/>
                  </a:lnTo>
                  <a:lnTo>
                    <a:pt x="184" y="121"/>
                  </a:lnTo>
                  <a:lnTo>
                    <a:pt x="184" y="117"/>
                  </a:lnTo>
                  <a:lnTo>
                    <a:pt x="182" y="112"/>
                  </a:lnTo>
                  <a:lnTo>
                    <a:pt x="182" y="112"/>
                  </a:lnTo>
                  <a:lnTo>
                    <a:pt x="186" y="108"/>
                  </a:lnTo>
                  <a:lnTo>
                    <a:pt x="186" y="104"/>
                  </a:lnTo>
                  <a:lnTo>
                    <a:pt x="186" y="99"/>
                  </a:lnTo>
                  <a:lnTo>
                    <a:pt x="184" y="95"/>
                  </a:lnTo>
                  <a:lnTo>
                    <a:pt x="184" y="95"/>
                  </a:lnTo>
                  <a:lnTo>
                    <a:pt x="188" y="92"/>
                  </a:lnTo>
                  <a:lnTo>
                    <a:pt x="188" y="86"/>
                  </a:lnTo>
                  <a:lnTo>
                    <a:pt x="186" y="83"/>
                  </a:lnTo>
                  <a:lnTo>
                    <a:pt x="182" y="79"/>
                  </a:lnTo>
                  <a:lnTo>
                    <a:pt x="182" y="79"/>
                  </a:lnTo>
                  <a:lnTo>
                    <a:pt x="184" y="72"/>
                  </a:lnTo>
                  <a:lnTo>
                    <a:pt x="182" y="66"/>
                  </a:lnTo>
                  <a:lnTo>
                    <a:pt x="179" y="62"/>
                  </a:lnTo>
                  <a:lnTo>
                    <a:pt x="173" y="59"/>
                  </a:lnTo>
                  <a:lnTo>
                    <a:pt x="173" y="59"/>
                  </a:lnTo>
                  <a:lnTo>
                    <a:pt x="175" y="52"/>
                  </a:lnTo>
                  <a:lnTo>
                    <a:pt x="173" y="44"/>
                  </a:lnTo>
                  <a:lnTo>
                    <a:pt x="171" y="42"/>
                  </a:lnTo>
                  <a:lnTo>
                    <a:pt x="170" y="41"/>
                  </a:lnTo>
                  <a:lnTo>
                    <a:pt x="166" y="39"/>
                  </a:lnTo>
                  <a:lnTo>
                    <a:pt x="161" y="39"/>
                  </a:lnTo>
                  <a:lnTo>
                    <a:pt x="161" y="39"/>
                  </a:lnTo>
                  <a:lnTo>
                    <a:pt x="162" y="33"/>
                  </a:lnTo>
                  <a:lnTo>
                    <a:pt x="161" y="30"/>
                  </a:lnTo>
                  <a:lnTo>
                    <a:pt x="157" y="28"/>
                  </a:lnTo>
                  <a:lnTo>
                    <a:pt x="151" y="30"/>
                  </a:lnTo>
                  <a:lnTo>
                    <a:pt x="151" y="30"/>
                  </a:lnTo>
                  <a:lnTo>
                    <a:pt x="151" y="24"/>
                  </a:lnTo>
                  <a:lnTo>
                    <a:pt x="150" y="20"/>
                  </a:lnTo>
                  <a:lnTo>
                    <a:pt x="146" y="19"/>
                  </a:lnTo>
                  <a:lnTo>
                    <a:pt x="140" y="20"/>
                  </a:lnTo>
                  <a:lnTo>
                    <a:pt x="140" y="20"/>
                  </a:lnTo>
                  <a:lnTo>
                    <a:pt x="140" y="17"/>
                  </a:lnTo>
                  <a:lnTo>
                    <a:pt x="140" y="13"/>
                  </a:lnTo>
                  <a:lnTo>
                    <a:pt x="139" y="11"/>
                  </a:lnTo>
                  <a:lnTo>
                    <a:pt x="137" y="10"/>
                  </a:lnTo>
                  <a:lnTo>
                    <a:pt x="131" y="10"/>
                  </a:lnTo>
                  <a:lnTo>
                    <a:pt x="126" y="11"/>
                  </a:lnTo>
                  <a:lnTo>
                    <a:pt x="126" y="11"/>
                  </a:lnTo>
                  <a:lnTo>
                    <a:pt x="126" y="8"/>
                  </a:lnTo>
                  <a:lnTo>
                    <a:pt x="124" y="6"/>
                  </a:lnTo>
                  <a:lnTo>
                    <a:pt x="119" y="4"/>
                  </a:lnTo>
                  <a:lnTo>
                    <a:pt x="113" y="4"/>
                  </a:lnTo>
                  <a:lnTo>
                    <a:pt x="111" y="6"/>
                  </a:lnTo>
                  <a:lnTo>
                    <a:pt x="109" y="10"/>
                  </a:lnTo>
                  <a:lnTo>
                    <a:pt x="109" y="10"/>
                  </a:lnTo>
                  <a:lnTo>
                    <a:pt x="108" y="6"/>
                  </a:lnTo>
                  <a:lnTo>
                    <a:pt x="106" y="2"/>
                  </a:lnTo>
                  <a:lnTo>
                    <a:pt x="102" y="0"/>
                  </a:lnTo>
                  <a:lnTo>
                    <a:pt x="97" y="2"/>
                  </a:lnTo>
                  <a:lnTo>
                    <a:pt x="93" y="6"/>
                  </a:lnTo>
                  <a:lnTo>
                    <a:pt x="93" y="6"/>
                  </a:lnTo>
                  <a:lnTo>
                    <a:pt x="91" y="4"/>
                  </a:lnTo>
                  <a:lnTo>
                    <a:pt x="89" y="2"/>
                  </a:lnTo>
                  <a:lnTo>
                    <a:pt x="84" y="0"/>
                  </a:lnTo>
                  <a:lnTo>
                    <a:pt x="80" y="2"/>
                  </a:lnTo>
                  <a:lnTo>
                    <a:pt x="78" y="4"/>
                  </a:lnTo>
                  <a:lnTo>
                    <a:pt x="77" y="8"/>
                  </a:lnTo>
                  <a:lnTo>
                    <a:pt x="77" y="8"/>
                  </a:lnTo>
                  <a:lnTo>
                    <a:pt x="75" y="4"/>
                  </a:lnTo>
                  <a:lnTo>
                    <a:pt x="73" y="2"/>
                  </a:lnTo>
                  <a:lnTo>
                    <a:pt x="67" y="2"/>
                  </a:lnTo>
                  <a:lnTo>
                    <a:pt x="64" y="6"/>
                  </a:lnTo>
                  <a:lnTo>
                    <a:pt x="62" y="8"/>
                  </a:lnTo>
                  <a:lnTo>
                    <a:pt x="62" y="11"/>
                  </a:lnTo>
                  <a:lnTo>
                    <a:pt x="62" y="11"/>
                  </a:lnTo>
                  <a:lnTo>
                    <a:pt x="60" y="10"/>
                  </a:lnTo>
                  <a:lnTo>
                    <a:pt x="56" y="8"/>
                  </a:lnTo>
                  <a:lnTo>
                    <a:pt x="51" y="10"/>
                  </a:lnTo>
                  <a:lnTo>
                    <a:pt x="49" y="11"/>
                  </a:lnTo>
                  <a:lnTo>
                    <a:pt x="47" y="13"/>
                  </a:lnTo>
                  <a:lnTo>
                    <a:pt x="47" y="17"/>
                  </a:lnTo>
                  <a:lnTo>
                    <a:pt x="47" y="20"/>
                  </a:lnTo>
                  <a:lnTo>
                    <a:pt x="47" y="20"/>
                  </a:lnTo>
                  <a:lnTo>
                    <a:pt x="42" y="17"/>
                  </a:lnTo>
                  <a:lnTo>
                    <a:pt x="36" y="19"/>
                  </a:lnTo>
                  <a:lnTo>
                    <a:pt x="35" y="22"/>
                  </a:lnTo>
                  <a:lnTo>
                    <a:pt x="36" y="30"/>
                  </a:lnTo>
                  <a:lnTo>
                    <a:pt x="36" y="30"/>
                  </a:lnTo>
                  <a:lnTo>
                    <a:pt x="31" y="28"/>
                  </a:lnTo>
                  <a:lnTo>
                    <a:pt x="27" y="30"/>
                  </a:lnTo>
                  <a:lnTo>
                    <a:pt x="24" y="33"/>
                  </a:lnTo>
                  <a:lnTo>
                    <a:pt x="27" y="39"/>
                  </a:lnTo>
                  <a:lnTo>
                    <a:pt x="27" y="39"/>
                  </a:lnTo>
                  <a:lnTo>
                    <a:pt x="22" y="41"/>
                  </a:lnTo>
                  <a:lnTo>
                    <a:pt x="18" y="42"/>
                  </a:lnTo>
                  <a:lnTo>
                    <a:pt x="14" y="44"/>
                  </a:lnTo>
                  <a:lnTo>
                    <a:pt x="14" y="48"/>
                  </a:lnTo>
                  <a:lnTo>
                    <a:pt x="14" y="53"/>
                  </a:lnTo>
                  <a:lnTo>
                    <a:pt x="18" y="61"/>
                  </a:lnTo>
                  <a:lnTo>
                    <a:pt x="18" y="61"/>
                  </a:lnTo>
                  <a:lnTo>
                    <a:pt x="14" y="61"/>
                  </a:lnTo>
                  <a:lnTo>
                    <a:pt x="11" y="61"/>
                  </a:lnTo>
                  <a:lnTo>
                    <a:pt x="5" y="66"/>
                  </a:lnTo>
                  <a:lnTo>
                    <a:pt x="4" y="73"/>
                  </a:lnTo>
                  <a:lnTo>
                    <a:pt x="5" y="77"/>
                  </a:lnTo>
                  <a:lnTo>
                    <a:pt x="7" y="81"/>
                  </a:lnTo>
                  <a:lnTo>
                    <a:pt x="7" y="81"/>
                  </a:lnTo>
                  <a:lnTo>
                    <a:pt x="4" y="81"/>
                  </a:lnTo>
                  <a:lnTo>
                    <a:pt x="2" y="83"/>
                  </a:lnTo>
                  <a:lnTo>
                    <a:pt x="0" y="86"/>
                  </a:lnTo>
                  <a:lnTo>
                    <a:pt x="0" y="92"/>
                  </a:lnTo>
                  <a:lnTo>
                    <a:pt x="4" y="95"/>
                  </a:lnTo>
                  <a:lnTo>
                    <a:pt x="4" y="95"/>
                  </a:lnTo>
                  <a:lnTo>
                    <a:pt x="0" y="99"/>
                  </a:lnTo>
                  <a:lnTo>
                    <a:pt x="0" y="104"/>
                  </a:lnTo>
                  <a:lnTo>
                    <a:pt x="2" y="110"/>
                  </a:lnTo>
                  <a:lnTo>
                    <a:pt x="5" y="112"/>
                  </a:lnTo>
                  <a:lnTo>
                    <a:pt x="5" y="112"/>
                  </a:lnTo>
                  <a:lnTo>
                    <a:pt x="2" y="117"/>
                  </a:lnTo>
                  <a:lnTo>
                    <a:pt x="2" y="121"/>
                  </a:lnTo>
                  <a:lnTo>
                    <a:pt x="4" y="125"/>
                  </a:lnTo>
                  <a:lnTo>
                    <a:pt x="9" y="128"/>
                  </a:lnTo>
                  <a:lnTo>
                    <a:pt x="9" y="128"/>
                  </a:lnTo>
                  <a:lnTo>
                    <a:pt x="5" y="132"/>
                  </a:lnTo>
                  <a:lnTo>
                    <a:pt x="5" y="137"/>
                  </a:lnTo>
                  <a:lnTo>
                    <a:pt x="9" y="141"/>
                  </a:lnTo>
                  <a:lnTo>
                    <a:pt x="11" y="141"/>
                  </a:lnTo>
                  <a:lnTo>
                    <a:pt x="14" y="141"/>
                  </a:lnTo>
                  <a:lnTo>
                    <a:pt x="14" y="141"/>
                  </a:lnTo>
                  <a:lnTo>
                    <a:pt x="11" y="146"/>
                  </a:lnTo>
                  <a:lnTo>
                    <a:pt x="13" y="150"/>
                  </a:lnTo>
                  <a:lnTo>
                    <a:pt x="14" y="152"/>
                  </a:lnTo>
                  <a:lnTo>
                    <a:pt x="18" y="152"/>
                  </a:lnTo>
                  <a:lnTo>
                    <a:pt x="18" y="152"/>
                  </a:lnTo>
                  <a:lnTo>
                    <a:pt x="18" y="157"/>
                  </a:lnTo>
                  <a:lnTo>
                    <a:pt x="20" y="161"/>
                  </a:lnTo>
                  <a:lnTo>
                    <a:pt x="24" y="163"/>
                  </a:lnTo>
                  <a:lnTo>
                    <a:pt x="29" y="161"/>
                  </a:lnTo>
                  <a:lnTo>
                    <a:pt x="29" y="161"/>
                  </a:lnTo>
                  <a:lnTo>
                    <a:pt x="29" y="167"/>
                  </a:lnTo>
                  <a:lnTo>
                    <a:pt x="31" y="168"/>
                  </a:lnTo>
                  <a:lnTo>
                    <a:pt x="35" y="170"/>
                  </a:lnTo>
                  <a:lnTo>
                    <a:pt x="38" y="167"/>
                  </a:lnTo>
                  <a:lnTo>
                    <a:pt x="38" y="167"/>
                  </a:lnTo>
                  <a:lnTo>
                    <a:pt x="38" y="172"/>
                  </a:lnTo>
                  <a:lnTo>
                    <a:pt x="40" y="176"/>
                  </a:lnTo>
                  <a:lnTo>
                    <a:pt x="44" y="176"/>
                  </a:lnTo>
                  <a:lnTo>
                    <a:pt x="51" y="174"/>
                  </a:lnTo>
                  <a:lnTo>
                    <a:pt x="51" y="174"/>
                  </a:lnTo>
                  <a:lnTo>
                    <a:pt x="51" y="179"/>
                  </a:lnTo>
                  <a:lnTo>
                    <a:pt x="53" y="181"/>
                  </a:lnTo>
                  <a:lnTo>
                    <a:pt x="56" y="181"/>
                  </a:lnTo>
                  <a:lnTo>
                    <a:pt x="60" y="179"/>
                  </a:lnTo>
                  <a:lnTo>
                    <a:pt x="60" y="179"/>
                  </a:lnTo>
                  <a:lnTo>
                    <a:pt x="62" y="185"/>
                  </a:lnTo>
                  <a:lnTo>
                    <a:pt x="64" y="187"/>
                  </a:lnTo>
                  <a:lnTo>
                    <a:pt x="67" y="187"/>
                  </a:lnTo>
                  <a:lnTo>
                    <a:pt x="71" y="185"/>
                  </a:lnTo>
                  <a:lnTo>
                    <a:pt x="71" y="185"/>
                  </a:lnTo>
                  <a:lnTo>
                    <a:pt x="75" y="168"/>
                  </a:lnTo>
                  <a:lnTo>
                    <a:pt x="113" y="168"/>
                  </a:lnTo>
                  <a:lnTo>
                    <a:pt x="113" y="168"/>
                  </a:lnTo>
                  <a:lnTo>
                    <a:pt x="115" y="1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4" name="Freeform 129">
              <a:extLst>
                <a:ext uri="{FF2B5EF4-FFF2-40B4-BE49-F238E27FC236}">
                  <a16:creationId xmlns="" xmlns:a16="http://schemas.microsoft.com/office/drawing/2014/main" id="{B46E8D63-F81F-4920-BDEF-C6F9A7C4E9FF}"/>
                </a:ext>
              </a:extLst>
            </p:cNvPr>
            <p:cNvSpPr>
              <a:spLocks/>
            </p:cNvSpPr>
            <p:nvPr/>
          </p:nvSpPr>
          <p:spPr bwMode="auto">
            <a:xfrm>
              <a:off x="4895851" y="2490789"/>
              <a:ext cx="298450" cy="296863"/>
            </a:xfrm>
            <a:custGeom>
              <a:avLst/>
              <a:gdLst>
                <a:gd name="T0" fmla="*/ 124 w 188"/>
                <a:gd name="T1" fmla="*/ 187 h 187"/>
                <a:gd name="T2" fmla="*/ 129 w 188"/>
                <a:gd name="T3" fmla="*/ 181 h 187"/>
                <a:gd name="T4" fmla="*/ 137 w 188"/>
                <a:gd name="T5" fmla="*/ 174 h 187"/>
                <a:gd name="T6" fmla="*/ 150 w 188"/>
                <a:gd name="T7" fmla="*/ 167 h 187"/>
                <a:gd name="T8" fmla="*/ 159 w 188"/>
                <a:gd name="T9" fmla="*/ 165 h 187"/>
                <a:gd name="T10" fmla="*/ 168 w 188"/>
                <a:gd name="T11" fmla="*/ 161 h 187"/>
                <a:gd name="T12" fmla="*/ 171 w 188"/>
                <a:gd name="T13" fmla="*/ 152 h 187"/>
                <a:gd name="T14" fmla="*/ 173 w 188"/>
                <a:gd name="T15" fmla="*/ 141 h 187"/>
                <a:gd name="T16" fmla="*/ 179 w 188"/>
                <a:gd name="T17" fmla="*/ 128 h 187"/>
                <a:gd name="T18" fmla="*/ 184 w 188"/>
                <a:gd name="T19" fmla="*/ 117 h 187"/>
                <a:gd name="T20" fmla="*/ 186 w 188"/>
                <a:gd name="T21" fmla="*/ 104 h 187"/>
                <a:gd name="T22" fmla="*/ 188 w 188"/>
                <a:gd name="T23" fmla="*/ 92 h 187"/>
                <a:gd name="T24" fmla="*/ 182 w 188"/>
                <a:gd name="T25" fmla="*/ 79 h 187"/>
                <a:gd name="T26" fmla="*/ 173 w 188"/>
                <a:gd name="T27" fmla="*/ 59 h 187"/>
                <a:gd name="T28" fmla="*/ 171 w 188"/>
                <a:gd name="T29" fmla="*/ 42 h 187"/>
                <a:gd name="T30" fmla="*/ 161 w 188"/>
                <a:gd name="T31" fmla="*/ 39 h 187"/>
                <a:gd name="T32" fmla="*/ 151 w 188"/>
                <a:gd name="T33" fmla="*/ 30 h 187"/>
                <a:gd name="T34" fmla="*/ 146 w 188"/>
                <a:gd name="T35" fmla="*/ 19 h 187"/>
                <a:gd name="T36" fmla="*/ 140 w 188"/>
                <a:gd name="T37" fmla="*/ 13 h 187"/>
                <a:gd name="T38" fmla="*/ 126 w 188"/>
                <a:gd name="T39" fmla="*/ 11 h 187"/>
                <a:gd name="T40" fmla="*/ 119 w 188"/>
                <a:gd name="T41" fmla="*/ 4 h 187"/>
                <a:gd name="T42" fmla="*/ 109 w 188"/>
                <a:gd name="T43" fmla="*/ 10 h 187"/>
                <a:gd name="T44" fmla="*/ 97 w 188"/>
                <a:gd name="T45" fmla="*/ 2 h 187"/>
                <a:gd name="T46" fmla="*/ 89 w 188"/>
                <a:gd name="T47" fmla="*/ 2 h 187"/>
                <a:gd name="T48" fmla="*/ 77 w 188"/>
                <a:gd name="T49" fmla="*/ 8 h 187"/>
                <a:gd name="T50" fmla="*/ 67 w 188"/>
                <a:gd name="T51" fmla="*/ 2 h 187"/>
                <a:gd name="T52" fmla="*/ 62 w 188"/>
                <a:gd name="T53" fmla="*/ 11 h 187"/>
                <a:gd name="T54" fmla="*/ 49 w 188"/>
                <a:gd name="T55" fmla="*/ 11 h 187"/>
                <a:gd name="T56" fmla="*/ 47 w 188"/>
                <a:gd name="T57" fmla="*/ 20 h 187"/>
                <a:gd name="T58" fmla="*/ 36 w 188"/>
                <a:gd name="T59" fmla="*/ 30 h 187"/>
                <a:gd name="T60" fmla="*/ 24 w 188"/>
                <a:gd name="T61" fmla="*/ 33 h 187"/>
                <a:gd name="T62" fmla="*/ 18 w 188"/>
                <a:gd name="T63" fmla="*/ 42 h 187"/>
                <a:gd name="T64" fmla="*/ 18 w 188"/>
                <a:gd name="T65" fmla="*/ 61 h 187"/>
                <a:gd name="T66" fmla="*/ 5 w 188"/>
                <a:gd name="T67" fmla="*/ 66 h 187"/>
                <a:gd name="T68" fmla="*/ 7 w 188"/>
                <a:gd name="T69" fmla="*/ 81 h 187"/>
                <a:gd name="T70" fmla="*/ 0 w 188"/>
                <a:gd name="T71" fmla="*/ 92 h 187"/>
                <a:gd name="T72" fmla="*/ 0 w 188"/>
                <a:gd name="T73" fmla="*/ 104 h 187"/>
                <a:gd name="T74" fmla="*/ 2 w 188"/>
                <a:gd name="T75" fmla="*/ 117 h 187"/>
                <a:gd name="T76" fmla="*/ 9 w 188"/>
                <a:gd name="T77" fmla="*/ 128 h 187"/>
                <a:gd name="T78" fmla="*/ 11 w 188"/>
                <a:gd name="T79" fmla="*/ 141 h 187"/>
                <a:gd name="T80" fmla="*/ 13 w 188"/>
                <a:gd name="T81" fmla="*/ 150 h 187"/>
                <a:gd name="T82" fmla="*/ 18 w 188"/>
                <a:gd name="T83" fmla="*/ 157 h 187"/>
                <a:gd name="T84" fmla="*/ 29 w 188"/>
                <a:gd name="T85" fmla="*/ 161 h 187"/>
                <a:gd name="T86" fmla="*/ 38 w 188"/>
                <a:gd name="T87" fmla="*/ 167 h 187"/>
                <a:gd name="T88" fmla="*/ 44 w 188"/>
                <a:gd name="T89" fmla="*/ 176 h 187"/>
                <a:gd name="T90" fmla="*/ 53 w 188"/>
                <a:gd name="T91" fmla="*/ 181 h 187"/>
                <a:gd name="T92" fmla="*/ 62 w 188"/>
                <a:gd name="T93" fmla="*/ 185 h 187"/>
                <a:gd name="T94" fmla="*/ 71 w 188"/>
                <a:gd name="T95" fmla="*/ 185 h 187"/>
                <a:gd name="T96" fmla="*/ 115 w 188"/>
                <a:gd name="T9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87">
                  <a:moveTo>
                    <a:pt x="115" y="185"/>
                  </a:moveTo>
                  <a:lnTo>
                    <a:pt x="115" y="185"/>
                  </a:lnTo>
                  <a:lnTo>
                    <a:pt x="120" y="187"/>
                  </a:lnTo>
                  <a:lnTo>
                    <a:pt x="124" y="187"/>
                  </a:lnTo>
                  <a:lnTo>
                    <a:pt x="126" y="185"/>
                  </a:lnTo>
                  <a:lnTo>
                    <a:pt x="128" y="179"/>
                  </a:lnTo>
                  <a:lnTo>
                    <a:pt x="128" y="179"/>
                  </a:lnTo>
                  <a:lnTo>
                    <a:pt x="129" y="181"/>
                  </a:lnTo>
                  <a:lnTo>
                    <a:pt x="133" y="181"/>
                  </a:lnTo>
                  <a:lnTo>
                    <a:pt x="137" y="177"/>
                  </a:lnTo>
                  <a:lnTo>
                    <a:pt x="137" y="174"/>
                  </a:lnTo>
                  <a:lnTo>
                    <a:pt x="137" y="174"/>
                  </a:lnTo>
                  <a:lnTo>
                    <a:pt x="142" y="176"/>
                  </a:lnTo>
                  <a:lnTo>
                    <a:pt x="146" y="176"/>
                  </a:lnTo>
                  <a:lnTo>
                    <a:pt x="148" y="172"/>
                  </a:lnTo>
                  <a:lnTo>
                    <a:pt x="150" y="167"/>
                  </a:lnTo>
                  <a:lnTo>
                    <a:pt x="150" y="167"/>
                  </a:lnTo>
                  <a:lnTo>
                    <a:pt x="153" y="168"/>
                  </a:lnTo>
                  <a:lnTo>
                    <a:pt x="157" y="167"/>
                  </a:lnTo>
                  <a:lnTo>
                    <a:pt x="159" y="165"/>
                  </a:lnTo>
                  <a:lnTo>
                    <a:pt x="159" y="161"/>
                  </a:lnTo>
                  <a:lnTo>
                    <a:pt x="159" y="161"/>
                  </a:lnTo>
                  <a:lnTo>
                    <a:pt x="162" y="161"/>
                  </a:lnTo>
                  <a:lnTo>
                    <a:pt x="168" y="161"/>
                  </a:lnTo>
                  <a:lnTo>
                    <a:pt x="170" y="157"/>
                  </a:lnTo>
                  <a:lnTo>
                    <a:pt x="168" y="152"/>
                  </a:lnTo>
                  <a:lnTo>
                    <a:pt x="168" y="152"/>
                  </a:lnTo>
                  <a:lnTo>
                    <a:pt x="171" y="152"/>
                  </a:lnTo>
                  <a:lnTo>
                    <a:pt x="175" y="150"/>
                  </a:lnTo>
                  <a:lnTo>
                    <a:pt x="175" y="146"/>
                  </a:lnTo>
                  <a:lnTo>
                    <a:pt x="173" y="141"/>
                  </a:lnTo>
                  <a:lnTo>
                    <a:pt x="173" y="141"/>
                  </a:lnTo>
                  <a:lnTo>
                    <a:pt x="177" y="139"/>
                  </a:lnTo>
                  <a:lnTo>
                    <a:pt x="181" y="135"/>
                  </a:lnTo>
                  <a:lnTo>
                    <a:pt x="181" y="132"/>
                  </a:lnTo>
                  <a:lnTo>
                    <a:pt x="179" y="128"/>
                  </a:lnTo>
                  <a:lnTo>
                    <a:pt x="179" y="128"/>
                  </a:lnTo>
                  <a:lnTo>
                    <a:pt x="182" y="125"/>
                  </a:lnTo>
                  <a:lnTo>
                    <a:pt x="184" y="121"/>
                  </a:lnTo>
                  <a:lnTo>
                    <a:pt x="184" y="117"/>
                  </a:lnTo>
                  <a:lnTo>
                    <a:pt x="182" y="112"/>
                  </a:lnTo>
                  <a:lnTo>
                    <a:pt x="182" y="112"/>
                  </a:lnTo>
                  <a:lnTo>
                    <a:pt x="186" y="108"/>
                  </a:lnTo>
                  <a:lnTo>
                    <a:pt x="186" y="104"/>
                  </a:lnTo>
                  <a:lnTo>
                    <a:pt x="186" y="99"/>
                  </a:lnTo>
                  <a:lnTo>
                    <a:pt x="184" y="95"/>
                  </a:lnTo>
                  <a:lnTo>
                    <a:pt x="184" y="95"/>
                  </a:lnTo>
                  <a:lnTo>
                    <a:pt x="188" y="92"/>
                  </a:lnTo>
                  <a:lnTo>
                    <a:pt x="188" y="86"/>
                  </a:lnTo>
                  <a:lnTo>
                    <a:pt x="186" y="83"/>
                  </a:lnTo>
                  <a:lnTo>
                    <a:pt x="182" y="79"/>
                  </a:lnTo>
                  <a:lnTo>
                    <a:pt x="182" y="79"/>
                  </a:lnTo>
                  <a:lnTo>
                    <a:pt x="184" y="72"/>
                  </a:lnTo>
                  <a:lnTo>
                    <a:pt x="182" y="66"/>
                  </a:lnTo>
                  <a:lnTo>
                    <a:pt x="179" y="62"/>
                  </a:lnTo>
                  <a:lnTo>
                    <a:pt x="173" y="59"/>
                  </a:lnTo>
                  <a:lnTo>
                    <a:pt x="173" y="59"/>
                  </a:lnTo>
                  <a:lnTo>
                    <a:pt x="175" y="52"/>
                  </a:lnTo>
                  <a:lnTo>
                    <a:pt x="173" y="44"/>
                  </a:lnTo>
                  <a:lnTo>
                    <a:pt x="171" y="42"/>
                  </a:lnTo>
                  <a:lnTo>
                    <a:pt x="170" y="41"/>
                  </a:lnTo>
                  <a:lnTo>
                    <a:pt x="166" y="39"/>
                  </a:lnTo>
                  <a:lnTo>
                    <a:pt x="161" y="39"/>
                  </a:lnTo>
                  <a:lnTo>
                    <a:pt x="161" y="39"/>
                  </a:lnTo>
                  <a:lnTo>
                    <a:pt x="162" y="33"/>
                  </a:lnTo>
                  <a:lnTo>
                    <a:pt x="161" y="30"/>
                  </a:lnTo>
                  <a:lnTo>
                    <a:pt x="157" y="28"/>
                  </a:lnTo>
                  <a:lnTo>
                    <a:pt x="151" y="30"/>
                  </a:lnTo>
                  <a:lnTo>
                    <a:pt x="151" y="30"/>
                  </a:lnTo>
                  <a:lnTo>
                    <a:pt x="151" y="24"/>
                  </a:lnTo>
                  <a:lnTo>
                    <a:pt x="150" y="20"/>
                  </a:lnTo>
                  <a:lnTo>
                    <a:pt x="146" y="19"/>
                  </a:lnTo>
                  <a:lnTo>
                    <a:pt x="140" y="20"/>
                  </a:lnTo>
                  <a:lnTo>
                    <a:pt x="140" y="20"/>
                  </a:lnTo>
                  <a:lnTo>
                    <a:pt x="140" y="17"/>
                  </a:lnTo>
                  <a:lnTo>
                    <a:pt x="140" y="13"/>
                  </a:lnTo>
                  <a:lnTo>
                    <a:pt x="139" y="11"/>
                  </a:lnTo>
                  <a:lnTo>
                    <a:pt x="137" y="10"/>
                  </a:lnTo>
                  <a:lnTo>
                    <a:pt x="131" y="10"/>
                  </a:lnTo>
                  <a:lnTo>
                    <a:pt x="126" y="11"/>
                  </a:lnTo>
                  <a:lnTo>
                    <a:pt x="126" y="11"/>
                  </a:lnTo>
                  <a:lnTo>
                    <a:pt x="126" y="8"/>
                  </a:lnTo>
                  <a:lnTo>
                    <a:pt x="124" y="6"/>
                  </a:lnTo>
                  <a:lnTo>
                    <a:pt x="119" y="4"/>
                  </a:lnTo>
                  <a:lnTo>
                    <a:pt x="113" y="4"/>
                  </a:lnTo>
                  <a:lnTo>
                    <a:pt x="111" y="6"/>
                  </a:lnTo>
                  <a:lnTo>
                    <a:pt x="109" y="10"/>
                  </a:lnTo>
                  <a:lnTo>
                    <a:pt x="109" y="10"/>
                  </a:lnTo>
                  <a:lnTo>
                    <a:pt x="108" y="6"/>
                  </a:lnTo>
                  <a:lnTo>
                    <a:pt x="106" y="2"/>
                  </a:lnTo>
                  <a:lnTo>
                    <a:pt x="102" y="0"/>
                  </a:lnTo>
                  <a:lnTo>
                    <a:pt x="97" y="2"/>
                  </a:lnTo>
                  <a:lnTo>
                    <a:pt x="93" y="6"/>
                  </a:lnTo>
                  <a:lnTo>
                    <a:pt x="93" y="6"/>
                  </a:lnTo>
                  <a:lnTo>
                    <a:pt x="91" y="4"/>
                  </a:lnTo>
                  <a:lnTo>
                    <a:pt x="89" y="2"/>
                  </a:lnTo>
                  <a:lnTo>
                    <a:pt x="84" y="0"/>
                  </a:lnTo>
                  <a:lnTo>
                    <a:pt x="80" y="2"/>
                  </a:lnTo>
                  <a:lnTo>
                    <a:pt x="78" y="4"/>
                  </a:lnTo>
                  <a:lnTo>
                    <a:pt x="77" y="8"/>
                  </a:lnTo>
                  <a:lnTo>
                    <a:pt x="77" y="8"/>
                  </a:lnTo>
                  <a:lnTo>
                    <a:pt x="75" y="4"/>
                  </a:lnTo>
                  <a:lnTo>
                    <a:pt x="73" y="2"/>
                  </a:lnTo>
                  <a:lnTo>
                    <a:pt x="67" y="2"/>
                  </a:lnTo>
                  <a:lnTo>
                    <a:pt x="64" y="6"/>
                  </a:lnTo>
                  <a:lnTo>
                    <a:pt x="62" y="8"/>
                  </a:lnTo>
                  <a:lnTo>
                    <a:pt x="62" y="11"/>
                  </a:lnTo>
                  <a:lnTo>
                    <a:pt x="62" y="11"/>
                  </a:lnTo>
                  <a:lnTo>
                    <a:pt x="60" y="10"/>
                  </a:lnTo>
                  <a:lnTo>
                    <a:pt x="56" y="8"/>
                  </a:lnTo>
                  <a:lnTo>
                    <a:pt x="51" y="10"/>
                  </a:lnTo>
                  <a:lnTo>
                    <a:pt x="49" y="11"/>
                  </a:lnTo>
                  <a:lnTo>
                    <a:pt x="47" y="13"/>
                  </a:lnTo>
                  <a:lnTo>
                    <a:pt x="47" y="17"/>
                  </a:lnTo>
                  <a:lnTo>
                    <a:pt x="47" y="20"/>
                  </a:lnTo>
                  <a:lnTo>
                    <a:pt x="47" y="20"/>
                  </a:lnTo>
                  <a:lnTo>
                    <a:pt x="42" y="17"/>
                  </a:lnTo>
                  <a:lnTo>
                    <a:pt x="36" y="19"/>
                  </a:lnTo>
                  <a:lnTo>
                    <a:pt x="35" y="22"/>
                  </a:lnTo>
                  <a:lnTo>
                    <a:pt x="36" y="30"/>
                  </a:lnTo>
                  <a:lnTo>
                    <a:pt x="36" y="30"/>
                  </a:lnTo>
                  <a:lnTo>
                    <a:pt x="31" y="28"/>
                  </a:lnTo>
                  <a:lnTo>
                    <a:pt x="27" y="30"/>
                  </a:lnTo>
                  <a:lnTo>
                    <a:pt x="24" y="33"/>
                  </a:lnTo>
                  <a:lnTo>
                    <a:pt x="27" y="39"/>
                  </a:lnTo>
                  <a:lnTo>
                    <a:pt x="27" y="39"/>
                  </a:lnTo>
                  <a:lnTo>
                    <a:pt x="22" y="41"/>
                  </a:lnTo>
                  <a:lnTo>
                    <a:pt x="18" y="42"/>
                  </a:lnTo>
                  <a:lnTo>
                    <a:pt x="14" y="44"/>
                  </a:lnTo>
                  <a:lnTo>
                    <a:pt x="14" y="48"/>
                  </a:lnTo>
                  <a:lnTo>
                    <a:pt x="14" y="53"/>
                  </a:lnTo>
                  <a:lnTo>
                    <a:pt x="18" y="61"/>
                  </a:lnTo>
                  <a:lnTo>
                    <a:pt x="18" y="61"/>
                  </a:lnTo>
                  <a:lnTo>
                    <a:pt x="14" y="61"/>
                  </a:lnTo>
                  <a:lnTo>
                    <a:pt x="11" y="61"/>
                  </a:lnTo>
                  <a:lnTo>
                    <a:pt x="5" y="66"/>
                  </a:lnTo>
                  <a:lnTo>
                    <a:pt x="4" y="73"/>
                  </a:lnTo>
                  <a:lnTo>
                    <a:pt x="5" y="77"/>
                  </a:lnTo>
                  <a:lnTo>
                    <a:pt x="7" y="81"/>
                  </a:lnTo>
                  <a:lnTo>
                    <a:pt x="7" y="81"/>
                  </a:lnTo>
                  <a:lnTo>
                    <a:pt x="4" y="81"/>
                  </a:lnTo>
                  <a:lnTo>
                    <a:pt x="2" y="83"/>
                  </a:lnTo>
                  <a:lnTo>
                    <a:pt x="0" y="86"/>
                  </a:lnTo>
                  <a:lnTo>
                    <a:pt x="0" y="92"/>
                  </a:lnTo>
                  <a:lnTo>
                    <a:pt x="4" y="95"/>
                  </a:lnTo>
                  <a:lnTo>
                    <a:pt x="4" y="95"/>
                  </a:lnTo>
                  <a:lnTo>
                    <a:pt x="0" y="99"/>
                  </a:lnTo>
                  <a:lnTo>
                    <a:pt x="0" y="104"/>
                  </a:lnTo>
                  <a:lnTo>
                    <a:pt x="2" y="110"/>
                  </a:lnTo>
                  <a:lnTo>
                    <a:pt x="5" y="112"/>
                  </a:lnTo>
                  <a:lnTo>
                    <a:pt x="5" y="112"/>
                  </a:lnTo>
                  <a:lnTo>
                    <a:pt x="2" y="117"/>
                  </a:lnTo>
                  <a:lnTo>
                    <a:pt x="2" y="121"/>
                  </a:lnTo>
                  <a:lnTo>
                    <a:pt x="4" y="125"/>
                  </a:lnTo>
                  <a:lnTo>
                    <a:pt x="9" y="128"/>
                  </a:lnTo>
                  <a:lnTo>
                    <a:pt x="9" y="128"/>
                  </a:lnTo>
                  <a:lnTo>
                    <a:pt x="5" y="132"/>
                  </a:lnTo>
                  <a:lnTo>
                    <a:pt x="5" y="137"/>
                  </a:lnTo>
                  <a:lnTo>
                    <a:pt x="9" y="141"/>
                  </a:lnTo>
                  <a:lnTo>
                    <a:pt x="11" y="141"/>
                  </a:lnTo>
                  <a:lnTo>
                    <a:pt x="14" y="141"/>
                  </a:lnTo>
                  <a:lnTo>
                    <a:pt x="14" y="141"/>
                  </a:lnTo>
                  <a:lnTo>
                    <a:pt x="11" y="146"/>
                  </a:lnTo>
                  <a:lnTo>
                    <a:pt x="13" y="150"/>
                  </a:lnTo>
                  <a:lnTo>
                    <a:pt x="14" y="152"/>
                  </a:lnTo>
                  <a:lnTo>
                    <a:pt x="18" y="152"/>
                  </a:lnTo>
                  <a:lnTo>
                    <a:pt x="18" y="152"/>
                  </a:lnTo>
                  <a:lnTo>
                    <a:pt x="18" y="157"/>
                  </a:lnTo>
                  <a:lnTo>
                    <a:pt x="20" y="161"/>
                  </a:lnTo>
                  <a:lnTo>
                    <a:pt x="24" y="163"/>
                  </a:lnTo>
                  <a:lnTo>
                    <a:pt x="29" y="161"/>
                  </a:lnTo>
                  <a:lnTo>
                    <a:pt x="29" y="161"/>
                  </a:lnTo>
                  <a:lnTo>
                    <a:pt x="29" y="167"/>
                  </a:lnTo>
                  <a:lnTo>
                    <a:pt x="31" y="168"/>
                  </a:lnTo>
                  <a:lnTo>
                    <a:pt x="35" y="170"/>
                  </a:lnTo>
                  <a:lnTo>
                    <a:pt x="38" y="167"/>
                  </a:lnTo>
                  <a:lnTo>
                    <a:pt x="38" y="167"/>
                  </a:lnTo>
                  <a:lnTo>
                    <a:pt x="38" y="172"/>
                  </a:lnTo>
                  <a:lnTo>
                    <a:pt x="40" y="176"/>
                  </a:lnTo>
                  <a:lnTo>
                    <a:pt x="44" y="176"/>
                  </a:lnTo>
                  <a:lnTo>
                    <a:pt x="51" y="174"/>
                  </a:lnTo>
                  <a:lnTo>
                    <a:pt x="51" y="174"/>
                  </a:lnTo>
                  <a:lnTo>
                    <a:pt x="51" y="179"/>
                  </a:lnTo>
                  <a:lnTo>
                    <a:pt x="53" y="181"/>
                  </a:lnTo>
                  <a:lnTo>
                    <a:pt x="56" y="181"/>
                  </a:lnTo>
                  <a:lnTo>
                    <a:pt x="60" y="179"/>
                  </a:lnTo>
                  <a:lnTo>
                    <a:pt x="60" y="179"/>
                  </a:lnTo>
                  <a:lnTo>
                    <a:pt x="62" y="185"/>
                  </a:lnTo>
                  <a:lnTo>
                    <a:pt x="64" y="187"/>
                  </a:lnTo>
                  <a:lnTo>
                    <a:pt x="67" y="187"/>
                  </a:lnTo>
                  <a:lnTo>
                    <a:pt x="71" y="185"/>
                  </a:lnTo>
                  <a:lnTo>
                    <a:pt x="71" y="185"/>
                  </a:lnTo>
                  <a:lnTo>
                    <a:pt x="75" y="168"/>
                  </a:lnTo>
                  <a:lnTo>
                    <a:pt x="113" y="168"/>
                  </a:lnTo>
                  <a:lnTo>
                    <a:pt x="113" y="168"/>
                  </a:lnTo>
                  <a:lnTo>
                    <a:pt x="115"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5" name="Freeform 130">
              <a:extLst>
                <a:ext uri="{FF2B5EF4-FFF2-40B4-BE49-F238E27FC236}">
                  <a16:creationId xmlns="" xmlns:a16="http://schemas.microsoft.com/office/drawing/2014/main" id="{F8602731-5AEB-4AF5-9307-243E3B2D2A9F}"/>
                </a:ext>
              </a:extLst>
            </p:cNvPr>
            <p:cNvSpPr>
              <a:spLocks/>
            </p:cNvSpPr>
            <p:nvPr/>
          </p:nvSpPr>
          <p:spPr bwMode="auto">
            <a:xfrm>
              <a:off x="4506913" y="2795589"/>
              <a:ext cx="635000" cy="1322388"/>
            </a:xfrm>
            <a:custGeom>
              <a:avLst/>
              <a:gdLst>
                <a:gd name="T0" fmla="*/ 258 w 400"/>
                <a:gd name="T1" fmla="*/ 2 h 833"/>
                <a:gd name="T2" fmla="*/ 245 w 400"/>
                <a:gd name="T3" fmla="*/ 0 h 833"/>
                <a:gd name="T4" fmla="*/ 227 w 400"/>
                <a:gd name="T5" fmla="*/ 7 h 833"/>
                <a:gd name="T6" fmla="*/ 205 w 400"/>
                <a:gd name="T7" fmla="*/ 29 h 833"/>
                <a:gd name="T8" fmla="*/ 196 w 400"/>
                <a:gd name="T9" fmla="*/ 48 h 833"/>
                <a:gd name="T10" fmla="*/ 188 w 400"/>
                <a:gd name="T11" fmla="*/ 79 h 833"/>
                <a:gd name="T12" fmla="*/ 183 w 400"/>
                <a:gd name="T13" fmla="*/ 188 h 833"/>
                <a:gd name="T14" fmla="*/ 174 w 400"/>
                <a:gd name="T15" fmla="*/ 343 h 833"/>
                <a:gd name="T16" fmla="*/ 161 w 400"/>
                <a:gd name="T17" fmla="*/ 431 h 833"/>
                <a:gd name="T18" fmla="*/ 143 w 400"/>
                <a:gd name="T19" fmla="*/ 520 h 833"/>
                <a:gd name="T20" fmla="*/ 115 w 400"/>
                <a:gd name="T21" fmla="*/ 610 h 833"/>
                <a:gd name="T22" fmla="*/ 102 w 400"/>
                <a:gd name="T23" fmla="*/ 637 h 833"/>
                <a:gd name="T24" fmla="*/ 55 w 400"/>
                <a:gd name="T25" fmla="*/ 736 h 833"/>
                <a:gd name="T26" fmla="*/ 17 w 400"/>
                <a:gd name="T27" fmla="*/ 796 h 833"/>
                <a:gd name="T28" fmla="*/ 0 w 400"/>
                <a:gd name="T29" fmla="*/ 811 h 833"/>
                <a:gd name="T30" fmla="*/ 15 w 400"/>
                <a:gd name="T31" fmla="*/ 814 h 833"/>
                <a:gd name="T32" fmla="*/ 55 w 400"/>
                <a:gd name="T33" fmla="*/ 816 h 833"/>
                <a:gd name="T34" fmla="*/ 110 w 400"/>
                <a:gd name="T35" fmla="*/ 813 h 833"/>
                <a:gd name="T36" fmla="*/ 154 w 400"/>
                <a:gd name="T37" fmla="*/ 800 h 833"/>
                <a:gd name="T38" fmla="*/ 168 w 400"/>
                <a:gd name="T39" fmla="*/ 793 h 833"/>
                <a:gd name="T40" fmla="*/ 197 w 400"/>
                <a:gd name="T41" fmla="*/ 782 h 833"/>
                <a:gd name="T42" fmla="*/ 223 w 400"/>
                <a:gd name="T43" fmla="*/ 782 h 833"/>
                <a:gd name="T44" fmla="*/ 247 w 400"/>
                <a:gd name="T45" fmla="*/ 787 h 833"/>
                <a:gd name="T46" fmla="*/ 269 w 400"/>
                <a:gd name="T47" fmla="*/ 798 h 833"/>
                <a:gd name="T48" fmla="*/ 298 w 400"/>
                <a:gd name="T49" fmla="*/ 820 h 833"/>
                <a:gd name="T50" fmla="*/ 309 w 400"/>
                <a:gd name="T51" fmla="*/ 833 h 833"/>
                <a:gd name="T52" fmla="*/ 343 w 400"/>
                <a:gd name="T53" fmla="*/ 827 h 833"/>
                <a:gd name="T54" fmla="*/ 373 w 400"/>
                <a:gd name="T55" fmla="*/ 816 h 833"/>
                <a:gd name="T56" fmla="*/ 391 w 400"/>
                <a:gd name="T57" fmla="*/ 802 h 833"/>
                <a:gd name="T58" fmla="*/ 396 w 400"/>
                <a:gd name="T59" fmla="*/ 794 h 833"/>
                <a:gd name="T60" fmla="*/ 400 w 400"/>
                <a:gd name="T61" fmla="*/ 599 h 833"/>
                <a:gd name="T62" fmla="*/ 395 w 400"/>
                <a:gd name="T63" fmla="*/ 356 h 833"/>
                <a:gd name="T64" fmla="*/ 387 w 400"/>
                <a:gd name="T65" fmla="*/ 239 h 833"/>
                <a:gd name="T66" fmla="*/ 373 w 400"/>
                <a:gd name="T67" fmla="*/ 146 h 833"/>
                <a:gd name="T68" fmla="*/ 358 w 400"/>
                <a:gd name="T69" fmla="*/ 97 h 833"/>
                <a:gd name="T70" fmla="*/ 353 w 400"/>
                <a:gd name="T71" fmla="*/ 84 h 833"/>
                <a:gd name="T72" fmla="*/ 311 w 400"/>
                <a:gd name="T73" fmla="*/ 27 h 833"/>
                <a:gd name="T74" fmla="*/ 281 w 400"/>
                <a:gd name="T75" fmla="*/ 4 h 833"/>
                <a:gd name="T76" fmla="*/ 263 w 400"/>
                <a:gd name="T77" fmla="*/ 0 h 833"/>
                <a:gd name="T78" fmla="*/ 258 w 400"/>
                <a:gd name="T79" fmla="*/ 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833">
                  <a:moveTo>
                    <a:pt x="258" y="2"/>
                  </a:moveTo>
                  <a:lnTo>
                    <a:pt x="258" y="2"/>
                  </a:lnTo>
                  <a:lnTo>
                    <a:pt x="250" y="0"/>
                  </a:lnTo>
                  <a:lnTo>
                    <a:pt x="245" y="0"/>
                  </a:lnTo>
                  <a:lnTo>
                    <a:pt x="236" y="4"/>
                  </a:lnTo>
                  <a:lnTo>
                    <a:pt x="227" y="7"/>
                  </a:lnTo>
                  <a:lnTo>
                    <a:pt x="216" y="17"/>
                  </a:lnTo>
                  <a:lnTo>
                    <a:pt x="205" y="29"/>
                  </a:lnTo>
                  <a:lnTo>
                    <a:pt x="196" y="48"/>
                  </a:lnTo>
                  <a:lnTo>
                    <a:pt x="196" y="48"/>
                  </a:lnTo>
                  <a:lnTo>
                    <a:pt x="192" y="60"/>
                  </a:lnTo>
                  <a:lnTo>
                    <a:pt x="188" y="79"/>
                  </a:lnTo>
                  <a:lnTo>
                    <a:pt x="185" y="126"/>
                  </a:lnTo>
                  <a:lnTo>
                    <a:pt x="183" y="188"/>
                  </a:lnTo>
                  <a:lnTo>
                    <a:pt x="179" y="261"/>
                  </a:lnTo>
                  <a:lnTo>
                    <a:pt x="174" y="343"/>
                  </a:lnTo>
                  <a:lnTo>
                    <a:pt x="168" y="387"/>
                  </a:lnTo>
                  <a:lnTo>
                    <a:pt x="161" y="431"/>
                  </a:lnTo>
                  <a:lnTo>
                    <a:pt x="154" y="475"/>
                  </a:lnTo>
                  <a:lnTo>
                    <a:pt x="143" y="520"/>
                  </a:lnTo>
                  <a:lnTo>
                    <a:pt x="130" y="566"/>
                  </a:lnTo>
                  <a:lnTo>
                    <a:pt x="115" y="610"/>
                  </a:lnTo>
                  <a:lnTo>
                    <a:pt x="115" y="610"/>
                  </a:lnTo>
                  <a:lnTo>
                    <a:pt x="102" y="637"/>
                  </a:lnTo>
                  <a:lnTo>
                    <a:pt x="73" y="701"/>
                  </a:lnTo>
                  <a:lnTo>
                    <a:pt x="55" y="736"/>
                  </a:lnTo>
                  <a:lnTo>
                    <a:pt x="35" y="769"/>
                  </a:lnTo>
                  <a:lnTo>
                    <a:pt x="17" y="796"/>
                  </a:lnTo>
                  <a:lnTo>
                    <a:pt x="7" y="805"/>
                  </a:lnTo>
                  <a:lnTo>
                    <a:pt x="0" y="811"/>
                  </a:lnTo>
                  <a:lnTo>
                    <a:pt x="0" y="811"/>
                  </a:lnTo>
                  <a:lnTo>
                    <a:pt x="15" y="814"/>
                  </a:lnTo>
                  <a:lnTo>
                    <a:pt x="33" y="816"/>
                  </a:lnTo>
                  <a:lnTo>
                    <a:pt x="55" y="816"/>
                  </a:lnTo>
                  <a:lnTo>
                    <a:pt x="81" y="816"/>
                  </a:lnTo>
                  <a:lnTo>
                    <a:pt x="110" y="813"/>
                  </a:lnTo>
                  <a:lnTo>
                    <a:pt x="139" y="805"/>
                  </a:lnTo>
                  <a:lnTo>
                    <a:pt x="154" y="800"/>
                  </a:lnTo>
                  <a:lnTo>
                    <a:pt x="168" y="793"/>
                  </a:lnTo>
                  <a:lnTo>
                    <a:pt x="168" y="793"/>
                  </a:lnTo>
                  <a:lnTo>
                    <a:pt x="183" y="785"/>
                  </a:lnTo>
                  <a:lnTo>
                    <a:pt x="197" y="782"/>
                  </a:lnTo>
                  <a:lnTo>
                    <a:pt x="210" y="782"/>
                  </a:lnTo>
                  <a:lnTo>
                    <a:pt x="223" y="782"/>
                  </a:lnTo>
                  <a:lnTo>
                    <a:pt x="236" y="783"/>
                  </a:lnTo>
                  <a:lnTo>
                    <a:pt x="247" y="787"/>
                  </a:lnTo>
                  <a:lnTo>
                    <a:pt x="258" y="793"/>
                  </a:lnTo>
                  <a:lnTo>
                    <a:pt x="269" y="798"/>
                  </a:lnTo>
                  <a:lnTo>
                    <a:pt x="285" y="809"/>
                  </a:lnTo>
                  <a:lnTo>
                    <a:pt x="298" y="820"/>
                  </a:lnTo>
                  <a:lnTo>
                    <a:pt x="309" y="833"/>
                  </a:lnTo>
                  <a:lnTo>
                    <a:pt x="309" y="833"/>
                  </a:lnTo>
                  <a:lnTo>
                    <a:pt x="320" y="833"/>
                  </a:lnTo>
                  <a:lnTo>
                    <a:pt x="343" y="827"/>
                  </a:lnTo>
                  <a:lnTo>
                    <a:pt x="358" y="824"/>
                  </a:lnTo>
                  <a:lnTo>
                    <a:pt x="373" y="816"/>
                  </a:lnTo>
                  <a:lnTo>
                    <a:pt x="385" y="807"/>
                  </a:lnTo>
                  <a:lnTo>
                    <a:pt x="391" y="802"/>
                  </a:lnTo>
                  <a:lnTo>
                    <a:pt x="396" y="794"/>
                  </a:lnTo>
                  <a:lnTo>
                    <a:pt x="396" y="794"/>
                  </a:lnTo>
                  <a:lnTo>
                    <a:pt x="398" y="699"/>
                  </a:lnTo>
                  <a:lnTo>
                    <a:pt x="400" y="599"/>
                  </a:lnTo>
                  <a:lnTo>
                    <a:pt x="398" y="478"/>
                  </a:lnTo>
                  <a:lnTo>
                    <a:pt x="395" y="356"/>
                  </a:lnTo>
                  <a:lnTo>
                    <a:pt x="391" y="296"/>
                  </a:lnTo>
                  <a:lnTo>
                    <a:pt x="387" y="239"/>
                  </a:lnTo>
                  <a:lnTo>
                    <a:pt x="380" y="190"/>
                  </a:lnTo>
                  <a:lnTo>
                    <a:pt x="373" y="146"/>
                  </a:lnTo>
                  <a:lnTo>
                    <a:pt x="364" y="110"/>
                  </a:lnTo>
                  <a:lnTo>
                    <a:pt x="358" y="97"/>
                  </a:lnTo>
                  <a:lnTo>
                    <a:pt x="353" y="84"/>
                  </a:lnTo>
                  <a:lnTo>
                    <a:pt x="353" y="84"/>
                  </a:lnTo>
                  <a:lnTo>
                    <a:pt x="331" y="51"/>
                  </a:lnTo>
                  <a:lnTo>
                    <a:pt x="311" y="27"/>
                  </a:lnTo>
                  <a:lnTo>
                    <a:pt x="294" y="13"/>
                  </a:lnTo>
                  <a:lnTo>
                    <a:pt x="281" y="4"/>
                  </a:lnTo>
                  <a:lnTo>
                    <a:pt x="270" y="0"/>
                  </a:lnTo>
                  <a:lnTo>
                    <a:pt x="263" y="0"/>
                  </a:lnTo>
                  <a:lnTo>
                    <a:pt x="258" y="0"/>
                  </a:lnTo>
                  <a:lnTo>
                    <a:pt x="258" y="2"/>
                  </a:lnTo>
                  <a:close/>
                </a:path>
              </a:pathLst>
            </a:custGeom>
            <a:solidFill>
              <a:srgbClr val="DC5B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6" name="Freeform 131">
              <a:extLst>
                <a:ext uri="{FF2B5EF4-FFF2-40B4-BE49-F238E27FC236}">
                  <a16:creationId xmlns="" xmlns:a16="http://schemas.microsoft.com/office/drawing/2014/main" id="{B4E667F2-FBF8-418A-9B51-B29EB8292715}"/>
                </a:ext>
              </a:extLst>
            </p:cNvPr>
            <p:cNvSpPr>
              <a:spLocks/>
            </p:cNvSpPr>
            <p:nvPr/>
          </p:nvSpPr>
          <p:spPr bwMode="auto">
            <a:xfrm>
              <a:off x="4506913" y="2795589"/>
              <a:ext cx="635000" cy="1322388"/>
            </a:xfrm>
            <a:custGeom>
              <a:avLst/>
              <a:gdLst>
                <a:gd name="T0" fmla="*/ 258 w 400"/>
                <a:gd name="T1" fmla="*/ 2 h 833"/>
                <a:gd name="T2" fmla="*/ 245 w 400"/>
                <a:gd name="T3" fmla="*/ 0 h 833"/>
                <a:gd name="T4" fmla="*/ 227 w 400"/>
                <a:gd name="T5" fmla="*/ 7 h 833"/>
                <a:gd name="T6" fmla="*/ 205 w 400"/>
                <a:gd name="T7" fmla="*/ 29 h 833"/>
                <a:gd name="T8" fmla="*/ 196 w 400"/>
                <a:gd name="T9" fmla="*/ 48 h 833"/>
                <a:gd name="T10" fmla="*/ 188 w 400"/>
                <a:gd name="T11" fmla="*/ 79 h 833"/>
                <a:gd name="T12" fmla="*/ 183 w 400"/>
                <a:gd name="T13" fmla="*/ 188 h 833"/>
                <a:gd name="T14" fmla="*/ 174 w 400"/>
                <a:gd name="T15" fmla="*/ 343 h 833"/>
                <a:gd name="T16" fmla="*/ 161 w 400"/>
                <a:gd name="T17" fmla="*/ 431 h 833"/>
                <a:gd name="T18" fmla="*/ 143 w 400"/>
                <a:gd name="T19" fmla="*/ 520 h 833"/>
                <a:gd name="T20" fmla="*/ 115 w 400"/>
                <a:gd name="T21" fmla="*/ 610 h 833"/>
                <a:gd name="T22" fmla="*/ 102 w 400"/>
                <a:gd name="T23" fmla="*/ 637 h 833"/>
                <a:gd name="T24" fmla="*/ 55 w 400"/>
                <a:gd name="T25" fmla="*/ 736 h 833"/>
                <a:gd name="T26" fmla="*/ 17 w 400"/>
                <a:gd name="T27" fmla="*/ 796 h 833"/>
                <a:gd name="T28" fmla="*/ 0 w 400"/>
                <a:gd name="T29" fmla="*/ 811 h 833"/>
                <a:gd name="T30" fmla="*/ 15 w 400"/>
                <a:gd name="T31" fmla="*/ 814 h 833"/>
                <a:gd name="T32" fmla="*/ 55 w 400"/>
                <a:gd name="T33" fmla="*/ 816 h 833"/>
                <a:gd name="T34" fmla="*/ 110 w 400"/>
                <a:gd name="T35" fmla="*/ 813 h 833"/>
                <a:gd name="T36" fmla="*/ 154 w 400"/>
                <a:gd name="T37" fmla="*/ 800 h 833"/>
                <a:gd name="T38" fmla="*/ 168 w 400"/>
                <a:gd name="T39" fmla="*/ 793 h 833"/>
                <a:gd name="T40" fmla="*/ 197 w 400"/>
                <a:gd name="T41" fmla="*/ 782 h 833"/>
                <a:gd name="T42" fmla="*/ 223 w 400"/>
                <a:gd name="T43" fmla="*/ 782 h 833"/>
                <a:gd name="T44" fmla="*/ 247 w 400"/>
                <a:gd name="T45" fmla="*/ 787 h 833"/>
                <a:gd name="T46" fmla="*/ 269 w 400"/>
                <a:gd name="T47" fmla="*/ 798 h 833"/>
                <a:gd name="T48" fmla="*/ 298 w 400"/>
                <a:gd name="T49" fmla="*/ 820 h 833"/>
                <a:gd name="T50" fmla="*/ 309 w 400"/>
                <a:gd name="T51" fmla="*/ 833 h 833"/>
                <a:gd name="T52" fmla="*/ 343 w 400"/>
                <a:gd name="T53" fmla="*/ 827 h 833"/>
                <a:gd name="T54" fmla="*/ 373 w 400"/>
                <a:gd name="T55" fmla="*/ 816 h 833"/>
                <a:gd name="T56" fmla="*/ 391 w 400"/>
                <a:gd name="T57" fmla="*/ 802 h 833"/>
                <a:gd name="T58" fmla="*/ 396 w 400"/>
                <a:gd name="T59" fmla="*/ 794 h 833"/>
                <a:gd name="T60" fmla="*/ 400 w 400"/>
                <a:gd name="T61" fmla="*/ 599 h 833"/>
                <a:gd name="T62" fmla="*/ 395 w 400"/>
                <a:gd name="T63" fmla="*/ 356 h 833"/>
                <a:gd name="T64" fmla="*/ 387 w 400"/>
                <a:gd name="T65" fmla="*/ 239 h 833"/>
                <a:gd name="T66" fmla="*/ 373 w 400"/>
                <a:gd name="T67" fmla="*/ 146 h 833"/>
                <a:gd name="T68" fmla="*/ 358 w 400"/>
                <a:gd name="T69" fmla="*/ 97 h 833"/>
                <a:gd name="T70" fmla="*/ 353 w 400"/>
                <a:gd name="T71" fmla="*/ 84 h 833"/>
                <a:gd name="T72" fmla="*/ 311 w 400"/>
                <a:gd name="T73" fmla="*/ 27 h 833"/>
                <a:gd name="T74" fmla="*/ 281 w 400"/>
                <a:gd name="T75" fmla="*/ 4 h 833"/>
                <a:gd name="T76" fmla="*/ 263 w 400"/>
                <a:gd name="T77" fmla="*/ 0 h 833"/>
                <a:gd name="T78" fmla="*/ 258 w 400"/>
                <a:gd name="T79" fmla="*/ 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833">
                  <a:moveTo>
                    <a:pt x="258" y="2"/>
                  </a:moveTo>
                  <a:lnTo>
                    <a:pt x="258" y="2"/>
                  </a:lnTo>
                  <a:lnTo>
                    <a:pt x="250" y="0"/>
                  </a:lnTo>
                  <a:lnTo>
                    <a:pt x="245" y="0"/>
                  </a:lnTo>
                  <a:lnTo>
                    <a:pt x="236" y="4"/>
                  </a:lnTo>
                  <a:lnTo>
                    <a:pt x="227" y="7"/>
                  </a:lnTo>
                  <a:lnTo>
                    <a:pt x="216" y="17"/>
                  </a:lnTo>
                  <a:lnTo>
                    <a:pt x="205" y="29"/>
                  </a:lnTo>
                  <a:lnTo>
                    <a:pt x="196" y="48"/>
                  </a:lnTo>
                  <a:lnTo>
                    <a:pt x="196" y="48"/>
                  </a:lnTo>
                  <a:lnTo>
                    <a:pt x="192" y="60"/>
                  </a:lnTo>
                  <a:lnTo>
                    <a:pt x="188" y="79"/>
                  </a:lnTo>
                  <a:lnTo>
                    <a:pt x="185" y="126"/>
                  </a:lnTo>
                  <a:lnTo>
                    <a:pt x="183" y="188"/>
                  </a:lnTo>
                  <a:lnTo>
                    <a:pt x="179" y="261"/>
                  </a:lnTo>
                  <a:lnTo>
                    <a:pt x="174" y="343"/>
                  </a:lnTo>
                  <a:lnTo>
                    <a:pt x="168" y="387"/>
                  </a:lnTo>
                  <a:lnTo>
                    <a:pt x="161" y="431"/>
                  </a:lnTo>
                  <a:lnTo>
                    <a:pt x="154" y="475"/>
                  </a:lnTo>
                  <a:lnTo>
                    <a:pt x="143" y="520"/>
                  </a:lnTo>
                  <a:lnTo>
                    <a:pt x="130" y="566"/>
                  </a:lnTo>
                  <a:lnTo>
                    <a:pt x="115" y="610"/>
                  </a:lnTo>
                  <a:lnTo>
                    <a:pt x="115" y="610"/>
                  </a:lnTo>
                  <a:lnTo>
                    <a:pt x="102" y="637"/>
                  </a:lnTo>
                  <a:lnTo>
                    <a:pt x="73" y="701"/>
                  </a:lnTo>
                  <a:lnTo>
                    <a:pt x="55" y="736"/>
                  </a:lnTo>
                  <a:lnTo>
                    <a:pt x="35" y="769"/>
                  </a:lnTo>
                  <a:lnTo>
                    <a:pt x="17" y="796"/>
                  </a:lnTo>
                  <a:lnTo>
                    <a:pt x="7" y="805"/>
                  </a:lnTo>
                  <a:lnTo>
                    <a:pt x="0" y="811"/>
                  </a:lnTo>
                  <a:lnTo>
                    <a:pt x="0" y="811"/>
                  </a:lnTo>
                  <a:lnTo>
                    <a:pt x="15" y="814"/>
                  </a:lnTo>
                  <a:lnTo>
                    <a:pt x="33" y="816"/>
                  </a:lnTo>
                  <a:lnTo>
                    <a:pt x="55" y="816"/>
                  </a:lnTo>
                  <a:lnTo>
                    <a:pt x="81" y="816"/>
                  </a:lnTo>
                  <a:lnTo>
                    <a:pt x="110" y="813"/>
                  </a:lnTo>
                  <a:lnTo>
                    <a:pt x="139" y="805"/>
                  </a:lnTo>
                  <a:lnTo>
                    <a:pt x="154" y="800"/>
                  </a:lnTo>
                  <a:lnTo>
                    <a:pt x="168" y="793"/>
                  </a:lnTo>
                  <a:lnTo>
                    <a:pt x="168" y="793"/>
                  </a:lnTo>
                  <a:lnTo>
                    <a:pt x="183" y="785"/>
                  </a:lnTo>
                  <a:lnTo>
                    <a:pt x="197" y="782"/>
                  </a:lnTo>
                  <a:lnTo>
                    <a:pt x="210" y="782"/>
                  </a:lnTo>
                  <a:lnTo>
                    <a:pt x="223" y="782"/>
                  </a:lnTo>
                  <a:lnTo>
                    <a:pt x="236" y="783"/>
                  </a:lnTo>
                  <a:lnTo>
                    <a:pt x="247" y="787"/>
                  </a:lnTo>
                  <a:lnTo>
                    <a:pt x="258" y="793"/>
                  </a:lnTo>
                  <a:lnTo>
                    <a:pt x="269" y="798"/>
                  </a:lnTo>
                  <a:lnTo>
                    <a:pt x="285" y="809"/>
                  </a:lnTo>
                  <a:lnTo>
                    <a:pt x="298" y="820"/>
                  </a:lnTo>
                  <a:lnTo>
                    <a:pt x="309" y="833"/>
                  </a:lnTo>
                  <a:lnTo>
                    <a:pt x="309" y="833"/>
                  </a:lnTo>
                  <a:lnTo>
                    <a:pt x="320" y="833"/>
                  </a:lnTo>
                  <a:lnTo>
                    <a:pt x="343" y="827"/>
                  </a:lnTo>
                  <a:lnTo>
                    <a:pt x="358" y="824"/>
                  </a:lnTo>
                  <a:lnTo>
                    <a:pt x="373" y="816"/>
                  </a:lnTo>
                  <a:lnTo>
                    <a:pt x="385" y="807"/>
                  </a:lnTo>
                  <a:lnTo>
                    <a:pt x="391" y="802"/>
                  </a:lnTo>
                  <a:lnTo>
                    <a:pt x="396" y="794"/>
                  </a:lnTo>
                  <a:lnTo>
                    <a:pt x="396" y="794"/>
                  </a:lnTo>
                  <a:lnTo>
                    <a:pt x="398" y="699"/>
                  </a:lnTo>
                  <a:lnTo>
                    <a:pt x="400" y="599"/>
                  </a:lnTo>
                  <a:lnTo>
                    <a:pt x="398" y="478"/>
                  </a:lnTo>
                  <a:lnTo>
                    <a:pt x="395" y="356"/>
                  </a:lnTo>
                  <a:lnTo>
                    <a:pt x="391" y="296"/>
                  </a:lnTo>
                  <a:lnTo>
                    <a:pt x="387" y="239"/>
                  </a:lnTo>
                  <a:lnTo>
                    <a:pt x="380" y="190"/>
                  </a:lnTo>
                  <a:lnTo>
                    <a:pt x="373" y="146"/>
                  </a:lnTo>
                  <a:lnTo>
                    <a:pt x="364" y="110"/>
                  </a:lnTo>
                  <a:lnTo>
                    <a:pt x="358" y="97"/>
                  </a:lnTo>
                  <a:lnTo>
                    <a:pt x="353" y="84"/>
                  </a:lnTo>
                  <a:lnTo>
                    <a:pt x="353" y="84"/>
                  </a:lnTo>
                  <a:lnTo>
                    <a:pt x="331" y="51"/>
                  </a:lnTo>
                  <a:lnTo>
                    <a:pt x="311" y="27"/>
                  </a:lnTo>
                  <a:lnTo>
                    <a:pt x="294" y="13"/>
                  </a:lnTo>
                  <a:lnTo>
                    <a:pt x="281" y="4"/>
                  </a:lnTo>
                  <a:lnTo>
                    <a:pt x="270" y="0"/>
                  </a:lnTo>
                  <a:lnTo>
                    <a:pt x="263" y="0"/>
                  </a:lnTo>
                  <a:lnTo>
                    <a:pt x="258" y="0"/>
                  </a:lnTo>
                  <a:lnTo>
                    <a:pt x="258"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7" name="Freeform 132">
              <a:extLst>
                <a:ext uri="{FF2B5EF4-FFF2-40B4-BE49-F238E27FC236}">
                  <a16:creationId xmlns="" xmlns:a16="http://schemas.microsoft.com/office/drawing/2014/main" id="{31CC732C-7AED-49A0-B4EB-E93F3F6196D0}"/>
                </a:ext>
              </a:extLst>
            </p:cNvPr>
            <p:cNvSpPr>
              <a:spLocks/>
            </p:cNvSpPr>
            <p:nvPr/>
          </p:nvSpPr>
          <p:spPr bwMode="auto">
            <a:xfrm>
              <a:off x="4524376" y="2795589"/>
              <a:ext cx="635000" cy="1322388"/>
            </a:xfrm>
            <a:custGeom>
              <a:avLst/>
              <a:gdLst>
                <a:gd name="T0" fmla="*/ 396 w 400"/>
                <a:gd name="T1" fmla="*/ 794 h 833"/>
                <a:gd name="T2" fmla="*/ 387 w 400"/>
                <a:gd name="T3" fmla="*/ 807 h 833"/>
                <a:gd name="T4" fmla="*/ 360 w 400"/>
                <a:gd name="T5" fmla="*/ 824 h 833"/>
                <a:gd name="T6" fmla="*/ 320 w 400"/>
                <a:gd name="T7" fmla="*/ 833 h 833"/>
                <a:gd name="T8" fmla="*/ 311 w 400"/>
                <a:gd name="T9" fmla="*/ 833 h 833"/>
                <a:gd name="T10" fmla="*/ 287 w 400"/>
                <a:gd name="T11" fmla="*/ 809 h 833"/>
                <a:gd name="T12" fmla="*/ 259 w 400"/>
                <a:gd name="T13" fmla="*/ 793 h 833"/>
                <a:gd name="T14" fmla="*/ 238 w 400"/>
                <a:gd name="T15" fmla="*/ 783 h 833"/>
                <a:gd name="T16" fmla="*/ 212 w 400"/>
                <a:gd name="T17" fmla="*/ 782 h 833"/>
                <a:gd name="T18" fmla="*/ 185 w 400"/>
                <a:gd name="T19" fmla="*/ 785 h 833"/>
                <a:gd name="T20" fmla="*/ 170 w 400"/>
                <a:gd name="T21" fmla="*/ 793 h 833"/>
                <a:gd name="T22" fmla="*/ 141 w 400"/>
                <a:gd name="T23" fmla="*/ 805 h 833"/>
                <a:gd name="T24" fmla="*/ 82 w 400"/>
                <a:gd name="T25" fmla="*/ 816 h 833"/>
                <a:gd name="T26" fmla="*/ 33 w 400"/>
                <a:gd name="T27" fmla="*/ 816 h 833"/>
                <a:gd name="T28" fmla="*/ 0 w 400"/>
                <a:gd name="T29" fmla="*/ 811 h 833"/>
                <a:gd name="T30" fmla="*/ 9 w 400"/>
                <a:gd name="T31" fmla="*/ 805 h 833"/>
                <a:gd name="T32" fmla="*/ 35 w 400"/>
                <a:gd name="T33" fmla="*/ 771 h 833"/>
                <a:gd name="T34" fmla="*/ 49 w 400"/>
                <a:gd name="T35" fmla="*/ 747 h 833"/>
                <a:gd name="T36" fmla="*/ 90 w 400"/>
                <a:gd name="T37" fmla="*/ 668 h 833"/>
                <a:gd name="T38" fmla="*/ 115 w 400"/>
                <a:gd name="T39" fmla="*/ 610 h 833"/>
                <a:gd name="T40" fmla="*/ 139 w 400"/>
                <a:gd name="T41" fmla="*/ 530 h 833"/>
                <a:gd name="T42" fmla="*/ 154 w 400"/>
                <a:gd name="T43" fmla="*/ 446 h 833"/>
                <a:gd name="T44" fmla="*/ 163 w 400"/>
                <a:gd name="T45" fmla="*/ 360 h 833"/>
                <a:gd name="T46" fmla="*/ 175 w 400"/>
                <a:gd name="T47" fmla="*/ 132 h 833"/>
                <a:gd name="T48" fmla="*/ 183 w 400"/>
                <a:gd name="T49" fmla="*/ 62 h 833"/>
                <a:gd name="T50" fmla="*/ 188 w 400"/>
                <a:gd name="T51" fmla="*/ 49 h 833"/>
                <a:gd name="T52" fmla="*/ 210 w 400"/>
                <a:gd name="T53" fmla="*/ 18 h 833"/>
                <a:gd name="T54" fmla="*/ 232 w 400"/>
                <a:gd name="T55" fmla="*/ 4 h 833"/>
                <a:gd name="T56" fmla="*/ 250 w 400"/>
                <a:gd name="T57" fmla="*/ 0 h 833"/>
                <a:gd name="T58" fmla="*/ 258 w 400"/>
                <a:gd name="T59" fmla="*/ 2 h 833"/>
                <a:gd name="T60" fmla="*/ 265 w 400"/>
                <a:gd name="T61" fmla="*/ 0 h 833"/>
                <a:gd name="T62" fmla="*/ 279 w 400"/>
                <a:gd name="T63" fmla="*/ 4 h 833"/>
                <a:gd name="T64" fmla="*/ 301 w 400"/>
                <a:gd name="T65" fmla="*/ 17 h 833"/>
                <a:gd name="T66" fmla="*/ 314 w 400"/>
                <a:gd name="T67" fmla="*/ 31 h 833"/>
                <a:gd name="T68" fmla="*/ 354 w 400"/>
                <a:gd name="T69" fmla="*/ 84 h 833"/>
                <a:gd name="T70" fmla="*/ 360 w 400"/>
                <a:gd name="T71" fmla="*/ 97 h 833"/>
                <a:gd name="T72" fmla="*/ 374 w 400"/>
                <a:gd name="T73" fmla="*/ 146 h 833"/>
                <a:gd name="T74" fmla="*/ 387 w 400"/>
                <a:gd name="T75" fmla="*/ 239 h 833"/>
                <a:gd name="T76" fmla="*/ 396 w 400"/>
                <a:gd name="T77" fmla="*/ 356 h 833"/>
                <a:gd name="T78" fmla="*/ 400 w 400"/>
                <a:gd name="T79" fmla="*/ 599 h 833"/>
                <a:gd name="T80" fmla="*/ 396 w 400"/>
                <a:gd name="T81" fmla="*/ 79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833">
                  <a:moveTo>
                    <a:pt x="396" y="794"/>
                  </a:moveTo>
                  <a:lnTo>
                    <a:pt x="396" y="794"/>
                  </a:lnTo>
                  <a:lnTo>
                    <a:pt x="393" y="802"/>
                  </a:lnTo>
                  <a:lnTo>
                    <a:pt x="387" y="807"/>
                  </a:lnTo>
                  <a:lnTo>
                    <a:pt x="374" y="816"/>
                  </a:lnTo>
                  <a:lnTo>
                    <a:pt x="360" y="824"/>
                  </a:lnTo>
                  <a:lnTo>
                    <a:pt x="345" y="827"/>
                  </a:lnTo>
                  <a:lnTo>
                    <a:pt x="320" y="833"/>
                  </a:lnTo>
                  <a:lnTo>
                    <a:pt x="311" y="833"/>
                  </a:lnTo>
                  <a:lnTo>
                    <a:pt x="311" y="833"/>
                  </a:lnTo>
                  <a:lnTo>
                    <a:pt x="300" y="820"/>
                  </a:lnTo>
                  <a:lnTo>
                    <a:pt x="287" y="809"/>
                  </a:lnTo>
                  <a:lnTo>
                    <a:pt x="269" y="798"/>
                  </a:lnTo>
                  <a:lnTo>
                    <a:pt x="259" y="793"/>
                  </a:lnTo>
                  <a:lnTo>
                    <a:pt x="248" y="787"/>
                  </a:lnTo>
                  <a:lnTo>
                    <a:pt x="238" y="783"/>
                  </a:lnTo>
                  <a:lnTo>
                    <a:pt x="225" y="782"/>
                  </a:lnTo>
                  <a:lnTo>
                    <a:pt x="212" y="782"/>
                  </a:lnTo>
                  <a:lnTo>
                    <a:pt x="197" y="782"/>
                  </a:lnTo>
                  <a:lnTo>
                    <a:pt x="185" y="785"/>
                  </a:lnTo>
                  <a:lnTo>
                    <a:pt x="170" y="793"/>
                  </a:lnTo>
                  <a:lnTo>
                    <a:pt x="170" y="793"/>
                  </a:lnTo>
                  <a:lnTo>
                    <a:pt x="155" y="800"/>
                  </a:lnTo>
                  <a:lnTo>
                    <a:pt x="141" y="805"/>
                  </a:lnTo>
                  <a:lnTo>
                    <a:pt x="110" y="813"/>
                  </a:lnTo>
                  <a:lnTo>
                    <a:pt x="82" y="816"/>
                  </a:lnTo>
                  <a:lnTo>
                    <a:pt x="57" y="816"/>
                  </a:lnTo>
                  <a:lnTo>
                    <a:pt x="33" y="816"/>
                  </a:lnTo>
                  <a:lnTo>
                    <a:pt x="17" y="814"/>
                  </a:lnTo>
                  <a:lnTo>
                    <a:pt x="0" y="811"/>
                  </a:lnTo>
                  <a:lnTo>
                    <a:pt x="0" y="811"/>
                  </a:lnTo>
                  <a:lnTo>
                    <a:pt x="9" y="805"/>
                  </a:lnTo>
                  <a:lnTo>
                    <a:pt x="17" y="796"/>
                  </a:lnTo>
                  <a:lnTo>
                    <a:pt x="35" y="771"/>
                  </a:lnTo>
                  <a:lnTo>
                    <a:pt x="35" y="771"/>
                  </a:lnTo>
                  <a:lnTo>
                    <a:pt x="49" y="747"/>
                  </a:lnTo>
                  <a:lnTo>
                    <a:pt x="64" y="721"/>
                  </a:lnTo>
                  <a:lnTo>
                    <a:pt x="90" y="668"/>
                  </a:lnTo>
                  <a:lnTo>
                    <a:pt x="115" y="610"/>
                  </a:lnTo>
                  <a:lnTo>
                    <a:pt x="115" y="610"/>
                  </a:lnTo>
                  <a:lnTo>
                    <a:pt x="128" y="572"/>
                  </a:lnTo>
                  <a:lnTo>
                    <a:pt x="139" y="530"/>
                  </a:lnTo>
                  <a:lnTo>
                    <a:pt x="146" y="489"/>
                  </a:lnTo>
                  <a:lnTo>
                    <a:pt x="154" y="446"/>
                  </a:lnTo>
                  <a:lnTo>
                    <a:pt x="159" y="402"/>
                  </a:lnTo>
                  <a:lnTo>
                    <a:pt x="163" y="360"/>
                  </a:lnTo>
                  <a:lnTo>
                    <a:pt x="170" y="276"/>
                  </a:lnTo>
                  <a:lnTo>
                    <a:pt x="175" y="132"/>
                  </a:lnTo>
                  <a:lnTo>
                    <a:pt x="181" y="80"/>
                  </a:lnTo>
                  <a:lnTo>
                    <a:pt x="183" y="62"/>
                  </a:lnTo>
                  <a:lnTo>
                    <a:pt x="188" y="49"/>
                  </a:lnTo>
                  <a:lnTo>
                    <a:pt x="188" y="49"/>
                  </a:lnTo>
                  <a:lnTo>
                    <a:pt x="197" y="31"/>
                  </a:lnTo>
                  <a:lnTo>
                    <a:pt x="210" y="18"/>
                  </a:lnTo>
                  <a:lnTo>
                    <a:pt x="221" y="9"/>
                  </a:lnTo>
                  <a:lnTo>
                    <a:pt x="232" y="4"/>
                  </a:lnTo>
                  <a:lnTo>
                    <a:pt x="243" y="2"/>
                  </a:lnTo>
                  <a:lnTo>
                    <a:pt x="250" y="0"/>
                  </a:lnTo>
                  <a:lnTo>
                    <a:pt x="258" y="2"/>
                  </a:lnTo>
                  <a:lnTo>
                    <a:pt x="258" y="2"/>
                  </a:lnTo>
                  <a:lnTo>
                    <a:pt x="261" y="0"/>
                  </a:lnTo>
                  <a:lnTo>
                    <a:pt x="265" y="0"/>
                  </a:lnTo>
                  <a:lnTo>
                    <a:pt x="272" y="0"/>
                  </a:lnTo>
                  <a:lnTo>
                    <a:pt x="279" y="4"/>
                  </a:lnTo>
                  <a:lnTo>
                    <a:pt x="289" y="9"/>
                  </a:lnTo>
                  <a:lnTo>
                    <a:pt x="301" y="17"/>
                  </a:lnTo>
                  <a:lnTo>
                    <a:pt x="314" y="31"/>
                  </a:lnTo>
                  <a:lnTo>
                    <a:pt x="314" y="31"/>
                  </a:lnTo>
                  <a:lnTo>
                    <a:pt x="332" y="53"/>
                  </a:lnTo>
                  <a:lnTo>
                    <a:pt x="354" y="84"/>
                  </a:lnTo>
                  <a:lnTo>
                    <a:pt x="354" y="84"/>
                  </a:lnTo>
                  <a:lnTo>
                    <a:pt x="360" y="97"/>
                  </a:lnTo>
                  <a:lnTo>
                    <a:pt x="365" y="110"/>
                  </a:lnTo>
                  <a:lnTo>
                    <a:pt x="374" y="146"/>
                  </a:lnTo>
                  <a:lnTo>
                    <a:pt x="382" y="190"/>
                  </a:lnTo>
                  <a:lnTo>
                    <a:pt x="387" y="239"/>
                  </a:lnTo>
                  <a:lnTo>
                    <a:pt x="393" y="296"/>
                  </a:lnTo>
                  <a:lnTo>
                    <a:pt x="396" y="356"/>
                  </a:lnTo>
                  <a:lnTo>
                    <a:pt x="400" y="478"/>
                  </a:lnTo>
                  <a:lnTo>
                    <a:pt x="400" y="599"/>
                  </a:lnTo>
                  <a:lnTo>
                    <a:pt x="400" y="699"/>
                  </a:lnTo>
                  <a:lnTo>
                    <a:pt x="396" y="794"/>
                  </a:lnTo>
                  <a:close/>
                </a:path>
              </a:pathLst>
            </a:custGeom>
            <a:solidFill>
              <a:srgbClr val="D30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8" name="Freeform 133">
              <a:extLst>
                <a:ext uri="{FF2B5EF4-FFF2-40B4-BE49-F238E27FC236}">
                  <a16:creationId xmlns="" xmlns:a16="http://schemas.microsoft.com/office/drawing/2014/main" id="{BC04830F-4B6C-440A-A4D8-AF57DFA203D9}"/>
                </a:ext>
              </a:extLst>
            </p:cNvPr>
            <p:cNvSpPr>
              <a:spLocks/>
            </p:cNvSpPr>
            <p:nvPr/>
          </p:nvSpPr>
          <p:spPr bwMode="auto">
            <a:xfrm>
              <a:off x="4524376" y="2795589"/>
              <a:ext cx="635000" cy="1322388"/>
            </a:xfrm>
            <a:custGeom>
              <a:avLst/>
              <a:gdLst>
                <a:gd name="T0" fmla="*/ 396 w 400"/>
                <a:gd name="T1" fmla="*/ 794 h 833"/>
                <a:gd name="T2" fmla="*/ 387 w 400"/>
                <a:gd name="T3" fmla="*/ 807 h 833"/>
                <a:gd name="T4" fmla="*/ 360 w 400"/>
                <a:gd name="T5" fmla="*/ 824 h 833"/>
                <a:gd name="T6" fmla="*/ 320 w 400"/>
                <a:gd name="T7" fmla="*/ 833 h 833"/>
                <a:gd name="T8" fmla="*/ 311 w 400"/>
                <a:gd name="T9" fmla="*/ 833 h 833"/>
                <a:gd name="T10" fmla="*/ 287 w 400"/>
                <a:gd name="T11" fmla="*/ 809 h 833"/>
                <a:gd name="T12" fmla="*/ 259 w 400"/>
                <a:gd name="T13" fmla="*/ 793 h 833"/>
                <a:gd name="T14" fmla="*/ 238 w 400"/>
                <a:gd name="T15" fmla="*/ 783 h 833"/>
                <a:gd name="T16" fmla="*/ 212 w 400"/>
                <a:gd name="T17" fmla="*/ 782 h 833"/>
                <a:gd name="T18" fmla="*/ 185 w 400"/>
                <a:gd name="T19" fmla="*/ 785 h 833"/>
                <a:gd name="T20" fmla="*/ 170 w 400"/>
                <a:gd name="T21" fmla="*/ 793 h 833"/>
                <a:gd name="T22" fmla="*/ 141 w 400"/>
                <a:gd name="T23" fmla="*/ 805 h 833"/>
                <a:gd name="T24" fmla="*/ 82 w 400"/>
                <a:gd name="T25" fmla="*/ 816 h 833"/>
                <a:gd name="T26" fmla="*/ 33 w 400"/>
                <a:gd name="T27" fmla="*/ 816 h 833"/>
                <a:gd name="T28" fmla="*/ 0 w 400"/>
                <a:gd name="T29" fmla="*/ 811 h 833"/>
                <a:gd name="T30" fmla="*/ 9 w 400"/>
                <a:gd name="T31" fmla="*/ 805 h 833"/>
                <a:gd name="T32" fmla="*/ 35 w 400"/>
                <a:gd name="T33" fmla="*/ 771 h 833"/>
                <a:gd name="T34" fmla="*/ 49 w 400"/>
                <a:gd name="T35" fmla="*/ 747 h 833"/>
                <a:gd name="T36" fmla="*/ 90 w 400"/>
                <a:gd name="T37" fmla="*/ 668 h 833"/>
                <a:gd name="T38" fmla="*/ 115 w 400"/>
                <a:gd name="T39" fmla="*/ 610 h 833"/>
                <a:gd name="T40" fmla="*/ 139 w 400"/>
                <a:gd name="T41" fmla="*/ 530 h 833"/>
                <a:gd name="T42" fmla="*/ 154 w 400"/>
                <a:gd name="T43" fmla="*/ 446 h 833"/>
                <a:gd name="T44" fmla="*/ 163 w 400"/>
                <a:gd name="T45" fmla="*/ 360 h 833"/>
                <a:gd name="T46" fmla="*/ 175 w 400"/>
                <a:gd name="T47" fmla="*/ 132 h 833"/>
                <a:gd name="T48" fmla="*/ 183 w 400"/>
                <a:gd name="T49" fmla="*/ 62 h 833"/>
                <a:gd name="T50" fmla="*/ 188 w 400"/>
                <a:gd name="T51" fmla="*/ 49 h 833"/>
                <a:gd name="T52" fmla="*/ 210 w 400"/>
                <a:gd name="T53" fmla="*/ 18 h 833"/>
                <a:gd name="T54" fmla="*/ 232 w 400"/>
                <a:gd name="T55" fmla="*/ 4 h 833"/>
                <a:gd name="T56" fmla="*/ 250 w 400"/>
                <a:gd name="T57" fmla="*/ 0 h 833"/>
                <a:gd name="T58" fmla="*/ 258 w 400"/>
                <a:gd name="T59" fmla="*/ 2 h 833"/>
                <a:gd name="T60" fmla="*/ 265 w 400"/>
                <a:gd name="T61" fmla="*/ 0 h 833"/>
                <a:gd name="T62" fmla="*/ 279 w 400"/>
                <a:gd name="T63" fmla="*/ 4 h 833"/>
                <a:gd name="T64" fmla="*/ 301 w 400"/>
                <a:gd name="T65" fmla="*/ 17 h 833"/>
                <a:gd name="T66" fmla="*/ 314 w 400"/>
                <a:gd name="T67" fmla="*/ 31 h 833"/>
                <a:gd name="T68" fmla="*/ 354 w 400"/>
                <a:gd name="T69" fmla="*/ 84 h 833"/>
                <a:gd name="T70" fmla="*/ 360 w 400"/>
                <a:gd name="T71" fmla="*/ 97 h 833"/>
                <a:gd name="T72" fmla="*/ 374 w 400"/>
                <a:gd name="T73" fmla="*/ 146 h 833"/>
                <a:gd name="T74" fmla="*/ 387 w 400"/>
                <a:gd name="T75" fmla="*/ 239 h 833"/>
                <a:gd name="T76" fmla="*/ 396 w 400"/>
                <a:gd name="T77" fmla="*/ 356 h 833"/>
                <a:gd name="T78" fmla="*/ 400 w 400"/>
                <a:gd name="T79" fmla="*/ 599 h 833"/>
                <a:gd name="T80" fmla="*/ 396 w 400"/>
                <a:gd name="T81" fmla="*/ 79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833">
                  <a:moveTo>
                    <a:pt x="396" y="794"/>
                  </a:moveTo>
                  <a:lnTo>
                    <a:pt x="396" y="794"/>
                  </a:lnTo>
                  <a:lnTo>
                    <a:pt x="393" y="802"/>
                  </a:lnTo>
                  <a:lnTo>
                    <a:pt x="387" y="807"/>
                  </a:lnTo>
                  <a:lnTo>
                    <a:pt x="374" y="816"/>
                  </a:lnTo>
                  <a:lnTo>
                    <a:pt x="360" y="824"/>
                  </a:lnTo>
                  <a:lnTo>
                    <a:pt x="345" y="827"/>
                  </a:lnTo>
                  <a:lnTo>
                    <a:pt x="320" y="833"/>
                  </a:lnTo>
                  <a:lnTo>
                    <a:pt x="311" y="833"/>
                  </a:lnTo>
                  <a:lnTo>
                    <a:pt x="311" y="833"/>
                  </a:lnTo>
                  <a:lnTo>
                    <a:pt x="300" y="820"/>
                  </a:lnTo>
                  <a:lnTo>
                    <a:pt x="287" y="809"/>
                  </a:lnTo>
                  <a:lnTo>
                    <a:pt x="269" y="798"/>
                  </a:lnTo>
                  <a:lnTo>
                    <a:pt x="259" y="793"/>
                  </a:lnTo>
                  <a:lnTo>
                    <a:pt x="248" y="787"/>
                  </a:lnTo>
                  <a:lnTo>
                    <a:pt x="238" y="783"/>
                  </a:lnTo>
                  <a:lnTo>
                    <a:pt x="225" y="782"/>
                  </a:lnTo>
                  <a:lnTo>
                    <a:pt x="212" y="782"/>
                  </a:lnTo>
                  <a:lnTo>
                    <a:pt x="197" y="782"/>
                  </a:lnTo>
                  <a:lnTo>
                    <a:pt x="185" y="785"/>
                  </a:lnTo>
                  <a:lnTo>
                    <a:pt x="170" y="793"/>
                  </a:lnTo>
                  <a:lnTo>
                    <a:pt x="170" y="793"/>
                  </a:lnTo>
                  <a:lnTo>
                    <a:pt x="155" y="800"/>
                  </a:lnTo>
                  <a:lnTo>
                    <a:pt x="141" y="805"/>
                  </a:lnTo>
                  <a:lnTo>
                    <a:pt x="110" y="813"/>
                  </a:lnTo>
                  <a:lnTo>
                    <a:pt x="82" y="816"/>
                  </a:lnTo>
                  <a:lnTo>
                    <a:pt x="57" y="816"/>
                  </a:lnTo>
                  <a:lnTo>
                    <a:pt x="33" y="816"/>
                  </a:lnTo>
                  <a:lnTo>
                    <a:pt x="17" y="814"/>
                  </a:lnTo>
                  <a:lnTo>
                    <a:pt x="0" y="811"/>
                  </a:lnTo>
                  <a:lnTo>
                    <a:pt x="0" y="811"/>
                  </a:lnTo>
                  <a:lnTo>
                    <a:pt x="9" y="805"/>
                  </a:lnTo>
                  <a:lnTo>
                    <a:pt x="17" y="796"/>
                  </a:lnTo>
                  <a:lnTo>
                    <a:pt x="35" y="771"/>
                  </a:lnTo>
                  <a:lnTo>
                    <a:pt x="35" y="771"/>
                  </a:lnTo>
                  <a:lnTo>
                    <a:pt x="49" y="747"/>
                  </a:lnTo>
                  <a:lnTo>
                    <a:pt x="64" y="721"/>
                  </a:lnTo>
                  <a:lnTo>
                    <a:pt x="90" y="668"/>
                  </a:lnTo>
                  <a:lnTo>
                    <a:pt x="115" y="610"/>
                  </a:lnTo>
                  <a:lnTo>
                    <a:pt x="115" y="610"/>
                  </a:lnTo>
                  <a:lnTo>
                    <a:pt x="128" y="572"/>
                  </a:lnTo>
                  <a:lnTo>
                    <a:pt x="139" y="530"/>
                  </a:lnTo>
                  <a:lnTo>
                    <a:pt x="146" y="489"/>
                  </a:lnTo>
                  <a:lnTo>
                    <a:pt x="154" y="446"/>
                  </a:lnTo>
                  <a:lnTo>
                    <a:pt x="159" y="402"/>
                  </a:lnTo>
                  <a:lnTo>
                    <a:pt x="163" y="360"/>
                  </a:lnTo>
                  <a:lnTo>
                    <a:pt x="170" y="276"/>
                  </a:lnTo>
                  <a:lnTo>
                    <a:pt x="175" y="132"/>
                  </a:lnTo>
                  <a:lnTo>
                    <a:pt x="181" y="80"/>
                  </a:lnTo>
                  <a:lnTo>
                    <a:pt x="183" y="62"/>
                  </a:lnTo>
                  <a:lnTo>
                    <a:pt x="188" y="49"/>
                  </a:lnTo>
                  <a:lnTo>
                    <a:pt x="188" y="49"/>
                  </a:lnTo>
                  <a:lnTo>
                    <a:pt x="197" y="31"/>
                  </a:lnTo>
                  <a:lnTo>
                    <a:pt x="210" y="18"/>
                  </a:lnTo>
                  <a:lnTo>
                    <a:pt x="221" y="9"/>
                  </a:lnTo>
                  <a:lnTo>
                    <a:pt x="232" y="4"/>
                  </a:lnTo>
                  <a:lnTo>
                    <a:pt x="243" y="2"/>
                  </a:lnTo>
                  <a:lnTo>
                    <a:pt x="250" y="0"/>
                  </a:lnTo>
                  <a:lnTo>
                    <a:pt x="258" y="2"/>
                  </a:lnTo>
                  <a:lnTo>
                    <a:pt x="258" y="2"/>
                  </a:lnTo>
                  <a:lnTo>
                    <a:pt x="261" y="0"/>
                  </a:lnTo>
                  <a:lnTo>
                    <a:pt x="265" y="0"/>
                  </a:lnTo>
                  <a:lnTo>
                    <a:pt x="272" y="0"/>
                  </a:lnTo>
                  <a:lnTo>
                    <a:pt x="279" y="4"/>
                  </a:lnTo>
                  <a:lnTo>
                    <a:pt x="289" y="9"/>
                  </a:lnTo>
                  <a:lnTo>
                    <a:pt x="301" y="17"/>
                  </a:lnTo>
                  <a:lnTo>
                    <a:pt x="314" y="31"/>
                  </a:lnTo>
                  <a:lnTo>
                    <a:pt x="314" y="31"/>
                  </a:lnTo>
                  <a:lnTo>
                    <a:pt x="332" y="53"/>
                  </a:lnTo>
                  <a:lnTo>
                    <a:pt x="354" y="84"/>
                  </a:lnTo>
                  <a:lnTo>
                    <a:pt x="354" y="84"/>
                  </a:lnTo>
                  <a:lnTo>
                    <a:pt x="360" y="97"/>
                  </a:lnTo>
                  <a:lnTo>
                    <a:pt x="365" y="110"/>
                  </a:lnTo>
                  <a:lnTo>
                    <a:pt x="374" y="146"/>
                  </a:lnTo>
                  <a:lnTo>
                    <a:pt x="382" y="190"/>
                  </a:lnTo>
                  <a:lnTo>
                    <a:pt x="387" y="239"/>
                  </a:lnTo>
                  <a:lnTo>
                    <a:pt x="393" y="296"/>
                  </a:lnTo>
                  <a:lnTo>
                    <a:pt x="396" y="356"/>
                  </a:lnTo>
                  <a:lnTo>
                    <a:pt x="400" y="478"/>
                  </a:lnTo>
                  <a:lnTo>
                    <a:pt x="400" y="599"/>
                  </a:lnTo>
                  <a:lnTo>
                    <a:pt x="400" y="699"/>
                  </a:lnTo>
                  <a:lnTo>
                    <a:pt x="396"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9" name="Freeform 134">
              <a:extLst>
                <a:ext uri="{FF2B5EF4-FFF2-40B4-BE49-F238E27FC236}">
                  <a16:creationId xmlns="" xmlns:a16="http://schemas.microsoft.com/office/drawing/2014/main" id="{101F705D-1D26-4753-ABF7-3C361217105A}"/>
                </a:ext>
              </a:extLst>
            </p:cNvPr>
            <p:cNvSpPr>
              <a:spLocks noEditPoints="1"/>
            </p:cNvSpPr>
            <p:nvPr/>
          </p:nvSpPr>
          <p:spPr bwMode="auto">
            <a:xfrm>
              <a:off x="4579938" y="2795589"/>
              <a:ext cx="446088" cy="1223963"/>
            </a:xfrm>
            <a:custGeom>
              <a:avLst/>
              <a:gdLst>
                <a:gd name="T0" fmla="*/ 170 w 281"/>
                <a:gd name="T1" fmla="*/ 175 h 771"/>
                <a:gd name="T2" fmla="*/ 139 w 281"/>
                <a:gd name="T3" fmla="*/ 163 h 771"/>
                <a:gd name="T4" fmla="*/ 131 w 281"/>
                <a:gd name="T5" fmla="*/ 321 h 771"/>
                <a:gd name="T6" fmla="*/ 120 w 281"/>
                <a:gd name="T7" fmla="*/ 440 h 771"/>
                <a:gd name="T8" fmla="*/ 97 w 281"/>
                <a:gd name="T9" fmla="*/ 555 h 771"/>
                <a:gd name="T10" fmla="*/ 80 w 281"/>
                <a:gd name="T11" fmla="*/ 610 h 771"/>
                <a:gd name="T12" fmla="*/ 55 w 281"/>
                <a:gd name="T13" fmla="*/ 668 h 771"/>
                <a:gd name="T14" fmla="*/ 14 w 281"/>
                <a:gd name="T15" fmla="*/ 747 h 771"/>
                <a:gd name="T16" fmla="*/ 0 w 281"/>
                <a:gd name="T17" fmla="*/ 771 h 771"/>
                <a:gd name="T18" fmla="*/ 33 w 281"/>
                <a:gd name="T19" fmla="*/ 751 h 771"/>
                <a:gd name="T20" fmla="*/ 64 w 281"/>
                <a:gd name="T21" fmla="*/ 721 h 771"/>
                <a:gd name="T22" fmla="*/ 93 w 281"/>
                <a:gd name="T23" fmla="*/ 685 h 771"/>
                <a:gd name="T24" fmla="*/ 119 w 281"/>
                <a:gd name="T25" fmla="*/ 637 h 771"/>
                <a:gd name="T26" fmla="*/ 135 w 281"/>
                <a:gd name="T27" fmla="*/ 595 h 771"/>
                <a:gd name="T28" fmla="*/ 175 w 281"/>
                <a:gd name="T29" fmla="*/ 462 h 771"/>
                <a:gd name="T30" fmla="*/ 173 w 281"/>
                <a:gd name="T31" fmla="*/ 436 h 771"/>
                <a:gd name="T32" fmla="*/ 175 w 281"/>
                <a:gd name="T33" fmla="*/ 389 h 771"/>
                <a:gd name="T34" fmla="*/ 179 w 281"/>
                <a:gd name="T35" fmla="*/ 367 h 771"/>
                <a:gd name="T36" fmla="*/ 188 w 281"/>
                <a:gd name="T37" fmla="*/ 342 h 771"/>
                <a:gd name="T38" fmla="*/ 190 w 281"/>
                <a:gd name="T39" fmla="*/ 340 h 771"/>
                <a:gd name="T40" fmla="*/ 190 w 281"/>
                <a:gd name="T41" fmla="*/ 338 h 771"/>
                <a:gd name="T42" fmla="*/ 190 w 281"/>
                <a:gd name="T43" fmla="*/ 338 h 771"/>
                <a:gd name="T44" fmla="*/ 217 w 281"/>
                <a:gd name="T45" fmla="*/ 261 h 771"/>
                <a:gd name="T46" fmla="*/ 219 w 281"/>
                <a:gd name="T47" fmla="*/ 248 h 771"/>
                <a:gd name="T48" fmla="*/ 219 w 281"/>
                <a:gd name="T49" fmla="*/ 237 h 771"/>
                <a:gd name="T50" fmla="*/ 217 w 281"/>
                <a:gd name="T51" fmla="*/ 212 h 771"/>
                <a:gd name="T52" fmla="*/ 206 w 281"/>
                <a:gd name="T53" fmla="*/ 177 h 771"/>
                <a:gd name="T54" fmla="*/ 192 w 281"/>
                <a:gd name="T55" fmla="*/ 144 h 771"/>
                <a:gd name="T56" fmla="*/ 230 w 281"/>
                <a:gd name="T57" fmla="*/ 0 h 771"/>
                <a:gd name="T58" fmla="*/ 224 w 281"/>
                <a:gd name="T59" fmla="*/ 0 h 771"/>
                <a:gd name="T60" fmla="*/ 223 w 281"/>
                <a:gd name="T61" fmla="*/ 2 h 771"/>
                <a:gd name="T62" fmla="*/ 215 w 281"/>
                <a:gd name="T63" fmla="*/ 0 h 771"/>
                <a:gd name="T64" fmla="*/ 212 w 281"/>
                <a:gd name="T65" fmla="*/ 0 h 771"/>
                <a:gd name="T66" fmla="*/ 210 w 281"/>
                <a:gd name="T67" fmla="*/ 2 h 771"/>
                <a:gd name="T68" fmla="*/ 190 w 281"/>
                <a:gd name="T69" fmla="*/ 7 h 771"/>
                <a:gd name="T70" fmla="*/ 173 w 281"/>
                <a:gd name="T71" fmla="*/ 18 h 771"/>
                <a:gd name="T72" fmla="*/ 159 w 281"/>
                <a:gd name="T73" fmla="*/ 37 h 771"/>
                <a:gd name="T74" fmla="*/ 153 w 281"/>
                <a:gd name="T75" fmla="*/ 49 h 771"/>
                <a:gd name="T76" fmla="*/ 144 w 281"/>
                <a:gd name="T77" fmla="*/ 91 h 771"/>
                <a:gd name="T78" fmla="*/ 170 w 281"/>
                <a:gd name="T79" fmla="*/ 40 h 771"/>
                <a:gd name="T80" fmla="*/ 175 w 281"/>
                <a:gd name="T81" fmla="*/ 31 h 771"/>
                <a:gd name="T82" fmla="*/ 197 w 281"/>
                <a:gd name="T83" fmla="*/ 17 h 771"/>
                <a:gd name="T84" fmla="*/ 232 w 281"/>
                <a:gd name="T85" fmla="*/ 6 h 771"/>
                <a:gd name="T86" fmla="*/ 281 w 281"/>
                <a:gd name="T87" fmla="*/ 40 h 771"/>
                <a:gd name="T88" fmla="*/ 279 w 281"/>
                <a:gd name="T89" fmla="*/ 31 h 771"/>
                <a:gd name="T90" fmla="*/ 279 w 281"/>
                <a:gd name="T91" fmla="*/ 31 h 771"/>
                <a:gd name="T92" fmla="*/ 270 w 281"/>
                <a:gd name="T93" fmla="*/ 22 h 771"/>
                <a:gd name="T94" fmla="*/ 246 w 281"/>
                <a:gd name="T95" fmla="*/ 4 h 771"/>
                <a:gd name="T96" fmla="*/ 230 w 281"/>
                <a:gd name="T9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1" h="771">
                  <a:moveTo>
                    <a:pt x="192" y="144"/>
                  </a:moveTo>
                  <a:lnTo>
                    <a:pt x="170" y="175"/>
                  </a:lnTo>
                  <a:lnTo>
                    <a:pt x="139" y="163"/>
                  </a:lnTo>
                  <a:lnTo>
                    <a:pt x="139" y="163"/>
                  </a:lnTo>
                  <a:lnTo>
                    <a:pt x="135" y="265"/>
                  </a:lnTo>
                  <a:lnTo>
                    <a:pt x="131" y="321"/>
                  </a:lnTo>
                  <a:lnTo>
                    <a:pt x="126" y="380"/>
                  </a:lnTo>
                  <a:lnTo>
                    <a:pt x="120" y="440"/>
                  </a:lnTo>
                  <a:lnTo>
                    <a:pt x="109" y="499"/>
                  </a:lnTo>
                  <a:lnTo>
                    <a:pt x="97" y="555"/>
                  </a:lnTo>
                  <a:lnTo>
                    <a:pt x="89" y="583"/>
                  </a:lnTo>
                  <a:lnTo>
                    <a:pt x="80" y="610"/>
                  </a:lnTo>
                  <a:lnTo>
                    <a:pt x="80" y="610"/>
                  </a:lnTo>
                  <a:lnTo>
                    <a:pt x="55" y="668"/>
                  </a:lnTo>
                  <a:lnTo>
                    <a:pt x="29" y="721"/>
                  </a:lnTo>
                  <a:lnTo>
                    <a:pt x="14" y="747"/>
                  </a:lnTo>
                  <a:lnTo>
                    <a:pt x="0" y="771"/>
                  </a:lnTo>
                  <a:lnTo>
                    <a:pt x="0" y="771"/>
                  </a:lnTo>
                  <a:lnTo>
                    <a:pt x="16" y="761"/>
                  </a:lnTo>
                  <a:lnTo>
                    <a:pt x="33" y="751"/>
                  </a:lnTo>
                  <a:lnTo>
                    <a:pt x="49" y="736"/>
                  </a:lnTo>
                  <a:lnTo>
                    <a:pt x="64" y="721"/>
                  </a:lnTo>
                  <a:lnTo>
                    <a:pt x="80" y="703"/>
                  </a:lnTo>
                  <a:lnTo>
                    <a:pt x="93" y="685"/>
                  </a:lnTo>
                  <a:lnTo>
                    <a:pt x="106" y="661"/>
                  </a:lnTo>
                  <a:lnTo>
                    <a:pt x="119" y="637"/>
                  </a:lnTo>
                  <a:lnTo>
                    <a:pt x="119" y="637"/>
                  </a:lnTo>
                  <a:lnTo>
                    <a:pt x="135" y="595"/>
                  </a:lnTo>
                  <a:lnTo>
                    <a:pt x="150" y="552"/>
                  </a:lnTo>
                  <a:lnTo>
                    <a:pt x="175" y="462"/>
                  </a:lnTo>
                  <a:lnTo>
                    <a:pt x="175" y="462"/>
                  </a:lnTo>
                  <a:lnTo>
                    <a:pt x="173" y="436"/>
                  </a:lnTo>
                  <a:lnTo>
                    <a:pt x="173" y="411"/>
                  </a:lnTo>
                  <a:lnTo>
                    <a:pt x="175" y="389"/>
                  </a:lnTo>
                  <a:lnTo>
                    <a:pt x="179" y="367"/>
                  </a:lnTo>
                  <a:lnTo>
                    <a:pt x="179" y="367"/>
                  </a:lnTo>
                  <a:lnTo>
                    <a:pt x="188" y="342"/>
                  </a:lnTo>
                  <a:lnTo>
                    <a:pt x="188" y="342"/>
                  </a:lnTo>
                  <a:lnTo>
                    <a:pt x="188" y="342"/>
                  </a:lnTo>
                  <a:lnTo>
                    <a:pt x="190" y="340"/>
                  </a:lnTo>
                  <a:lnTo>
                    <a:pt x="190" y="340"/>
                  </a:lnTo>
                  <a:lnTo>
                    <a:pt x="190" y="338"/>
                  </a:lnTo>
                  <a:lnTo>
                    <a:pt x="190" y="338"/>
                  </a:lnTo>
                  <a:lnTo>
                    <a:pt x="190" y="338"/>
                  </a:lnTo>
                  <a:lnTo>
                    <a:pt x="188" y="338"/>
                  </a:lnTo>
                  <a:lnTo>
                    <a:pt x="217" y="261"/>
                  </a:lnTo>
                  <a:lnTo>
                    <a:pt x="217" y="261"/>
                  </a:lnTo>
                  <a:lnTo>
                    <a:pt x="219" y="248"/>
                  </a:lnTo>
                  <a:lnTo>
                    <a:pt x="219" y="237"/>
                  </a:lnTo>
                  <a:lnTo>
                    <a:pt x="219" y="237"/>
                  </a:lnTo>
                  <a:lnTo>
                    <a:pt x="219" y="225"/>
                  </a:lnTo>
                  <a:lnTo>
                    <a:pt x="217" y="212"/>
                  </a:lnTo>
                  <a:lnTo>
                    <a:pt x="212" y="192"/>
                  </a:lnTo>
                  <a:lnTo>
                    <a:pt x="206" y="177"/>
                  </a:lnTo>
                  <a:lnTo>
                    <a:pt x="204" y="172"/>
                  </a:lnTo>
                  <a:lnTo>
                    <a:pt x="192" y="144"/>
                  </a:lnTo>
                  <a:close/>
                  <a:moveTo>
                    <a:pt x="230" y="0"/>
                  </a:moveTo>
                  <a:lnTo>
                    <a:pt x="230" y="0"/>
                  </a:lnTo>
                  <a:lnTo>
                    <a:pt x="224" y="0"/>
                  </a:lnTo>
                  <a:lnTo>
                    <a:pt x="224" y="0"/>
                  </a:lnTo>
                  <a:lnTo>
                    <a:pt x="223" y="2"/>
                  </a:lnTo>
                  <a:lnTo>
                    <a:pt x="223" y="2"/>
                  </a:lnTo>
                  <a:lnTo>
                    <a:pt x="215" y="0"/>
                  </a:lnTo>
                  <a:lnTo>
                    <a:pt x="215" y="0"/>
                  </a:lnTo>
                  <a:lnTo>
                    <a:pt x="212" y="0"/>
                  </a:lnTo>
                  <a:lnTo>
                    <a:pt x="212" y="0"/>
                  </a:lnTo>
                  <a:lnTo>
                    <a:pt x="210" y="2"/>
                  </a:lnTo>
                  <a:lnTo>
                    <a:pt x="210" y="2"/>
                  </a:lnTo>
                  <a:lnTo>
                    <a:pt x="197" y="4"/>
                  </a:lnTo>
                  <a:lnTo>
                    <a:pt x="190" y="7"/>
                  </a:lnTo>
                  <a:lnTo>
                    <a:pt x="182" y="11"/>
                  </a:lnTo>
                  <a:lnTo>
                    <a:pt x="173" y="18"/>
                  </a:lnTo>
                  <a:lnTo>
                    <a:pt x="166" y="26"/>
                  </a:lnTo>
                  <a:lnTo>
                    <a:pt x="159" y="37"/>
                  </a:lnTo>
                  <a:lnTo>
                    <a:pt x="153" y="49"/>
                  </a:lnTo>
                  <a:lnTo>
                    <a:pt x="153" y="49"/>
                  </a:lnTo>
                  <a:lnTo>
                    <a:pt x="148" y="66"/>
                  </a:lnTo>
                  <a:lnTo>
                    <a:pt x="144" y="91"/>
                  </a:lnTo>
                  <a:lnTo>
                    <a:pt x="144" y="91"/>
                  </a:lnTo>
                  <a:lnTo>
                    <a:pt x="170" y="40"/>
                  </a:lnTo>
                  <a:lnTo>
                    <a:pt x="170" y="40"/>
                  </a:lnTo>
                  <a:lnTo>
                    <a:pt x="175" y="31"/>
                  </a:lnTo>
                  <a:lnTo>
                    <a:pt x="186" y="24"/>
                  </a:lnTo>
                  <a:lnTo>
                    <a:pt x="197" y="17"/>
                  </a:lnTo>
                  <a:lnTo>
                    <a:pt x="210" y="11"/>
                  </a:lnTo>
                  <a:lnTo>
                    <a:pt x="232" y="6"/>
                  </a:lnTo>
                  <a:lnTo>
                    <a:pt x="241" y="2"/>
                  </a:lnTo>
                  <a:lnTo>
                    <a:pt x="281" y="40"/>
                  </a:lnTo>
                  <a:lnTo>
                    <a:pt x="281" y="40"/>
                  </a:lnTo>
                  <a:lnTo>
                    <a:pt x="279" y="31"/>
                  </a:lnTo>
                  <a:lnTo>
                    <a:pt x="279" y="31"/>
                  </a:lnTo>
                  <a:lnTo>
                    <a:pt x="279" y="31"/>
                  </a:lnTo>
                  <a:lnTo>
                    <a:pt x="270" y="22"/>
                  </a:lnTo>
                  <a:lnTo>
                    <a:pt x="270" y="22"/>
                  </a:lnTo>
                  <a:lnTo>
                    <a:pt x="257" y="11"/>
                  </a:lnTo>
                  <a:lnTo>
                    <a:pt x="246" y="4"/>
                  </a:lnTo>
                  <a:lnTo>
                    <a:pt x="237" y="0"/>
                  </a:lnTo>
                  <a:lnTo>
                    <a:pt x="230" y="0"/>
                  </a:lnTo>
                  <a:close/>
                </a:path>
              </a:pathLst>
            </a:custGeom>
            <a:solidFill>
              <a:srgbClr val="9B0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0" name="Freeform 135">
              <a:extLst>
                <a:ext uri="{FF2B5EF4-FFF2-40B4-BE49-F238E27FC236}">
                  <a16:creationId xmlns="" xmlns:a16="http://schemas.microsoft.com/office/drawing/2014/main" id="{6169F866-7292-4F8D-BCA1-ECF3E4851BA0}"/>
                </a:ext>
              </a:extLst>
            </p:cNvPr>
            <p:cNvSpPr>
              <a:spLocks/>
            </p:cNvSpPr>
            <p:nvPr/>
          </p:nvSpPr>
          <p:spPr bwMode="auto">
            <a:xfrm>
              <a:off x="4579938" y="3024189"/>
              <a:ext cx="347663" cy="995363"/>
            </a:xfrm>
            <a:custGeom>
              <a:avLst/>
              <a:gdLst>
                <a:gd name="T0" fmla="*/ 192 w 219"/>
                <a:gd name="T1" fmla="*/ 0 h 627"/>
                <a:gd name="T2" fmla="*/ 170 w 219"/>
                <a:gd name="T3" fmla="*/ 31 h 627"/>
                <a:gd name="T4" fmla="*/ 139 w 219"/>
                <a:gd name="T5" fmla="*/ 19 h 627"/>
                <a:gd name="T6" fmla="*/ 139 w 219"/>
                <a:gd name="T7" fmla="*/ 19 h 627"/>
                <a:gd name="T8" fmla="*/ 135 w 219"/>
                <a:gd name="T9" fmla="*/ 121 h 627"/>
                <a:gd name="T10" fmla="*/ 131 w 219"/>
                <a:gd name="T11" fmla="*/ 177 h 627"/>
                <a:gd name="T12" fmla="*/ 126 w 219"/>
                <a:gd name="T13" fmla="*/ 236 h 627"/>
                <a:gd name="T14" fmla="*/ 120 w 219"/>
                <a:gd name="T15" fmla="*/ 296 h 627"/>
                <a:gd name="T16" fmla="*/ 109 w 219"/>
                <a:gd name="T17" fmla="*/ 355 h 627"/>
                <a:gd name="T18" fmla="*/ 97 w 219"/>
                <a:gd name="T19" fmla="*/ 411 h 627"/>
                <a:gd name="T20" fmla="*/ 89 w 219"/>
                <a:gd name="T21" fmla="*/ 439 h 627"/>
                <a:gd name="T22" fmla="*/ 80 w 219"/>
                <a:gd name="T23" fmla="*/ 466 h 627"/>
                <a:gd name="T24" fmla="*/ 80 w 219"/>
                <a:gd name="T25" fmla="*/ 466 h 627"/>
                <a:gd name="T26" fmla="*/ 55 w 219"/>
                <a:gd name="T27" fmla="*/ 524 h 627"/>
                <a:gd name="T28" fmla="*/ 29 w 219"/>
                <a:gd name="T29" fmla="*/ 577 h 627"/>
                <a:gd name="T30" fmla="*/ 14 w 219"/>
                <a:gd name="T31" fmla="*/ 603 h 627"/>
                <a:gd name="T32" fmla="*/ 0 w 219"/>
                <a:gd name="T33" fmla="*/ 627 h 627"/>
                <a:gd name="T34" fmla="*/ 0 w 219"/>
                <a:gd name="T35" fmla="*/ 627 h 627"/>
                <a:gd name="T36" fmla="*/ 16 w 219"/>
                <a:gd name="T37" fmla="*/ 617 h 627"/>
                <a:gd name="T38" fmla="*/ 33 w 219"/>
                <a:gd name="T39" fmla="*/ 607 h 627"/>
                <a:gd name="T40" fmla="*/ 49 w 219"/>
                <a:gd name="T41" fmla="*/ 592 h 627"/>
                <a:gd name="T42" fmla="*/ 64 w 219"/>
                <a:gd name="T43" fmla="*/ 577 h 627"/>
                <a:gd name="T44" fmla="*/ 80 w 219"/>
                <a:gd name="T45" fmla="*/ 559 h 627"/>
                <a:gd name="T46" fmla="*/ 93 w 219"/>
                <a:gd name="T47" fmla="*/ 541 h 627"/>
                <a:gd name="T48" fmla="*/ 106 w 219"/>
                <a:gd name="T49" fmla="*/ 517 h 627"/>
                <a:gd name="T50" fmla="*/ 119 w 219"/>
                <a:gd name="T51" fmla="*/ 493 h 627"/>
                <a:gd name="T52" fmla="*/ 119 w 219"/>
                <a:gd name="T53" fmla="*/ 493 h 627"/>
                <a:gd name="T54" fmla="*/ 135 w 219"/>
                <a:gd name="T55" fmla="*/ 451 h 627"/>
                <a:gd name="T56" fmla="*/ 150 w 219"/>
                <a:gd name="T57" fmla="*/ 408 h 627"/>
                <a:gd name="T58" fmla="*/ 175 w 219"/>
                <a:gd name="T59" fmla="*/ 318 h 627"/>
                <a:gd name="T60" fmla="*/ 175 w 219"/>
                <a:gd name="T61" fmla="*/ 318 h 627"/>
                <a:gd name="T62" fmla="*/ 173 w 219"/>
                <a:gd name="T63" fmla="*/ 292 h 627"/>
                <a:gd name="T64" fmla="*/ 173 w 219"/>
                <a:gd name="T65" fmla="*/ 267 h 627"/>
                <a:gd name="T66" fmla="*/ 175 w 219"/>
                <a:gd name="T67" fmla="*/ 245 h 627"/>
                <a:gd name="T68" fmla="*/ 179 w 219"/>
                <a:gd name="T69" fmla="*/ 223 h 627"/>
                <a:gd name="T70" fmla="*/ 179 w 219"/>
                <a:gd name="T71" fmla="*/ 223 h 627"/>
                <a:gd name="T72" fmla="*/ 188 w 219"/>
                <a:gd name="T73" fmla="*/ 198 h 627"/>
                <a:gd name="T74" fmla="*/ 188 w 219"/>
                <a:gd name="T75" fmla="*/ 198 h 627"/>
                <a:gd name="T76" fmla="*/ 188 w 219"/>
                <a:gd name="T77" fmla="*/ 198 h 627"/>
                <a:gd name="T78" fmla="*/ 190 w 219"/>
                <a:gd name="T79" fmla="*/ 196 h 627"/>
                <a:gd name="T80" fmla="*/ 190 w 219"/>
                <a:gd name="T81" fmla="*/ 196 h 627"/>
                <a:gd name="T82" fmla="*/ 190 w 219"/>
                <a:gd name="T83" fmla="*/ 194 h 627"/>
                <a:gd name="T84" fmla="*/ 190 w 219"/>
                <a:gd name="T85" fmla="*/ 194 h 627"/>
                <a:gd name="T86" fmla="*/ 190 w 219"/>
                <a:gd name="T87" fmla="*/ 194 h 627"/>
                <a:gd name="T88" fmla="*/ 188 w 219"/>
                <a:gd name="T89" fmla="*/ 194 h 627"/>
                <a:gd name="T90" fmla="*/ 217 w 219"/>
                <a:gd name="T91" fmla="*/ 117 h 627"/>
                <a:gd name="T92" fmla="*/ 217 w 219"/>
                <a:gd name="T93" fmla="*/ 117 h 627"/>
                <a:gd name="T94" fmla="*/ 219 w 219"/>
                <a:gd name="T95" fmla="*/ 104 h 627"/>
                <a:gd name="T96" fmla="*/ 219 w 219"/>
                <a:gd name="T97" fmla="*/ 93 h 627"/>
                <a:gd name="T98" fmla="*/ 219 w 219"/>
                <a:gd name="T99" fmla="*/ 93 h 627"/>
                <a:gd name="T100" fmla="*/ 219 w 219"/>
                <a:gd name="T101" fmla="*/ 81 h 627"/>
                <a:gd name="T102" fmla="*/ 217 w 219"/>
                <a:gd name="T103" fmla="*/ 68 h 627"/>
                <a:gd name="T104" fmla="*/ 212 w 219"/>
                <a:gd name="T105" fmla="*/ 48 h 627"/>
                <a:gd name="T106" fmla="*/ 206 w 219"/>
                <a:gd name="T107" fmla="*/ 33 h 627"/>
                <a:gd name="T108" fmla="*/ 204 w 219"/>
                <a:gd name="T109" fmla="*/ 28 h 627"/>
                <a:gd name="T110" fmla="*/ 192 w 219"/>
                <a:gd name="T11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9" h="627">
                  <a:moveTo>
                    <a:pt x="192" y="0"/>
                  </a:moveTo>
                  <a:lnTo>
                    <a:pt x="170" y="31"/>
                  </a:lnTo>
                  <a:lnTo>
                    <a:pt x="139" y="19"/>
                  </a:lnTo>
                  <a:lnTo>
                    <a:pt x="139" y="19"/>
                  </a:lnTo>
                  <a:lnTo>
                    <a:pt x="135" y="121"/>
                  </a:lnTo>
                  <a:lnTo>
                    <a:pt x="131" y="177"/>
                  </a:lnTo>
                  <a:lnTo>
                    <a:pt x="126" y="236"/>
                  </a:lnTo>
                  <a:lnTo>
                    <a:pt x="120" y="296"/>
                  </a:lnTo>
                  <a:lnTo>
                    <a:pt x="109" y="355"/>
                  </a:lnTo>
                  <a:lnTo>
                    <a:pt x="97" y="411"/>
                  </a:lnTo>
                  <a:lnTo>
                    <a:pt x="89" y="439"/>
                  </a:lnTo>
                  <a:lnTo>
                    <a:pt x="80" y="466"/>
                  </a:lnTo>
                  <a:lnTo>
                    <a:pt x="80" y="466"/>
                  </a:lnTo>
                  <a:lnTo>
                    <a:pt x="55" y="524"/>
                  </a:lnTo>
                  <a:lnTo>
                    <a:pt x="29" y="577"/>
                  </a:lnTo>
                  <a:lnTo>
                    <a:pt x="14" y="603"/>
                  </a:lnTo>
                  <a:lnTo>
                    <a:pt x="0" y="627"/>
                  </a:lnTo>
                  <a:lnTo>
                    <a:pt x="0" y="627"/>
                  </a:lnTo>
                  <a:lnTo>
                    <a:pt x="16" y="617"/>
                  </a:lnTo>
                  <a:lnTo>
                    <a:pt x="33" y="607"/>
                  </a:lnTo>
                  <a:lnTo>
                    <a:pt x="49" y="592"/>
                  </a:lnTo>
                  <a:lnTo>
                    <a:pt x="64" y="577"/>
                  </a:lnTo>
                  <a:lnTo>
                    <a:pt x="80" y="559"/>
                  </a:lnTo>
                  <a:lnTo>
                    <a:pt x="93" y="541"/>
                  </a:lnTo>
                  <a:lnTo>
                    <a:pt x="106" y="517"/>
                  </a:lnTo>
                  <a:lnTo>
                    <a:pt x="119" y="493"/>
                  </a:lnTo>
                  <a:lnTo>
                    <a:pt x="119" y="493"/>
                  </a:lnTo>
                  <a:lnTo>
                    <a:pt x="135" y="451"/>
                  </a:lnTo>
                  <a:lnTo>
                    <a:pt x="150" y="408"/>
                  </a:lnTo>
                  <a:lnTo>
                    <a:pt x="175" y="318"/>
                  </a:lnTo>
                  <a:lnTo>
                    <a:pt x="175" y="318"/>
                  </a:lnTo>
                  <a:lnTo>
                    <a:pt x="173" y="292"/>
                  </a:lnTo>
                  <a:lnTo>
                    <a:pt x="173" y="267"/>
                  </a:lnTo>
                  <a:lnTo>
                    <a:pt x="175" y="245"/>
                  </a:lnTo>
                  <a:lnTo>
                    <a:pt x="179" y="223"/>
                  </a:lnTo>
                  <a:lnTo>
                    <a:pt x="179" y="223"/>
                  </a:lnTo>
                  <a:lnTo>
                    <a:pt x="188" y="198"/>
                  </a:lnTo>
                  <a:lnTo>
                    <a:pt x="188" y="198"/>
                  </a:lnTo>
                  <a:lnTo>
                    <a:pt x="188" y="198"/>
                  </a:lnTo>
                  <a:lnTo>
                    <a:pt x="190" y="196"/>
                  </a:lnTo>
                  <a:lnTo>
                    <a:pt x="190" y="196"/>
                  </a:lnTo>
                  <a:lnTo>
                    <a:pt x="190" y="194"/>
                  </a:lnTo>
                  <a:lnTo>
                    <a:pt x="190" y="194"/>
                  </a:lnTo>
                  <a:lnTo>
                    <a:pt x="190" y="194"/>
                  </a:lnTo>
                  <a:lnTo>
                    <a:pt x="188" y="194"/>
                  </a:lnTo>
                  <a:lnTo>
                    <a:pt x="217" y="117"/>
                  </a:lnTo>
                  <a:lnTo>
                    <a:pt x="217" y="117"/>
                  </a:lnTo>
                  <a:lnTo>
                    <a:pt x="219" y="104"/>
                  </a:lnTo>
                  <a:lnTo>
                    <a:pt x="219" y="93"/>
                  </a:lnTo>
                  <a:lnTo>
                    <a:pt x="219" y="93"/>
                  </a:lnTo>
                  <a:lnTo>
                    <a:pt x="219" y="81"/>
                  </a:lnTo>
                  <a:lnTo>
                    <a:pt x="217" y="68"/>
                  </a:lnTo>
                  <a:lnTo>
                    <a:pt x="212" y="48"/>
                  </a:lnTo>
                  <a:lnTo>
                    <a:pt x="206" y="33"/>
                  </a:lnTo>
                  <a:lnTo>
                    <a:pt x="204" y="28"/>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1" name="Freeform 136">
              <a:extLst>
                <a:ext uri="{FF2B5EF4-FFF2-40B4-BE49-F238E27FC236}">
                  <a16:creationId xmlns="" xmlns:a16="http://schemas.microsoft.com/office/drawing/2014/main" id="{C2129D03-4F7F-498E-BEAA-59185E53203B}"/>
                </a:ext>
              </a:extLst>
            </p:cNvPr>
            <p:cNvSpPr>
              <a:spLocks/>
            </p:cNvSpPr>
            <p:nvPr/>
          </p:nvSpPr>
          <p:spPr bwMode="auto">
            <a:xfrm>
              <a:off x="4808538" y="2795589"/>
              <a:ext cx="217488" cy="144463"/>
            </a:xfrm>
            <a:custGeom>
              <a:avLst/>
              <a:gdLst>
                <a:gd name="T0" fmla="*/ 86 w 137"/>
                <a:gd name="T1" fmla="*/ 0 h 91"/>
                <a:gd name="T2" fmla="*/ 86 w 137"/>
                <a:gd name="T3" fmla="*/ 0 h 91"/>
                <a:gd name="T4" fmla="*/ 80 w 137"/>
                <a:gd name="T5" fmla="*/ 0 h 91"/>
                <a:gd name="T6" fmla="*/ 80 w 137"/>
                <a:gd name="T7" fmla="*/ 0 h 91"/>
                <a:gd name="T8" fmla="*/ 79 w 137"/>
                <a:gd name="T9" fmla="*/ 2 h 91"/>
                <a:gd name="T10" fmla="*/ 79 w 137"/>
                <a:gd name="T11" fmla="*/ 2 h 91"/>
                <a:gd name="T12" fmla="*/ 71 w 137"/>
                <a:gd name="T13" fmla="*/ 0 h 91"/>
                <a:gd name="T14" fmla="*/ 71 w 137"/>
                <a:gd name="T15" fmla="*/ 0 h 91"/>
                <a:gd name="T16" fmla="*/ 68 w 137"/>
                <a:gd name="T17" fmla="*/ 0 h 91"/>
                <a:gd name="T18" fmla="*/ 68 w 137"/>
                <a:gd name="T19" fmla="*/ 0 h 91"/>
                <a:gd name="T20" fmla="*/ 66 w 137"/>
                <a:gd name="T21" fmla="*/ 2 h 91"/>
                <a:gd name="T22" fmla="*/ 66 w 137"/>
                <a:gd name="T23" fmla="*/ 2 h 91"/>
                <a:gd name="T24" fmla="*/ 53 w 137"/>
                <a:gd name="T25" fmla="*/ 4 h 91"/>
                <a:gd name="T26" fmla="*/ 46 w 137"/>
                <a:gd name="T27" fmla="*/ 7 h 91"/>
                <a:gd name="T28" fmla="*/ 38 w 137"/>
                <a:gd name="T29" fmla="*/ 11 h 91"/>
                <a:gd name="T30" fmla="*/ 29 w 137"/>
                <a:gd name="T31" fmla="*/ 18 h 91"/>
                <a:gd name="T32" fmla="*/ 22 w 137"/>
                <a:gd name="T33" fmla="*/ 26 h 91"/>
                <a:gd name="T34" fmla="*/ 15 w 137"/>
                <a:gd name="T35" fmla="*/ 37 h 91"/>
                <a:gd name="T36" fmla="*/ 9 w 137"/>
                <a:gd name="T37" fmla="*/ 49 h 91"/>
                <a:gd name="T38" fmla="*/ 9 w 137"/>
                <a:gd name="T39" fmla="*/ 49 h 91"/>
                <a:gd name="T40" fmla="*/ 4 w 137"/>
                <a:gd name="T41" fmla="*/ 66 h 91"/>
                <a:gd name="T42" fmla="*/ 0 w 137"/>
                <a:gd name="T43" fmla="*/ 91 h 91"/>
                <a:gd name="T44" fmla="*/ 0 w 137"/>
                <a:gd name="T45" fmla="*/ 91 h 91"/>
                <a:gd name="T46" fmla="*/ 26 w 137"/>
                <a:gd name="T47" fmla="*/ 40 h 91"/>
                <a:gd name="T48" fmla="*/ 26 w 137"/>
                <a:gd name="T49" fmla="*/ 40 h 91"/>
                <a:gd name="T50" fmla="*/ 31 w 137"/>
                <a:gd name="T51" fmla="*/ 31 h 91"/>
                <a:gd name="T52" fmla="*/ 42 w 137"/>
                <a:gd name="T53" fmla="*/ 24 h 91"/>
                <a:gd name="T54" fmla="*/ 53 w 137"/>
                <a:gd name="T55" fmla="*/ 17 h 91"/>
                <a:gd name="T56" fmla="*/ 66 w 137"/>
                <a:gd name="T57" fmla="*/ 11 h 91"/>
                <a:gd name="T58" fmla="*/ 88 w 137"/>
                <a:gd name="T59" fmla="*/ 6 h 91"/>
                <a:gd name="T60" fmla="*/ 97 w 137"/>
                <a:gd name="T61" fmla="*/ 2 h 91"/>
                <a:gd name="T62" fmla="*/ 137 w 137"/>
                <a:gd name="T63" fmla="*/ 40 h 91"/>
                <a:gd name="T64" fmla="*/ 137 w 137"/>
                <a:gd name="T65" fmla="*/ 40 h 91"/>
                <a:gd name="T66" fmla="*/ 135 w 137"/>
                <a:gd name="T67" fmla="*/ 31 h 91"/>
                <a:gd name="T68" fmla="*/ 135 w 137"/>
                <a:gd name="T69" fmla="*/ 31 h 91"/>
                <a:gd name="T70" fmla="*/ 135 w 137"/>
                <a:gd name="T71" fmla="*/ 31 h 91"/>
                <a:gd name="T72" fmla="*/ 126 w 137"/>
                <a:gd name="T73" fmla="*/ 22 h 91"/>
                <a:gd name="T74" fmla="*/ 126 w 137"/>
                <a:gd name="T75" fmla="*/ 22 h 91"/>
                <a:gd name="T76" fmla="*/ 113 w 137"/>
                <a:gd name="T77" fmla="*/ 11 h 91"/>
                <a:gd name="T78" fmla="*/ 102 w 137"/>
                <a:gd name="T79" fmla="*/ 4 h 91"/>
                <a:gd name="T80" fmla="*/ 93 w 137"/>
                <a:gd name="T81" fmla="*/ 0 h 91"/>
                <a:gd name="T82" fmla="*/ 86 w 137"/>
                <a:gd name="T8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91">
                  <a:moveTo>
                    <a:pt x="86" y="0"/>
                  </a:moveTo>
                  <a:lnTo>
                    <a:pt x="86" y="0"/>
                  </a:lnTo>
                  <a:lnTo>
                    <a:pt x="80" y="0"/>
                  </a:lnTo>
                  <a:lnTo>
                    <a:pt x="80" y="0"/>
                  </a:lnTo>
                  <a:lnTo>
                    <a:pt x="79" y="2"/>
                  </a:lnTo>
                  <a:lnTo>
                    <a:pt x="79" y="2"/>
                  </a:lnTo>
                  <a:lnTo>
                    <a:pt x="71" y="0"/>
                  </a:lnTo>
                  <a:lnTo>
                    <a:pt x="71" y="0"/>
                  </a:lnTo>
                  <a:lnTo>
                    <a:pt x="68" y="0"/>
                  </a:lnTo>
                  <a:lnTo>
                    <a:pt x="68" y="0"/>
                  </a:lnTo>
                  <a:lnTo>
                    <a:pt x="66" y="2"/>
                  </a:lnTo>
                  <a:lnTo>
                    <a:pt x="66" y="2"/>
                  </a:lnTo>
                  <a:lnTo>
                    <a:pt x="53" y="4"/>
                  </a:lnTo>
                  <a:lnTo>
                    <a:pt x="46" y="7"/>
                  </a:lnTo>
                  <a:lnTo>
                    <a:pt x="38" y="11"/>
                  </a:lnTo>
                  <a:lnTo>
                    <a:pt x="29" y="18"/>
                  </a:lnTo>
                  <a:lnTo>
                    <a:pt x="22" y="26"/>
                  </a:lnTo>
                  <a:lnTo>
                    <a:pt x="15" y="37"/>
                  </a:lnTo>
                  <a:lnTo>
                    <a:pt x="9" y="49"/>
                  </a:lnTo>
                  <a:lnTo>
                    <a:pt x="9" y="49"/>
                  </a:lnTo>
                  <a:lnTo>
                    <a:pt x="4" y="66"/>
                  </a:lnTo>
                  <a:lnTo>
                    <a:pt x="0" y="91"/>
                  </a:lnTo>
                  <a:lnTo>
                    <a:pt x="0" y="91"/>
                  </a:lnTo>
                  <a:lnTo>
                    <a:pt x="26" y="40"/>
                  </a:lnTo>
                  <a:lnTo>
                    <a:pt x="26" y="40"/>
                  </a:lnTo>
                  <a:lnTo>
                    <a:pt x="31" y="31"/>
                  </a:lnTo>
                  <a:lnTo>
                    <a:pt x="42" y="24"/>
                  </a:lnTo>
                  <a:lnTo>
                    <a:pt x="53" y="17"/>
                  </a:lnTo>
                  <a:lnTo>
                    <a:pt x="66" y="11"/>
                  </a:lnTo>
                  <a:lnTo>
                    <a:pt x="88" y="6"/>
                  </a:lnTo>
                  <a:lnTo>
                    <a:pt x="97" y="2"/>
                  </a:lnTo>
                  <a:lnTo>
                    <a:pt x="137" y="40"/>
                  </a:lnTo>
                  <a:lnTo>
                    <a:pt x="137" y="40"/>
                  </a:lnTo>
                  <a:lnTo>
                    <a:pt x="135" y="31"/>
                  </a:lnTo>
                  <a:lnTo>
                    <a:pt x="135" y="31"/>
                  </a:lnTo>
                  <a:lnTo>
                    <a:pt x="135" y="31"/>
                  </a:lnTo>
                  <a:lnTo>
                    <a:pt x="126" y="22"/>
                  </a:lnTo>
                  <a:lnTo>
                    <a:pt x="126" y="22"/>
                  </a:lnTo>
                  <a:lnTo>
                    <a:pt x="113" y="11"/>
                  </a:lnTo>
                  <a:lnTo>
                    <a:pt x="102" y="4"/>
                  </a:lnTo>
                  <a:lnTo>
                    <a:pt x="93" y="0"/>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2" name="Freeform 137">
              <a:extLst>
                <a:ext uri="{FF2B5EF4-FFF2-40B4-BE49-F238E27FC236}">
                  <a16:creationId xmlns="" xmlns:a16="http://schemas.microsoft.com/office/drawing/2014/main" id="{A18FBA3F-B982-4D2F-8EB7-D7FB8B66227C}"/>
                </a:ext>
              </a:extLst>
            </p:cNvPr>
            <p:cNvSpPr>
              <a:spLocks/>
            </p:cNvSpPr>
            <p:nvPr/>
          </p:nvSpPr>
          <p:spPr bwMode="auto">
            <a:xfrm>
              <a:off x="4997451" y="3922714"/>
              <a:ext cx="103188" cy="501650"/>
            </a:xfrm>
            <a:custGeom>
              <a:avLst/>
              <a:gdLst>
                <a:gd name="T0" fmla="*/ 0 w 65"/>
                <a:gd name="T1" fmla="*/ 241 h 316"/>
                <a:gd name="T2" fmla="*/ 0 w 65"/>
                <a:gd name="T3" fmla="*/ 241 h 316"/>
                <a:gd name="T4" fmla="*/ 0 w 65"/>
                <a:gd name="T5" fmla="*/ 227 h 316"/>
                <a:gd name="T6" fmla="*/ 2 w 65"/>
                <a:gd name="T7" fmla="*/ 210 h 316"/>
                <a:gd name="T8" fmla="*/ 3 w 65"/>
                <a:gd name="T9" fmla="*/ 181 h 316"/>
                <a:gd name="T10" fmla="*/ 3 w 65"/>
                <a:gd name="T11" fmla="*/ 181 h 316"/>
                <a:gd name="T12" fmla="*/ 5 w 65"/>
                <a:gd name="T13" fmla="*/ 176 h 316"/>
                <a:gd name="T14" fmla="*/ 5 w 65"/>
                <a:gd name="T15" fmla="*/ 176 h 316"/>
                <a:gd name="T16" fmla="*/ 25 w 65"/>
                <a:gd name="T17" fmla="*/ 99 h 316"/>
                <a:gd name="T18" fmla="*/ 42 w 65"/>
                <a:gd name="T19" fmla="*/ 41 h 316"/>
                <a:gd name="T20" fmla="*/ 49 w 65"/>
                <a:gd name="T21" fmla="*/ 17 h 316"/>
                <a:gd name="T22" fmla="*/ 55 w 65"/>
                <a:gd name="T23" fmla="*/ 2 h 316"/>
                <a:gd name="T24" fmla="*/ 55 w 65"/>
                <a:gd name="T25" fmla="*/ 2 h 316"/>
                <a:gd name="T26" fmla="*/ 55 w 65"/>
                <a:gd name="T27" fmla="*/ 0 h 316"/>
                <a:gd name="T28" fmla="*/ 55 w 65"/>
                <a:gd name="T29" fmla="*/ 0 h 316"/>
                <a:gd name="T30" fmla="*/ 55 w 65"/>
                <a:gd name="T31" fmla="*/ 42 h 316"/>
                <a:gd name="T32" fmla="*/ 55 w 65"/>
                <a:gd name="T33" fmla="*/ 42 h 316"/>
                <a:gd name="T34" fmla="*/ 51 w 65"/>
                <a:gd name="T35" fmla="*/ 81 h 316"/>
                <a:gd name="T36" fmla="*/ 45 w 65"/>
                <a:gd name="T37" fmla="*/ 119 h 316"/>
                <a:gd name="T38" fmla="*/ 45 w 65"/>
                <a:gd name="T39" fmla="*/ 119 h 316"/>
                <a:gd name="T40" fmla="*/ 38 w 65"/>
                <a:gd name="T41" fmla="*/ 161 h 316"/>
                <a:gd name="T42" fmla="*/ 34 w 65"/>
                <a:gd name="T43" fmla="*/ 198 h 316"/>
                <a:gd name="T44" fmla="*/ 36 w 65"/>
                <a:gd name="T45" fmla="*/ 230 h 316"/>
                <a:gd name="T46" fmla="*/ 38 w 65"/>
                <a:gd name="T47" fmla="*/ 243 h 316"/>
                <a:gd name="T48" fmla="*/ 40 w 65"/>
                <a:gd name="T49" fmla="*/ 254 h 316"/>
                <a:gd name="T50" fmla="*/ 40 w 65"/>
                <a:gd name="T51" fmla="*/ 254 h 316"/>
                <a:gd name="T52" fmla="*/ 47 w 65"/>
                <a:gd name="T53" fmla="*/ 271 h 316"/>
                <a:gd name="T54" fmla="*/ 53 w 65"/>
                <a:gd name="T55" fmla="*/ 283 h 316"/>
                <a:gd name="T56" fmla="*/ 65 w 65"/>
                <a:gd name="T57" fmla="*/ 298 h 316"/>
                <a:gd name="T58" fmla="*/ 65 w 65"/>
                <a:gd name="T59" fmla="*/ 298 h 316"/>
                <a:gd name="T60" fmla="*/ 65 w 65"/>
                <a:gd name="T61" fmla="*/ 302 h 316"/>
                <a:gd name="T62" fmla="*/ 65 w 65"/>
                <a:gd name="T63" fmla="*/ 302 h 316"/>
                <a:gd name="T64" fmla="*/ 64 w 65"/>
                <a:gd name="T65" fmla="*/ 307 h 316"/>
                <a:gd name="T66" fmla="*/ 58 w 65"/>
                <a:gd name="T67" fmla="*/ 311 h 316"/>
                <a:gd name="T68" fmla="*/ 51 w 65"/>
                <a:gd name="T69" fmla="*/ 314 h 316"/>
                <a:gd name="T70" fmla="*/ 44 w 65"/>
                <a:gd name="T71" fmla="*/ 316 h 316"/>
                <a:gd name="T72" fmla="*/ 44 w 65"/>
                <a:gd name="T73" fmla="*/ 316 h 316"/>
                <a:gd name="T74" fmla="*/ 38 w 65"/>
                <a:gd name="T75" fmla="*/ 314 h 316"/>
                <a:gd name="T76" fmla="*/ 33 w 65"/>
                <a:gd name="T77" fmla="*/ 311 h 316"/>
                <a:gd name="T78" fmla="*/ 18 w 65"/>
                <a:gd name="T79" fmla="*/ 296 h 316"/>
                <a:gd name="T80" fmla="*/ 0 w 65"/>
                <a:gd name="T81" fmla="*/ 274 h 316"/>
                <a:gd name="T82" fmla="*/ 0 w 65"/>
                <a:gd name="T83" fmla="*/ 274 h 316"/>
                <a:gd name="T84" fmla="*/ 0 w 65"/>
                <a:gd name="T85" fmla="*/ 2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 h="316">
                  <a:moveTo>
                    <a:pt x="0" y="241"/>
                  </a:moveTo>
                  <a:lnTo>
                    <a:pt x="0" y="241"/>
                  </a:lnTo>
                  <a:lnTo>
                    <a:pt x="0" y="227"/>
                  </a:lnTo>
                  <a:lnTo>
                    <a:pt x="2" y="210"/>
                  </a:lnTo>
                  <a:lnTo>
                    <a:pt x="3" y="181"/>
                  </a:lnTo>
                  <a:lnTo>
                    <a:pt x="3" y="181"/>
                  </a:lnTo>
                  <a:lnTo>
                    <a:pt x="5" y="176"/>
                  </a:lnTo>
                  <a:lnTo>
                    <a:pt x="5" y="176"/>
                  </a:lnTo>
                  <a:lnTo>
                    <a:pt x="25" y="99"/>
                  </a:lnTo>
                  <a:lnTo>
                    <a:pt x="42" y="41"/>
                  </a:lnTo>
                  <a:lnTo>
                    <a:pt x="49" y="17"/>
                  </a:lnTo>
                  <a:lnTo>
                    <a:pt x="55" y="2"/>
                  </a:lnTo>
                  <a:lnTo>
                    <a:pt x="55" y="2"/>
                  </a:lnTo>
                  <a:lnTo>
                    <a:pt x="55" y="0"/>
                  </a:lnTo>
                  <a:lnTo>
                    <a:pt x="55" y="0"/>
                  </a:lnTo>
                  <a:lnTo>
                    <a:pt x="55" y="42"/>
                  </a:lnTo>
                  <a:lnTo>
                    <a:pt x="55" y="42"/>
                  </a:lnTo>
                  <a:lnTo>
                    <a:pt x="51" y="81"/>
                  </a:lnTo>
                  <a:lnTo>
                    <a:pt x="45" y="119"/>
                  </a:lnTo>
                  <a:lnTo>
                    <a:pt x="45" y="119"/>
                  </a:lnTo>
                  <a:lnTo>
                    <a:pt x="38" y="161"/>
                  </a:lnTo>
                  <a:lnTo>
                    <a:pt x="34" y="198"/>
                  </a:lnTo>
                  <a:lnTo>
                    <a:pt x="36" y="230"/>
                  </a:lnTo>
                  <a:lnTo>
                    <a:pt x="38" y="243"/>
                  </a:lnTo>
                  <a:lnTo>
                    <a:pt x="40" y="254"/>
                  </a:lnTo>
                  <a:lnTo>
                    <a:pt x="40" y="254"/>
                  </a:lnTo>
                  <a:lnTo>
                    <a:pt x="47" y="271"/>
                  </a:lnTo>
                  <a:lnTo>
                    <a:pt x="53" y="283"/>
                  </a:lnTo>
                  <a:lnTo>
                    <a:pt x="65" y="298"/>
                  </a:lnTo>
                  <a:lnTo>
                    <a:pt x="65" y="298"/>
                  </a:lnTo>
                  <a:lnTo>
                    <a:pt x="65" y="302"/>
                  </a:lnTo>
                  <a:lnTo>
                    <a:pt x="65" y="302"/>
                  </a:lnTo>
                  <a:lnTo>
                    <a:pt x="64" y="307"/>
                  </a:lnTo>
                  <a:lnTo>
                    <a:pt x="58" y="311"/>
                  </a:lnTo>
                  <a:lnTo>
                    <a:pt x="51" y="314"/>
                  </a:lnTo>
                  <a:lnTo>
                    <a:pt x="44" y="316"/>
                  </a:lnTo>
                  <a:lnTo>
                    <a:pt x="44" y="316"/>
                  </a:lnTo>
                  <a:lnTo>
                    <a:pt x="38" y="314"/>
                  </a:lnTo>
                  <a:lnTo>
                    <a:pt x="33" y="311"/>
                  </a:lnTo>
                  <a:lnTo>
                    <a:pt x="18" y="296"/>
                  </a:lnTo>
                  <a:lnTo>
                    <a:pt x="0" y="274"/>
                  </a:lnTo>
                  <a:lnTo>
                    <a:pt x="0" y="274"/>
                  </a:lnTo>
                  <a:lnTo>
                    <a:pt x="0" y="241"/>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3" name="Freeform 138">
              <a:extLst>
                <a:ext uri="{FF2B5EF4-FFF2-40B4-BE49-F238E27FC236}">
                  <a16:creationId xmlns="" xmlns:a16="http://schemas.microsoft.com/office/drawing/2014/main" id="{11794506-9F01-476C-BF52-6B19EE439AD3}"/>
                </a:ext>
              </a:extLst>
            </p:cNvPr>
            <p:cNvSpPr>
              <a:spLocks/>
            </p:cNvSpPr>
            <p:nvPr/>
          </p:nvSpPr>
          <p:spPr bwMode="auto">
            <a:xfrm>
              <a:off x="4997451" y="3922714"/>
              <a:ext cx="103188" cy="501650"/>
            </a:xfrm>
            <a:custGeom>
              <a:avLst/>
              <a:gdLst>
                <a:gd name="T0" fmla="*/ 0 w 65"/>
                <a:gd name="T1" fmla="*/ 241 h 316"/>
                <a:gd name="T2" fmla="*/ 0 w 65"/>
                <a:gd name="T3" fmla="*/ 241 h 316"/>
                <a:gd name="T4" fmla="*/ 0 w 65"/>
                <a:gd name="T5" fmla="*/ 227 h 316"/>
                <a:gd name="T6" fmla="*/ 2 w 65"/>
                <a:gd name="T7" fmla="*/ 210 h 316"/>
                <a:gd name="T8" fmla="*/ 3 w 65"/>
                <a:gd name="T9" fmla="*/ 181 h 316"/>
                <a:gd name="T10" fmla="*/ 3 w 65"/>
                <a:gd name="T11" fmla="*/ 181 h 316"/>
                <a:gd name="T12" fmla="*/ 5 w 65"/>
                <a:gd name="T13" fmla="*/ 176 h 316"/>
                <a:gd name="T14" fmla="*/ 5 w 65"/>
                <a:gd name="T15" fmla="*/ 176 h 316"/>
                <a:gd name="T16" fmla="*/ 25 w 65"/>
                <a:gd name="T17" fmla="*/ 99 h 316"/>
                <a:gd name="T18" fmla="*/ 42 w 65"/>
                <a:gd name="T19" fmla="*/ 41 h 316"/>
                <a:gd name="T20" fmla="*/ 49 w 65"/>
                <a:gd name="T21" fmla="*/ 17 h 316"/>
                <a:gd name="T22" fmla="*/ 55 w 65"/>
                <a:gd name="T23" fmla="*/ 2 h 316"/>
                <a:gd name="T24" fmla="*/ 55 w 65"/>
                <a:gd name="T25" fmla="*/ 2 h 316"/>
                <a:gd name="T26" fmla="*/ 55 w 65"/>
                <a:gd name="T27" fmla="*/ 0 h 316"/>
                <a:gd name="T28" fmla="*/ 55 w 65"/>
                <a:gd name="T29" fmla="*/ 0 h 316"/>
                <a:gd name="T30" fmla="*/ 55 w 65"/>
                <a:gd name="T31" fmla="*/ 42 h 316"/>
                <a:gd name="T32" fmla="*/ 55 w 65"/>
                <a:gd name="T33" fmla="*/ 42 h 316"/>
                <a:gd name="T34" fmla="*/ 51 w 65"/>
                <a:gd name="T35" fmla="*/ 81 h 316"/>
                <a:gd name="T36" fmla="*/ 45 w 65"/>
                <a:gd name="T37" fmla="*/ 119 h 316"/>
                <a:gd name="T38" fmla="*/ 45 w 65"/>
                <a:gd name="T39" fmla="*/ 119 h 316"/>
                <a:gd name="T40" fmla="*/ 38 w 65"/>
                <a:gd name="T41" fmla="*/ 161 h 316"/>
                <a:gd name="T42" fmla="*/ 34 w 65"/>
                <a:gd name="T43" fmla="*/ 198 h 316"/>
                <a:gd name="T44" fmla="*/ 36 w 65"/>
                <a:gd name="T45" fmla="*/ 230 h 316"/>
                <a:gd name="T46" fmla="*/ 38 w 65"/>
                <a:gd name="T47" fmla="*/ 243 h 316"/>
                <a:gd name="T48" fmla="*/ 40 w 65"/>
                <a:gd name="T49" fmla="*/ 254 h 316"/>
                <a:gd name="T50" fmla="*/ 40 w 65"/>
                <a:gd name="T51" fmla="*/ 254 h 316"/>
                <a:gd name="T52" fmla="*/ 47 w 65"/>
                <a:gd name="T53" fmla="*/ 271 h 316"/>
                <a:gd name="T54" fmla="*/ 53 w 65"/>
                <a:gd name="T55" fmla="*/ 283 h 316"/>
                <a:gd name="T56" fmla="*/ 65 w 65"/>
                <a:gd name="T57" fmla="*/ 298 h 316"/>
                <a:gd name="T58" fmla="*/ 65 w 65"/>
                <a:gd name="T59" fmla="*/ 298 h 316"/>
                <a:gd name="T60" fmla="*/ 65 w 65"/>
                <a:gd name="T61" fmla="*/ 302 h 316"/>
                <a:gd name="T62" fmla="*/ 65 w 65"/>
                <a:gd name="T63" fmla="*/ 302 h 316"/>
                <a:gd name="T64" fmla="*/ 64 w 65"/>
                <a:gd name="T65" fmla="*/ 307 h 316"/>
                <a:gd name="T66" fmla="*/ 58 w 65"/>
                <a:gd name="T67" fmla="*/ 311 h 316"/>
                <a:gd name="T68" fmla="*/ 51 w 65"/>
                <a:gd name="T69" fmla="*/ 314 h 316"/>
                <a:gd name="T70" fmla="*/ 44 w 65"/>
                <a:gd name="T71" fmla="*/ 316 h 316"/>
                <a:gd name="T72" fmla="*/ 44 w 65"/>
                <a:gd name="T73" fmla="*/ 316 h 316"/>
                <a:gd name="T74" fmla="*/ 38 w 65"/>
                <a:gd name="T75" fmla="*/ 314 h 316"/>
                <a:gd name="T76" fmla="*/ 33 w 65"/>
                <a:gd name="T77" fmla="*/ 311 h 316"/>
                <a:gd name="T78" fmla="*/ 18 w 65"/>
                <a:gd name="T79" fmla="*/ 296 h 316"/>
                <a:gd name="T80" fmla="*/ 0 w 65"/>
                <a:gd name="T81" fmla="*/ 274 h 316"/>
                <a:gd name="T82" fmla="*/ 0 w 65"/>
                <a:gd name="T83" fmla="*/ 274 h 316"/>
                <a:gd name="T84" fmla="*/ 0 w 65"/>
                <a:gd name="T85" fmla="*/ 2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 h="316">
                  <a:moveTo>
                    <a:pt x="0" y="241"/>
                  </a:moveTo>
                  <a:lnTo>
                    <a:pt x="0" y="241"/>
                  </a:lnTo>
                  <a:lnTo>
                    <a:pt x="0" y="227"/>
                  </a:lnTo>
                  <a:lnTo>
                    <a:pt x="2" y="210"/>
                  </a:lnTo>
                  <a:lnTo>
                    <a:pt x="3" y="181"/>
                  </a:lnTo>
                  <a:lnTo>
                    <a:pt x="3" y="181"/>
                  </a:lnTo>
                  <a:lnTo>
                    <a:pt x="5" y="176"/>
                  </a:lnTo>
                  <a:lnTo>
                    <a:pt x="5" y="176"/>
                  </a:lnTo>
                  <a:lnTo>
                    <a:pt x="25" y="99"/>
                  </a:lnTo>
                  <a:lnTo>
                    <a:pt x="42" y="41"/>
                  </a:lnTo>
                  <a:lnTo>
                    <a:pt x="49" y="17"/>
                  </a:lnTo>
                  <a:lnTo>
                    <a:pt x="55" y="2"/>
                  </a:lnTo>
                  <a:lnTo>
                    <a:pt x="55" y="2"/>
                  </a:lnTo>
                  <a:lnTo>
                    <a:pt x="55" y="0"/>
                  </a:lnTo>
                  <a:lnTo>
                    <a:pt x="55" y="0"/>
                  </a:lnTo>
                  <a:lnTo>
                    <a:pt x="55" y="42"/>
                  </a:lnTo>
                  <a:lnTo>
                    <a:pt x="55" y="42"/>
                  </a:lnTo>
                  <a:lnTo>
                    <a:pt x="51" y="81"/>
                  </a:lnTo>
                  <a:lnTo>
                    <a:pt x="45" y="119"/>
                  </a:lnTo>
                  <a:lnTo>
                    <a:pt x="45" y="119"/>
                  </a:lnTo>
                  <a:lnTo>
                    <a:pt x="38" y="161"/>
                  </a:lnTo>
                  <a:lnTo>
                    <a:pt x="34" y="198"/>
                  </a:lnTo>
                  <a:lnTo>
                    <a:pt x="36" y="230"/>
                  </a:lnTo>
                  <a:lnTo>
                    <a:pt x="38" y="243"/>
                  </a:lnTo>
                  <a:lnTo>
                    <a:pt x="40" y="254"/>
                  </a:lnTo>
                  <a:lnTo>
                    <a:pt x="40" y="254"/>
                  </a:lnTo>
                  <a:lnTo>
                    <a:pt x="47" y="271"/>
                  </a:lnTo>
                  <a:lnTo>
                    <a:pt x="53" y="283"/>
                  </a:lnTo>
                  <a:lnTo>
                    <a:pt x="65" y="298"/>
                  </a:lnTo>
                  <a:lnTo>
                    <a:pt x="65" y="298"/>
                  </a:lnTo>
                  <a:lnTo>
                    <a:pt x="65" y="302"/>
                  </a:lnTo>
                  <a:lnTo>
                    <a:pt x="65" y="302"/>
                  </a:lnTo>
                  <a:lnTo>
                    <a:pt x="64" y="307"/>
                  </a:lnTo>
                  <a:lnTo>
                    <a:pt x="58" y="311"/>
                  </a:lnTo>
                  <a:lnTo>
                    <a:pt x="51" y="314"/>
                  </a:lnTo>
                  <a:lnTo>
                    <a:pt x="44" y="316"/>
                  </a:lnTo>
                  <a:lnTo>
                    <a:pt x="44" y="316"/>
                  </a:lnTo>
                  <a:lnTo>
                    <a:pt x="38" y="314"/>
                  </a:lnTo>
                  <a:lnTo>
                    <a:pt x="33" y="311"/>
                  </a:lnTo>
                  <a:lnTo>
                    <a:pt x="18" y="296"/>
                  </a:lnTo>
                  <a:lnTo>
                    <a:pt x="0" y="274"/>
                  </a:lnTo>
                  <a:lnTo>
                    <a:pt x="0" y="274"/>
                  </a:lnTo>
                  <a:lnTo>
                    <a:pt x="0" y="2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4" name="Freeform 139">
              <a:extLst>
                <a:ext uri="{FF2B5EF4-FFF2-40B4-BE49-F238E27FC236}">
                  <a16:creationId xmlns="" xmlns:a16="http://schemas.microsoft.com/office/drawing/2014/main" id="{912EE040-1434-4C30-9BCD-B4811C0976CB}"/>
                </a:ext>
              </a:extLst>
            </p:cNvPr>
            <p:cNvSpPr>
              <a:spLocks/>
            </p:cNvSpPr>
            <p:nvPr/>
          </p:nvSpPr>
          <p:spPr bwMode="auto">
            <a:xfrm>
              <a:off x="4903788" y="3827464"/>
              <a:ext cx="209550" cy="617538"/>
            </a:xfrm>
            <a:custGeom>
              <a:avLst/>
              <a:gdLst>
                <a:gd name="T0" fmla="*/ 30 w 132"/>
                <a:gd name="T1" fmla="*/ 389 h 389"/>
                <a:gd name="T2" fmla="*/ 30 w 132"/>
                <a:gd name="T3" fmla="*/ 389 h 389"/>
                <a:gd name="T4" fmla="*/ 30 w 132"/>
                <a:gd name="T5" fmla="*/ 389 h 389"/>
                <a:gd name="T6" fmla="*/ 24 w 132"/>
                <a:gd name="T7" fmla="*/ 387 h 389"/>
                <a:gd name="T8" fmla="*/ 19 w 132"/>
                <a:gd name="T9" fmla="*/ 380 h 389"/>
                <a:gd name="T10" fmla="*/ 9 w 132"/>
                <a:gd name="T11" fmla="*/ 363 h 389"/>
                <a:gd name="T12" fmla="*/ 9 w 132"/>
                <a:gd name="T13" fmla="*/ 363 h 389"/>
                <a:gd name="T14" fmla="*/ 6 w 132"/>
                <a:gd name="T15" fmla="*/ 353 h 389"/>
                <a:gd name="T16" fmla="*/ 2 w 132"/>
                <a:gd name="T17" fmla="*/ 340 h 389"/>
                <a:gd name="T18" fmla="*/ 0 w 132"/>
                <a:gd name="T19" fmla="*/ 312 h 389"/>
                <a:gd name="T20" fmla="*/ 2 w 132"/>
                <a:gd name="T21" fmla="*/ 292 h 389"/>
                <a:gd name="T22" fmla="*/ 4 w 132"/>
                <a:gd name="T23" fmla="*/ 281 h 389"/>
                <a:gd name="T24" fmla="*/ 4 w 132"/>
                <a:gd name="T25" fmla="*/ 281 h 389"/>
                <a:gd name="T26" fmla="*/ 9 w 132"/>
                <a:gd name="T27" fmla="*/ 274 h 389"/>
                <a:gd name="T28" fmla="*/ 9 w 132"/>
                <a:gd name="T29" fmla="*/ 274 h 389"/>
                <a:gd name="T30" fmla="*/ 13 w 132"/>
                <a:gd name="T31" fmla="*/ 267 h 389"/>
                <a:gd name="T32" fmla="*/ 17 w 132"/>
                <a:gd name="T33" fmla="*/ 254 h 389"/>
                <a:gd name="T34" fmla="*/ 20 w 132"/>
                <a:gd name="T35" fmla="*/ 216 h 389"/>
                <a:gd name="T36" fmla="*/ 24 w 132"/>
                <a:gd name="T37" fmla="*/ 164 h 389"/>
                <a:gd name="T38" fmla="*/ 26 w 132"/>
                <a:gd name="T39" fmla="*/ 106 h 389"/>
                <a:gd name="T40" fmla="*/ 26 w 132"/>
                <a:gd name="T41" fmla="*/ 106 h 389"/>
                <a:gd name="T42" fmla="*/ 24 w 132"/>
                <a:gd name="T43" fmla="*/ 99 h 389"/>
                <a:gd name="T44" fmla="*/ 26 w 132"/>
                <a:gd name="T45" fmla="*/ 77 h 389"/>
                <a:gd name="T46" fmla="*/ 28 w 132"/>
                <a:gd name="T47" fmla="*/ 64 h 389"/>
                <a:gd name="T48" fmla="*/ 31 w 132"/>
                <a:gd name="T49" fmla="*/ 49 h 389"/>
                <a:gd name="T50" fmla="*/ 37 w 132"/>
                <a:gd name="T51" fmla="*/ 35 h 389"/>
                <a:gd name="T52" fmla="*/ 46 w 132"/>
                <a:gd name="T53" fmla="*/ 18 h 389"/>
                <a:gd name="T54" fmla="*/ 46 w 132"/>
                <a:gd name="T55" fmla="*/ 18 h 389"/>
                <a:gd name="T56" fmla="*/ 51 w 132"/>
                <a:gd name="T57" fmla="*/ 13 h 389"/>
                <a:gd name="T58" fmla="*/ 59 w 132"/>
                <a:gd name="T59" fmla="*/ 7 h 389"/>
                <a:gd name="T60" fmla="*/ 64 w 132"/>
                <a:gd name="T61" fmla="*/ 4 h 389"/>
                <a:gd name="T62" fmla="*/ 72 w 132"/>
                <a:gd name="T63" fmla="*/ 2 h 389"/>
                <a:gd name="T64" fmla="*/ 86 w 132"/>
                <a:gd name="T65" fmla="*/ 0 h 389"/>
                <a:gd name="T66" fmla="*/ 99 w 132"/>
                <a:gd name="T67" fmla="*/ 2 h 389"/>
                <a:gd name="T68" fmla="*/ 112 w 132"/>
                <a:gd name="T69" fmla="*/ 6 h 389"/>
                <a:gd name="T70" fmla="*/ 123 w 132"/>
                <a:gd name="T71" fmla="*/ 11 h 389"/>
                <a:gd name="T72" fmla="*/ 132 w 132"/>
                <a:gd name="T73" fmla="*/ 15 h 389"/>
                <a:gd name="T74" fmla="*/ 132 w 132"/>
                <a:gd name="T75" fmla="*/ 15 h 389"/>
                <a:gd name="T76" fmla="*/ 128 w 132"/>
                <a:gd name="T77" fmla="*/ 27 h 389"/>
                <a:gd name="T78" fmla="*/ 114 w 132"/>
                <a:gd name="T79" fmla="*/ 60 h 389"/>
                <a:gd name="T80" fmla="*/ 114 w 132"/>
                <a:gd name="T81" fmla="*/ 60 h 389"/>
                <a:gd name="T82" fmla="*/ 114 w 132"/>
                <a:gd name="T83" fmla="*/ 62 h 389"/>
                <a:gd name="T84" fmla="*/ 114 w 132"/>
                <a:gd name="T85" fmla="*/ 62 h 389"/>
                <a:gd name="T86" fmla="*/ 108 w 132"/>
                <a:gd name="T87" fmla="*/ 77 h 389"/>
                <a:gd name="T88" fmla="*/ 101 w 132"/>
                <a:gd name="T89" fmla="*/ 101 h 389"/>
                <a:gd name="T90" fmla="*/ 84 w 132"/>
                <a:gd name="T91" fmla="*/ 159 h 389"/>
                <a:gd name="T92" fmla="*/ 64 w 132"/>
                <a:gd name="T93" fmla="*/ 236 h 389"/>
                <a:gd name="T94" fmla="*/ 64 w 132"/>
                <a:gd name="T95" fmla="*/ 236 h 389"/>
                <a:gd name="T96" fmla="*/ 61 w 132"/>
                <a:gd name="T97" fmla="*/ 261 h 389"/>
                <a:gd name="T98" fmla="*/ 59 w 132"/>
                <a:gd name="T99" fmla="*/ 281 h 389"/>
                <a:gd name="T100" fmla="*/ 59 w 132"/>
                <a:gd name="T101" fmla="*/ 301 h 389"/>
                <a:gd name="T102" fmla="*/ 59 w 132"/>
                <a:gd name="T103" fmla="*/ 301 h 389"/>
                <a:gd name="T104" fmla="*/ 59 w 132"/>
                <a:gd name="T105" fmla="*/ 325 h 389"/>
                <a:gd name="T106" fmla="*/ 57 w 132"/>
                <a:gd name="T107" fmla="*/ 349 h 389"/>
                <a:gd name="T108" fmla="*/ 57 w 132"/>
                <a:gd name="T109" fmla="*/ 349 h 389"/>
                <a:gd name="T110" fmla="*/ 59 w 132"/>
                <a:gd name="T111" fmla="*/ 360 h 389"/>
                <a:gd name="T112" fmla="*/ 61 w 132"/>
                <a:gd name="T113" fmla="*/ 371 h 389"/>
                <a:gd name="T114" fmla="*/ 61 w 132"/>
                <a:gd name="T115" fmla="*/ 371 h 389"/>
                <a:gd name="T116" fmla="*/ 66 w 132"/>
                <a:gd name="T117" fmla="*/ 380 h 389"/>
                <a:gd name="T118" fmla="*/ 61 w 132"/>
                <a:gd name="T119" fmla="*/ 385 h 389"/>
                <a:gd name="T120" fmla="*/ 30 w 132"/>
                <a:gd name="T121"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389">
                  <a:moveTo>
                    <a:pt x="30" y="389"/>
                  </a:moveTo>
                  <a:lnTo>
                    <a:pt x="30" y="389"/>
                  </a:lnTo>
                  <a:lnTo>
                    <a:pt x="30" y="389"/>
                  </a:lnTo>
                  <a:lnTo>
                    <a:pt x="24" y="387"/>
                  </a:lnTo>
                  <a:lnTo>
                    <a:pt x="19" y="380"/>
                  </a:lnTo>
                  <a:lnTo>
                    <a:pt x="9" y="363"/>
                  </a:lnTo>
                  <a:lnTo>
                    <a:pt x="9" y="363"/>
                  </a:lnTo>
                  <a:lnTo>
                    <a:pt x="6" y="353"/>
                  </a:lnTo>
                  <a:lnTo>
                    <a:pt x="2" y="340"/>
                  </a:lnTo>
                  <a:lnTo>
                    <a:pt x="0" y="312"/>
                  </a:lnTo>
                  <a:lnTo>
                    <a:pt x="2" y="292"/>
                  </a:lnTo>
                  <a:lnTo>
                    <a:pt x="4" y="281"/>
                  </a:lnTo>
                  <a:lnTo>
                    <a:pt x="4" y="281"/>
                  </a:lnTo>
                  <a:lnTo>
                    <a:pt x="9" y="274"/>
                  </a:lnTo>
                  <a:lnTo>
                    <a:pt x="9" y="274"/>
                  </a:lnTo>
                  <a:lnTo>
                    <a:pt x="13" y="267"/>
                  </a:lnTo>
                  <a:lnTo>
                    <a:pt x="17" y="254"/>
                  </a:lnTo>
                  <a:lnTo>
                    <a:pt x="20" y="216"/>
                  </a:lnTo>
                  <a:lnTo>
                    <a:pt x="24" y="164"/>
                  </a:lnTo>
                  <a:lnTo>
                    <a:pt x="26" y="106"/>
                  </a:lnTo>
                  <a:lnTo>
                    <a:pt x="26" y="106"/>
                  </a:lnTo>
                  <a:lnTo>
                    <a:pt x="24" y="99"/>
                  </a:lnTo>
                  <a:lnTo>
                    <a:pt x="26" y="77"/>
                  </a:lnTo>
                  <a:lnTo>
                    <a:pt x="28" y="64"/>
                  </a:lnTo>
                  <a:lnTo>
                    <a:pt x="31" y="49"/>
                  </a:lnTo>
                  <a:lnTo>
                    <a:pt x="37" y="35"/>
                  </a:lnTo>
                  <a:lnTo>
                    <a:pt x="46" y="18"/>
                  </a:lnTo>
                  <a:lnTo>
                    <a:pt x="46" y="18"/>
                  </a:lnTo>
                  <a:lnTo>
                    <a:pt x="51" y="13"/>
                  </a:lnTo>
                  <a:lnTo>
                    <a:pt x="59" y="7"/>
                  </a:lnTo>
                  <a:lnTo>
                    <a:pt x="64" y="4"/>
                  </a:lnTo>
                  <a:lnTo>
                    <a:pt x="72" y="2"/>
                  </a:lnTo>
                  <a:lnTo>
                    <a:pt x="86" y="0"/>
                  </a:lnTo>
                  <a:lnTo>
                    <a:pt x="99" y="2"/>
                  </a:lnTo>
                  <a:lnTo>
                    <a:pt x="112" y="6"/>
                  </a:lnTo>
                  <a:lnTo>
                    <a:pt x="123" y="11"/>
                  </a:lnTo>
                  <a:lnTo>
                    <a:pt x="132" y="15"/>
                  </a:lnTo>
                  <a:lnTo>
                    <a:pt x="132" y="15"/>
                  </a:lnTo>
                  <a:lnTo>
                    <a:pt x="128" y="27"/>
                  </a:lnTo>
                  <a:lnTo>
                    <a:pt x="114" y="60"/>
                  </a:lnTo>
                  <a:lnTo>
                    <a:pt x="114" y="60"/>
                  </a:lnTo>
                  <a:lnTo>
                    <a:pt x="114" y="62"/>
                  </a:lnTo>
                  <a:lnTo>
                    <a:pt x="114" y="62"/>
                  </a:lnTo>
                  <a:lnTo>
                    <a:pt x="108" y="77"/>
                  </a:lnTo>
                  <a:lnTo>
                    <a:pt x="101" y="101"/>
                  </a:lnTo>
                  <a:lnTo>
                    <a:pt x="84" y="159"/>
                  </a:lnTo>
                  <a:lnTo>
                    <a:pt x="64" y="236"/>
                  </a:lnTo>
                  <a:lnTo>
                    <a:pt x="64" y="236"/>
                  </a:lnTo>
                  <a:lnTo>
                    <a:pt x="61" y="261"/>
                  </a:lnTo>
                  <a:lnTo>
                    <a:pt x="59" y="281"/>
                  </a:lnTo>
                  <a:lnTo>
                    <a:pt x="59" y="301"/>
                  </a:lnTo>
                  <a:lnTo>
                    <a:pt x="59" y="301"/>
                  </a:lnTo>
                  <a:lnTo>
                    <a:pt x="59" y="325"/>
                  </a:lnTo>
                  <a:lnTo>
                    <a:pt x="57" y="349"/>
                  </a:lnTo>
                  <a:lnTo>
                    <a:pt x="57" y="349"/>
                  </a:lnTo>
                  <a:lnTo>
                    <a:pt x="59" y="360"/>
                  </a:lnTo>
                  <a:lnTo>
                    <a:pt x="61" y="371"/>
                  </a:lnTo>
                  <a:lnTo>
                    <a:pt x="61" y="371"/>
                  </a:lnTo>
                  <a:lnTo>
                    <a:pt x="66" y="380"/>
                  </a:lnTo>
                  <a:lnTo>
                    <a:pt x="61" y="385"/>
                  </a:lnTo>
                  <a:lnTo>
                    <a:pt x="30" y="389"/>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5" name="Freeform 140">
              <a:extLst>
                <a:ext uri="{FF2B5EF4-FFF2-40B4-BE49-F238E27FC236}">
                  <a16:creationId xmlns="" xmlns:a16="http://schemas.microsoft.com/office/drawing/2014/main" id="{7AE6A5E0-2639-4A4C-B7A7-023954E59290}"/>
                </a:ext>
              </a:extLst>
            </p:cNvPr>
            <p:cNvSpPr>
              <a:spLocks/>
            </p:cNvSpPr>
            <p:nvPr/>
          </p:nvSpPr>
          <p:spPr bwMode="auto">
            <a:xfrm>
              <a:off x="4903788" y="3827464"/>
              <a:ext cx="209550" cy="617538"/>
            </a:xfrm>
            <a:custGeom>
              <a:avLst/>
              <a:gdLst>
                <a:gd name="T0" fmla="*/ 30 w 132"/>
                <a:gd name="T1" fmla="*/ 389 h 389"/>
                <a:gd name="T2" fmla="*/ 30 w 132"/>
                <a:gd name="T3" fmla="*/ 389 h 389"/>
                <a:gd name="T4" fmla="*/ 30 w 132"/>
                <a:gd name="T5" fmla="*/ 389 h 389"/>
                <a:gd name="T6" fmla="*/ 24 w 132"/>
                <a:gd name="T7" fmla="*/ 387 h 389"/>
                <a:gd name="T8" fmla="*/ 19 w 132"/>
                <a:gd name="T9" fmla="*/ 380 h 389"/>
                <a:gd name="T10" fmla="*/ 9 w 132"/>
                <a:gd name="T11" fmla="*/ 363 h 389"/>
                <a:gd name="T12" fmla="*/ 9 w 132"/>
                <a:gd name="T13" fmla="*/ 363 h 389"/>
                <a:gd name="T14" fmla="*/ 6 w 132"/>
                <a:gd name="T15" fmla="*/ 353 h 389"/>
                <a:gd name="T16" fmla="*/ 2 w 132"/>
                <a:gd name="T17" fmla="*/ 340 h 389"/>
                <a:gd name="T18" fmla="*/ 0 w 132"/>
                <a:gd name="T19" fmla="*/ 312 h 389"/>
                <a:gd name="T20" fmla="*/ 2 w 132"/>
                <a:gd name="T21" fmla="*/ 292 h 389"/>
                <a:gd name="T22" fmla="*/ 4 w 132"/>
                <a:gd name="T23" fmla="*/ 281 h 389"/>
                <a:gd name="T24" fmla="*/ 4 w 132"/>
                <a:gd name="T25" fmla="*/ 281 h 389"/>
                <a:gd name="T26" fmla="*/ 9 w 132"/>
                <a:gd name="T27" fmla="*/ 274 h 389"/>
                <a:gd name="T28" fmla="*/ 9 w 132"/>
                <a:gd name="T29" fmla="*/ 274 h 389"/>
                <a:gd name="T30" fmla="*/ 13 w 132"/>
                <a:gd name="T31" fmla="*/ 267 h 389"/>
                <a:gd name="T32" fmla="*/ 17 w 132"/>
                <a:gd name="T33" fmla="*/ 254 h 389"/>
                <a:gd name="T34" fmla="*/ 20 w 132"/>
                <a:gd name="T35" fmla="*/ 216 h 389"/>
                <a:gd name="T36" fmla="*/ 24 w 132"/>
                <a:gd name="T37" fmla="*/ 164 h 389"/>
                <a:gd name="T38" fmla="*/ 26 w 132"/>
                <a:gd name="T39" fmla="*/ 106 h 389"/>
                <a:gd name="T40" fmla="*/ 26 w 132"/>
                <a:gd name="T41" fmla="*/ 106 h 389"/>
                <a:gd name="T42" fmla="*/ 24 w 132"/>
                <a:gd name="T43" fmla="*/ 99 h 389"/>
                <a:gd name="T44" fmla="*/ 26 w 132"/>
                <a:gd name="T45" fmla="*/ 77 h 389"/>
                <a:gd name="T46" fmla="*/ 28 w 132"/>
                <a:gd name="T47" fmla="*/ 64 h 389"/>
                <a:gd name="T48" fmla="*/ 31 w 132"/>
                <a:gd name="T49" fmla="*/ 49 h 389"/>
                <a:gd name="T50" fmla="*/ 37 w 132"/>
                <a:gd name="T51" fmla="*/ 35 h 389"/>
                <a:gd name="T52" fmla="*/ 46 w 132"/>
                <a:gd name="T53" fmla="*/ 18 h 389"/>
                <a:gd name="T54" fmla="*/ 46 w 132"/>
                <a:gd name="T55" fmla="*/ 18 h 389"/>
                <a:gd name="T56" fmla="*/ 51 w 132"/>
                <a:gd name="T57" fmla="*/ 13 h 389"/>
                <a:gd name="T58" fmla="*/ 59 w 132"/>
                <a:gd name="T59" fmla="*/ 7 h 389"/>
                <a:gd name="T60" fmla="*/ 64 w 132"/>
                <a:gd name="T61" fmla="*/ 4 h 389"/>
                <a:gd name="T62" fmla="*/ 72 w 132"/>
                <a:gd name="T63" fmla="*/ 2 h 389"/>
                <a:gd name="T64" fmla="*/ 86 w 132"/>
                <a:gd name="T65" fmla="*/ 0 h 389"/>
                <a:gd name="T66" fmla="*/ 99 w 132"/>
                <a:gd name="T67" fmla="*/ 2 h 389"/>
                <a:gd name="T68" fmla="*/ 112 w 132"/>
                <a:gd name="T69" fmla="*/ 6 h 389"/>
                <a:gd name="T70" fmla="*/ 123 w 132"/>
                <a:gd name="T71" fmla="*/ 11 h 389"/>
                <a:gd name="T72" fmla="*/ 132 w 132"/>
                <a:gd name="T73" fmla="*/ 15 h 389"/>
                <a:gd name="T74" fmla="*/ 132 w 132"/>
                <a:gd name="T75" fmla="*/ 15 h 389"/>
                <a:gd name="T76" fmla="*/ 128 w 132"/>
                <a:gd name="T77" fmla="*/ 27 h 389"/>
                <a:gd name="T78" fmla="*/ 114 w 132"/>
                <a:gd name="T79" fmla="*/ 60 h 389"/>
                <a:gd name="T80" fmla="*/ 114 w 132"/>
                <a:gd name="T81" fmla="*/ 60 h 389"/>
                <a:gd name="T82" fmla="*/ 114 w 132"/>
                <a:gd name="T83" fmla="*/ 62 h 389"/>
                <a:gd name="T84" fmla="*/ 114 w 132"/>
                <a:gd name="T85" fmla="*/ 62 h 389"/>
                <a:gd name="T86" fmla="*/ 108 w 132"/>
                <a:gd name="T87" fmla="*/ 77 h 389"/>
                <a:gd name="T88" fmla="*/ 101 w 132"/>
                <a:gd name="T89" fmla="*/ 101 h 389"/>
                <a:gd name="T90" fmla="*/ 84 w 132"/>
                <a:gd name="T91" fmla="*/ 159 h 389"/>
                <a:gd name="T92" fmla="*/ 64 w 132"/>
                <a:gd name="T93" fmla="*/ 236 h 389"/>
                <a:gd name="T94" fmla="*/ 64 w 132"/>
                <a:gd name="T95" fmla="*/ 236 h 389"/>
                <a:gd name="T96" fmla="*/ 61 w 132"/>
                <a:gd name="T97" fmla="*/ 261 h 389"/>
                <a:gd name="T98" fmla="*/ 59 w 132"/>
                <a:gd name="T99" fmla="*/ 281 h 389"/>
                <a:gd name="T100" fmla="*/ 59 w 132"/>
                <a:gd name="T101" fmla="*/ 301 h 389"/>
                <a:gd name="T102" fmla="*/ 59 w 132"/>
                <a:gd name="T103" fmla="*/ 301 h 389"/>
                <a:gd name="T104" fmla="*/ 59 w 132"/>
                <a:gd name="T105" fmla="*/ 325 h 389"/>
                <a:gd name="T106" fmla="*/ 57 w 132"/>
                <a:gd name="T107" fmla="*/ 349 h 389"/>
                <a:gd name="T108" fmla="*/ 57 w 132"/>
                <a:gd name="T109" fmla="*/ 349 h 389"/>
                <a:gd name="T110" fmla="*/ 59 w 132"/>
                <a:gd name="T111" fmla="*/ 360 h 389"/>
                <a:gd name="T112" fmla="*/ 61 w 132"/>
                <a:gd name="T113" fmla="*/ 371 h 389"/>
                <a:gd name="T114" fmla="*/ 61 w 132"/>
                <a:gd name="T115" fmla="*/ 371 h 389"/>
                <a:gd name="T116" fmla="*/ 66 w 132"/>
                <a:gd name="T117" fmla="*/ 380 h 389"/>
                <a:gd name="T118" fmla="*/ 61 w 132"/>
                <a:gd name="T119" fmla="*/ 385 h 389"/>
                <a:gd name="T120" fmla="*/ 30 w 132"/>
                <a:gd name="T121"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389">
                  <a:moveTo>
                    <a:pt x="30" y="389"/>
                  </a:moveTo>
                  <a:lnTo>
                    <a:pt x="30" y="389"/>
                  </a:lnTo>
                  <a:lnTo>
                    <a:pt x="30" y="389"/>
                  </a:lnTo>
                  <a:lnTo>
                    <a:pt x="24" y="387"/>
                  </a:lnTo>
                  <a:lnTo>
                    <a:pt x="19" y="380"/>
                  </a:lnTo>
                  <a:lnTo>
                    <a:pt x="9" y="363"/>
                  </a:lnTo>
                  <a:lnTo>
                    <a:pt x="9" y="363"/>
                  </a:lnTo>
                  <a:lnTo>
                    <a:pt x="6" y="353"/>
                  </a:lnTo>
                  <a:lnTo>
                    <a:pt x="2" y="340"/>
                  </a:lnTo>
                  <a:lnTo>
                    <a:pt x="0" y="312"/>
                  </a:lnTo>
                  <a:lnTo>
                    <a:pt x="2" y="292"/>
                  </a:lnTo>
                  <a:lnTo>
                    <a:pt x="4" y="281"/>
                  </a:lnTo>
                  <a:lnTo>
                    <a:pt x="4" y="281"/>
                  </a:lnTo>
                  <a:lnTo>
                    <a:pt x="9" y="274"/>
                  </a:lnTo>
                  <a:lnTo>
                    <a:pt x="9" y="274"/>
                  </a:lnTo>
                  <a:lnTo>
                    <a:pt x="13" y="267"/>
                  </a:lnTo>
                  <a:lnTo>
                    <a:pt x="17" y="254"/>
                  </a:lnTo>
                  <a:lnTo>
                    <a:pt x="20" y="216"/>
                  </a:lnTo>
                  <a:lnTo>
                    <a:pt x="24" y="164"/>
                  </a:lnTo>
                  <a:lnTo>
                    <a:pt x="26" y="106"/>
                  </a:lnTo>
                  <a:lnTo>
                    <a:pt x="26" y="106"/>
                  </a:lnTo>
                  <a:lnTo>
                    <a:pt x="24" y="99"/>
                  </a:lnTo>
                  <a:lnTo>
                    <a:pt x="26" y="77"/>
                  </a:lnTo>
                  <a:lnTo>
                    <a:pt x="28" y="64"/>
                  </a:lnTo>
                  <a:lnTo>
                    <a:pt x="31" y="49"/>
                  </a:lnTo>
                  <a:lnTo>
                    <a:pt x="37" y="35"/>
                  </a:lnTo>
                  <a:lnTo>
                    <a:pt x="46" y="18"/>
                  </a:lnTo>
                  <a:lnTo>
                    <a:pt x="46" y="18"/>
                  </a:lnTo>
                  <a:lnTo>
                    <a:pt x="51" y="13"/>
                  </a:lnTo>
                  <a:lnTo>
                    <a:pt x="59" y="7"/>
                  </a:lnTo>
                  <a:lnTo>
                    <a:pt x="64" y="4"/>
                  </a:lnTo>
                  <a:lnTo>
                    <a:pt x="72" y="2"/>
                  </a:lnTo>
                  <a:lnTo>
                    <a:pt x="86" y="0"/>
                  </a:lnTo>
                  <a:lnTo>
                    <a:pt x="99" y="2"/>
                  </a:lnTo>
                  <a:lnTo>
                    <a:pt x="112" y="6"/>
                  </a:lnTo>
                  <a:lnTo>
                    <a:pt x="123" y="11"/>
                  </a:lnTo>
                  <a:lnTo>
                    <a:pt x="132" y="15"/>
                  </a:lnTo>
                  <a:lnTo>
                    <a:pt x="132" y="15"/>
                  </a:lnTo>
                  <a:lnTo>
                    <a:pt x="128" y="27"/>
                  </a:lnTo>
                  <a:lnTo>
                    <a:pt x="114" y="60"/>
                  </a:lnTo>
                  <a:lnTo>
                    <a:pt x="114" y="60"/>
                  </a:lnTo>
                  <a:lnTo>
                    <a:pt x="114" y="62"/>
                  </a:lnTo>
                  <a:lnTo>
                    <a:pt x="114" y="62"/>
                  </a:lnTo>
                  <a:lnTo>
                    <a:pt x="108" y="77"/>
                  </a:lnTo>
                  <a:lnTo>
                    <a:pt x="101" y="101"/>
                  </a:lnTo>
                  <a:lnTo>
                    <a:pt x="84" y="159"/>
                  </a:lnTo>
                  <a:lnTo>
                    <a:pt x="64" y="236"/>
                  </a:lnTo>
                  <a:lnTo>
                    <a:pt x="64" y="236"/>
                  </a:lnTo>
                  <a:lnTo>
                    <a:pt x="61" y="261"/>
                  </a:lnTo>
                  <a:lnTo>
                    <a:pt x="59" y="281"/>
                  </a:lnTo>
                  <a:lnTo>
                    <a:pt x="59" y="301"/>
                  </a:lnTo>
                  <a:lnTo>
                    <a:pt x="59" y="301"/>
                  </a:lnTo>
                  <a:lnTo>
                    <a:pt x="59" y="325"/>
                  </a:lnTo>
                  <a:lnTo>
                    <a:pt x="57" y="349"/>
                  </a:lnTo>
                  <a:lnTo>
                    <a:pt x="57" y="349"/>
                  </a:lnTo>
                  <a:lnTo>
                    <a:pt x="59" y="360"/>
                  </a:lnTo>
                  <a:lnTo>
                    <a:pt x="61" y="371"/>
                  </a:lnTo>
                  <a:lnTo>
                    <a:pt x="61" y="371"/>
                  </a:lnTo>
                  <a:lnTo>
                    <a:pt x="66" y="380"/>
                  </a:lnTo>
                  <a:lnTo>
                    <a:pt x="61" y="385"/>
                  </a:lnTo>
                  <a:lnTo>
                    <a:pt x="30" y="3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6" name="Freeform 141">
              <a:extLst>
                <a:ext uri="{FF2B5EF4-FFF2-40B4-BE49-F238E27FC236}">
                  <a16:creationId xmlns="" xmlns:a16="http://schemas.microsoft.com/office/drawing/2014/main" id="{E8EF43FF-BD02-4E7C-B890-2C0D4E5D544B}"/>
                </a:ext>
              </a:extLst>
            </p:cNvPr>
            <p:cNvSpPr>
              <a:spLocks/>
            </p:cNvSpPr>
            <p:nvPr/>
          </p:nvSpPr>
          <p:spPr bwMode="auto">
            <a:xfrm>
              <a:off x="4881563" y="4273551"/>
              <a:ext cx="165100" cy="223838"/>
            </a:xfrm>
            <a:custGeom>
              <a:avLst/>
              <a:gdLst>
                <a:gd name="T0" fmla="*/ 98 w 104"/>
                <a:gd name="T1" fmla="*/ 141 h 141"/>
                <a:gd name="T2" fmla="*/ 98 w 104"/>
                <a:gd name="T3" fmla="*/ 141 h 141"/>
                <a:gd name="T4" fmla="*/ 89 w 104"/>
                <a:gd name="T5" fmla="*/ 141 h 141"/>
                <a:gd name="T6" fmla="*/ 78 w 104"/>
                <a:gd name="T7" fmla="*/ 139 h 141"/>
                <a:gd name="T8" fmla="*/ 65 w 104"/>
                <a:gd name="T9" fmla="*/ 135 h 141"/>
                <a:gd name="T10" fmla="*/ 53 w 104"/>
                <a:gd name="T11" fmla="*/ 130 h 141"/>
                <a:gd name="T12" fmla="*/ 42 w 104"/>
                <a:gd name="T13" fmla="*/ 124 h 141"/>
                <a:gd name="T14" fmla="*/ 31 w 104"/>
                <a:gd name="T15" fmla="*/ 117 h 141"/>
                <a:gd name="T16" fmla="*/ 22 w 104"/>
                <a:gd name="T17" fmla="*/ 110 h 141"/>
                <a:gd name="T18" fmla="*/ 16 w 104"/>
                <a:gd name="T19" fmla="*/ 101 h 141"/>
                <a:gd name="T20" fmla="*/ 16 w 104"/>
                <a:gd name="T21" fmla="*/ 101 h 141"/>
                <a:gd name="T22" fmla="*/ 13 w 104"/>
                <a:gd name="T23" fmla="*/ 93 h 141"/>
                <a:gd name="T24" fmla="*/ 11 w 104"/>
                <a:gd name="T25" fmla="*/ 82 h 141"/>
                <a:gd name="T26" fmla="*/ 9 w 104"/>
                <a:gd name="T27" fmla="*/ 130 h 141"/>
                <a:gd name="T28" fmla="*/ 2 w 104"/>
                <a:gd name="T29" fmla="*/ 130 h 141"/>
                <a:gd name="T30" fmla="*/ 2 w 104"/>
                <a:gd name="T31" fmla="*/ 44 h 141"/>
                <a:gd name="T32" fmla="*/ 2 w 104"/>
                <a:gd name="T33" fmla="*/ 44 h 141"/>
                <a:gd name="T34" fmla="*/ 0 w 104"/>
                <a:gd name="T35" fmla="*/ 39 h 141"/>
                <a:gd name="T36" fmla="*/ 0 w 104"/>
                <a:gd name="T37" fmla="*/ 39 h 141"/>
                <a:gd name="T38" fmla="*/ 2 w 104"/>
                <a:gd name="T39" fmla="*/ 31 h 141"/>
                <a:gd name="T40" fmla="*/ 5 w 104"/>
                <a:gd name="T41" fmla="*/ 22 h 141"/>
                <a:gd name="T42" fmla="*/ 18 w 104"/>
                <a:gd name="T43" fmla="*/ 0 h 141"/>
                <a:gd name="T44" fmla="*/ 18 w 104"/>
                <a:gd name="T45" fmla="*/ 0 h 141"/>
                <a:gd name="T46" fmla="*/ 16 w 104"/>
                <a:gd name="T47" fmla="*/ 11 h 141"/>
                <a:gd name="T48" fmla="*/ 14 w 104"/>
                <a:gd name="T49" fmla="*/ 31 h 141"/>
                <a:gd name="T50" fmla="*/ 16 w 104"/>
                <a:gd name="T51" fmla="*/ 59 h 141"/>
                <a:gd name="T52" fmla="*/ 20 w 104"/>
                <a:gd name="T53" fmla="*/ 72 h 141"/>
                <a:gd name="T54" fmla="*/ 23 w 104"/>
                <a:gd name="T55" fmla="*/ 82 h 141"/>
                <a:gd name="T56" fmla="*/ 23 w 104"/>
                <a:gd name="T57" fmla="*/ 82 h 141"/>
                <a:gd name="T58" fmla="*/ 29 w 104"/>
                <a:gd name="T59" fmla="*/ 92 h 141"/>
                <a:gd name="T60" fmla="*/ 33 w 104"/>
                <a:gd name="T61" fmla="*/ 99 h 141"/>
                <a:gd name="T62" fmla="*/ 38 w 104"/>
                <a:gd name="T63" fmla="*/ 103 h 141"/>
                <a:gd name="T64" fmla="*/ 42 w 104"/>
                <a:gd name="T65" fmla="*/ 104 h 141"/>
                <a:gd name="T66" fmla="*/ 47 w 104"/>
                <a:gd name="T67" fmla="*/ 106 h 141"/>
                <a:gd name="T68" fmla="*/ 49 w 104"/>
                <a:gd name="T69" fmla="*/ 106 h 141"/>
                <a:gd name="T70" fmla="*/ 75 w 104"/>
                <a:gd name="T71" fmla="*/ 104 h 141"/>
                <a:gd name="T72" fmla="*/ 80 w 104"/>
                <a:gd name="T73" fmla="*/ 99 h 141"/>
                <a:gd name="T74" fmla="*/ 80 w 104"/>
                <a:gd name="T75" fmla="*/ 99 h 141"/>
                <a:gd name="T76" fmla="*/ 89 w 104"/>
                <a:gd name="T77" fmla="*/ 113 h 141"/>
                <a:gd name="T78" fmla="*/ 100 w 104"/>
                <a:gd name="T79" fmla="*/ 126 h 141"/>
                <a:gd name="T80" fmla="*/ 104 w 104"/>
                <a:gd name="T81" fmla="*/ 132 h 141"/>
                <a:gd name="T82" fmla="*/ 104 w 104"/>
                <a:gd name="T83" fmla="*/ 135 h 141"/>
                <a:gd name="T84" fmla="*/ 104 w 104"/>
                <a:gd name="T85" fmla="*/ 139 h 141"/>
                <a:gd name="T86" fmla="*/ 98 w 104"/>
                <a:gd name="T8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141">
                  <a:moveTo>
                    <a:pt x="98" y="141"/>
                  </a:moveTo>
                  <a:lnTo>
                    <a:pt x="98" y="141"/>
                  </a:lnTo>
                  <a:lnTo>
                    <a:pt x="89" y="141"/>
                  </a:lnTo>
                  <a:lnTo>
                    <a:pt x="78" y="139"/>
                  </a:lnTo>
                  <a:lnTo>
                    <a:pt x="65" y="135"/>
                  </a:lnTo>
                  <a:lnTo>
                    <a:pt x="53" y="130"/>
                  </a:lnTo>
                  <a:lnTo>
                    <a:pt x="42" y="124"/>
                  </a:lnTo>
                  <a:lnTo>
                    <a:pt x="31" y="117"/>
                  </a:lnTo>
                  <a:lnTo>
                    <a:pt x="22" y="110"/>
                  </a:lnTo>
                  <a:lnTo>
                    <a:pt x="16" y="101"/>
                  </a:lnTo>
                  <a:lnTo>
                    <a:pt x="16" y="101"/>
                  </a:lnTo>
                  <a:lnTo>
                    <a:pt x="13" y="93"/>
                  </a:lnTo>
                  <a:lnTo>
                    <a:pt x="11" y="82"/>
                  </a:lnTo>
                  <a:lnTo>
                    <a:pt x="9" y="130"/>
                  </a:lnTo>
                  <a:lnTo>
                    <a:pt x="2" y="130"/>
                  </a:lnTo>
                  <a:lnTo>
                    <a:pt x="2" y="44"/>
                  </a:lnTo>
                  <a:lnTo>
                    <a:pt x="2" y="44"/>
                  </a:lnTo>
                  <a:lnTo>
                    <a:pt x="0" y="39"/>
                  </a:lnTo>
                  <a:lnTo>
                    <a:pt x="0" y="39"/>
                  </a:lnTo>
                  <a:lnTo>
                    <a:pt x="2" y="31"/>
                  </a:lnTo>
                  <a:lnTo>
                    <a:pt x="5" y="22"/>
                  </a:lnTo>
                  <a:lnTo>
                    <a:pt x="18" y="0"/>
                  </a:lnTo>
                  <a:lnTo>
                    <a:pt x="18" y="0"/>
                  </a:lnTo>
                  <a:lnTo>
                    <a:pt x="16" y="11"/>
                  </a:lnTo>
                  <a:lnTo>
                    <a:pt x="14" y="31"/>
                  </a:lnTo>
                  <a:lnTo>
                    <a:pt x="16" y="59"/>
                  </a:lnTo>
                  <a:lnTo>
                    <a:pt x="20" y="72"/>
                  </a:lnTo>
                  <a:lnTo>
                    <a:pt x="23" y="82"/>
                  </a:lnTo>
                  <a:lnTo>
                    <a:pt x="23" y="82"/>
                  </a:lnTo>
                  <a:lnTo>
                    <a:pt x="29" y="92"/>
                  </a:lnTo>
                  <a:lnTo>
                    <a:pt x="33" y="99"/>
                  </a:lnTo>
                  <a:lnTo>
                    <a:pt x="38" y="103"/>
                  </a:lnTo>
                  <a:lnTo>
                    <a:pt x="42" y="104"/>
                  </a:lnTo>
                  <a:lnTo>
                    <a:pt x="47" y="106"/>
                  </a:lnTo>
                  <a:lnTo>
                    <a:pt x="49" y="106"/>
                  </a:lnTo>
                  <a:lnTo>
                    <a:pt x="75" y="104"/>
                  </a:lnTo>
                  <a:lnTo>
                    <a:pt x="80" y="99"/>
                  </a:lnTo>
                  <a:lnTo>
                    <a:pt x="80" y="99"/>
                  </a:lnTo>
                  <a:lnTo>
                    <a:pt x="89" y="113"/>
                  </a:lnTo>
                  <a:lnTo>
                    <a:pt x="100" y="126"/>
                  </a:lnTo>
                  <a:lnTo>
                    <a:pt x="104" y="132"/>
                  </a:lnTo>
                  <a:lnTo>
                    <a:pt x="104" y="135"/>
                  </a:lnTo>
                  <a:lnTo>
                    <a:pt x="104" y="139"/>
                  </a:lnTo>
                  <a:lnTo>
                    <a:pt x="98" y="141"/>
                  </a:lnTo>
                  <a:close/>
                </a:path>
              </a:pathLst>
            </a:custGeom>
            <a:solidFill>
              <a:srgbClr val="2221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7" name="Freeform 142">
              <a:extLst>
                <a:ext uri="{FF2B5EF4-FFF2-40B4-BE49-F238E27FC236}">
                  <a16:creationId xmlns="" xmlns:a16="http://schemas.microsoft.com/office/drawing/2014/main" id="{68CB8A2C-080C-4804-A70E-3214D3FA0788}"/>
                </a:ext>
              </a:extLst>
            </p:cNvPr>
            <p:cNvSpPr>
              <a:spLocks/>
            </p:cNvSpPr>
            <p:nvPr/>
          </p:nvSpPr>
          <p:spPr bwMode="auto">
            <a:xfrm>
              <a:off x="4881563" y="4273551"/>
              <a:ext cx="165100" cy="223838"/>
            </a:xfrm>
            <a:custGeom>
              <a:avLst/>
              <a:gdLst>
                <a:gd name="T0" fmla="*/ 98 w 104"/>
                <a:gd name="T1" fmla="*/ 141 h 141"/>
                <a:gd name="T2" fmla="*/ 98 w 104"/>
                <a:gd name="T3" fmla="*/ 141 h 141"/>
                <a:gd name="T4" fmla="*/ 89 w 104"/>
                <a:gd name="T5" fmla="*/ 141 h 141"/>
                <a:gd name="T6" fmla="*/ 78 w 104"/>
                <a:gd name="T7" fmla="*/ 139 h 141"/>
                <a:gd name="T8" fmla="*/ 65 w 104"/>
                <a:gd name="T9" fmla="*/ 135 h 141"/>
                <a:gd name="T10" fmla="*/ 53 w 104"/>
                <a:gd name="T11" fmla="*/ 130 h 141"/>
                <a:gd name="T12" fmla="*/ 42 w 104"/>
                <a:gd name="T13" fmla="*/ 124 h 141"/>
                <a:gd name="T14" fmla="*/ 31 w 104"/>
                <a:gd name="T15" fmla="*/ 117 h 141"/>
                <a:gd name="T16" fmla="*/ 22 w 104"/>
                <a:gd name="T17" fmla="*/ 110 h 141"/>
                <a:gd name="T18" fmla="*/ 16 w 104"/>
                <a:gd name="T19" fmla="*/ 101 h 141"/>
                <a:gd name="T20" fmla="*/ 16 w 104"/>
                <a:gd name="T21" fmla="*/ 101 h 141"/>
                <a:gd name="T22" fmla="*/ 13 w 104"/>
                <a:gd name="T23" fmla="*/ 93 h 141"/>
                <a:gd name="T24" fmla="*/ 11 w 104"/>
                <a:gd name="T25" fmla="*/ 82 h 141"/>
                <a:gd name="T26" fmla="*/ 9 w 104"/>
                <a:gd name="T27" fmla="*/ 130 h 141"/>
                <a:gd name="T28" fmla="*/ 2 w 104"/>
                <a:gd name="T29" fmla="*/ 130 h 141"/>
                <a:gd name="T30" fmla="*/ 2 w 104"/>
                <a:gd name="T31" fmla="*/ 44 h 141"/>
                <a:gd name="T32" fmla="*/ 2 w 104"/>
                <a:gd name="T33" fmla="*/ 44 h 141"/>
                <a:gd name="T34" fmla="*/ 0 w 104"/>
                <a:gd name="T35" fmla="*/ 39 h 141"/>
                <a:gd name="T36" fmla="*/ 0 w 104"/>
                <a:gd name="T37" fmla="*/ 39 h 141"/>
                <a:gd name="T38" fmla="*/ 2 w 104"/>
                <a:gd name="T39" fmla="*/ 31 h 141"/>
                <a:gd name="T40" fmla="*/ 5 w 104"/>
                <a:gd name="T41" fmla="*/ 22 h 141"/>
                <a:gd name="T42" fmla="*/ 18 w 104"/>
                <a:gd name="T43" fmla="*/ 0 h 141"/>
                <a:gd name="T44" fmla="*/ 18 w 104"/>
                <a:gd name="T45" fmla="*/ 0 h 141"/>
                <a:gd name="T46" fmla="*/ 16 w 104"/>
                <a:gd name="T47" fmla="*/ 11 h 141"/>
                <a:gd name="T48" fmla="*/ 14 w 104"/>
                <a:gd name="T49" fmla="*/ 31 h 141"/>
                <a:gd name="T50" fmla="*/ 16 w 104"/>
                <a:gd name="T51" fmla="*/ 59 h 141"/>
                <a:gd name="T52" fmla="*/ 20 w 104"/>
                <a:gd name="T53" fmla="*/ 72 h 141"/>
                <a:gd name="T54" fmla="*/ 23 w 104"/>
                <a:gd name="T55" fmla="*/ 82 h 141"/>
                <a:gd name="T56" fmla="*/ 23 w 104"/>
                <a:gd name="T57" fmla="*/ 82 h 141"/>
                <a:gd name="T58" fmla="*/ 29 w 104"/>
                <a:gd name="T59" fmla="*/ 92 h 141"/>
                <a:gd name="T60" fmla="*/ 33 w 104"/>
                <a:gd name="T61" fmla="*/ 99 h 141"/>
                <a:gd name="T62" fmla="*/ 38 w 104"/>
                <a:gd name="T63" fmla="*/ 103 h 141"/>
                <a:gd name="T64" fmla="*/ 42 w 104"/>
                <a:gd name="T65" fmla="*/ 104 h 141"/>
                <a:gd name="T66" fmla="*/ 47 w 104"/>
                <a:gd name="T67" fmla="*/ 106 h 141"/>
                <a:gd name="T68" fmla="*/ 49 w 104"/>
                <a:gd name="T69" fmla="*/ 106 h 141"/>
                <a:gd name="T70" fmla="*/ 75 w 104"/>
                <a:gd name="T71" fmla="*/ 104 h 141"/>
                <a:gd name="T72" fmla="*/ 80 w 104"/>
                <a:gd name="T73" fmla="*/ 99 h 141"/>
                <a:gd name="T74" fmla="*/ 80 w 104"/>
                <a:gd name="T75" fmla="*/ 99 h 141"/>
                <a:gd name="T76" fmla="*/ 89 w 104"/>
                <a:gd name="T77" fmla="*/ 113 h 141"/>
                <a:gd name="T78" fmla="*/ 100 w 104"/>
                <a:gd name="T79" fmla="*/ 126 h 141"/>
                <a:gd name="T80" fmla="*/ 104 w 104"/>
                <a:gd name="T81" fmla="*/ 132 h 141"/>
                <a:gd name="T82" fmla="*/ 104 w 104"/>
                <a:gd name="T83" fmla="*/ 135 h 141"/>
                <a:gd name="T84" fmla="*/ 104 w 104"/>
                <a:gd name="T85" fmla="*/ 139 h 141"/>
                <a:gd name="T86" fmla="*/ 98 w 104"/>
                <a:gd name="T8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141">
                  <a:moveTo>
                    <a:pt x="98" y="141"/>
                  </a:moveTo>
                  <a:lnTo>
                    <a:pt x="98" y="141"/>
                  </a:lnTo>
                  <a:lnTo>
                    <a:pt x="89" y="141"/>
                  </a:lnTo>
                  <a:lnTo>
                    <a:pt x="78" y="139"/>
                  </a:lnTo>
                  <a:lnTo>
                    <a:pt x="65" y="135"/>
                  </a:lnTo>
                  <a:lnTo>
                    <a:pt x="53" y="130"/>
                  </a:lnTo>
                  <a:lnTo>
                    <a:pt x="42" y="124"/>
                  </a:lnTo>
                  <a:lnTo>
                    <a:pt x="31" y="117"/>
                  </a:lnTo>
                  <a:lnTo>
                    <a:pt x="22" y="110"/>
                  </a:lnTo>
                  <a:lnTo>
                    <a:pt x="16" y="101"/>
                  </a:lnTo>
                  <a:lnTo>
                    <a:pt x="16" y="101"/>
                  </a:lnTo>
                  <a:lnTo>
                    <a:pt x="13" y="93"/>
                  </a:lnTo>
                  <a:lnTo>
                    <a:pt x="11" y="82"/>
                  </a:lnTo>
                  <a:lnTo>
                    <a:pt x="9" y="130"/>
                  </a:lnTo>
                  <a:lnTo>
                    <a:pt x="2" y="130"/>
                  </a:lnTo>
                  <a:lnTo>
                    <a:pt x="2" y="44"/>
                  </a:lnTo>
                  <a:lnTo>
                    <a:pt x="2" y="44"/>
                  </a:lnTo>
                  <a:lnTo>
                    <a:pt x="0" y="39"/>
                  </a:lnTo>
                  <a:lnTo>
                    <a:pt x="0" y="39"/>
                  </a:lnTo>
                  <a:lnTo>
                    <a:pt x="2" y="31"/>
                  </a:lnTo>
                  <a:lnTo>
                    <a:pt x="5" y="22"/>
                  </a:lnTo>
                  <a:lnTo>
                    <a:pt x="18" y="0"/>
                  </a:lnTo>
                  <a:lnTo>
                    <a:pt x="18" y="0"/>
                  </a:lnTo>
                  <a:lnTo>
                    <a:pt x="16" y="11"/>
                  </a:lnTo>
                  <a:lnTo>
                    <a:pt x="14" y="31"/>
                  </a:lnTo>
                  <a:lnTo>
                    <a:pt x="16" y="59"/>
                  </a:lnTo>
                  <a:lnTo>
                    <a:pt x="20" y="72"/>
                  </a:lnTo>
                  <a:lnTo>
                    <a:pt x="23" y="82"/>
                  </a:lnTo>
                  <a:lnTo>
                    <a:pt x="23" y="82"/>
                  </a:lnTo>
                  <a:lnTo>
                    <a:pt x="29" y="92"/>
                  </a:lnTo>
                  <a:lnTo>
                    <a:pt x="33" y="99"/>
                  </a:lnTo>
                  <a:lnTo>
                    <a:pt x="38" y="103"/>
                  </a:lnTo>
                  <a:lnTo>
                    <a:pt x="42" y="104"/>
                  </a:lnTo>
                  <a:lnTo>
                    <a:pt x="47" y="106"/>
                  </a:lnTo>
                  <a:lnTo>
                    <a:pt x="49" y="106"/>
                  </a:lnTo>
                  <a:lnTo>
                    <a:pt x="75" y="104"/>
                  </a:lnTo>
                  <a:lnTo>
                    <a:pt x="80" y="99"/>
                  </a:lnTo>
                  <a:lnTo>
                    <a:pt x="80" y="99"/>
                  </a:lnTo>
                  <a:lnTo>
                    <a:pt x="89" y="113"/>
                  </a:lnTo>
                  <a:lnTo>
                    <a:pt x="100" y="126"/>
                  </a:lnTo>
                  <a:lnTo>
                    <a:pt x="104" y="132"/>
                  </a:lnTo>
                  <a:lnTo>
                    <a:pt x="104" y="135"/>
                  </a:lnTo>
                  <a:lnTo>
                    <a:pt x="104" y="139"/>
                  </a:lnTo>
                  <a:lnTo>
                    <a:pt x="98"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8" name="Freeform 143">
              <a:extLst>
                <a:ext uri="{FF2B5EF4-FFF2-40B4-BE49-F238E27FC236}">
                  <a16:creationId xmlns="" xmlns:a16="http://schemas.microsoft.com/office/drawing/2014/main" id="{886CD837-818A-4C72-9669-52019C484B42}"/>
                </a:ext>
              </a:extLst>
            </p:cNvPr>
            <p:cNvSpPr>
              <a:spLocks/>
            </p:cNvSpPr>
            <p:nvPr/>
          </p:nvSpPr>
          <p:spPr bwMode="auto">
            <a:xfrm>
              <a:off x="4994276" y="4357689"/>
              <a:ext cx="193675" cy="104775"/>
            </a:xfrm>
            <a:custGeom>
              <a:avLst/>
              <a:gdLst>
                <a:gd name="T0" fmla="*/ 117 w 122"/>
                <a:gd name="T1" fmla="*/ 46 h 66"/>
                <a:gd name="T2" fmla="*/ 117 w 122"/>
                <a:gd name="T3" fmla="*/ 46 h 66"/>
                <a:gd name="T4" fmla="*/ 119 w 122"/>
                <a:gd name="T5" fmla="*/ 48 h 66"/>
                <a:gd name="T6" fmla="*/ 122 w 122"/>
                <a:gd name="T7" fmla="*/ 51 h 66"/>
                <a:gd name="T8" fmla="*/ 122 w 122"/>
                <a:gd name="T9" fmla="*/ 55 h 66"/>
                <a:gd name="T10" fmla="*/ 120 w 122"/>
                <a:gd name="T11" fmla="*/ 57 h 66"/>
                <a:gd name="T12" fmla="*/ 115 w 122"/>
                <a:gd name="T13" fmla="*/ 59 h 66"/>
                <a:gd name="T14" fmla="*/ 106 w 122"/>
                <a:gd name="T15" fmla="*/ 62 h 66"/>
                <a:gd name="T16" fmla="*/ 106 w 122"/>
                <a:gd name="T17" fmla="*/ 62 h 66"/>
                <a:gd name="T18" fmla="*/ 86 w 122"/>
                <a:gd name="T19" fmla="*/ 66 h 66"/>
                <a:gd name="T20" fmla="*/ 66 w 122"/>
                <a:gd name="T21" fmla="*/ 66 h 66"/>
                <a:gd name="T22" fmla="*/ 51 w 122"/>
                <a:gd name="T23" fmla="*/ 64 h 66"/>
                <a:gd name="T24" fmla="*/ 40 w 122"/>
                <a:gd name="T25" fmla="*/ 60 h 66"/>
                <a:gd name="T26" fmla="*/ 40 w 122"/>
                <a:gd name="T27" fmla="*/ 60 h 66"/>
                <a:gd name="T28" fmla="*/ 33 w 122"/>
                <a:gd name="T29" fmla="*/ 53 h 66"/>
                <a:gd name="T30" fmla="*/ 22 w 122"/>
                <a:gd name="T31" fmla="*/ 42 h 66"/>
                <a:gd name="T32" fmla="*/ 0 w 122"/>
                <a:gd name="T33" fmla="*/ 15 h 66"/>
                <a:gd name="T34" fmla="*/ 0 w 122"/>
                <a:gd name="T35" fmla="*/ 15 h 66"/>
                <a:gd name="T36" fmla="*/ 0 w 122"/>
                <a:gd name="T37" fmla="*/ 0 h 66"/>
                <a:gd name="T38" fmla="*/ 0 w 122"/>
                <a:gd name="T39" fmla="*/ 0 h 66"/>
                <a:gd name="T40" fmla="*/ 20 w 122"/>
                <a:gd name="T41" fmla="*/ 22 h 66"/>
                <a:gd name="T42" fmla="*/ 35 w 122"/>
                <a:gd name="T43" fmla="*/ 37 h 66"/>
                <a:gd name="T44" fmla="*/ 40 w 122"/>
                <a:gd name="T45" fmla="*/ 40 h 66"/>
                <a:gd name="T46" fmla="*/ 46 w 122"/>
                <a:gd name="T47" fmla="*/ 42 h 66"/>
                <a:gd name="T48" fmla="*/ 46 w 122"/>
                <a:gd name="T49" fmla="*/ 42 h 66"/>
                <a:gd name="T50" fmla="*/ 53 w 122"/>
                <a:gd name="T51" fmla="*/ 40 h 66"/>
                <a:gd name="T52" fmla="*/ 60 w 122"/>
                <a:gd name="T53" fmla="*/ 37 h 66"/>
                <a:gd name="T54" fmla="*/ 66 w 122"/>
                <a:gd name="T55" fmla="*/ 33 h 66"/>
                <a:gd name="T56" fmla="*/ 67 w 122"/>
                <a:gd name="T57" fmla="*/ 28 h 66"/>
                <a:gd name="T58" fmla="*/ 67 w 122"/>
                <a:gd name="T59" fmla="*/ 28 h 66"/>
                <a:gd name="T60" fmla="*/ 67 w 122"/>
                <a:gd name="T61" fmla="*/ 24 h 66"/>
                <a:gd name="T62" fmla="*/ 67 w 122"/>
                <a:gd name="T63" fmla="*/ 24 h 66"/>
                <a:gd name="T64" fmla="*/ 69 w 122"/>
                <a:gd name="T65" fmla="*/ 28 h 66"/>
                <a:gd name="T66" fmla="*/ 69 w 122"/>
                <a:gd name="T67" fmla="*/ 28 h 66"/>
                <a:gd name="T68" fmla="*/ 86 w 122"/>
                <a:gd name="T69" fmla="*/ 35 h 66"/>
                <a:gd name="T70" fmla="*/ 102 w 122"/>
                <a:gd name="T71" fmla="*/ 42 h 66"/>
                <a:gd name="T72" fmla="*/ 117 w 122"/>
                <a:gd name="T7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2" h="66">
                  <a:moveTo>
                    <a:pt x="117" y="46"/>
                  </a:moveTo>
                  <a:lnTo>
                    <a:pt x="117" y="46"/>
                  </a:lnTo>
                  <a:lnTo>
                    <a:pt x="119" y="48"/>
                  </a:lnTo>
                  <a:lnTo>
                    <a:pt x="122" y="51"/>
                  </a:lnTo>
                  <a:lnTo>
                    <a:pt x="122" y="55"/>
                  </a:lnTo>
                  <a:lnTo>
                    <a:pt x="120" y="57"/>
                  </a:lnTo>
                  <a:lnTo>
                    <a:pt x="115" y="59"/>
                  </a:lnTo>
                  <a:lnTo>
                    <a:pt x="106" y="62"/>
                  </a:lnTo>
                  <a:lnTo>
                    <a:pt x="106" y="62"/>
                  </a:lnTo>
                  <a:lnTo>
                    <a:pt x="86" y="66"/>
                  </a:lnTo>
                  <a:lnTo>
                    <a:pt x="66" y="66"/>
                  </a:lnTo>
                  <a:lnTo>
                    <a:pt x="51" y="64"/>
                  </a:lnTo>
                  <a:lnTo>
                    <a:pt x="40" y="60"/>
                  </a:lnTo>
                  <a:lnTo>
                    <a:pt x="40" y="60"/>
                  </a:lnTo>
                  <a:lnTo>
                    <a:pt x="33" y="53"/>
                  </a:lnTo>
                  <a:lnTo>
                    <a:pt x="22" y="42"/>
                  </a:lnTo>
                  <a:lnTo>
                    <a:pt x="0" y="15"/>
                  </a:lnTo>
                  <a:lnTo>
                    <a:pt x="0" y="15"/>
                  </a:lnTo>
                  <a:lnTo>
                    <a:pt x="0" y="0"/>
                  </a:lnTo>
                  <a:lnTo>
                    <a:pt x="0" y="0"/>
                  </a:lnTo>
                  <a:lnTo>
                    <a:pt x="20" y="22"/>
                  </a:lnTo>
                  <a:lnTo>
                    <a:pt x="35" y="37"/>
                  </a:lnTo>
                  <a:lnTo>
                    <a:pt x="40" y="40"/>
                  </a:lnTo>
                  <a:lnTo>
                    <a:pt x="46" y="42"/>
                  </a:lnTo>
                  <a:lnTo>
                    <a:pt x="46" y="42"/>
                  </a:lnTo>
                  <a:lnTo>
                    <a:pt x="53" y="40"/>
                  </a:lnTo>
                  <a:lnTo>
                    <a:pt x="60" y="37"/>
                  </a:lnTo>
                  <a:lnTo>
                    <a:pt x="66" y="33"/>
                  </a:lnTo>
                  <a:lnTo>
                    <a:pt x="67" y="28"/>
                  </a:lnTo>
                  <a:lnTo>
                    <a:pt x="67" y="28"/>
                  </a:lnTo>
                  <a:lnTo>
                    <a:pt x="67" y="24"/>
                  </a:lnTo>
                  <a:lnTo>
                    <a:pt x="67" y="24"/>
                  </a:lnTo>
                  <a:lnTo>
                    <a:pt x="69" y="28"/>
                  </a:lnTo>
                  <a:lnTo>
                    <a:pt x="69" y="28"/>
                  </a:lnTo>
                  <a:lnTo>
                    <a:pt x="86" y="35"/>
                  </a:lnTo>
                  <a:lnTo>
                    <a:pt x="102" y="42"/>
                  </a:lnTo>
                  <a:lnTo>
                    <a:pt x="117" y="46"/>
                  </a:lnTo>
                  <a:close/>
                </a:path>
              </a:pathLst>
            </a:custGeom>
            <a:solidFill>
              <a:srgbClr val="2221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9" name="Freeform 144">
              <a:extLst>
                <a:ext uri="{FF2B5EF4-FFF2-40B4-BE49-F238E27FC236}">
                  <a16:creationId xmlns="" xmlns:a16="http://schemas.microsoft.com/office/drawing/2014/main" id="{97DFB33D-E255-49A0-8467-73B35B84FF3C}"/>
                </a:ext>
              </a:extLst>
            </p:cNvPr>
            <p:cNvSpPr>
              <a:spLocks/>
            </p:cNvSpPr>
            <p:nvPr/>
          </p:nvSpPr>
          <p:spPr bwMode="auto">
            <a:xfrm>
              <a:off x="4994276" y="4357689"/>
              <a:ext cx="193675" cy="104775"/>
            </a:xfrm>
            <a:custGeom>
              <a:avLst/>
              <a:gdLst>
                <a:gd name="T0" fmla="*/ 117 w 122"/>
                <a:gd name="T1" fmla="*/ 46 h 66"/>
                <a:gd name="T2" fmla="*/ 117 w 122"/>
                <a:gd name="T3" fmla="*/ 46 h 66"/>
                <a:gd name="T4" fmla="*/ 119 w 122"/>
                <a:gd name="T5" fmla="*/ 48 h 66"/>
                <a:gd name="T6" fmla="*/ 122 w 122"/>
                <a:gd name="T7" fmla="*/ 51 h 66"/>
                <a:gd name="T8" fmla="*/ 122 w 122"/>
                <a:gd name="T9" fmla="*/ 55 h 66"/>
                <a:gd name="T10" fmla="*/ 120 w 122"/>
                <a:gd name="T11" fmla="*/ 57 h 66"/>
                <a:gd name="T12" fmla="*/ 115 w 122"/>
                <a:gd name="T13" fmla="*/ 59 h 66"/>
                <a:gd name="T14" fmla="*/ 106 w 122"/>
                <a:gd name="T15" fmla="*/ 62 h 66"/>
                <a:gd name="T16" fmla="*/ 106 w 122"/>
                <a:gd name="T17" fmla="*/ 62 h 66"/>
                <a:gd name="T18" fmla="*/ 86 w 122"/>
                <a:gd name="T19" fmla="*/ 66 h 66"/>
                <a:gd name="T20" fmla="*/ 66 w 122"/>
                <a:gd name="T21" fmla="*/ 66 h 66"/>
                <a:gd name="T22" fmla="*/ 51 w 122"/>
                <a:gd name="T23" fmla="*/ 64 h 66"/>
                <a:gd name="T24" fmla="*/ 40 w 122"/>
                <a:gd name="T25" fmla="*/ 60 h 66"/>
                <a:gd name="T26" fmla="*/ 40 w 122"/>
                <a:gd name="T27" fmla="*/ 60 h 66"/>
                <a:gd name="T28" fmla="*/ 33 w 122"/>
                <a:gd name="T29" fmla="*/ 53 h 66"/>
                <a:gd name="T30" fmla="*/ 22 w 122"/>
                <a:gd name="T31" fmla="*/ 42 h 66"/>
                <a:gd name="T32" fmla="*/ 0 w 122"/>
                <a:gd name="T33" fmla="*/ 15 h 66"/>
                <a:gd name="T34" fmla="*/ 0 w 122"/>
                <a:gd name="T35" fmla="*/ 15 h 66"/>
                <a:gd name="T36" fmla="*/ 0 w 122"/>
                <a:gd name="T37" fmla="*/ 0 h 66"/>
                <a:gd name="T38" fmla="*/ 0 w 122"/>
                <a:gd name="T39" fmla="*/ 0 h 66"/>
                <a:gd name="T40" fmla="*/ 20 w 122"/>
                <a:gd name="T41" fmla="*/ 22 h 66"/>
                <a:gd name="T42" fmla="*/ 35 w 122"/>
                <a:gd name="T43" fmla="*/ 37 h 66"/>
                <a:gd name="T44" fmla="*/ 40 w 122"/>
                <a:gd name="T45" fmla="*/ 40 h 66"/>
                <a:gd name="T46" fmla="*/ 46 w 122"/>
                <a:gd name="T47" fmla="*/ 42 h 66"/>
                <a:gd name="T48" fmla="*/ 46 w 122"/>
                <a:gd name="T49" fmla="*/ 42 h 66"/>
                <a:gd name="T50" fmla="*/ 53 w 122"/>
                <a:gd name="T51" fmla="*/ 40 h 66"/>
                <a:gd name="T52" fmla="*/ 60 w 122"/>
                <a:gd name="T53" fmla="*/ 37 h 66"/>
                <a:gd name="T54" fmla="*/ 66 w 122"/>
                <a:gd name="T55" fmla="*/ 33 h 66"/>
                <a:gd name="T56" fmla="*/ 67 w 122"/>
                <a:gd name="T57" fmla="*/ 28 h 66"/>
                <a:gd name="T58" fmla="*/ 67 w 122"/>
                <a:gd name="T59" fmla="*/ 28 h 66"/>
                <a:gd name="T60" fmla="*/ 67 w 122"/>
                <a:gd name="T61" fmla="*/ 24 h 66"/>
                <a:gd name="T62" fmla="*/ 67 w 122"/>
                <a:gd name="T63" fmla="*/ 24 h 66"/>
                <a:gd name="T64" fmla="*/ 69 w 122"/>
                <a:gd name="T65" fmla="*/ 28 h 66"/>
                <a:gd name="T66" fmla="*/ 69 w 122"/>
                <a:gd name="T67" fmla="*/ 28 h 66"/>
                <a:gd name="T68" fmla="*/ 86 w 122"/>
                <a:gd name="T69" fmla="*/ 35 h 66"/>
                <a:gd name="T70" fmla="*/ 102 w 122"/>
                <a:gd name="T71" fmla="*/ 42 h 66"/>
                <a:gd name="T72" fmla="*/ 117 w 122"/>
                <a:gd name="T7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2" h="66">
                  <a:moveTo>
                    <a:pt x="117" y="46"/>
                  </a:moveTo>
                  <a:lnTo>
                    <a:pt x="117" y="46"/>
                  </a:lnTo>
                  <a:lnTo>
                    <a:pt x="119" y="48"/>
                  </a:lnTo>
                  <a:lnTo>
                    <a:pt x="122" y="51"/>
                  </a:lnTo>
                  <a:lnTo>
                    <a:pt x="122" y="55"/>
                  </a:lnTo>
                  <a:lnTo>
                    <a:pt x="120" y="57"/>
                  </a:lnTo>
                  <a:lnTo>
                    <a:pt x="115" y="59"/>
                  </a:lnTo>
                  <a:lnTo>
                    <a:pt x="106" y="62"/>
                  </a:lnTo>
                  <a:lnTo>
                    <a:pt x="106" y="62"/>
                  </a:lnTo>
                  <a:lnTo>
                    <a:pt x="86" y="66"/>
                  </a:lnTo>
                  <a:lnTo>
                    <a:pt x="66" y="66"/>
                  </a:lnTo>
                  <a:lnTo>
                    <a:pt x="51" y="64"/>
                  </a:lnTo>
                  <a:lnTo>
                    <a:pt x="40" y="60"/>
                  </a:lnTo>
                  <a:lnTo>
                    <a:pt x="40" y="60"/>
                  </a:lnTo>
                  <a:lnTo>
                    <a:pt x="33" y="53"/>
                  </a:lnTo>
                  <a:lnTo>
                    <a:pt x="22" y="42"/>
                  </a:lnTo>
                  <a:lnTo>
                    <a:pt x="0" y="15"/>
                  </a:lnTo>
                  <a:lnTo>
                    <a:pt x="0" y="15"/>
                  </a:lnTo>
                  <a:lnTo>
                    <a:pt x="0" y="0"/>
                  </a:lnTo>
                  <a:lnTo>
                    <a:pt x="0" y="0"/>
                  </a:lnTo>
                  <a:lnTo>
                    <a:pt x="20" y="22"/>
                  </a:lnTo>
                  <a:lnTo>
                    <a:pt x="35" y="37"/>
                  </a:lnTo>
                  <a:lnTo>
                    <a:pt x="40" y="40"/>
                  </a:lnTo>
                  <a:lnTo>
                    <a:pt x="46" y="42"/>
                  </a:lnTo>
                  <a:lnTo>
                    <a:pt x="46" y="42"/>
                  </a:lnTo>
                  <a:lnTo>
                    <a:pt x="53" y="40"/>
                  </a:lnTo>
                  <a:lnTo>
                    <a:pt x="60" y="37"/>
                  </a:lnTo>
                  <a:lnTo>
                    <a:pt x="66" y="33"/>
                  </a:lnTo>
                  <a:lnTo>
                    <a:pt x="67" y="28"/>
                  </a:lnTo>
                  <a:lnTo>
                    <a:pt x="67" y="28"/>
                  </a:lnTo>
                  <a:lnTo>
                    <a:pt x="67" y="24"/>
                  </a:lnTo>
                  <a:lnTo>
                    <a:pt x="67" y="24"/>
                  </a:lnTo>
                  <a:lnTo>
                    <a:pt x="69" y="28"/>
                  </a:lnTo>
                  <a:lnTo>
                    <a:pt x="69" y="28"/>
                  </a:lnTo>
                  <a:lnTo>
                    <a:pt x="86" y="35"/>
                  </a:lnTo>
                  <a:lnTo>
                    <a:pt x="102" y="42"/>
                  </a:lnTo>
                  <a:lnTo>
                    <a:pt x="117" y="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0" name="Freeform 145">
              <a:extLst>
                <a:ext uri="{FF2B5EF4-FFF2-40B4-BE49-F238E27FC236}">
                  <a16:creationId xmlns="" xmlns:a16="http://schemas.microsoft.com/office/drawing/2014/main" id="{148212B4-1409-4264-9285-AC25C1129F43}"/>
                </a:ext>
              </a:extLst>
            </p:cNvPr>
            <p:cNvSpPr>
              <a:spLocks/>
            </p:cNvSpPr>
            <p:nvPr/>
          </p:nvSpPr>
          <p:spPr bwMode="auto">
            <a:xfrm>
              <a:off x="4959351" y="2563814"/>
              <a:ext cx="182563" cy="393700"/>
            </a:xfrm>
            <a:custGeom>
              <a:avLst/>
              <a:gdLst>
                <a:gd name="T0" fmla="*/ 115 w 115"/>
                <a:gd name="T1" fmla="*/ 86 h 248"/>
                <a:gd name="T2" fmla="*/ 104 w 115"/>
                <a:gd name="T3" fmla="*/ 38 h 248"/>
                <a:gd name="T4" fmla="*/ 62 w 115"/>
                <a:gd name="T5" fmla="*/ 0 h 248"/>
                <a:gd name="T6" fmla="*/ 38 w 115"/>
                <a:gd name="T7" fmla="*/ 0 h 248"/>
                <a:gd name="T8" fmla="*/ 24 w 115"/>
                <a:gd name="T9" fmla="*/ 37 h 248"/>
                <a:gd name="T10" fmla="*/ 24 w 115"/>
                <a:gd name="T11" fmla="*/ 37 h 248"/>
                <a:gd name="T12" fmla="*/ 22 w 115"/>
                <a:gd name="T13" fmla="*/ 38 h 248"/>
                <a:gd name="T14" fmla="*/ 15 w 115"/>
                <a:gd name="T15" fmla="*/ 46 h 248"/>
                <a:gd name="T16" fmla="*/ 7 w 115"/>
                <a:gd name="T17" fmla="*/ 58 h 248"/>
                <a:gd name="T18" fmla="*/ 4 w 115"/>
                <a:gd name="T19" fmla="*/ 68 h 248"/>
                <a:gd name="T20" fmla="*/ 0 w 115"/>
                <a:gd name="T21" fmla="*/ 79 h 248"/>
                <a:gd name="T22" fmla="*/ 0 w 115"/>
                <a:gd name="T23" fmla="*/ 79 h 248"/>
                <a:gd name="T24" fmla="*/ 0 w 115"/>
                <a:gd name="T25" fmla="*/ 91 h 248"/>
                <a:gd name="T26" fmla="*/ 2 w 115"/>
                <a:gd name="T27" fmla="*/ 100 h 248"/>
                <a:gd name="T28" fmla="*/ 4 w 115"/>
                <a:gd name="T29" fmla="*/ 111 h 248"/>
                <a:gd name="T30" fmla="*/ 7 w 115"/>
                <a:gd name="T31" fmla="*/ 119 h 248"/>
                <a:gd name="T32" fmla="*/ 15 w 115"/>
                <a:gd name="T33" fmla="*/ 131 h 248"/>
                <a:gd name="T34" fmla="*/ 18 w 115"/>
                <a:gd name="T35" fmla="*/ 135 h 248"/>
                <a:gd name="T36" fmla="*/ 11 w 115"/>
                <a:gd name="T37" fmla="*/ 146 h 248"/>
                <a:gd name="T38" fmla="*/ 11 w 115"/>
                <a:gd name="T39" fmla="*/ 146 h 248"/>
                <a:gd name="T40" fmla="*/ 51 w 115"/>
                <a:gd name="T41" fmla="*/ 172 h 248"/>
                <a:gd name="T42" fmla="*/ 51 w 115"/>
                <a:gd name="T43" fmla="*/ 172 h 248"/>
                <a:gd name="T44" fmla="*/ 57 w 115"/>
                <a:gd name="T45" fmla="*/ 177 h 248"/>
                <a:gd name="T46" fmla="*/ 64 w 115"/>
                <a:gd name="T47" fmla="*/ 186 h 248"/>
                <a:gd name="T48" fmla="*/ 79 w 115"/>
                <a:gd name="T49" fmla="*/ 214 h 248"/>
                <a:gd name="T50" fmla="*/ 97 w 115"/>
                <a:gd name="T51" fmla="*/ 248 h 248"/>
                <a:gd name="T52" fmla="*/ 97 w 115"/>
                <a:gd name="T53" fmla="*/ 248 h 248"/>
                <a:gd name="T54" fmla="*/ 99 w 115"/>
                <a:gd name="T55" fmla="*/ 239 h 248"/>
                <a:gd name="T56" fmla="*/ 99 w 115"/>
                <a:gd name="T57" fmla="*/ 232 h 248"/>
                <a:gd name="T58" fmla="*/ 99 w 115"/>
                <a:gd name="T59" fmla="*/ 221 h 248"/>
                <a:gd name="T60" fmla="*/ 99 w 115"/>
                <a:gd name="T61" fmla="*/ 221 h 248"/>
                <a:gd name="T62" fmla="*/ 95 w 115"/>
                <a:gd name="T63" fmla="*/ 208 h 248"/>
                <a:gd name="T64" fmla="*/ 88 w 115"/>
                <a:gd name="T65" fmla="*/ 194 h 248"/>
                <a:gd name="T66" fmla="*/ 77 w 115"/>
                <a:gd name="T67" fmla="*/ 175 h 248"/>
                <a:gd name="T68" fmla="*/ 77 w 115"/>
                <a:gd name="T69" fmla="*/ 175 h 248"/>
                <a:gd name="T70" fmla="*/ 77 w 115"/>
                <a:gd name="T71" fmla="*/ 155 h 248"/>
                <a:gd name="T72" fmla="*/ 77 w 115"/>
                <a:gd name="T73" fmla="*/ 155 h 248"/>
                <a:gd name="T74" fmla="*/ 77 w 115"/>
                <a:gd name="T75" fmla="*/ 148 h 248"/>
                <a:gd name="T76" fmla="*/ 79 w 115"/>
                <a:gd name="T77" fmla="*/ 142 h 248"/>
                <a:gd name="T78" fmla="*/ 80 w 115"/>
                <a:gd name="T79" fmla="*/ 139 h 248"/>
                <a:gd name="T80" fmla="*/ 80 w 115"/>
                <a:gd name="T81" fmla="*/ 139 h 248"/>
                <a:gd name="T82" fmla="*/ 86 w 115"/>
                <a:gd name="T83" fmla="*/ 135 h 248"/>
                <a:gd name="T84" fmla="*/ 95 w 115"/>
                <a:gd name="T85" fmla="*/ 126 h 248"/>
                <a:gd name="T86" fmla="*/ 102 w 115"/>
                <a:gd name="T87" fmla="*/ 119 h 248"/>
                <a:gd name="T88" fmla="*/ 108 w 115"/>
                <a:gd name="T89" fmla="*/ 110 h 248"/>
                <a:gd name="T90" fmla="*/ 111 w 115"/>
                <a:gd name="T91" fmla="*/ 99 h 248"/>
                <a:gd name="T92" fmla="*/ 115 w 115"/>
                <a:gd name="T93"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 h="248">
                  <a:moveTo>
                    <a:pt x="115" y="86"/>
                  </a:moveTo>
                  <a:lnTo>
                    <a:pt x="104" y="38"/>
                  </a:lnTo>
                  <a:lnTo>
                    <a:pt x="62" y="0"/>
                  </a:lnTo>
                  <a:lnTo>
                    <a:pt x="38" y="0"/>
                  </a:lnTo>
                  <a:lnTo>
                    <a:pt x="24" y="37"/>
                  </a:lnTo>
                  <a:lnTo>
                    <a:pt x="24" y="37"/>
                  </a:lnTo>
                  <a:lnTo>
                    <a:pt x="22" y="38"/>
                  </a:lnTo>
                  <a:lnTo>
                    <a:pt x="15" y="46"/>
                  </a:lnTo>
                  <a:lnTo>
                    <a:pt x="7" y="58"/>
                  </a:lnTo>
                  <a:lnTo>
                    <a:pt x="4" y="68"/>
                  </a:lnTo>
                  <a:lnTo>
                    <a:pt x="0" y="79"/>
                  </a:lnTo>
                  <a:lnTo>
                    <a:pt x="0" y="79"/>
                  </a:lnTo>
                  <a:lnTo>
                    <a:pt x="0" y="91"/>
                  </a:lnTo>
                  <a:lnTo>
                    <a:pt x="2" y="100"/>
                  </a:lnTo>
                  <a:lnTo>
                    <a:pt x="4" y="111"/>
                  </a:lnTo>
                  <a:lnTo>
                    <a:pt x="7" y="119"/>
                  </a:lnTo>
                  <a:lnTo>
                    <a:pt x="15" y="131"/>
                  </a:lnTo>
                  <a:lnTo>
                    <a:pt x="18" y="135"/>
                  </a:lnTo>
                  <a:lnTo>
                    <a:pt x="11" y="146"/>
                  </a:lnTo>
                  <a:lnTo>
                    <a:pt x="11" y="146"/>
                  </a:lnTo>
                  <a:lnTo>
                    <a:pt x="51" y="172"/>
                  </a:lnTo>
                  <a:lnTo>
                    <a:pt x="51" y="172"/>
                  </a:lnTo>
                  <a:lnTo>
                    <a:pt x="57" y="177"/>
                  </a:lnTo>
                  <a:lnTo>
                    <a:pt x="64" y="186"/>
                  </a:lnTo>
                  <a:lnTo>
                    <a:pt x="79" y="214"/>
                  </a:lnTo>
                  <a:lnTo>
                    <a:pt x="97" y="248"/>
                  </a:lnTo>
                  <a:lnTo>
                    <a:pt x="97" y="248"/>
                  </a:lnTo>
                  <a:lnTo>
                    <a:pt x="99" y="239"/>
                  </a:lnTo>
                  <a:lnTo>
                    <a:pt x="99" y="232"/>
                  </a:lnTo>
                  <a:lnTo>
                    <a:pt x="99" y="221"/>
                  </a:lnTo>
                  <a:lnTo>
                    <a:pt x="99" y="221"/>
                  </a:lnTo>
                  <a:lnTo>
                    <a:pt x="95" y="208"/>
                  </a:lnTo>
                  <a:lnTo>
                    <a:pt x="88" y="194"/>
                  </a:lnTo>
                  <a:lnTo>
                    <a:pt x="77" y="175"/>
                  </a:lnTo>
                  <a:lnTo>
                    <a:pt x="77" y="175"/>
                  </a:lnTo>
                  <a:lnTo>
                    <a:pt x="77" y="155"/>
                  </a:lnTo>
                  <a:lnTo>
                    <a:pt x="77" y="155"/>
                  </a:lnTo>
                  <a:lnTo>
                    <a:pt x="77" y="148"/>
                  </a:lnTo>
                  <a:lnTo>
                    <a:pt x="79" y="142"/>
                  </a:lnTo>
                  <a:lnTo>
                    <a:pt x="80" y="139"/>
                  </a:lnTo>
                  <a:lnTo>
                    <a:pt x="80" y="139"/>
                  </a:lnTo>
                  <a:lnTo>
                    <a:pt x="86" y="135"/>
                  </a:lnTo>
                  <a:lnTo>
                    <a:pt x="95" y="126"/>
                  </a:lnTo>
                  <a:lnTo>
                    <a:pt x="102" y="119"/>
                  </a:lnTo>
                  <a:lnTo>
                    <a:pt x="108" y="110"/>
                  </a:lnTo>
                  <a:lnTo>
                    <a:pt x="111" y="99"/>
                  </a:lnTo>
                  <a:lnTo>
                    <a:pt x="115" y="86"/>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1" name="Freeform 146">
              <a:extLst>
                <a:ext uri="{FF2B5EF4-FFF2-40B4-BE49-F238E27FC236}">
                  <a16:creationId xmlns="" xmlns:a16="http://schemas.microsoft.com/office/drawing/2014/main" id="{9A568AF0-160C-48DC-8817-DB65203B8263}"/>
                </a:ext>
              </a:extLst>
            </p:cNvPr>
            <p:cNvSpPr>
              <a:spLocks/>
            </p:cNvSpPr>
            <p:nvPr/>
          </p:nvSpPr>
          <p:spPr bwMode="auto">
            <a:xfrm>
              <a:off x="4959351" y="2563814"/>
              <a:ext cx="182563" cy="393700"/>
            </a:xfrm>
            <a:custGeom>
              <a:avLst/>
              <a:gdLst>
                <a:gd name="T0" fmla="*/ 115 w 115"/>
                <a:gd name="T1" fmla="*/ 86 h 248"/>
                <a:gd name="T2" fmla="*/ 104 w 115"/>
                <a:gd name="T3" fmla="*/ 38 h 248"/>
                <a:gd name="T4" fmla="*/ 62 w 115"/>
                <a:gd name="T5" fmla="*/ 0 h 248"/>
                <a:gd name="T6" fmla="*/ 38 w 115"/>
                <a:gd name="T7" fmla="*/ 0 h 248"/>
                <a:gd name="T8" fmla="*/ 24 w 115"/>
                <a:gd name="T9" fmla="*/ 37 h 248"/>
                <a:gd name="T10" fmla="*/ 24 w 115"/>
                <a:gd name="T11" fmla="*/ 37 h 248"/>
                <a:gd name="T12" fmla="*/ 22 w 115"/>
                <a:gd name="T13" fmla="*/ 38 h 248"/>
                <a:gd name="T14" fmla="*/ 15 w 115"/>
                <a:gd name="T15" fmla="*/ 46 h 248"/>
                <a:gd name="T16" fmla="*/ 7 w 115"/>
                <a:gd name="T17" fmla="*/ 58 h 248"/>
                <a:gd name="T18" fmla="*/ 4 w 115"/>
                <a:gd name="T19" fmla="*/ 68 h 248"/>
                <a:gd name="T20" fmla="*/ 0 w 115"/>
                <a:gd name="T21" fmla="*/ 79 h 248"/>
                <a:gd name="T22" fmla="*/ 0 w 115"/>
                <a:gd name="T23" fmla="*/ 79 h 248"/>
                <a:gd name="T24" fmla="*/ 0 w 115"/>
                <a:gd name="T25" fmla="*/ 91 h 248"/>
                <a:gd name="T26" fmla="*/ 2 w 115"/>
                <a:gd name="T27" fmla="*/ 100 h 248"/>
                <a:gd name="T28" fmla="*/ 4 w 115"/>
                <a:gd name="T29" fmla="*/ 111 h 248"/>
                <a:gd name="T30" fmla="*/ 7 w 115"/>
                <a:gd name="T31" fmla="*/ 119 h 248"/>
                <a:gd name="T32" fmla="*/ 15 w 115"/>
                <a:gd name="T33" fmla="*/ 131 h 248"/>
                <a:gd name="T34" fmla="*/ 18 w 115"/>
                <a:gd name="T35" fmla="*/ 135 h 248"/>
                <a:gd name="T36" fmla="*/ 11 w 115"/>
                <a:gd name="T37" fmla="*/ 146 h 248"/>
                <a:gd name="T38" fmla="*/ 11 w 115"/>
                <a:gd name="T39" fmla="*/ 146 h 248"/>
                <a:gd name="T40" fmla="*/ 51 w 115"/>
                <a:gd name="T41" fmla="*/ 172 h 248"/>
                <a:gd name="T42" fmla="*/ 51 w 115"/>
                <a:gd name="T43" fmla="*/ 172 h 248"/>
                <a:gd name="T44" fmla="*/ 57 w 115"/>
                <a:gd name="T45" fmla="*/ 177 h 248"/>
                <a:gd name="T46" fmla="*/ 64 w 115"/>
                <a:gd name="T47" fmla="*/ 186 h 248"/>
                <a:gd name="T48" fmla="*/ 79 w 115"/>
                <a:gd name="T49" fmla="*/ 214 h 248"/>
                <a:gd name="T50" fmla="*/ 97 w 115"/>
                <a:gd name="T51" fmla="*/ 248 h 248"/>
                <a:gd name="T52" fmla="*/ 97 w 115"/>
                <a:gd name="T53" fmla="*/ 248 h 248"/>
                <a:gd name="T54" fmla="*/ 99 w 115"/>
                <a:gd name="T55" fmla="*/ 239 h 248"/>
                <a:gd name="T56" fmla="*/ 99 w 115"/>
                <a:gd name="T57" fmla="*/ 232 h 248"/>
                <a:gd name="T58" fmla="*/ 99 w 115"/>
                <a:gd name="T59" fmla="*/ 221 h 248"/>
                <a:gd name="T60" fmla="*/ 99 w 115"/>
                <a:gd name="T61" fmla="*/ 221 h 248"/>
                <a:gd name="T62" fmla="*/ 95 w 115"/>
                <a:gd name="T63" fmla="*/ 208 h 248"/>
                <a:gd name="T64" fmla="*/ 88 w 115"/>
                <a:gd name="T65" fmla="*/ 194 h 248"/>
                <a:gd name="T66" fmla="*/ 77 w 115"/>
                <a:gd name="T67" fmla="*/ 175 h 248"/>
                <a:gd name="T68" fmla="*/ 77 w 115"/>
                <a:gd name="T69" fmla="*/ 175 h 248"/>
                <a:gd name="T70" fmla="*/ 77 w 115"/>
                <a:gd name="T71" fmla="*/ 155 h 248"/>
                <a:gd name="T72" fmla="*/ 77 w 115"/>
                <a:gd name="T73" fmla="*/ 155 h 248"/>
                <a:gd name="T74" fmla="*/ 77 w 115"/>
                <a:gd name="T75" fmla="*/ 148 h 248"/>
                <a:gd name="T76" fmla="*/ 79 w 115"/>
                <a:gd name="T77" fmla="*/ 142 h 248"/>
                <a:gd name="T78" fmla="*/ 80 w 115"/>
                <a:gd name="T79" fmla="*/ 139 h 248"/>
                <a:gd name="T80" fmla="*/ 80 w 115"/>
                <a:gd name="T81" fmla="*/ 139 h 248"/>
                <a:gd name="T82" fmla="*/ 86 w 115"/>
                <a:gd name="T83" fmla="*/ 135 h 248"/>
                <a:gd name="T84" fmla="*/ 95 w 115"/>
                <a:gd name="T85" fmla="*/ 126 h 248"/>
                <a:gd name="T86" fmla="*/ 102 w 115"/>
                <a:gd name="T87" fmla="*/ 119 h 248"/>
                <a:gd name="T88" fmla="*/ 108 w 115"/>
                <a:gd name="T89" fmla="*/ 110 h 248"/>
                <a:gd name="T90" fmla="*/ 111 w 115"/>
                <a:gd name="T91" fmla="*/ 99 h 248"/>
                <a:gd name="T92" fmla="*/ 115 w 115"/>
                <a:gd name="T93"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 h="248">
                  <a:moveTo>
                    <a:pt x="115" y="86"/>
                  </a:moveTo>
                  <a:lnTo>
                    <a:pt x="104" y="38"/>
                  </a:lnTo>
                  <a:lnTo>
                    <a:pt x="62" y="0"/>
                  </a:lnTo>
                  <a:lnTo>
                    <a:pt x="38" y="0"/>
                  </a:lnTo>
                  <a:lnTo>
                    <a:pt x="24" y="37"/>
                  </a:lnTo>
                  <a:lnTo>
                    <a:pt x="24" y="37"/>
                  </a:lnTo>
                  <a:lnTo>
                    <a:pt x="22" y="38"/>
                  </a:lnTo>
                  <a:lnTo>
                    <a:pt x="15" y="46"/>
                  </a:lnTo>
                  <a:lnTo>
                    <a:pt x="7" y="58"/>
                  </a:lnTo>
                  <a:lnTo>
                    <a:pt x="4" y="68"/>
                  </a:lnTo>
                  <a:lnTo>
                    <a:pt x="0" y="79"/>
                  </a:lnTo>
                  <a:lnTo>
                    <a:pt x="0" y="79"/>
                  </a:lnTo>
                  <a:lnTo>
                    <a:pt x="0" y="91"/>
                  </a:lnTo>
                  <a:lnTo>
                    <a:pt x="2" y="100"/>
                  </a:lnTo>
                  <a:lnTo>
                    <a:pt x="4" y="111"/>
                  </a:lnTo>
                  <a:lnTo>
                    <a:pt x="7" y="119"/>
                  </a:lnTo>
                  <a:lnTo>
                    <a:pt x="15" y="131"/>
                  </a:lnTo>
                  <a:lnTo>
                    <a:pt x="18" y="135"/>
                  </a:lnTo>
                  <a:lnTo>
                    <a:pt x="11" y="146"/>
                  </a:lnTo>
                  <a:lnTo>
                    <a:pt x="11" y="146"/>
                  </a:lnTo>
                  <a:lnTo>
                    <a:pt x="51" y="172"/>
                  </a:lnTo>
                  <a:lnTo>
                    <a:pt x="51" y="172"/>
                  </a:lnTo>
                  <a:lnTo>
                    <a:pt x="57" y="177"/>
                  </a:lnTo>
                  <a:lnTo>
                    <a:pt x="64" y="186"/>
                  </a:lnTo>
                  <a:lnTo>
                    <a:pt x="79" y="214"/>
                  </a:lnTo>
                  <a:lnTo>
                    <a:pt x="97" y="248"/>
                  </a:lnTo>
                  <a:lnTo>
                    <a:pt x="97" y="248"/>
                  </a:lnTo>
                  <a:lnTo>
                    <a:pt x="99" y="239"/>
                  </a:lnTo>
                  <a:lnTo>
                    <a:pt x="99" y="232"/>
                  </a:lnTo>
                  <a:lnTo>
                    <a:pt x="99" y="221"/>
                  </a:lnTo>
                  <a:lnTo>
                    <a:pt x="99" y="221"/>
                  </a:lnTo>
                  <a:lnTo>
                    <a:pt x="95" y="208"/>
                  </a:lnTo>
                  <a:lnTo>
                    <a:pt x="88" y="194"/>
                  </a:lnTo>
                  <a:lnTo>
                    <a:pt x="77" y="175"/>
                  </a:lnTo>
                  <a:lnTo>
                    <a:pt x="77" y="175"/>
                  </a:lnTo>
                  <a:lnTo>
                    <a:pt x="77" y="155"/>
                  </a:lnTo>
                  <a:lnTo>
                    <a:pt x="77" y="155"/>
                  </a:lnTo>
                  <a:lnTo>
                    <a:pt x="77" y="148"/>
                  </a:lnTo>
                  <a:lnTo>
                    <a:pt x="79" y="142"/>
                  </a:lnTo>
                  <a:lnTo>
                    <a:pt x="80" y="139"/>
                  </a:lnTo>
                  <a:lnTo>
                    <a:pt x="80" y="139"/>
                  </a:lnTo>
                  <a:lnTo>
                    <a:pt x="86" y="135"/>
                  </a:lnTo>
                  <a:lnTo>
                    <a:pt x="95" y="126"/>
                  </a:lnTo>
                  <a:lnTo>
                    <a:pt x="102" y="119"/>
                  </a:lnTo>
                  <a:lnTo>
                    <a:pt x="108" y="110"/>
                  </a:lnTo>
                  <a:lnTo>
                    <a:pt x="111" y="99"/>
                  </a:lnTo>
                  <a:lnTo>
                    <a:pt x="115"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2" name="Freeform 147">
              <a:extLst>
                <a:ext uri="{FF2B5EF4-FFF2-40B4-BE49-F238E27FC236}">
                  <a16:creationId xmlns="" xmlns:a16="http://schemas.microsoft.com/office/drawing/2014/main" id="{22B368C6-1A44-4CAC-800C-A981A08A22BC}"/>
                </a:ext>
              </a:extLst>
            </p:cNvPr>
            <p:cNvSpPr>
              <a:spLocks/>
            </p:cNvSpPr>
            <p:nvPr/>
          </p:nvSpPr>
          <p:spPr bwMode="auto">
            <a:xfrm>
              <a:off x="5081588" y="2798764"/>
              <a:ext cx="0" cy="11113"/>
            </a:xfrm>
            <a:custGeom>
              <a:avLst/>
              <a:gdLst>
                <a:gd name="T0" fmla="*/ 0 h 7"/>
                <a:gd name="T1" fmla="*/ 0 h 7"/>
                <a:gd name="T2" fmla="*/ 7 h 7"/>
                <a:gd name="T3" fmla="*/ 7 h 7"/>
                <a:gd name="T4" fmla="*/ 7 h 7"/>
                <a:gd name="T5" fmla="*/ 0 h 7"/>
              </a:gdLst>
              <a:ahLst/>
              <a:cxnLst>
                <a:cxn ang="0">
                  <a:pos x="0" y="T0"/>
                </a:cxn>
                <a:cxn ang="0">
                  <a:pos x="0" y="T1"/>
                </a:cxn>
                <a:cxn ang="0">
                  <a:pos x="0" y="T2"/>
                </a:cxn>
                <a:cxn ang="0">
                  <a:pos x="0" y="T3"/>
                </a:cxn>
                <a:cxn ang="0">
                  <a:pos x="0" y="T4"/>
                </a:cxn>
                <a:cxn ang="0">
                  <a:pos x="0" y="T5"/>
                </a:cxn>
              </a:cxnLst>
              <a:rect l="0" t="0" r="r" b="b"/>
              <a:pathLst>
                <a:path h="7">
                  <a:moveTo>
                    <a:pt x="0" y="0"/>
                  </a:moveTo>
                  <a:lnTo>
                    <a:pt x="0" y="0"/>
                  </a:lnTo>
                  <a:lnTo>
                    <a:pt x="0" y="7"/>
                  </a:lnTo>
                  <a:lnTo>
                    <a:pt x="0" y="7"/>
                  </a:lnTo>
                  <a:lnTo>
                    <a:pt x="0" y="7"/>
                  </a:lnTo>
                  <a:lnTo>
                    <a:pt x="0" y="0"/>
                  </a:lnTo>
                  <a:close/>
                </a:path>
              </a:pathLst>
            </a:custGeom>
            <a:solidFill>
              <a:srgbClr val="AC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3" name="Freeform 148">
              <a:extLst>
                <a:ext uri="{FF2B5EF4-FFF2-40B4-BE49-F238E27FC236}">
                  <a16:creationId xmlns="" xmlns:a16="http://schemas.microsoft.com/office/drawing/2014/main" id="{C3AC1480-2580-49D7-B8E4-615F8FD1DBEF}"/>
                </a:ext>
              </a:extLst>
            </p:cNvPr>
            <p:cNvSpPr>
              <a:spLocks/>
            </p:cNvSpPr>
            <p:nvPr/>
          </p:nvSpPr>
          <p:spPr bwMode="auto">
            <a:xfrm>
              <a:off x="5081588" y="2798764"/>
              <a:ext cx="0" cy="11113"/>
            </a:xfrm>
            <a:custGeom>
              <a:avLst/>
              <a:gdLst>
                <a:gd name="T0" fmla="*/ 0 h 7"/>
                <a:gd name="T1" fmla="*/ 0 h 7"/>
                <a:gd name="T2" fmla="*/ 7 h 7"/>
                <a:gd name="T3" fmla="*/ 7 h 7"/>
                <a:gd name="T4" fmla="*/ 7 h 7"/>
                <a:gd name="T5" fmla="*/ 0 h 7"/>
              </a:gdLst>
              <a:ahLst/>
              <a:cxnLst>
                <a:cxn ang="0">
                  <a:pos x="0" y="T0"/>
                </a:cxn>
                <a:cxn ang="0">
                  <a:pos x="0" y="T1"/>
                </a:cxn>
                <a:cxn ang="0">
                  <a:pos x="0" y="T2"/>
                </a:cxn>
                <a:cxn ang="0">
                  <a:pos x="0" y="T3"/>
                </a:cxn>
                <a:cxn ang="0">
                  <a:pos x="0" y="T4"/>
                </a:cxn>
                <a:cxn ang="0">
                  <a:pos x="0" y="T5"/>
                </a:cxn>
              </a:cxnLst>
              <a:rect l="0" t="0" r="r" b="b"/>
              <a:pathLst>
                <a:path h="7">
                  <a:moveTo>
                    <a:pt x="0" y="0"/>
                  </a:moveTo>
                  <a:lnTo>
                    <a:pt x="0" y="0"/>
                  </a:lnTo>
                  <a:lnTo>
                    <a:pt x="0" y="7"/>
                  </a:lnTo>
                  <a:lnTo>
                    <a:pt x="0" y="7"/>
                  </a:lnTo>
                  <a:lnTo>
                    <a:pt x="0"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4" name="Freeform 149">
              <a:extLst>
                <a:ext uri="{FF2B5EF4-FFF2-40B4-BE49-F238E27FC236}">
                  <a16:creationId xmlns="" xmlns:a16="http://schemas.microsoft.com/office/drawing/2014/main" id="{636A24C5-F6E2-48F3-86AD-AB86E2F43ADB}"/>
                </a:ext>
              </a:extLst>
            </p:cNvPr>
            <p:cNvSpPr>
              <a:spLocks/>
            </p:cNvSpPr>
            <p:nvPr/>
          </p:nvSpPr>
          <p:spPr bwMode="auto">
            <a:xfrm>
              <a:off x="5002213" y="2781301"/>
              <a:ext cx="82550" cy="38100"/>
            </a:xfrm>
            <a:custGeom>
              <a:avLst/>
              <a:gdLst>
                <a:gd name="T0" fmla="*/ 0 w 52"/>
                <a:gd name="T1" fmla="*/ 0 h 24"/>
                <a:gd name="T2" fmla="*/ 0 w 52"/>
                <a:gd name="T3" fmla="*/ 0 h 24"/>
                <a:gd name="T4" fmla="*/ 2 w 52"/>
                <a:gd name="T5" fmla="*/ 4 h 24"/>
                <a:gd name="T6" fmla="*/ 10 w 52"/>
                <a:gd name="T7" fmla="*/ 13 h 24"/>
                <a:gd name="T8" fmla="*/ 15 w 52"/>
                <a:gd name="T9" fmla="*/ 16 h 24"/>
                <a:gd name="T10" fmla="*/ 22 w 52"/>
                <a:gd name="T11" fmla="*/ 20 h 24"/>
                <a:gd name="T12" fmla="*/ 30 w 52"/>
                <a:gd name="T13" fmla="*/ 24 h 24"/>
                <a:gd name="T14" fmla="*/ 39 w 52"/>
                <a:gd name="T15" fmla="*/ 24 h 24"/>
                <a:gd name="T16" fmla="*/ 39 w 52"/>
                <a:gd name="T17" fmla="*/ 24 h 24"/>
                <a:gd name="T18" fmla="*/ 41 w 52"/>
                <a:gd name="T19" fmla="*/ 24 h 24"/>
                <a:gd name="T20" fmla="*/ 48 w 52"/>
                <a:gd name="T21" fmla="*/ 22 h 24"/>
                <a:gd name="T22" fmla="*/ 50 w 52"/>
                <a:gd name="T23" fmla="*/ 18 h 24"/>
                <a:gd name="T24" fmla="*/ 50 w 52"/>
                <a:gd name="T25" fmla="*/ 18 h 24"/>
                <a:gd name="T26" fmla="*/ 50 w 52"/>
                <a:gd name="T27" fmla="*/ 18 h 24"/>
                <a:gd name="T28" fmla="*/ 50 w 52"/>
                <a:gd name="T29" fmla="*/ 18 h 24"/>
                <a:gd name="T30" fmla="*/ 50 w 52"/>
                <a:gd name="T31" fmla="*/ 11 h 24"/>
                <a:gd name="T32" fmla="*/ 52 w 52"/>
                <a:gd name="T33" fmla="*/ 4 h 24"/>
                <a:gd name="T34" fmla="*/ 52 w 52"/>
                <a:gd name="T35" fmla="*/ 4 h 24"/>
                <a:gd name="T36" fmla="*/ 44 w 52"/>
                <a:gd name="T37" fmla="*/ 9 h 24"/>
                <a:gd name="T38" fmla="*/ 39 w 52"/>
                <a:gd name="T39" fmla="*/ 13 h 24"/>
                <a:gd name="T40" fmla="*/ 33 w 52"/>
                <a:gd name="T41" fmla="*/ 15 h 24"/>
                <a:gd name="T42" fmla="*/ 33 w 52"/>
                <a:gd name="T43" fmla="*/ 15 h 24"/>
                <a:gd name="T44" fmla="*/ 30 w 52"/>
                <a:gd name="T45" fmla="*/ 15 h 24"/>
                <a:gd name="T46" fmla="*/ 30 w 52"/>
                <a:gd name="T47" fmla="*/ 15 h 24"/>
                <a:gd name="T48" fmla="*/ 19 w 52"/>
                <a:gd name="T49" fmla="*/ 13 h 24"/>
                <a:gd name="T50" fmla="*/ 6 w 52"/>
                <a:gd name="T51" fmla="*/ 5 h 24"/>
                <a:gd name="T52" fmla="*/ 0 w 52"/>
                <a:gd name="T5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24">
                  <a:moveTo>
                    <a:pt x="0" y="0"/>
                  </a:moveTo>
                  <a:lnTo>
                    <a:pt x="0" y="0"/>
                  </a:lnTo>
                  <a:lnTo>
                    <a:pt x="2" y="4"/>
                  </a:lnTo>
                  <a:lnTo>
                    <a:pt x="10" y="13"/>
                  </a:lnTo>
                  <a:lnTo>
                    <a:pt x="15" y="16"/>
                  </a:lnTo>
                  <a:lnTo>
                    <a:pt x="22" y="20"/>
                  </a:lnTo>
                  <a:lnTo>
                    <a:pt x="30" y="24"/>
                  </a:lnTo>
                  <a:lnTo>
                    <a:pt x="39" y="24"/>
                  </a:lnTo>
                  <a:lnTo>
                    <a:pt x="39" y="24"/>
                  </a:lnTo>
                  <a:lnTo>
                    <a:pt x="41" y="24"/>
                  </a:lnTo>
                  <a:lnTo>
                    <a:pt x="48" y="22"/>
                  </a:lnTo>
                  <a:lnTo>
                    <a:pt x="50" y="18"/>
                  </a:lnTo>
                  <a:lnTo>
                    <a:pt x="50" y="18"/>
                  </a:lnTo>
                  <a:lnTo>
                    <a:pt x="50" y="18"/>
                  </a:lnTo>
                  <a:lnTo>
                    <a:pt x="50" y="18"/>
                  </a:lnTo>
                  <a:lnTo>
                    <a:pt x="50" y="11"/>
                  </a:lnTo>
                  <a:lnTo>
                    <a:pt x="52" y="4"/>
                  </a:lnTo>
                  <a:lnTo>
                    <a:pt x="52" y="4"/>
                  </a:lnTo>
                  <a:lnTo>
                    <a:pt x="44" y="9"/>
                  </a:lnTo>
                  <a:lnTo>
                    <a:pt x="39" y="13"/>
                  </a:lnTo>
                  <a:lnTo>
                    <a:pt x="33" y="15"/>
                  </a:lnTo>
                  <a:lnTo>
                    <a:pt x="33" y="15"/>
                  </a:lnTo>
                  <a:lnTo>
                    <a:pt x="30" y="15"/>
                  </a:lnTo>
                  <a:lnTo>
                    <a:pt x="30" y="15"/>
                  </a:lnTo>
                  <a:lnTo>
                    <a:pt x="19" y="13"/>
                  </a:lnTo>
                  <a:lnTo>
                    <a:pt x="6" y="5"/>
                  </a:lnTo>
                  <a:lnTo>
                    <a:pt x="0"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5" name="Freeform 150">
              <a:extLst>
                <a:ext uri="{FF2B5EF4-FFF2-40B4-BE49-F238E27FC236}">
                  <a16:creationId xmlns="" xmlns:a16="http://schemas.microsoft.com/office/drawing/2014/main" id="{60CCF643-5F50-4034-9B9D-07CA2CD321DC}"/>
                </a:ext>
              </a:extLst>
            </p:cNvPr>
            <p:cNvSpPr>
              <a:spLocks/>
            </p:cNvSpPr>
            <p:nvPr/>
          </p:nvSpPr>
          <p:spPr bwMode="auto">
            <a:xfrm>
              <a:off x="5002213" y="2781301"/>
              <a:ext cx="82550" cy="38100"/>
            </a:xfrm>
            <a:custGeom>
              <a:avLst/>
              <a:gdLst>
                <a:gd name="T0" fmla="*/ 0 w 52"/>
                <a:gd name="T1" fmla="*/ 0 h 24"/>
                <a:gd name="T2" fmla="*/ 0 w 52"/>
                <a:gd name="T3" fmla="*/ 0 h 24"/>
                <a:gd name="T4" fmla="*/ 2 w 52"/>
                <a:gd name="T5" fmla="*/ 4 h 24"/>
                <a:gd name="T6" fmla="*/ 10 w 52"/>
                <a:gd name="T7" fmla="*/ 13 h 24"/>
                <a:gd name="T8" fmla="*/ 15 w 52"/>
                <a:gd name="T9" fmla="*/ 16 h 24"/>
                <a:gd name="T10" fmla="*/ 22 w 52"/>
                <a:gd name="T11" fmla="*/ 20 h 24"/>
                <a:gd name="T12" fmla="*/ 30 w 52"/>
                <a:gd name="T13" fmla="*/ 24 h 24"/>
                <a:gd name="T14" fmla="*/ 39 w 52"/>
                <a:gd name="T15" fmla="*/ 24 h 24"/>
                <a:gd name="T16" fmla="*/ 39 w 52"/>
                <a:gd name="T17" fmla="*/ 24 h 24"/>
                <a:gd name="T18" fmla="*/ 41 w 52"/>
                <a:gd name="T19" fmla="*/ 24 h 24"/>
                <a:gd name="T20" fmla="*/ 48 w 52"/>
                <a:gd name="T21" fmla="*/ 22 h 24"/>
                <a:gd name="T22" fmla="*/ 50 w 52"/>
                <a:gd name="T23" fmla="*/ 18 h 24"/>
                <a:gd name="T24" fmla="*/ 50 w 52"/>
                <a:gd name="T25" fmla="*/ 18 h 24"/>
                <a:gd name="T26" fmla="*/ 50 w 52"/>
                <a:gd name="T27" fmla="*/ 18 h 24"/>
                <a:gd name="T28" fmla="*/ 50 w 52"/>
                <a:gd name="T29" fmla="*/ 18 h 24"/>
                <a:gd name="T30" fmla="*/ 50 w 52"/>
                <a:gd name="T31" fmla="*/ 11 h 24"/>
                <a:gd name="T32" fmla="*/ 52 w 52"/>
                <a:gd name="T33" fmla="*/ 4 h 24"/>
                <a:gd name="T34" fmla="*/ 52 w 52"/>
                <a:gd name="T35" fmla="*/ 4 h 24"/>
                <a:gd name="T36" fmla="*/ 44 w 52"/>
                <a:gd name="T37" fmla="*/ 9 h 24"/>
                <a:gd name="T38" fmla="*/ 39 w 52"/>
                <a:gd name="T39" fmla="*/ 13 h 24"/>
                <a:gd name="T40" fmla="*/ 33 w 52"/>
                <a:gd name="T41" fmla="*/ 15 h 24"/>
                <a:gd name="T42" fmla="*/ 33 w 52"/>
                <a:gd name="T43" fmla="*/ 15 h 24"/>
                <a:gd name="T44" fmla="*/ 30 w 52"/>
                <a:gd name="T45" fmla="*/ 15 h 24"/>
                <a:gd name="T46" fmla="*/ 30 w 52"/>
                <a:gd name="T47" fmla="*/ 15 h 24"/>
                <a:gd name="T48" fmla="*/ 19 w 52"/>
                <a:gd name="T49" fmla="*/ 13 h 24"/>
                <a:gd name="T50" fmla="*/ 6 w 52"/>
                <a:gd name="T51" fmla="*/ 5 h 24"/>
                <a:gd name="T52" fmla="*/ 0 w 52"/>
                <a:gd name="T5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24">
                  <a:moveTo>
                    <a:pt x="0" y="0"/>
                  </a:moveTo>
                  <a:lnTo>
                    <a:pt x="0" y="0"/>
                  </a:lnTo>
                  <a:lnTo>
                    <a:pt x="2" y="4"/>
                  </a:lnTo>
                  <a:lnTo>
                    <a:pt x="10" y="13"/>
                  </a:lnTo>
                  <a:lnTo>
                    <a:pt x="15" y="16"/>
                  </a:lnTo>
                  <a:lnTo>
                    <a:pt x="22" y="20"/>
                  </a:lnTo>
                  <a:lnTo>
                    <a:pt x="30" y="24"/>
                  </a:lnTo>
                  <a:lnTo>
                    <a:pt x="39" y="24"/>
                  </a:lnTo>
                  <a:lnTo>
                    <a:pt x="39" y="24"/>
                  </a:lnTo>
                  <a:lnTo>
                    <a:pt x="41" y="24"/>
                  </a:lnTo>
                  <a:lnTo>
                    <a:pt x="48" y="22"/>
                  </a:lnTo>
                  <a:lnTo>
                    <a:pt x="50" y="18"/>
                  </a:lnTo>
                  <a:lnTo>
                    <a:pt x="50" y="18"/>
                  </a:lnTo>
                  <a:lnTo>
                    <a:pt x="50" y="18"/>
                  </a:lnTo>
                  <a:lnTo>
                    <a:pt x="50" y="18"/>
                  </a:lnTo>
                  <a:lnTo>
                    <a:pt x="50" y="11"/>
                  </a:lnTo>
                  <a:lnTo>
                    <a:pt x="52" y="4"/>
                  </a:lnTo>
                  <a:lnTo>
                    <a:pt x="52" y="4"/>
                  </a:lnTo>
                  <a:lnTo>
                    <a:pt x="44" y="9"/>
                  </a:lnTo>
                  <a:lnTo>
                    <a:pt x="39" y="13"/>
                  </a:lnTo>
                  <a:lnTo>
                    <a:pt x="33" y="15"/>
                  </a:lnTo>
                  <a:lnTo>
                    <a:pt x="33" y="15"/>
                  </a:lnTo>
                  <a:lnTo>
                    <a:pt x="30" y="15"/>
                  </a:lnTo>
                  <a:lnTo>
                    <a:pt x="30" y="15"/>
                  </a:lnTo>
                  <a:lnTo>
                    <a:pt x="19" y="13"/>
                  </a:lnTo>
                  <a:lnTo>
                    <a:pt x="6"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6" name="Freeform 151">
              <a:extLst>
                <a:ext uri="{FF2B5EF4-FFF2-40B4-BE49-F238E27FC236}">
                  <a16:creationId xmlns="" xmlns:a16="http://schemas.microsoft.com/office/drawing/2014/main" id="{4FB9B74A-0279-4138-A6CE-F8657D55B440}"/>
                </a:ext>
              </a:extLst>
            </p:cNvPr>
            <p:cNvSpPr>
              <a:spLocks/>
            </p:cNvSpPr>
            <p:nvPr/>
          </p:nvSpPr>
          <p:spPr bwMode="auto">
            <a:xfrm>
              <a:off x="5141913" y="3044826"/>
              <a:ext cx="60325" cy="574675"/>
            </a:xfrm>
            <a:custGeom>
              <a:avLst/>
              <a:gdLst>
                <a:gd name="T0" fmla="*/ 2 w 38"/>
                <a:gd name="T1" fmla="*/ 181 h 362"/>
                <a:gd name="T2" fmla="*/ 2 w 38"/>
                <a:gd name="T3" fmla="*/ 0 h 362"/>
                <a:gd name="T4" fmla="*/ 33 w 38"/>
                <a:gd name="T5" fmla="*/ 6 h 362"/>
                <a:gd name="T6" fmla="*/ 26 w 38"/>
                <a:gd name="T7" fmla="*/ 93 h 362"/>
                <a:gd name="T8" fmla="*/ 37 w 38"/>
                <a:gd name="T9" fmla="*/ 166 h 362"/>
                <a:gd name="T10" fmla="*/ 37 w 38"/>
                <a:gd name="T11" fmla="*/ 166 h 362"/>
                <a:gd name="T12" fmla="*/ 35 w 38"/>
                <a:gd name="T13" fmla="*/ 192 h 362"/>
                <a:gd name="T14" fmla="*/ 33 w 38"/>
                <a:gd name="T15" fmla="*/ 221 h 362"/>
                <a:gd name="T16" fmla="*/ 27 w 38"/>
                <a:gd name="T17" fmla="*/ 259 h 362"/>
                <a:gd name="T18" fmla="*/ 38 w 38"/>
                <a:gd name="T19" fmla="*/ 303 h 362"/>
                <a:gd name="T20" fmla="*/ 22 w 38"/>
                <a:gd name="T21" fmla="*/ 347 h 362"/>
                <a:gd name="T22" fmla="*/ 22 w 38"/>
                <a:gd name="T23" fmla="*/ 347 h 362"/>
                <a:gd name="T24" fmla="*/ 18 w 38"/>
                <a:gd name="T25" fmla="*/ 353 h 362"/>
                <a:gd name="T26" fmla="*/ 9 w 38"/>
                <a:gd name="T27" fmla="*/ 362 h 362"/>
                <a:gd name="T28" fmla="*/ 9 w 38"/>
                <a:gd name="T29" fmla="*/ 362 h 362"/>
                <a:gd name="T30" fmla="*/ 9 w 38"/>
                <a:gd name="T31" fmla="*/ 362 h 362"/>
                <a:gd name="T32" fmla="*/ 7 w 38"/>
                <a:gd name="T33" fmla="*/ 360 h 362"/>
                <a:gd name="T34" fmla="*/ 6 w 38"/>
                <a:gd name="T35" fmla="*/ 351 h 362"/>
                <a:gd name="T36" fmla="*/ 4 w 38"/>
                <a:gd name="T37" fmla="*/ 320 h 362"/>
                <a:gd name="T38" fmla="*/ 0 w 38"/>
                <a:gd name="T39" fmla="*/ 272 h 362"/>
                <a:gd name="T40" fmla="*/ 2 w 38"/>
                <a:gd name="T41" fmla="*/ 18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2">
                  <a:moveTo>
                    <a:pt x="2" y="181"/>
                  </a:moveTo>
                  <a:lnTo>
                    <a:pt x="2" y="0"/>
                  </a:lnTo>
                  <a:lnTo>
                    <a:pt x="33" y="6"/>
                  </a:lnTo>
                  <a:lnTo>
                    <a:pt x="26" y="93"/>
                  </a:lnTo>
                  <a:lnTo>
                    <a:pt x="37" y="166"/>
                  </a:lnTo>
                  <a:lnTo>
                    <a:pt x="37" y="166"/>
                  </a:lnTo>
                  <a:lnTo>
                    <a:pt x="35" y="192"/>
                  </a:lnTo>
                  <a:lnTo>
                    <a:pt x="33" y="221"/>
                  </a:lnTo>
                  <a:lnTo>
                    <a:pt x="27" y="259"/>
                  </a:lnTo>
                  <a:lnTo>
                    <a:pt x="38" y="303"/>
                  </a:lnTo>
                  <a:lnTo>
                    <a:pt x="22" y="347"/>
                  </a:lnTo>
                  <a:lnTo>
                    <a:pt x="22" y="347"/>
                  </a:lnTo>
                  <a:lnTo>
                    <a:pt x="18" y="353"/>
                  </a:lnTo>
                  <a:lnTo>
                    <a:pt x="9" y="362"/>
                  </a:lnTo>
                  <a:lnTo>
                    <a:pt x="9" y="362"/>
                  </a:lnTo>
                  <a:lnTo>
                    <a:pt x="9" y="362"/>
                  </a:lnTo>
                  <a:lnTo>
                    <a:pt x="7" y="360"/>
                  </a:lnTo>
                  <a:lnTo>
                    <a:pt x="6" y="351"/>
                  </a:lnTo>
                  <a:lnTo>
                    <a:pt x="4" y="320"/>
                  </a:lnTo>
                  <a:lnTo>
                    <a:pt x="0" y="272"/>
                  </a:lnTo>
                  <a:lnTo>
                    <a:pt x="2" y="181"/>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7" name="Freeform 152">
              <a:extLst>
                <a:ext uri="{FF2B5EF4-FFF2-40B4-BE49-F238E27FC236}">
                  <a16:creationId xmlns="" xmlns:a16="http://schemas.microsoft.com/office/drawing/2014/main" id="{CE8BF2D4-434A-48EA-9E00-9502EAF4B387}"/>
                </a:ext>
              </a:extLst>
            </p:cNvPr>
            <p:cNvSpPr>
              <a:spLocks/>
            </p:cNvSpPr>
            <p:nvPr/>
          </p:nvSpPr>
          <p:spPr bwMode="auto">
            <a:xfrm>
              <a:off x="5141913" y="3044826"/>
              <a:ext cx="60325" cy="574675"/>
            </a:xfrm>
            <a:custGeom>
              <a:avLst/>
              <a:gdLst>
                <a:gd name="T0" fmla="*/ 2 w 38"/>
                <a:gd name="T1" fmla="*/ 181 h 362"/>
                <a:gd name="T2" fmla="*/ 2 w 38"/>
                <a:gd name="T3" fmla="*/ 0 h 362"/>
                <a:gd name="T4" fmla="*/ 33 w 38"/>
                <a:gd name="T5" fmla="*/ 6 h 362"/>
                <a:gd name="T6" fmla="*/ 26 w 38"/>
                <a:gd name="T7" fmla="*/ 93 h 362"/>
                <a:gd name="T8" fmla="*/ 37 w 38"/>
                <a:gd name="T9" fmla="*/ 166 h 362"/>
                <a:gd name="T10" fmla="*/ 37 w 38"/>
                <a:gd name="T11" fmla="*/ 166 h 362"/>
                <a:gd name="T12" fmla="*/ 35 w 38"/>
                <a:gd name="T13" fmla="*/ 192 h 362"/>
                <a:gd name="T14" fmla="*/ 33 w 38"/>
                <a:gd name="T15" fmla="*/ 221 h 362"/>
                <a:gd name="T16" fmla="*/ 27 w 38"/>
                <a:gd name="T17" fmla="*/ 259 h 362"/>
                <a:gd name="T18" fmla="*/ 38 w 38"/>
                <a:gd name="T19" fmla="*/ 303 h 362"/>
                <a:gd name="T20" fmla="*/ 22 w 38"/>
                <a:gd name="T21" fmla="*/ 347 h 362"/>
                <a:gd name="T22" fmla="*/ 22 w 38"/>
                <a:gd name="T23" fmla="*/ 347 h 362"/>
                <a:gd name="T24" fmla="*/ 18 w 38"/>
                <a:gd name="T25" fmla="*/ 353 h 362"/>
                <a:gd name="T26" fmla="*/ 9 w 38"/>
                <a:gd name="T27" fmla="*/ 362 h 362"/>
                <a:gd name="T28" fmla="*/ 9 w 38"/>
                <a:gd name="T29" fmla="*/ 362 h 362"/>
                <a:gd name="T30" fmla="*/ 9 w 38"/>
                <a:gd name="T31" fmla="*/ 362 h 362"/>
                <a:gd name="T32" fmla="*/ 7 w 38"/>
                <a:gd name="T33" fmla="*/ 360 h 362"/>
                <a:gd name="T34" fmla="*/ 6 w 38"/>
                <a:gd name="T35" fmla="*/ 351 h 362"/>
                <a:gd name="T36" fmla="*/ 4 w 38"/>
                <a:gd name="T37" fmla="*/ 320 h 362"/>
                <a:gd name="T38" fmla="*/ 0 w 38"/>
                <a:gd name="T39" fmla="*/ 272 h 362"/>
                <a:gd name="T40" fmla="*/ 2 w 38"/>
                <a:gd name="T41" fmla="*/ 18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2">
                  <a:moveTo>
                    <a:pt x="2" y="181"/>
                  </a:moveTo>
                  <a:lnTo>
                    <a:pt x="2" y="0"/>
                  </a:lnTo>
                  <a:lnTo>
                    <a:pt x="33" y="6"/>
                  </a:lnTo>
                  <a:lnTo>
                    <a:pt x="26" y="93"/>
                  </a:lnTo>
                  <a:lnTo>
                    <a:pt x="37" y="166"/>
                  </a:lnTo>
                  <a:lnTo>
                    <a:pt x="37" y="166"/>
                  </a:lnTo>
                  <a:lnTo>
                    <a:pt x="35" y="192"/>
                  </a:lnTo>
                  <a:lnTo>
                    <a:pt x="33" y="221"/>
                  </a:lnTo>
                  <a:lnTo>
                    <a:pt x="27" y="259"/>
                  </a:lnTo>
                  <a:lnTo>
                    <a:pt x="38" y="303"/>
                  </a:lnTo>
                  <a:lnTo>
                    <a:pt x="22" y="347"/>
                  </a:lnTo>
                  <a:lnTo>
                    <a:pt x="22" y="347"/>
                  </a:lnTo>
                  <a:lnTo>
                    <a:pt x="18" y="353"/>
                  </a:lnTo>
                  <a:lnTo>
                    <a:pt x="9" y="362"/>
                  </a:lnTo>
                  <a:lnTo>
                    <a:pt x="9" y="362"/>
                  </a:lnTo>
                  <a:lnTo>
                    <a:pt x="9" y="362"/>
                  </a:lnTo>
                  <a:lnTo>
                    <a:pt x="7" y="360"/>
                  </a:lnTo>
                  <a:lnTo>
                    <a:pt x="6" y="351"/>
                  </a:lnTo>
                  <a:lnTo>
                    <a:pt x="4" y="320"/>
                  </a:lnTo>
                  <a:lnTo>
                    <a:pt x="0" y="272"/>
                  </a:lnTo>
                  <a:lnTo>
                    <a:pt x="2"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8" name="Freeform 153">
              <a:extLst>
                <a:ext uri="{FF2B5EF4-FFF2-40B4-BE49-F238E27FC236}">
                  <a16:creationId xmlns="" xmlns:a16="http://schemas.microsoft.com/office/drawing/2014/main" id="{E6700C2A-5C3D-416D-8FBC-B4D73395B43D}"/>
                </a:ext>
              </a:extLst>
            </p:cNvPr>
            <p:cNvSpPr>
              <a:spLocks/>
            </p:cNvSpPr>
            <p:nvPr/>
          </p:nvSpPr>
          <p:spPr bwMode="auto">
            <a:xfrm>
              <a:off x="4854576" y="3314701"/>
              <a:ext cx="322263" cy="555625"/>
            </a:xfrm>
            <a:custGeom>
              <a:avLst/>
              <a:gdLst>
                <a:gd name="T0" fmla="*/ 6 w 203"/>
                <a:gd name="T1" fmla="*/ 40 h 350"/>
                <a:gd name="T2" fmla="*/ 6 w 203"/>
                <a:gd name="T3" fmla="*/ 40 h 350"/>
                <a:gd name="T4" fmla="*/ 11 w 203"/>
                <a:gd name="T5" fmla="*/ 24 h 350"/>
                <a:gd name="T6" fmla="*/ 19 w 203"/>
                <a:gd name="T7" fmla="*/ 7 h 350"/>
                <a:gd name="T8" fmla="*/ 48 w 203"/>
                <a:gd name="T9" fmla="*/ 0 h 350"/>
                <a:gd name="T10" fmla="*/ 203 w 203"/>
                <a:gd name="T11" fmla="*/ 25 h 350"/>
                <a:gd name="T12" fmla="*/ 203 w 203"/>
                <a:gd name="T13" fmla="*/ 25 h 350"/>
                <a:gd name="T14" fmla="*/ 201 w 203"/>
                <a:gd name="T15" fmla="*/ 62 h 350"/>
                <a:gd name="T16" fmla="*/ 197 w 203"/>
                <a:gd name="T17" fmla="*/ 148 h 350"/>
                <a:gd name="T18" fmla="*/ 190 w 203"/>
                <a:gd name="T19" fmla="*/ 254 h 350"/>
                <a:gd name="T20" fmla="*/ 185 w 203"/>
                <a:gd name="T21" fmla="*/ 305 h 350"/>
                <a:gd name="T22" fmla="*/ 177 w 203"/>
                <a:gd name="T23" fmla="*/ 349 h 350"/>
                <a:gd name="T24" fmla="*/ 61 w 203"/>
                <a:gd name="T25" fmla="*/ 350 h 350"/>
                <a:gd name="T26" fmla="*/ 61 w 203"/>
                <a:gd name="T27" fmla="*/ 350 h 350"/>
                <a:gd name="T28" fmla="*/ 42 w 203"/>
                <a:gd name="T29" fmla="*/ 299 h 350"/>
                <a:gd name="T30" fmla="*/ 28 w 203"/>
                <a:gd name="T31" fmla="*/ 250 h 350"/>
                <a:gd name="T32" fmla="*/ 13 w 203"/>
                <a:gd name="T33" fmla="*/ 192 h 350"/>
                <a:gd name="T34" fmla="*/ 13 w 203"/>
                <a:gd name="T35" fmla="*/ 192 h 350"/>
                <a:gd name="T36" fmla="*/ 9 w 203"/>
                <a:gd name="T37" fmla="*/ 179 h 350"/>
                <a:gd name="T38" fmla="*/ 9 w 203"/>
                <a:gd name="T39" fmla="*/ 179 h 350"/>
                <a:gd name="T40" fmla="*/ 2 w 203"/>
                <a:gd name="T41" fmla="*/ 139 h 350"/>
                <a:gd name="T42" fmla="*/ 0 w 203"/>
                <a:gd name="T43" fmla="*/ 102 h 350"/>
                <a:gd name="T44" fmla="*/ 0 w 203"/>
                <a:gd name="T45" fmla="*/ 69 h 350"/>
                <a:gd name="T46" fmla="*/ 4 w 203"/>
                <a:gd name="T47" fmla="*/ 55 h 350"/>
                <a:gd name="T48" fmla="*/ 6 w 203"/>
                <a:gd name="T4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350">
                  <a:moveTo>
                    <a:pt x="6" y="40"/>
                  </a:moveTo>
                  <a:lnTo>
                    <a:pt x="6" y="40"/>
                  </a:lnTo>
                  <a:lnTo>
                    <a:pt x="11" y="24"/>
                  </a:lnTo>
                  <a:lnTo>
                    <a:pt x="19" y="7"/>
                  </a:lnTo>
                  <a:lnTo>
                    <a:pt x="48" y="0"/>
                  </a:lnTo>
                  <a:lnTo>
                    <a:pt x="203" y="25"/>
                  </a:lnTo>
                  <a:lnTo>
                    <a:pt x="203" y="25"/>
                  </a:lnTo>
                  <a:lnTo>
                    <a:pt x="201" y="62"/>
                  </a:lnTo>
                  <a:lnTo>
                    <a:pt x="197" y="148"/>
                  </a:lnTo>
                  <a:lnTo>
                    <a:pt x="190" y="254"/>
                  </a:lnTo>
                  <a:lnTo>
                    <a:pt x="185" y="305"/>
                  </a:lnTo>
                  <a:lnTo>
                    <a:pt x="177" y="349"/>
                  </a:lnTo>
                  <a:lnTo>
                    <a:pt x="61" y="350"/>
                  </a:lnTo>
                  <a:lnTo>
                    <a:pt x="61" y="350"/>
                  </a:lnTo>
                  <a:lnTo>
                    <a:pt x="42" y="299"/>
                  </a:lnTo>
                  <a:lnTo>
                    <a:pt x="28" y="250"/>
                  </a:lnTo>
                  <a:lnTo>
                    <a:pt x="13" y="192"/>
                  </a:lnTo>
                  <a:lnTo>
                    <a:pt x="13" y="192"/>
                  </a:lnTo>
                  <a:lnTo>
                    <a:pt x="9" y="179"/>
                  </a:lnTo>
                  <a:lnTo>
                    <a:pt x="9" y="179"/>
                  </a:lnTo>
                  <a:lnTo>
                    <a:pt x="2" y="139"/>
                  </a:lnTo>
                  <a:lnTo>
                    <a:pt x="0" y="102"/>
                  </a:lnTo>
                  <a:lnTo>
                    <a:pt x="0" y="69"/>
                  </a:lnTo>
                  <a:lnTo>
                    <a:pt x="4" y="55"/>
                  </a:lnTo>
                  <a:lnTo>
                    <a:pt x="6" y="4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9" name="Freeform 154">
              <a:extLst>
                <a:ext uri="{FF2B5EF4-FFF2-40B4-BE49-F238E27FC236}">
                  <a16:creationId xmlns="" xmlns:a16="http://schemas.microsoft.com/office/drawing/2014/main" id="{2CD6E979-2A6D-46DD-8D3F-CB3151823741}"/>
                </a:ext>
              </a:extLst>
            </p:cNvPr>
            <p:cNvSpPr>
              <a:spLocks/>
            </p:cNvSpPr>
            <p:nvPr/>
          </p:nvSpPr>
          <p:spPr bwMode="auto">
            <a:xfrm>
              <a:off x="4854576" y="3314701"/>
              <a:ext cx="322263" cy="555625"/>
            </a:xfrm>
            <a:custGeom>
              <a:avLst/>
              <a:gdLst>
                <a:gd name="T0" fmla="*/ 6 w 203"/>
                <a:gd name="T1" fmla="*/ 40 h 350"/>
                <a:gd name="T2" fmla="*/ 6 w 203"/>
                <a:gd name="T3" fmla="*/ 40 h 350"/>
                <a:gd name="T4" fmla="*/ 11 w 203"/>
                <a:gd name="T5" fmla="*/ 24 h 350"/>
                <a:gd name="T6" fmla="*/ 19 w 203"/>
                <a:gd name="T7" fmla="*/ 7 h 350"/>
                <a:gd name="T8" fmla="*/ 48 w 203"/>
                <a:gd name="T9" fmla="*/ 0 h 350"/>
                <a:gd name="T10" fmla="*/ 203 w 203"/>
                <a:gd name="T11" fmla="*/ 25 h 350"/>
                <a:gd name="T12" fmla="*/ 203 w 203"/>
                <a:gd name="T13" fmla="*/ 25 h 350"/>
                <a:gd name="T14" fmla="*/ 201 w 203"/>
                <a:gd name="T15" fmla="*/ 62 h 350"/>
                <a:gd name="T16" fmla="*/ 197 w 203"/>
                <a:gd name="T17" fmla="*/ 148 h 350"/>
                <a:gd name="T18" fmla="*/ 190 w 203"/>
                <a:gd name="T19" fmla="*/ 254 h 350"/>
                <a:gd name="T20" fmla="*/ 185 w 203"/>
                <a:gd name="T21" fmla="*/ 305 h 350"/>
                <a:gd name="T22" fmla="*/ 177 w 203"/>
                <a:gd name="T23" fmla="*/ 349 h 350"/>
                <a:gd name="T24" fmla="*/ 61 w 203"/>
                <a:gd name="T25" fmla="*/ 350 h 350"/>
                <a:gd name="T26" fmla="*/ 61 w 203"/>
                <a:gd name="T27" fmla="*/ 350 h 350"/>
                <a:gd name="T28" fmla="*/ 42 w 203"/>
                <a:gd name="T29" fmla="*/ 299 h 350"/>
                <a:gd name="T30" fmla="*/ 28 w 203"/>
                <a:gd name="T31" fmla="*/ 250 h 350"/>
                <a:gd name="T32" fmla="*/ 13 w 203"/>
                <a:gd name="T33" fmla="*/ 192 h 350"/>
                <a:gd name="T34" fmla="*/ 13 w 203"/>
                <a:gd name="T35" fmla="*/ 192 h 350"/>
                <a:gd name="T36" fmla="*/ 9 w 203"/>
                <a:gd name="T37" fmla="*/ 179 h 350"/>
                <a:gd name="T38" fmla="*/ 9 w 203"/>
                <a:gd name="T39" fmla="*/ 179 h 350"/>
                <a:gd name="T40" fmla="*/ 2 w 203"/>
                <a:gd name="T41" fmla="*/ 139 h 350"/>
                <a:gd name="T42" fmla="*/ 0 w 203"/>
                <a:gd name="T43" fmla="*/ 102 h 350"/>
                <a:gd name="T44" fmla="*/ 0 w 203"/>
                <a:gd name="T45" fmla="*/ 69 h 350"/>
                <a:gd name="T46" fmla="*/ 4 w 203"/>
                <a:gd name="T47" fmla="*/ 55 h 350"/>
                <a:gd name="T48" fmla="*/ 6 w 203"/>
                <a:gd name="T4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350">
                  <a:moveTo>
                    <a:pt x="6" y="40"/>
                  </a:moveTo>
                  <a:lnTo>
                    <a:pt x="6" y="40"/>
                  </a:lnTo>
                  <a:lnTo>
                    <a:pt x="11" y="24"/>
                  </a:lnTo>
                  <a:lnTo>
                    <a:pt x="19" y="7"/>
                  </a:lnTo>
                  <a:lnTo>
                    <a:pt x="48" y="0"/>
                  </a:lnTo>
                  <a:lnTo>
                    <a:pt x="203" y="25"/>
                  </a:lnTo>
                  <a:lnTo>
                    <a:pt x="203" y="25"/>
                  </a:lnTo>
                  <a:lnTo>
                    <a:pt x="201" y="62"/>
                  </a:lnTo>
                  <a:lnTo>
                    <a:pt x="197" y="148"/>
                  </a:lnTo>
                  <a:lnTo>
                    <a:pt x="190" y="254"/>
                  </a:lnTo>
                  <a:lnTo>
                    <a:pt x="185" y="305"/>
                  </a:lnTo>
                  <a:lnTo>
                    <a:pt x="177" y="349"/>
                  </a:lnTo>
                  <a:lnTo>
                    <a:pt x="61" y="350"/>
                  </a:lnTo>
                  <a:lnTo>
                    <a:pt x="61" y="350"/>
                  </a:lnTo>
                  <a:lnTo>
                    <a:pt x="42" y="299"/>
                  </a:lnTo>
                  <a:lnTo>
                    <a:pt x="28" y="250"/>
                  </a:lnTo>
                  <a:lnTo>
                    <a:pt x="13" y="192"/>
                  </a:lnTo>
                  <a:lnTo>
                    <a:pt x="13" y="192"/>
                  </a:lnTo>
                  <a:lnTo>
                    <a:pt x="9" y="179"/>
                  </a:lnTo>
                  <a:lnTo>
                    <a:pt x="9" y="179"/>
                  </a:lnTo>
                  <a:lnTo>
                    <a:pt x="2" y="139"/>
                  </a:lnTo>
                  <a:lnTo>
                    <a:pt x="0" y="102"/>
                  </a:lnTo>
                  <a:lnTo>
                    <a:pt x="0" y="69"/>
                  </a:lnTo>
                  <a:lnTo>
                    <a:pt x="4" y="55"/>
                  </a:lnTo>
                  <a:lnTo>
                    <a:pt x="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0" name="Freeform 155">
              <a:extLst>
                <a:ext uri="{FF2B5EF4-FFF2-40B4-BE49-F238E27FC236}">
                  <a16:creationId xmlns="" xmlns:a16="http://schemas.microsoft.com/office/drawing/2014/main" id="{7986CE2B-5964-4942-A921-14152F5FBE29}"/>
                </a:ext>
              </a:extLst>
            </p:cNvPr>
            <p:cNvSpPr>
              <a:spLocks/>
            </p:cNvSpPr>
            <p:nvPr/>
          </p:nvSpPr>
          <p:spPr bwMode="auto">
            <a:xfrm>
              <a:off x="4878388" y="3335339"/>
              <a:ext cx="3175" cy="3175"/>
            </a:xfrm>
            <a:custGeom>
              <a:avLst/>
              <a:gdLst>
                <a:gd name="T0" fmla="*/ 2 w 2"/>
                <a:gd name="T1" fmla="*/ 0 h 2"/>
                <a:gd name="T2" fmla="*/ 0 w 2"/>
                <a:gd name="T3" fmla="*/ 2 h 2"/>
                <a:gd name="T4" fmla="*/ 0 w 2"/>
                <a:gd name="T5" fmla="*/ 2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2"/>
                  </a:lnTo>
                  <a:lnTo>
                    <a:pt x="0" y="2"/>
                  </a:lnTo>
                  <a:lnTo>
                    <a:pt x="0" y="2"/>
                  </a:lnTo>
                  <a:lnTo>
                    <a:pt x="0" y="2"/>
                  </a:lnTo>
                  <a:lnTo>
                    <a:pt x="2" y="0"/>
                  </a:lnTo>
                  <a:close/>
                </a:path>
              </a:pathLst>
            </a:custGeom>
            <a:solidFill>
              <a:srgbClr val="740A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1" name="Freeform 156">
              <a:extLst>
                <a:ext uri="{FF2B5EF4-FFF2-40B4-BE49-F238E27FC236}">
                  <a16:creationId xmlns="" xmlns:a16="http://schemas.microsoft.com/office/drawing/2014/main" id="{13C7A06A-810E-4205-9898-13EE48B4AAB6}"/>
                </a:ext>
              </a:extLst>
            </p:cNvPr>
            <p:cNvSpPr>
              <a:spLocks/>
            </p:cNvSpPr>
            <p:nvPr/>
          </p:nvSpPr>
          <p:spPr bwMode="auto">
            <a:xfrm>
              <a:off x="4878388" y="3335339"/>
              <a:ext cx="3175" cy="3175"/>
            </a:xfrm>
            <a:custGeom>
              <a:avLst/>
              <a:gdLst>
                <a:gd name="T0" fmla="*/ 2 w 2"/>
                <a:gd name="T1" fmla="*/ 0 h 2"/>
                <a:gd name="T2" fmla="*/ 0 w 2"/>
                <a:gd name="T3" fmla="*/ 2 h 2"/>
                <a:gd name="T4" fmla="*/ 0 w 2"/>
                <a:gd name="T5" fmla="*/ 2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2"/>
                  </a:lnTo>
                  <a:lnTo>
                    <a:pt x="0" y="2"/>
                  </a:lnTo>
                  <a:lnTo>
                    <a:pt x="0" y="2"/>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2" name="Freeform 157">
              <a:extLst>
                <a:ext uri="{FF2B5EF4-FFF2-40B4-BE49-F238E27FC236}">
                  <a16:creationId xmlns="" xmlns:a16="http://schemas.microsoft.com/office/drawing/2014/main" id="{950D9572-8031-46BD-ADAF-F10F465580FB}"/>
                </a:ext>
              </a:extLst>
            </p:cNvPr>
            <p:cNvSpPr>
              <a:spLocks/>
            </p:cNvSpPr>
            <p:nvPr/>
          </p:nvSpPr>
          <p:spPr bwMode="auto">
            <a:xfrm>
              <a:off x="5173663" y="3367089"/>
              <a:ext cx="3175" cy="4763"/>
            </a:xfrm>
            <a:custGeom>
              <a:avLst/>
              <a:gdLst>
                <a:gd name="T0" fmla="*/ 2 w 2"/>
                <a:gd name="T1" fmla="*/ 0 h 3"/>
                <a:gd name="T2" fmla="*/ 2 w 2"/>
                <a:gd name="T3" fmla="*/ 0 h 3"/>
                <a:gd name="T4" fmla="*/ 2 w 2"/>
                <a:gd name="T5" fmla="*/ 0 h 3"/>
                <a:gd name="T6" fmla="*/ 2 w 2"/>
                <a:gd name="T7" fmla="*/ 0 h 3"/>
                <a:gd name="T8" fmla="*/ 0 w 2"/>
                <a:gd name="T9" fmla="*/ 3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lnTo>
                    <a:pt x="2" y="0"/>
                  </a:lnTo>
                  <a:lnTo>
                    <a:pt x="2" y="0"/>
                  </a:lnTo>
                  <a:lnTo>
                    <a:pt x="2" y="0"/>
                  </a:lnTo>
                  <a:lnTo>
                    <a:pt x="0" y="3"/>
                  </a:lnTo>
                  <a:lnTo>
                    <a:pt x="2"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3" name="Freeform 158">
              <a:extLst>
                <a:ext uri="{FF2B5EF4-FFF2-40B4-BE49-F238E27FC236}">
                  <a16:creationId xmlns="" xmlns:a16="http://schemas.microsoft.com/office/drawing/2014/main" id="{1218EE44-CDD6-425D-BDB4-5E577C953187}"/>
                </a:ext>
              </a:extLst>
            </p:cNvPr>
            <p:cNvSpPr>
              <a:spLocks/>
            </p:cNvSpPr>
            <p:nvPr/>
          </p:nvSpPr>
          <p:spPr bwMode="auto">
            <a:xfrm>
              <a:off x="5173663" y="3367089"/>
              <a:ext cx="3175" cy="4763"/>
            </a:xfrm>
            <a:custGeom>
              <a:avLst/>
              <a:gdLst>
                <a:gd name="T0" fmla="*/ 2 w 2"/>
                <a:gd name="T1" fmla="*/ 0 h 3"/>
                <a:gd name="T2" fmla="*/ 2 w 2"/>
                <a:gd name="T3" fmla="*/ 0 h 3"/>
                <a:gd name="T4" fmla="*/ 2 w 2"/>
                <a:gd name="T5" fmla="*/ 0 h 3"/>
                <a:gd name="T6" fmla="*/ 2 w 2"/>
                <a:gd name="T7" fmla="*/ 0 h 3"/>
                <a:gd name="T8" fmla="*/ 0 w 2"/>
                <a:gd name="T9" fmla="*/ 3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lnTo>
                    <a:pt x="2" y="0"/>
                  </a:lnTo>
                  <a:lnTo>
                    <a:pt x="2" y="0"/>
                  </a:lnTo>
                  <a:lnTo>
                    <a:pt x="2" y="0"/>
                  </a:lnTo>
                  <a:lnTo>
                    <a:pt x="0"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4" name="Freeform 159">
              <a:extLst>
                <a:ext uri="{FF2B5EF4-FFF2-40B4-BE49-F238E27FC236}">
                  <a16:creationId xmlns="" xmlns:a16="http://schemas.microsoft.com/office/drawing/2014/main" id="{3E80D22E-0ACC-4166-9A3D-58D0E7C238B2}"/>
                </a:ext>
              </a:extLst>
            </p:cNvPr>
            <p:cNvSpPr>
              <a:spLocks/>
            </p:cNvSpPr>
            <p:nvPr/>
          </p:nvSpPr>
          <p:spPr bwMode="auto">
            <a:xfrm>
              <a:off x="4878388" y="3328989"/>
              <a:ext cx="298450" cy="66675"/>
            </a:xfrm>
            <a:custGeom>
              <a:avLst/>
              <a:gdLst>
                <a:gd name="T0" fmla="*/ 15 w 188"/>
                <a:gd name="T1" fmla="*/ 0 h 42"/>
                <a:gd name="T2" fmla="*/ 15 w 188"/>
                <a:gd name="T3" fmla="*/ 0 h 42"/>
                <a:gd name="T4" fmla="*/ 7 w 188"/>
                <a:gd name="T5" fmla="*/ 0 h 42"/>
                <a:gd name="T6" fmla="*/ 7 w 188"/>
                <a:gd name="T7" fmla="*/ 0 h 42"/>
                <a:gd name="T8" fmla="*/ 4 w 188"/>
                <a:gd name="T9" fmla="*/ 2 h 42"/>
                <a:gd name="T10" fmla="*/ 2 w 188"/>
                <a:gd name="T11" fmla="*/ 4 h 42"/>
                <a:gd name="T12" fmla="*/ 2 w 188"/>
                <a:gd name="T13" fmla="*/ 4 h 42"/>
                <a:gd name="T14" fmla="*/ 0 w 188"/>
                <a:gd name="T15" fmla="*/ 6 h 42"/>
                <a:gd name="T16" fmla="*/ 0 w 188"/>
                <a:gd name="T17" fmla="*/ 6 h 42"/>
                <a:gd name="T18" fmla="*/ 11 w 188"/>
                <a:gd name="T19" fmla="*/ 6 h 42"/>
                <a:gd name="T20" fmla="*/ 11 w 188"/>
                <a:gd name="T21" fmla="*/ 6 h 42"/>
                <a:gd name="T22" fmla="*/ 20 w 188"/>
                <a:gd name="T23" fmla="*/ 6 h 42"/>
                <a:gd name="T24" fmla="*/ 33 w 188"/>
                <a:gd name="T25" fmla="*/ 9 h 42"/>
                <a:gd name="T26" fmla="*/ 49 w 188"/>
                <a:gd name="T27" fmla="*/ 15 h 42"/>
                <a:gd name="T28" fmla="*/ 69 w 188"/>
                <a:gd name="T29" fmla="*/ 22 h 42"/>
                <a:gd name="T30" fmla="*/ 69 w 188"/>
                <a:gd name="T31" fmla="*/ 22 h 42"/>
                <a:gd name="T32" fmla="*/ 88 w 188"/>
                <a:gd name="T33" fmla="*/ 31 h 42"/>
                <a:gd name="T34" fmla="*/ 108 w 188"/>
                <a:gd name="T35" fmla="*/ 37 h 42"/>
                <a:gd name="T36" fmla="*/ 126 w 188"/>
                <a:gd name="T37" fmla="*/ 42 h 42"/>
                <a:gd name="T38" fmla="*/ 146 w 188"/>
                <a:gd name="T39" fmla="*/ 42 h 42"/>
                <a:gd name="T40" fmla="*/ 146 w 188"/>
                <a:gd name="T41" fmla="*/ 42 h 42"/>
                <a:gd name="T42" fmla="*/ 168 w 188"/>
                <a:gd name="T43" fmla="*/ 40 h 42"/>
                <a:gd name="T44" fmla="*/ 177 w 188"/>
                <a:gd name="T45" fmla="*/ 38 h 42"/>
                <a:gd name="T46" fmla="*/ 186 w 188"/>
                <a:gd name="T47" fmla="*/ 35 h 42"/>
                <a:gd name="T48" fmla="*/ 186 w 188"/>
                <a:gd name="T49" fmla="*/ 27 h 42"/>
                <a:gd name="T50" fmla="*/ 186 w 188"/>
                <a:gd name="T51" fmla="*/ 27 h 42"/>
                <a:gd name="T52" fmla="*/ 188 w 188"/>
                <a:gd name="T53" fmla="*/ 24 h 42"/>
                <a:gd name="T54" fmla="*/ 188 w 188"/>
                <a:gd name="T55" fmla="*/ 24 h 42"/>
                <a:gd name="T56" fmla="*/ 168 w 188"/>
                <a:gd name="T57" fmla="*/ 26 h 42"/>
                <a:gd name="T58" fmla="*/ 140 w 188"/>
                <a:gd name="T59" fmla="*/ 26 h 42"/>
                <a:gd name="T60" fmla="*/ 140 w 188"/>
                <a:gd name="T61" fmla="*/ 26 h 42"/>
                <a:gd name="T62" fmla="*/ 120 w 188"/>
                <a:gd name="T63" fmla="*/ 26 h 42"/>
                <a:gd name="T64" fmla="*/ 100 w 188"/>
                <a:gd name="T65" fmla="*/ 24 h 42"/>
                <a:gd name="T66" fmla="*/ 82 w 188"/>
                <a:gd name="T67" fmla="*/ 20 h 42"/>
                <a:gd name="T68" fmla="*/ 64 w 188"/>
                <a:gd name="T69" fmla="*/ 13 h 42"/>
                <a:gd name="T70" fmla="*/ 64 w 188"/>
                <a:gd name="T71" fmla="*/ 13 h 42"/>
                <a:gd name="T72" fmla="*/ 47 w 188"/>
                <a:gd name="T73" fmla="*/ 7 h 42"/>
                <a:gd name="T74" fmla="*/ 35 w 188"/>
                <a:gd name="T75" fmla="*/ 2 h 42"/>
                <a:gd name="T76" fmla="*/ 24 w 188"/>
                <a:gd name="T77" fmla="*/ 0 h 42"/>
                <a:gd name="T78" fmla="*/ 15 w 188"/>
                <a:gd name="T7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42">
                  <a:moveTo>
                    <a:pt x="15" y="0"/>
                  </a:moveTo>
                  <a:lnTo>
                    <a:pt x="15" y="0"/>
                  </a:lnTo>
                  <a:lnTo>
                    <a:pt x="7" y="0"/>
                  </a:lnTo>
                  <a:lnTo>
                    <a:pt x="7" y="0"/>
                  </a:lnTo>
                  <a:lnTo>
                    <a:pt x="4" y="2"/>
                  </a:lnTo>
                  <a:lnTo>
                    <a:pt x="2" y="4"/>
                  </a:lnTo>
                  <a:lnTo>
                    <a:pt x="2" y="4"/>
                  </a:lnTo>
                  <a:lnTo>
                    <a:pt x="0" y="6"/>
                  </a:lnTo>
                  <a:lnTo>
                    <a:pt x="0" y="6"/>
                  </a:lnTo>
                  <a:lnTo>
                    <a:pt x="11" y="6"/>
                  </a:lnTo>
                  <a:lnTo>
                    <a:pt x="11" y="6"/>
                  </a:lnTo>
                  <a:lnTo>
                    <a:pt x="20" y="6"/>
                  </a:lnTo>
                  <a:lnTo>
                    <a:pt x="33" y="9"/>
                  </a:lnTo>
                  <a:lnTo>
                    <a:pt x="49" y="15"/>
                  </a:lnTo>
                  <a:lnTo>
                    <a:pt x="69" y="22"/>
                  </a:lnTo>
                  <a:lnTo>
                    <a:pt x="69" y="22"/>
                  </a:lnTo>
                  <a:lnTo>
                    <a:pt x="88" y="31"/>
                  </a:lnTo>
                  <a:lnTo>
                    <a:pt x="108" y="37"/>
                  </a:lnTo>
                  <a:lnTo>
                    <a:pt x="126" y="42"/>
                  </a:lnTo>
                  <a:lnTo>
                    <a:pt x="146" y="42"/>
                  </a:lnTo>
                  <a:lnTo>
                    <a:pt x="146" y="42"/>
                  </a:lnTo>
                  <a:lnTo>
                    <a:pt x="168" y="40"/>
                  </a:lnTo>
                  <a:lnTo>
                    <a:pt x="177" y="38"/>
                  </a:lnTo>
                  <a:lnTo>
                    <a:pt x="186" y="35"/>
                  </a:lnTo>
                  <a:lnTo>
                    <a:pt x="186" y="27"/>
                  </a:lnTo>
                  <a:lnTo>
                    <a:pt x="186" y="27"/>
                  </a:lnTo>
                  <a:lnTo>
                    <a:pt x="188" y="24"/>
                  </a:lnTo>
                  <a:lnTo>
                    <a:pt x="188" y="24"/>
                  </a:lnTo>
                  <a:lnTo>
                    <a:pt x="168" y="26"/>
                  </a:lnTo>
                  <a:lnTo>
                    <a:pt x="140" y="26"/>
                  </a:lnTo>
                  <a:lnTo>
                    <a:pt x="140" y="26"/>
                  </a:lnTo>
                  <a:lnTo>
                    <a:pt x="120" y="26"/>
                  </a:lnTo>
                  <a:lnTo>
                    <a:pt x="100" y="24"/>
                  </a:lnTo>
                  <a:lnTo>
                    <a:pt x="82" y="20"/>
                  </a:lnTo>
                  <a:lnTo>
                    <a:pt x="64" y="13"/>
                  </a:lnTo>
                  <a:lnTo>
                    <a:pt x="64" y="13"/>
                  </a:lnTo>
                  <a:lnTo>
                    <a:pt x="47" y="7"/>
                  </a:lnTo>
                  <a:lnTo>
                    <a:pt x="35" y="2"/>
                  </a:lnTo>
                  <a:lnTo>
                    <a:pt x="24" y="0"/>
                  </a:lnTo>
                  <a:lnTo>
                    <a:pt x="15"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5" name="Freeform 160">
              <a:extLst>
                <a:ext uri="{FF2B5EF4-FFF2-40B4-BE49-F238E27FC236}">
                  <a16:creationId xmlns="" xmlns:a16="http://schemas.microsoft.com/office/drawing/2014/main" id="{01F235B2-A65D-4B74-97C2-B57009AFE044}"/>
                </a:ext>
              </a:extLst>
            </p:cNvPr>
            <p:cNvSpPr>
              <a:spLocks/>
            </p:cNvSpPr>
            <p:nvPr/>
          </p:nvSpPr>
          <p:spPr bwMode="auto">
            <a:xfrm>
              <a:off x="4878388" y="3328989"/>
              <a:ext cx="298450" cy="66675"/>
            </a:xfrm>
            <a:custGeom>
              <a:avLst/>
              <a:gdLst>
                <a:gd name="T0" fmla="*/ 15 w 188"/>
                <a:gd name="T1" fmla="*/ 0 h 42"/>
                <a:gd name="T2" fmla="*/ 15 w 188"/>
                <a:gd name="T3" fmla="*/ 0 h 42"/>
                <a:gd name="T4" fmla="*/ 7 w 188"/>
                <a:gd name="T5" fmla="*/ 0 h 42"/>
                <a:gd name="T6" fmla="*/ 7 w 188"/>
                <a:gd name="T7" fmla="*/ 0 h 42"/>
                <a:gd name="T8" fmla="*/ 4 w 188"/>
                <a:gd name="T9" fmla="*/ 2 h 42"/>
                <a:gd name="T10" fmla="*/ 2 w 188"/>
                <a:gd name="T11" fmla="*/ 4 h 42"/>
                <a:gd name="T12" fmla="*/ 2 w 188"/>
                <a:gd name="T13" fmla="*/ 4 h 42"/>
                <a:gd name="T14" fmla="*/ 0 w 188"/>
                <a:gd name="T15" fmla="*/ 6 h 42"/>
                <a:gd name="T16" fmla="*/ 0 w 188"/>
                <a:gd name="T17" fmla="*/ 6 h 42"/>
                <a:gd name="T18" fmla="*/ 11 w 188"/>
                <a:gd name="T19" fmla="*/ 6 h 42"/>
                <a:gd name="T20" fmla="*/ 11 w 188"/>
                <a:gd name="T21" fmla="*/ 6 h 42"/>
                <a:gd name="T22" fmla="*/ 20 w 188"/>
                <a:gd name="T23" fmla="*/ 6 h 42"/>
                <a:gd name="T24" fmla="*/ 33 w 188"/>
                <a:gd name="T25" fmla="*/ 9 h 42"/>
                <a:gd name="T26" fmla="*/ 49 w 188"/>
                <a:gd name="T27" fmla="*/ 15 h 42"/>
                <a:gd name="T28" fmla="*/ 69 w 188"/>
                <a:gd name="T29" fmla="*/ 22 h 42"/>
                <a:gd name="T30" fmla="*/ 69 w 188"/>
                <a:gd name="T31" fmla="*/ 22 h 42"/>
                <a:gd name="T32" fmla="*/ 88 w 188"/>
                <a:gd name="T33" fmla="*/ 31 h 42"/>
                <a:gd name="T34" fmla="*/ 108 w 188"/>
                <a:gd name="T35" fmla="*/ 37 h 42"/>
                <a:gd name="T36" fmla="*/ 126 w 188"/>
                <a:gd name="T37" fmla="*/ 42 h 42"/>
                <a:gd name="T38" fmla="*/ 146 w 188"/>
                <a:gd name="T39" fmla="*/ 42 h 42"/>
                <a:gd name="T40" fmla="*/ 146 w 188"/>
                <a:gd name="T41" fmla="*/ 42 h 42"/>
                <a:gd name="T42" fmla="*/ 168 w 188"/>
                <a:gd name="T43" fmla="*/ 40 h 42"/>
                <a:gd name="T44" fmla="*/ 177 w 188"/>
                <a:gd name="T45" fmla="*/ 38 h 42"/>
                <a:gd name="T46" fmla="*/ 186 w 188"/>
                <a:gd name="T47" fmla="*/ 35 h 42"/>
                <a:gd name="T48" fmla="*/ 186 w 188"/>
                <a:gd name="T49" fmla="*/ 27 h 42"/>
                <a:gd name="T50" fmla="*/ 186 w 188"/>
                <a:gd name="T51" fmla="*/ 27 h 42"/>
                <a:gd name="T52" fmla="*/ 188 w 188"/>
                <a:gd name="T53" fmla="*/ 24 h 42"/>
                <a:gd name="T54" fmla="*/ 188 w 188"/>
                <a:gd name="T55" fmla="*/ 24 h 42"/>
                <a:gd name="T56" fmla="*/ 168 w 188"/>
                <a:gd name="T57" fmla="*/ 26 h 42"/>
                <a:gd name="T58" fmla="*/ 140 w 188"/>
                <a:gd name="T59" fmla="*/ 26 h 42"/>
                <a:gd name="T60" fmla="*/ 140 w 188"/>
                <a:gd name="T61" fmla="*/ 26 h 42"/>
                <a:gd name="T62" fmla="*/ 120 w 188"/>
                <a:gd name="T63" fmla="*/ 26 h 42"/>
                <a:gd name="T64" fmla="*/ 100 w 188"/>
                <a:gd name="T65" fmla="*/ 24 h 42"/>
                <a:gd name="T66" fmla="*/ 82 w 188"/>
                <a:gd name="T67" fmla="*/ 20 h 42"/>
                <a:gd name="T68" fmla="*/ 64 w 188"/>
                <a:gd name="T69" fmla="*/ 13 h 42"/>
                <a:gd name="T70" fmla="*/ 64 w 188"/>
                <a:gd name="T71" fmla="*/ 13 h 42"/>
                <a:gd name="T72" fmla="*/ 47 w 188"/>
                <a:gd name="T73" fmla="*/ 7 h 42"/>
                <a:gd name="T74" fmla="*/ 35 w 188"/>
                <a:gd name="T75" fmla="*/ 2 h 42"/>
                <a:gd name="T76" fmla="*/ 24 w 188"/>
                <a:gd name="T77" fmla="*/ 0 h 42"/>
                <a:gd name="T78" fmla="*/ 15 w 188"/>
                <a:gd name="T7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42">
                  <a:moveTo>
                    <a:pt x="15" y="0"/>
                  </a:moveTo>
                  <a:lnTo>
                    <a:pt x="15" y="0"/>
                  </a:lnTo>
                  <a:lnTo>
                    <a:pt x="7" y="0"/>
                  </a:lnTo>
                  <a:lnTo>
                    <a:pt x="7" y="0"/>
                  </a:lnTo>
                  <a:lnTo>
                    <a:pt x="4" y="2"/>
                  </a:lnTo>
                  <a:lnTo>
                    <a:pt x="2" y="4"/>
                  </a:lnTo>
                  <a:lnTo>
                    <a:pt x="2" y="4"/>
                  </a:lnTo>
                  <a:lnTo>
                    <a:pt x="0" y="6"/>
                  </a:lnTo>
                  <a:lnTo>
                    <a:pt x="0" y="6"/>
                  </a:lnTo>
                  <a:lnTo>
                    <a:pt x="11" y="6"/>
                  </a:lnTo>
                  <a:lnTo>
                    <a:pt x="11" y="6"/>
                  </a:lnTo>
                  <a:lnTo>
                    <a:pt x="20" y="6"/>
                  </a:lnTo>
                  <a:lnTo>
                    <a:pt x="33" y="9"/>
                  </a:lnTo>
                  <a:lnTo>
                    <a:pt x="49" y="15"/>
                  </a:lnTo>
                  <a:lnTo>
                    <a:pt x="69" y="22"/>
                  </a:lnTo>
                  <a:lnTo>
                    <a:pt x="69" y="22"/>
                  </a:lnTo>
                  <a:lnTo>
                    <a:pt x="88" y="31"/>
                  </a:lnTo>
                  <a:lnTo>
                    <a:pt x="108" y="37"/>
                  </a:lnTo>
                  <a:lnTo>
                    <a:pt x="126" y="42"/>
                  </a:lnTo>
                  <a:lnTo>
                    <a:pt x="146" y="42"/>
                  </a:lnTo>
                  <a:lnTo>
                    <a:pt x="146" y="42"/>
                  </a:lnTo>
                  <a:lnTo>
                    <a:pt x="168" y="40"/>
                  </a:lnTo>
                  <a:lnTo>
                    <a:pt x="177" y="38"/>
                  </a:lnTo>
                  <a:lnTo>
                    <a:pt x="186" y="35"/>
                  </a:lnTo>
                  <a:lnTo>
                    <a:pt x="186" y="27"/>
                  </a:lnTo>
                  <a:lnTo>
                    <a:pt x="186" y="27"/>
                  </a:lnTo>
                  <a:lnTo>
                    <a:pt x="188" y="24"/>
                  </a:lnTo>
                  <a:lnTo>
                    <a:pt x="188" y="24"/>
                  </a:lnTo>
                  <a:lnTo>
                    <a:pt x="168" y="26"/>
                  </a:lnTo>
                  <a:lnTo>
                    <a:pt x="140" y="26"/>
                  </a:lnTo>
                  <a:lnTo>
                    <a:pt x="140" y="26"/>
                  </a:lnTo>
                  <a:lnTo>
                    <a:pt x="120" y="26"/>
                  </a:lnTo>
                  <a:lnTo>
                    <a:pt x="100" y="24"/>
                  </a:lnTo>
                  <a:lnTo>
                    <a:pt x="82" y="20"/>
                  </a:lnTo>
                  <a:lnTo>
                    <a:pt x="64" y="13"/>
                  </a:lnTo>
                  <a:lnTo>
                    <a:pt x="64" y="13"/>
                  </a:lnTo>
                  <a:lnTo>
                    <a:pt x="47" y="7"/>
                  </a:lnTo>
                  <a:lnTo>
                    <a:pt x="35" y="2"/>
                  </a:lnTo>
                  <a:lnTo>
                    <a:pt x="24" y="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6" name="Freeform 161">
              <a:extLst>
                <a:ext uri="{FF2B5EF4-FFF2-40B4-BE49-F238E27FC236}">
                  <a16:creationId xmlns="" xmlns:a16="http://schemas.microsoft.com/office/drawing/2014/main" id="{37ACE1CF-1423-4A99-B00B-983E32E106D8}"/>
                </a:ext>
              </a:extLst>
            </p:cNvPr>
            <p:cNvSpPr>
              <a:spLocks/>
            </p:cNvSpPr>
            <p:nvPr/>
          </p:nvSpPr>
          <p:spPr bwMode="auto">
            <a:xfrm>
              <a:off x="4762501" y="2798764"/>
              <a:ext cx="438150" cy="571500"/>
            </a:xfrm>
            <a:custGeom>
              <a:avLst/>
              <a:gdLst>
                <a:gd name="T0" fmla="*/ 89 w 276"/>
                <a:gd name="T1" fmla="*/ 170 h 360"/>
                <a:gd name="T2" fmla="*/ 77 w 276"/>
                <a:gd name="T3" fmla="*/ 142 h 360"/>
                <a:gd name="T4" fmla="*/ 55 w 276"/>
                <a:gd name="T5" fmla="*/ 173 h 360"/>
                <a:gd name="T6" fmla="*/ 0 w 276"/>
                <a:gd name="T7" fmla="*/ 151 h 360"/>
                <a:gd name="T8" fmla="*/ 0 w 276"/>
                <a:gd name="T9" fmla="*/ 151 h 360"/>
                <a:gd name="T10" fmla="*/ 55 w 276"/>
                <a:gd name="T11" fmla="*/ 38 h 360"/>
                <a:gd name="T12" fmla="*/ 55 w 276"/>
                <a:gd name="T13" fmla="*/ 38 h 360"/>
                <a:gd name="T14" fmla="*/ 60 w 276"/>
                <a:gd name="T15" fmla="*/ 29 h 360"/>
                <a:gd name="T16" fmla="*/ 71 w 276"/>
                <a:gd name="T17" fmla="*/ 22 h 360"/>
                <a:gd name="T18" fmla="*/ 82 w 276"/>
                <a:gd name="T19" fmla="*/ 15 h 360"/>
                <a:gd name="T20" fmla="*/ 95 w 276"/>
                <a:gd name="T21" fmla="*/ 9 h 360"/>
                <a:gd name="T22" fmla="*/ 117 w 276"/>
                <a:gd name="T23" fmla="*/ 4 h 360"/>
                <a:gd name="T24" fmla="*/ 126 w 276"/>
                <a:gd name="T25" fmla="*/ 0 h 360"/>
                <a:gd name="T26" fmla="*/ 224 w 276"/>
                <a:gd name="T27" fmla="*/ 93 h 360"/>
                <a:gd name="T28" fmla="*/ 224 w 276"/>
                <a:gd name="T29" fmla="*/ 93 h 360"/>
                <a:gd name="T30" fmla="*/ 224 w 276"/>
                <a:gd name="T31" fmla="*/ 86 h 360"/>
                <a:gd name="T32" fmla="*/ 223 w 276"/>
                <a:gd name="T33" fmla="*/ 77 h 360"/>
                <a:gd name="T34" fmla="*/ 217 w 276"/>
                <a:gd name="T35" fmla="*/ 58 h 360"/>
                <a:gd name="T36" fmla="*/ 208 w 276"/>
                <a:gd name="T37" fmla="*/ 40 h 360"/>
                <a:gd name="T38" fmla="*/ 223 w 276"/>
                <a:gd name="T39" fmla="*/ 38 h 360"/>
                <a:gd name="T40" fmla="*/ 223 w 276"/>
                <a:gd name="T41" fmla="*/ 38 h 360"/>
                <a:gd name="T42" fmla="*/ 234 w 276"/>
                <a:gd name="T43" fmla="*/ 44 h 360"/>
                <a:gd name="T44" fmla="*/ 248 w 276"/>
                <a:gd name="T45" fmla="*/ 53 h 360"/>
                <a:gd name="T46" fmla="*/ 248 w 276"/>
                <a:gd name="T47" fmla="*/ 53 h 360"/>
                <a:gd name="T48" fmla="*/ 250 w 276"/>
                <a:gd name="T49" fmla="*/ 58 h 360"/>
                <a:gd name="T50" fmla="*/ 254 w 276"/>
                <a:gd name="T51" fmla="*/ 71 h 360"/>
                <a:gd name="T52" fmla="*/ 263 w 276"/>
                <a:gd name="T53" fmla="*/ 109 h 360"/>
                <a:gd name="T54" fmla="*/ 276 w 276"/>
                <a:gd name="T55" fmla="*/ 162 h 360"/>
                <a:gd name="T56" fmla="*/ 263 w 276"/>
                <a:gd name="T57" fmla="*/ 162 h 360"/>
                <a:gd name="T58" fmla="*/ 255 w 276"/>
                <a:gd name="T59" fmla="*/ 177 h 360"/>
                <a:gd name="T60" fmla="*/ 255 w 276"/>
                <a:gd name="T61" fmla="*/ 177 h 360"/>
                <a:gd name="T62" fmla="*/ 254 w 276"/>
                <a:gd name="T63" fmla="*/ 190 h 360"/>
                <a:gd name="T64" fmla="*/ 254 w 276"/>
                <a:gd name="T65" fmla="*/ 190 h 360"/>
                <a:gd name="T66" fmla="*/ 250 w 276"/>
                <a:gd name="T67" fmla="*/ 214 h 360"/>
                <a:gd name="T68" fmla="*/ 250 w 276"/>
                <a:gd name="T69" fmla="*/ 239 h 360"/>
                <a:gd name="T70" fmla="*/ 252 w 276"/>
                <a:gd name="T71" fmla="*/ 268 h 360"/>
                <a:gd name="T72" fmla="*/ 255 w 276"/>
                <a:gd name="T73" fmla="*/ 294 h 360"/>
                <a:gd name="T74" fmla="*/ 263 w 276"/>
                <a:gd name="T75" fmla="*/ 340 h 360"/>
                <a:gd name="T76" fmla="*/ 266 w 276"/>
                <a:gd name="T77" fmla="*/ 358 h 360"/>
                <a:gd name="T78" fmla="*/ 266 w 276"/>
                <a:gd name="T79" fmla="*/ 358 h 360"/>
                <a:gd name="T80" fmla="*/ 252 w 276"/>
                <a:gd name="T81" fmla="*/ 358 h 360"/>
                <a:gd name="T82" fmla="*/ 219 w 276"/>
                <a:gd name="T83" fmla="*/ 360 h 360"/>
                <a:gd name="T84" fmla="*/ 197 w 276"/>
                <a:gd name="T85" fmla="*/ 360 h 360"/>
                <a:gd name="T86" fmla="*/ 175 w 276"/>
                <a:gd name="T87" fmla="*/ 358 h 360"/>
                <a:gd name="T88" fmla="*/ 155 w 276"/>
                <a:gd name="T89" fmla="*/ 354 h 360"/>
                <a:gd name="T90" fmla="*/ 137 w 276"/>
                <a:gd name="T91" fmla="*/ 347 h 360"/>
                <a:gd name="T92" fmla="*/ 137 w 276"/>
                <a:gd name="T93" fmla="*/ 347 h 360"/>
                <a:gd name="T94" fmla="*/ 117 w 276"/>
                <a:gd name="T95" fmla="*/ 340 h 360"/>
                <a:gd name="T96" fmla="*/ 102 w 276"/>
                <a:gd name="T97" fmla="*/ 336 h 360"/>
                <a:gd name="T98" fmla="*/ 89 w 276"/>
                <a:gd name="T99" fmla="*/ 334 h 360"/>
                <a:gd name="T100" fmla="*/ 80 w 276"/>
                <a:gd name="T101" fmla="*/ 334 h 360"/>
                <a:gd name="T102" fmla="*/ 80 w 276"/>
                <a:gd name="T103" fmla="*/ 334 h 360"/>
                <a:gd name="T104" fmla="*/ 75 w 276"/>
                <a:gd name="T105" fmla="*/ 336 h 360"/>
                <a:gd name="T106" fmla="*/ 73 w 276"/>
                <a:gd name="T107" fmla="*/ 336 h 360"/>
                <a:gd name="T108" fmla="*/ 102 w 276"/>
                <a:gd name="T109" fmla="*/ 259 h 360"/>
                <a:gd name="T110" fmla="*/ 102 w 276"/>
                <a:gd name="T111" fmla="*/ 259 h 360"/>
                <a:gd name="T112" fmla="*/ 104 w 276"/>
                <a:gd name="T113" fmla="*/ 243 h 360"/>
                <a:gd name="T114" fmla="*/ 104 w 276"/>
                <a:gd name="T115" fmla="*/ 228 h 360"/>
                <a:gd name="T116" fmla="*/ 102 w 276"/>
                <a:gd name="T117" fmla="*/ 212 h 360"/>
                <a:gd name="T118" fmla="*/ 100 w 276"/>
                <a:gd name="T119" fmla="*/ 199 h 360"/>
                <a:gd name="T120" fmla="*/ 93 w 276"/>
                <a:gd name="T121" fmla="*/ 179 h 360"/>
                <a:gd name="T122" fmla="*/ 89 w 276"/>
                <a:gd name="T123" fmla="*/ 1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360">
                  <a:moveTo>
                    <a:pt x="89" y="170"/>
                  </a:moveTo>
                  <a:lnTo>
                    <a:pt x="77" y="142"/>
                  </a:lnTo>
                  <a:lnTo>
                    <a:pt x="55" y="173"/>
                  </a:lnTo>
                  <a:lnTo>
                    <a:pt x="0" y="151"/>
                  </a:lnTo>
                  <a:lnTo>
                    <a:pt x="0" y="151"/>
                  </a:lnTo>
                  <a:lnTo>
                    <a:pt x="55" y="38"/>
                  </a:lnTo>
                  <a:lnTo>
                    <a:pt x="55" y="38"/>
                  </a:lnTo>
                  <a:lnTo>
                    <a:pt x="60" y="29"/>
                  </a:lnTo>
                  <a:lnTo>
                    <a:pt x="71" y="22"/>
                  </a:lnTo>
                  <a:lnTo>
                    <a:pt x="82" y="15"/>
                  </a:lnTo>
                  <a:lnTo>
                    <a:pt x="95" y="9"/>
                  </a:lnTo>
                  <a:lnTo>
                    <a:pt x="117" y="4"/>
                  </a:lnTo>
                  <a:lnTo>
                    <a:pt x="126" y="0"/>
                  </a:lnTo>
                  <a:lnTo>
                    <a:pt x="224" y="93"/>
                  </a:lnTo>
                  <a:lnTo>
                    <a:pt x="224" y="93"/>
                  </a:lnTo>
                  <a:lnTo>
                    <a:pt x="224" y="86"/>
                  </a:lnTo>
                  <a:lnTo>
                    <a:pt x="223" y="77"/>
                  </a:lnTo>
                  <a:lnTo>
                    <a:pt x="217" y="58"/>
                  </a:lnTo>
                  <a:lnTo>
                    <a:pt x="208" y="40"/>
                  </a:lnTo>
                  <a:lnTo>
                    <a:pt x="223" y="38"/>
                  </a:lnTo>
                  <a:lnTo>
                    <a:pt x="223" y="38"/>
                  </a:lnTo>
                  <a:lnTo>
                    <a:pt x="234" y="44"/>
                  </a:lnTo>
                  <a:lnTo>
                    <a:pt x="248" y="53"/>
                  </a:lnTo>
                  <a:lnTo>
                    <a:pt x="248" y="53"/>
                  </a:lnTo>
                  <a:lnTo>
                    <a:pt x="250" y="58"/>
                  </a:lnTo>
                  <a:lnTo>
                    <a:pt x="254" y="71"/>
                  </a:lnTo>
                  <a:lnTo>
                    <a:pt x="263" y="109"/>
                  </a:lnTo>
                  <a:lnTo>
                    <a:pt x="276" y="162"/>
                  </a:lnTo>
                  <a:lnTo>
                    <a:pt x="263" y="162"/>
                  </a:lnTo>
                  <a:lnTo>
                    <a:pt x="255" y="177"/>
                  </a:lnTo>
                  <a:lnTo>
                    <a:pt x="255" y="177"/>
                  </a:lnTo>
                  <a:lnTo>
                    <a:pt x="254" y="190"/>
                  </a:lnTo>
                  <a:lnTo>
                    <a:pt x="254" y="190"/>
                  </a:lnTo>
                  <a:lnTo>
                    <a:pt x="250" y="214"/>
                  </a:lnTo>
                  <a:lnTo>
                    <a:pt x="250" y="239"/>
                  </a:lnTo>
                  <a:lnTo>
                    <a:pt x="252" y="268"/>
                  </a:lnTo>
                  <a:lnTo>
                    <a:pt x="255" y="294"/>
                  </a:lnTo>
                  <a:lnTo>
                    <a:pt x="263" y="340"/>
                  </a:lnTo>
                  <a:lnTo>
                    <a:pt x="266" y="358"/>
                  </a:lnTo>
                  <a:lnTo>
                    <a:pt x="266" y="358"/>
                  </a:lnTo>
                  <a:lnTo>
                    <a:pt x="252" y="358"/>
                  </a:lnTo>
                  <a:lnTo>
                    <a:pt x="219" y="360"/>
                  </a:lnTo>
                  <a:lnTo>
                    <a:pt x="197" y="360"/>
                  </a:lnTo>
                  <a:lnTo>
                    <a:pt x="175" y="358"/>
                  </a:lnTo>
                  <a:lnTo>
                    <a:pt x="155" y="354"/>
                  </a:lnTo>
                  <a:lnTo>
                    <a:pt x="137" y="347"/>
                  </a:lnTo>
                  <a:lnTo>
                    <a:pt x="137" y="347"/>
                  </a:lnTo>
                  <a:lnTo>
                    <a:pt x="117" y="340"/>
                  </a:lnTo>
                  <a:lnTo>
                    <a:pt x="102" y="336"/>
                  </a:lnTo>
                  <a:lnTo>
                    <a:pt x="89" y="334"/>
                  </a:lnTo>
                  <a:lnTo>
                    <a:pt x="80" y="334"/>
                  </a:lnTo>
                  <a:lnTo>
                    <a:pt x="80" y="334"/>
                  </a:lnTo>
                  <a:lnTo>
                    <a:pt x="75" y="336"/>
                  </a:lnTo>
                  <a:lnTo>
                    <a:pt x="73" y="336"/>
                  </a:lnTo>
                  <a:lnTo>
                    <a:pt x="102" y="259"/>
                  </a:lnTo>
                  <a:lnTo>
                    <a:pt x="102" y="259"/>
                  </a:lnTo>
                  <a:lnTo>
                    <a:pt x="104" y="243"/>
                  </a:lnTo>
                  <a:lnTo>
                    <a:pt x="104" y="228"/>
                  </a:lnTo>
                  <a:lnTo>
                    <a:pt x="102" y="212"/>
                  </a:lnTo>
                  <a:lnTo>
                    <a:pt x="100" y="199"/>
                  </a:lnTo>
                  <a:lnTo>
                    <a:pt x="93" y="179"/>
                  </a:lnTo>
                  <a:lnTo>
                    <a:pt x="89" y="17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7" name="Freeform 162">
              <a:extLst>
                <a:ext uri="{FF2B5EF4-FFF2-40B4-BE49-F238E27FC236}">
                  <a16:creationId xmlns="" xmlns:a16="http://schemas.microsoft.com/office/drawing/2014/main" id="{F6507335-265D-4F9B-967F-3398B45C441B}"/>
                </a:ext>
              </a:extLst>
            </p:cNvPr>
            <p:cNvSpPr>
              <a:spLocks/>
            </p:cNvSpPr>
            <p:nvPr/>
          </p:nvSpPr>
          <p:spPr bwMode="auto">
            <a:xfrm>
              <a:off x="4762501" y="2798764"/>
              <a:ext cx="438150" cy="571500"/>
            </a:xfrm>
            <a:custGeom>
              <a:avLst/>
              <a:gdLst>
                <a:gd name="T0" fmla="*/ 89 w 276"/>
                <a:gd name="T1" fmla="*/ 170 h 360"/>
                <a:gd name="T2" fmla="*/ 77 w 276"/>
                <a:gd name="T3" fmla="*/ 142 h 360"/>
                <a:gd name="T4" fmla="*/ 55 w 276"/>
                <a:gd name="T5" fmla="*/ 173 h 360"/>
                <a:gd name="T6" fmla="*/ 0 w 276"/>
                <a:gd name="T7" fmla="*/ 151 h 360"/>
                <a:gd name="T8" fmla="*/ 0 w 276"/>
                <a:gd name="T9" fmla="*/ 151 h 360"/>
                <a:gd name="T10" fmla="*/ 55 w 276"/>
                <a:gd name="T11" fmla="*/ 38 h 360"/>
                <a:gd name="T12" fmla="*/ 55 w 276"/>
                <a:gd name="T13" fmla="*/ 38 h 360"/>
                <a:gd name="T14" fmla="*/ 60 w 276"/>
                <a:gd name="T15" fmla="*/ 29 h 360"/>
                <a:gd name="T16" fmla="*/ 71 w 276"/>
                <a:gd name="T17" fmla="*/ 22 h 360"/>
                <a:gd name="T18" fmla="*/ 82 w 276"/>
                <a:gd name="T19" fmla="*/ 15 h 360"/>
                <a:gd name="T20" fmla="*/ 95 w 276"/>
                <a:gd name="T21" fmla="*/ 9 h 360"/>
                <a:gd name="T22" fmla="*/ 117 w 276"/>
                <a:gd name="T23" fmla="*/ 4 h 360"/>
                <a:gd name="T24" fmla="*/ 126 w 276"/>
                <a:gd name="T25" fmla="*/ 0 h 360"/>
                <a:gd name="T26" fmla="*/ 224 w 276"/>
                <a:gd name="T27" fmla="*/ 93 h 360"/>
                <a:gd name="T28" fmla="*/ 224 w 276"/>
                <a:gd name="T29" fmla="*/ 93 h 360"/>
                <a:gd name="T30" fmla="*/ 224 w 276"/>
                <a:gd name="T31" fmla="*/ 86 h 360"/>
                <a:gd name="T32" fmla="*/ 223 w 276"/>
                <a:gd name="T33" fmla="*/ 77 h 360"/>
                <a:gd name="T34" fmla="*/ 217 w 276"/>
                <a:gd name="T35" fmla="*/ 58 h 360"/>
                <a:gd name="T36" fmla="*/ 208 w 276"/>
                <a:gd name="T37" fmla="*/ 40 h 360"/>
                <a:gd name="T38" fmla="*/ 223 w 276"/>
                <a:gd name="T39" fmla="*/ 38 h 360"/>
                <a:gd name="T40" fmla="*/ 223 w 276"/>
                <a:gd name="T41" fmla="*/ 38 h 360"/>
                <a:gd name="T42" fmla="*/ 234 w 276"/>
                <a:gd name="T43" fmla="*/ 44 h 360"/>
                <a:gd name="T44" fmla="*/ 248 w 276"/>
                <a:gd name="T45" fmla="*/ 53 h 360"/>
                <a:gd name="T46" fmla="*/ 248 w 276"/>
                <a:gd name="T47" fmla="*/ 53 h 360"/>
                <a:gd name="T48" fmla="*/ 250 w 276"/>
                <a:gd name="T49" fmla="*/ 58 h 360"/>
                <a:gd name="T50" fmla="*/ 254 w 276"/>
                <a:gd name="T51" fmla="*/ 71 h 360"/>
                <a:gd name="T52" fmla="*/ 263 w 276"/>
                <a:gd name="T53" fmla="*/ 109 h 360"/>
                <a:gd name="T54" fmla="*/ 276 w 276"/>
                <a:gd name="T55" fmla="*/ 162 h 360"/>
                <a:gd name="T56" fmla="*/ 263 w 276"/>
                <a:gd name="T57" fmla="*/ 162 h 360"/>
                <a:gd name="T58" fmla="*/ 255 w 276"/>
                <a:gd name="T59" fmla="*/ 177 h 360"/>
                <a:gd name="T60" fmla="*/ 255 w 276"/>
                <a:gd name="T61" fmla="*/ 177 h 360"/>
                <a:gd name="T62" fmla="*/ 254 w 276"/>
                <a:gd name="T63" fmla="*/ 190 h 360"/>
                <a:gd name="T64" fmla="*/ 254 w 276"/>
                <a:gd name="T65" fmla="*/ 190 h 360"/>
                <a:gd name="T66" fmla="*/ 250 w 276"/>
                <a:gd name="T67" fmla="*/ 214 h 360"/>
                <a:gd name="T68" fmla="*/ 250 w 276"/>
                <a:gd name="T69" fmla="*/ 239 h 360"/>
                <a:gd name="T70" fmla="*/ 252 w 276"/>
                <a:gd name="T71" fmla="*/ 268 h 360"/>
                <a:gd name="T72" fmla="*/ 255 w 276"/>
                <a:gd name="T73" fmla="*/ 294 h 360"/>
                <a:gd name="T74" fmla="*/ 263 w 276"/>
                <a:gd name="T75" fmla="*/ 340 h 360"/>
                <a:gd name="T76" fmla="*/ 266 w 276"/>
                <a:gd name="T77" fmla="*/ 358 h 360"/>
                <a:gd name="T78" fmla="*/ 266 w 276"/>
                <a:gd name="T79" fmla="*/ 358 h 360"/>
                <a:gd name="T80" fmla="*/ 252 w 276"/>
                <a:gd name="T81" fmla="*/ 358 h 360"/>
                <a:gd name="T82" fmla="*/ 219 w 276"/>
                <a:gd name="T83" fmla="*/ 360 h 360"/>
                <a:gd name="T84" fmla="*/ 197 w 276"/>
                <a:gd name="T85" fmla="*/ 360 h 360"/>
                <a:gd name="T86" fmla="*/ 175 w 276"/>
                <a:gd name="T87" fmla="*/ 358 h 360"/>
                <a:gd name="T88" fmla="*/ 155 w 276"/>
                <a:gd name="T89" fmla="*/ 354 h 360"/>
                <a:gd name="T90" fmla="*/ 137 w 276"/>
                <a:gd name="T91" fmla="*/ 347 h 360"/>
                <a:gd name="T92" fmla="*/ 137 w 276"/>
                <a:gd name="T93" fmla="*/ 347 h 360"/>
                <a:gd name="T94" fmla="*/ 117 w 276"/>
                <a:gd name="T95" fmla="*/ 340 h 360"/>
                <a:gd name="T96" fmla="*/ 102 w 276"/>
                <a:gd name="T97" fmla="*/ 336 h 360"/>
                <a:gd name="T98" fmla="*/ 89 w 276"/>
                <a:gd name="T99" fmla="*/ 334 h 360"/>
                <a:gd name="T100" fmla="*/ 80 w 276"/>
                <a:gd name="T101" fmla="*/ 334 h 360"/>
                <a:gd name="T102" fmla="*/ 80 w 276"/>
                <a:gd name="T103" fmla="*/ 334 h 360"/>
                <a:gd name="T104" fmla="*/ 75 w 276"/>
                <a:gd name="T105" fmla="*/ 336 h 360"/>
                <a:gd name="T106" fmla="*/ 73 w 276"/>
                <a:gd name="T107" fmla="*/ 336 h 360"/>
                <a:gd name="T108" fmla="*/ 102 w 276"/>
                <a:gd name="T109" fmla="*/ 259 h 360"/>
                <a:gd name="T110" fmla="*/ 102 w 276"/>
                <a:gd name="T111" fmla="*/ 259 h 360"/>
                <a:gd name="T112" fmla="*/ 104 w 276"/>
                <a:gd name="T113" fmla="*/ 243 h 360"/>
                <a:gd name="T114" fmla="*/ 104 w 276"/>
                <a:gd name="T115" fmla="*/ 228 h 360"/>
                <a:gd name="T116" fmla="*/ 102 w 276"/>
                <a:gd name="T117" fmla="*/ 212 h 360"/>
                <a:gd name="T118" fmla="*/ 100 w 276"/>
                <a:gd name="T119" fmla="*/ 199 h 360"/>
                <a:gd name="T120" fmla="*/ 93 w 276"/>
                <a:gd name="T121" fmla="*/ 179 h 360"/>
                <a:gd name="T122" fmla="*/ 89 w 276"/>
                <a:gd name="T123" fmla="*/ 1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360">
                  <a:moveTo>
                    <a:pt x="89" y="170"/>
                  </a:moveTo>
                  <a:lnTo>
                    <a:pt x="77" y="142"/>
                  </a:lnTo>
                  <a:lnTo>
                    <a:pt x="55" y="173"/>
                  </a:lnTo>
                  <a:lnTo>
                    <a:pt x="0" y="151"/>
                  </a:lnTo>
                  <a:lnTo>
                    <a:pt x="0" y="151"/>
                  </a:lnTo>
                  <a:lnTo>
                    <a:pt x="55" y="38"/>
                  </a:lnTo>
                  <a:lnTo>
                    <a:pt x="55" y="38"/>
                  </a:lnTo>
                  <a:lnTo>
                    <a:pt x="60" y="29"/>
                  </a:lnTo>
                  <a:lnTo>
                    <a:pt x="71" y="22"/>
                  </a:lnTo>
                  <a:lnTo>
                    <a:pt x="82" y="15"/>
                  </a:lnTo>
                  <a:lnTo>
                    <a:pt x="95" y="9"/>
                  </a:lnTo>
                  <a:lnTo>
                    <a:pt x="117" y="4"/>
                  </a:lnTo>
                  <a:lnTo>
                    <a:pt x="126" y="0"/>
                  </a:lnTo>
                  <a:lnTo>
                    <a:pt x="224" y="93"/>
                  </a:lnTo>
                  <a:lnTo>
                    <a:pt x="224" y="93"/>
                  </a:lnTo>
                  <a:lnTo>
                    <a:pt x="224" y="86"/>
                  </a:lnTo>
                  <a:lnTo>
                    <a:pt x="223" y="77"/>
                  </a:lnTo>
                  <a:lnTo>
                    <a:pt x="217" y="58"/>
                  </a:lnTo>
                  <a:lnTo>
                    <a:pt x="208" y="40"/>
                  </a:lnTo>
                  <a:lnTo>
                    <a:pt x="223" y="38"/>
                  </a:lnTo>
                  <a:lnTo>
                    <a:pt x="223" y="38"/>
                  </a:lnTo>
                  <a:lnTo>
                    <a:pt x="234" y="44"/>
                  </a:lnTo>
                  <a:lnTo>
                    <a:pt x="248" y="53"/>
                  </a:lnTo>
                  <a:lnTo>
                    <a:pt x="248" y="53"/>
                  </a:lnTo>
                  <a:lnTo>
                    <a:pt x="250" y="58"/>
                  </a:lnTo>
                  <a:lnTo>
                    <a:pt x="254" y="71"/>
                  </a:lnTo>
                  <a:lnTo>
                    <a:pt x="263" y="109"/>
                  </a:lnTo>
                  <a:lnTo>
                    <a:pt x="276" y="162"/>
                  </a:lnTo>
                  <a:lnTo>
                    <a:pt x="263" y="162"/>
                  </a:lnTo>
                  <a:lnTo>
                    <a:pt x="255" y="177"/>
                  </a:lnTo>
                  <a:lnTo>
                    <a:pt x="255" y="177"/>
                  </a:lnTo>
                  <a:lnTo>
                    <a:pt x="254" y="190"/>
                  </a:lnTo>
                  <a:lnTo>
                    <a:pt x="254" y="190"/>
                  </a:lnTo>
                  <a:lnTo>
                    <a:pt x="250" y="214"/>
                  </a:lnTo>
                  <a:lnTo>
                    <a:pt x="250" y="239"/>
                  </a:lnTo>
                  <a:lnTo>
                    <a:pt x="252" y="268"/>
                  </a:lnTo>
                  <a:lnTo>
                    <a:pt x="255" y="294"/>
                  </a:lnTo>
                  <a:lnTo>
                    <a:pt x="263" y="340"/>
                  </a:lnTo>
                  <a:lnTo>
                    <a:pt x="266" y="358"/>
                  </a:lnTo>
                  <a:lnTo>
                    <a:pt x="266" y="358"/>
                  </a:lnTo>
                  <a:lnTo>
                    <a:pt x="252" y="358"/>
                  </a:lnTo>
                  <a:lnTo>
                    <a:pt x="219" y="360"/>
                  </a:lnTo>
                  <a:lnTo>
                    <a:pt x="197" y="360"/>
                  </a:lnTo>
                  <a:lnTo>
                    <a:pt x="175" y="358"/>
                  </a:lnTo>
                  <a:lnTo>
                    <a:pt x="155" y="354"/>
                  </a:lnTo>
                  <a:lnTo>
                    <a:pt x="137" y="347"/>
                  </a:lnTo>
                  <a:lnTo>
                    <a:pt x="137" y="347"/>
                  </a:lnTo>
                  <a:lnTo>
                    <a:pt x="117" y="340"/>
                  </a:lnTo>
                  <a:lnTo>
                    <a:pt x="102" y="336"/>
                  </a:lnTo>
                  <a:lnTo>
                    <a:pt x="89" y="334"/>
                  </a:lnTo>
                  <a:lnTo>
                    <a:pt x="80" y="334"/>
                  </a:lnTo>
                  <a:lnTo>
                    <a:pt x="80" y="334"/>
                  </a:lnTo>
                  <a:lnTo>
                    <a:pt x="75" y="336"/>
                  </a:lnTo>
                  <a:lnTo>
                    <a:pt x="73" y="336"/>
                  </a:lnTo>
                  <a:lnTo>
                    <a:pt x="102" y="259"/>
                  </a:lnTo>
                  <a:lnTo>
                    <a:pt x="102" y="259"/>
                  </a:lnTo>
                  <a:lnTo>
                    <a:pt x="104" y="243"/>
                  </a:lnTo>
                  <a:lnTo>
                    <a:pt x="104" y="228"/>
                  </a:lnTo>
                  <a:lnTo>
                    <a:pt x="102" y="212"/>
                  </a:lnTo>
                  <a:lnTo>
                    <a:pt x="100" y="199"/>
                  </a:lnTo>
                  <a:lnTo>
                    <a:pt x="93" y="179"/>
                  </a:lnTo>
                  <a:lnTo>
                    <a:pt x="89" y="1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8" name="Freeform 163">
              <a:extLst>
                <a:ext uri="{FF2B5EF4-FFF2-40B4-BE49-F238E27FC236}">
                  <a16:creationId xmlns="" xmlns:a16="http://schemas.microsoft.com/office/drawing/2014/main" id="{83B1327E-15EA-4677-A45D-CF32F794866F}"/>
                </a:ext>
              </a:extLst>
            </p:cNvPr>
            <p:cNvSpPr>
              <a:spLocks/>
            </p:cNvSpPr>
            <p:nvPr/>
          </p:nvSpPr>
          <p:spPr bwMode="auto">
            <a:xfrm>
              <a:off x="4878388" y="2981326"/>
              <a:ext cx="77788" cy="350838"/>
            </a:xfrm>
            <a:custGeom>
              <a:avLst/>
              <a:gdLst>
                <a:gd name="T0" fmla="*/ 24 w 49"/>
                <a:gd name="T1" fmla="*/ 0 h 221"/>
                <a:gd name="T2" fmla="*/ 5 w 49"/>
                <a:gd name="T3" fmla="*/ 27 h 221"/>
                <a:gd name="T4" fmla="*/ 16 w 49"/>
                <a:gd name="T5" fmla="*/ 55 h 221"/>
                <a:gd name="T6" fmla="*/ 16 w 49"/>
                <a:gd name="T7" fmla="*/ 55 h 221"/>
                <a:gd name="T8" fmla="*/ 18 w 49"/>
                <a:gd name="T9" fmla="*/ 60 h 221"/>
                <a:gd name="T10" fmla="*/ 24 w 49"/>
                <a:gd name="T11" fmla="*/ 75 h 221"/>
                <a:gd name="T12" fmla="*/ 29 w 49"/>
                <a:gd name="T13" fmla="*/ 95 h 221"/>
                <a:gd name="T14" fmla="*/ 31 w 49"/>
                <a:gd name="T15" fmla="*/ 108 h 221"/>
                <a:gd name="T16" fmla="*/ 31 w 49"/>
                <a:gd name="T17" fmla="*/ 120 h 221"/>
                <a:gd name="T18" fmla="*/ 31 w 49"/>
                <a:gd name="T19" fmla="*/ 120 h 221"/>
                <a:gd name="T20" fmla="*/ 31 w 49"/>
                <a:gd name="T21" fmla="*/ 131 h 221"/>
                <a:gd name="T22" fmla="*/ 29 w 49"/>
                <a:gd name="T23" fmla="*/ 144 h 221"/>
                <a:gd name="T24" fmla="*/ 0 w 49"/>
                <a:gd name="T25" fmla="*/ 221 h 221"/>
                <a:gd name="T26" fmla="*/ 2 w 49"/>
                <a:gd name="T27" fmla="*/ 221 h 221"/>
                <a:gd name="T28" fmla="*/ 2 w 49"/>
                <a:gd name="T29" fmla="*/ 221 h 221"/>
                <a:gd name="T30" fmla="*/ 7 w 49"/>
                <a:gd name="T31" fmla="*/ 219 h 221"/>
                <a:gd name="T32" fmla="*/ 7 w 49"/>
                <a:gd name="T33" fmla="*/ 219 h 221"/>
                <a:gd name="T34" fmla="*/ 18 w 49"/>
                <a:gd name="T35" fmla="*/ 201 h 221"/>
                <a:gd name="T36" fmla="*/ 25 w 49"/>
                <a:gd name="T37" fmla="*/ 181 h 221"/>
                <a:gd name="T38" fmla="*/ 36 w 49"/>
                <a:gd name="T39" fmla="*/ 150 h 221"/>
                <a:gd name="T40" fmla="*/ 36 w 49"/>
                <a:gd name="T41" fmla="*/ 150 h 221"/>
                <a:gd name="T42" fmla="*/ 44 w 49"/>
                <a:gd name="T43" fmla="*/ 130 h 221"/>
                <a:gd name="T44" fmla="*/ 47 w 49"/>
                <a:gd name="T45" fmla="*/ 113 h 221"/>
                <a:gd name="T46" fmla="*/ 49 w 49"/>
                <a:gd name="T47" fmla="*/ 99 h 221"/>
                <a:gd name="T48" fmla="*/ 49 w 49"/>
                <a:gd name="T49" fmla="*/ 86 h 221"/>
                <a:gd name="T50" fmla="*/ 47 w 49"/>
                <a:gd name="T51" fmla="*/ 75 h 221"/>
                <a:gd name="T52" fmla="*/ 46 w 49"/>
                <a:gd name="T53" fmla="*/ 66 h 221"/>
                <a:gd name="T54" fmla="*/ 38 w 49"/>
                <a:gd name="T55" fmla="*/ 53 h 221"/>
                <a:gd name="T56" fmla="*/ 38 w 49"/>
                <a:gd name="T57" fmla="*/ 53 h 221"/>
                <a:gd name="T58" fmla="*/ 33 w 49"/>
                <a:gd name="T59" fmla="*/ 38 h 221"/>
                <a:gd name="T60" fmla="*/ 29 w 49"/>
                <a:gd name="T61" fmla="*/ 24 h 221"/>
                <a:gd name="T62" fmla="*/ 27 w 49"/>
                <a:gd name="T63" fmla="*/ 5 h 221"/>
                <a:gd name="T64" fmla="*/ 24 w 49"/>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221">
                  <a:moveTo>
                    <a:pt x="24" y="0"/>
                  </a:moveTo>
                  <a:lnTo>
                    <a:pt x="5" y="27"/>
                  </a:lnTo>
                  <a:lnTo>
                    <a:pt x="16" y="55"/>
                  </a:lnTo>
                  <a:lnTo>
                    <a:pt x="16" y="55"/>
                  </a:lnTo>
                  <a:lnTo>
                    <a:pt x="18" y="60"/>
                  </a:lnTo>
                  <a:lnTo>
                    <a:pt x="24" y="75"/>
                  </a:lnTo>
                  <a:lnTo>
                    <a:pt x="29" y="95"/>
                  </a:lnTo>
                  <a:lnTo>
                    <a:pt x="31" y="108"/>
                  </a:lnTo>
                  <a:lnTo>
                    <a:pt x="31" y="120"/>
                  </a:lnTo>
                  <a:lnTo>
                    <a:pt x="31" y="120"/>
                  </a:lnTo>
                  <a:lnTo>
                    <a:pt x="31" y="131"/>
                  </a:lnTo>
                  <a:lnTo>
                    <a:pt x="29" y="144"/>
                  </a:lnTo>
                  <a:lnTo>
                    <a:pt x="0" y="221"/>
                  </a:lnTo>
                  <a:lnTo>
                    <a:pt x="2" y="221"/>
                  </a:lnTo>
                  <a:lnTo>
                    <a:pt x="2" y="221"/>
                  </a:lnTo>
                  <a:lnTo>
                    <a:pt x="7" y="219"/>
                  </a:lnTo>
                  <a:lnTo>
                    <a:pt x="7" y="219"/>
                  </a:lnTo>
                  <a:lnTo>
                    <a:pt x="18" y="201"/>
                  </a:lnTo>
                  <a:lnTo>
                    <a:pt x="25" y="181"/>
                  </a:lnTo>
                  <a:lnTo>
                    <a:pt x="36" y="150"/>
                  </a:lnTo>
                  <a:lnTo>
                    <a:pt x="36" y="150"/>
                  </a:lnTo>
                  <a:lnTo>
                    <a:pt x="44" y="130"/>
                  </a:lnTo>
                  <a:lnTo>
                    <a:pt x="47" y="113"/>
                  </a:lnTo>
                  <a:lnTo>
                    <a:pt x="49" y="99"/>
                  </a:lnTo>
                  <a:lnTo>
                    <a:pt x="49" y="86"/>
                  </a:lnTo>
                  <a:lnTo>
                    <a:pt x="47" y="75"/>
                  </a:lnTo>
                  <a:lnTo>
                    <a:pt x="46" y="66"/>
                  </a:lnTo>
                  <a:lnTo>
                    <a:pt x="38" y="53"/>
                  </a:lnTo>
                  <a:lnTo>
                    <a:pt x="38" y="53"/>
                  </a:lnTo>
                  <a:lnTo>
                    <a:pt x="33" y="38"/>
                  </a:lnTo>
                  <a:lnTo>
                    <a:pt x="29" y="24"/>
                  </a:lnTo>
                  <a:lnTo>
                    <a:pt x="27" y="5"/>
                  </a:lnTo>
                  <a:lnTo>
                    <a:pt x="24"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9" name="Freeform 164">
              <a:extLst>
                <a:ext uri="{FF2B5EF4-FFF2-40B4-BE49-F238E27FC236}">
                  <a16:creationId xmlns="" xmlns:a16="http://schemas.microsoft.com/office/drawing/2014/main" id="{2F92C20E-EA60-479C-86A0-4C22A1F7619A}"/>
                </a:ext>
              </a:extLst>
            </p:cNvPr>
            <p:cNvSpPr>
              <a:spLocks/>
            </p:cNvSpPr>
            <p:nvPr/>
          </p:nvSpPr>
          <p:spPr bwMode="auto">
            <a:xfrm>
              <a:off x="4878388" y="2981326"/>
              <a:ext cx="77788" cy="350838"/>
            </a:xfrm>
            <a:custGeom>
              <a:avLst/>
              <a:gdLst>
                <a:gd name="T0" fmla="*/ 24 w 49"/>
                <a:gd name="T1" fmla="*/ 0 h 221"/>
                <a:gd name="T2" fmla="*/ 5 w 49"/>
                <a:gd name="T3" fmla="*/ 27 h 221"/>
                <a:gd name="T4" fmla="*/ 16 w 49"/>
                <a:gd name="T5" fmla="*/ 55 h 221"/>
                <a:gd name="T6" fmla="*/ 16 w 49"/>
                <a:gd name="T7" fmla="*/ 55 h 221"/>
                <a:gd name="T8" fmla="*/ 18 w 49"/>
                <a:gd name="T9" fmla="*/ 60 h 221"/>
                <a:gd name="T10" fmla="*/ 24 w 49"/>
                <a:gd name="T11" fmla="*/ 75 h 221"/>
                <a:gd name="T12" fmla="*/ 29 w 49"/>
                <a:gd name="T13" fmla="*/ 95 h 221"/>
                <a:gd name="T14" fmla="*/ 31 w 49"/>
                <a:gd name="T15" fmla="*/ 108 h 221"/>
                <a:gd name="T16" fmla="*/ 31 w 49"/>
                <a:gd name="T17" fmla="*/ 120 h 221"/>
                <a:gd name="T18" fmla="*/ 31 w 49"/>
                <a:gd name="T19" fmla="*/ 120 h 221"/>
                <a:gd name="T20" fmla="*/ 31 w 49"/>
                <a:gd name="T21" fmla="*/ 131 h 221"/>
                <a:gd name="T22" fmla="*/ 29 w 49"/>
                <a:gd name="T23" fmla="*/ 144 h 221"/>
                <a:gd name="T24" fmla="*/ 0 w 49"/>
                <a:gd name="T25" fmla="*/ 221 h 221"/>
                <a:gd name="T26" fmla="*/ 2 w 49"/>
                <a:gd name="T27" fmla="*/ 221 h 221"/>
                <a:gd name="T28" fmla="*/ 2 w 49"/>
                <a:gd name="T29" fmla="*/ 221 h 221"/>
                <a:gd name="T30" fmla="*/ 7 w 49"/>
                <a:gd name="T31" fmla="*/ 219 h 221"/>
                <a:gd name="T32" fmla="*/ 7 w 49"/>
                <a:gd name="T33" fmla="*/ 219 h 221"/>
                <a:gd name="T34" fmla="*/ 18 w 49"/>
                <a:gd name="T35" fmla="*/ 201 h 221"/>
                <a:gd name="T36" fmla="*/ 25 w 49"/>
                <a:gd name="T37" fmla="*/ 181 h 221"/>
                <a:gd name="T38" fmla="*/ 36 w 49"/>
                <a:gd name="T39" fmla="*/ 150 h 221"/>
                <a:gd name="T40" fmla="*/ 36 w 49"/>
                <a:gd name="T41" fmla="*/ 150 h 221"/>
                <a:gd name="T42" fmla="*/ 44 w 49"/>
                <a:gd name="T43" fmla="*/ 130 h 221"/>
                <a:gd name="T44" fmla="*/ 47 w 49"/>
                <a:gd name="T45" fmla="*/ 113 h 221"/>
                <a:gd name="T46" fmla="*/ 49 w 49"/>
                <a:gd name="T47" fmla="*/ 99 h 221"/>
                <a:gd name="T48" fmla="*/ 49 w 49"/>
                <a:gd name="T49" fmla="*/ 86 h 221"/>
                <a:gd name="T50" fmla="*/ 47 w 49"/>
                <a:gd name="T51" fmla="*/ 75 h 221"/>
                <a:gd name="T52" fmla="*/ 46 w 49"/>
                <a:gd name="T53" fmla="*/ 66 h 221"/>
                <a:gd name="T54" fmla="*/ 38 w 49"/>
                <a:gd name="T55" fmla="*/ 53 h 221"/>
                <a:gd name="T56" fmla="*/ 38 w 49"/>
                <a:gd name="T57" fmla="*/ 53 h 221"/>
                <a:gd name="T58" fmla="*/ 33 w 49"/>
                <a:gd name="T59" fmla="*/ 38 h 221"/>
                <a:gd name="T60" fmla="*/ 29 w 49"/>
                <a:gd name="T61" fmla="*/ 24 h 221"/>
                <a:gd name="T62" fmla="*/ 27 w 49"/>
                <a:gd name="T63" fmla="*/ 5 h 221"/>
                <a:gd name="T64" fmla="*/ 24 w 49"/>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221">
                  <a:moveTo>
                    <a:pt x="24" y="0"/>
                  </a:moveTo>
                  <a:lnTo>
                    <a:pt x="5" y="27"/>
                  </a:lnTo>
                  <a:lnTo>
                    <a:pt x="16" y="55"/>
                  </a:lnTo>
                  <a:lnTo>
                    <a:pt x="16" y="55"/>
                  </a:lnTo>
                  <a:lnTo>
                    <a:pt x="18" y="60"/>
                  </a:lnTo>
                  <a:lnTo>
                    <a:pt x="24" y="75"/>
                  </a:lnTo>
                  <a:lnTo>
                    <a:pt x="29" y="95"/>
                  </a:lnTo>
                  <a:lnTo>
                    <a:pt x="31" y="108"/>
                  </a:lnTo>
                  <a:lnTo>
                    <a:pt x="31" y="120"/>
                  </a:lnTo>
                  <a:lnTo>
                    <a:pt x="31" y="120"/>
                  </a:lnTo>
                  <a:lnTo>
                    <a:pt x="31" y="131"/>
                  </a:lnTo>
                  <a:lnTo>
                    <a:pt x="29" y="144"/>
                  </a:lnTo>
                  <a:lnTo>
                    <a:pt x="0" y="221"/>
                  </a:lnTo>
                  <a:lnTo>
                    <a:pt x="2" y="221"/>
                  </a:lnTo>
                  <a:lnTo>
                    <a:pt x="2" y="221"/>
                  </a:lnTo>
                  <a:lnTo>
                    <a:pt x="7" y="219"/>
                  </a:lnTo>
                  <a:lnTo>
                    <a:pt x="7" y="219"/>
                  </a:lnTo>
                  <a:lnTo>
                    <a:pt x="18" y="201"/>
                  </a:lnTo>
                  <a:lnTo>
                    <a:pt x="25" y="181"/>
                  </a:lnTo>
                  <a:lnTo>
                    <a:pt x="36" y="150"/>
                  </a:lnTo>
                  <a:lnTo>
                    <a:pt x="36" y="150"/>
                  </a:lnTo>
                  <a:lnTo>
                    <a:pt x="44" y="130"/>
                  </a:lnTo>
                  <a:lnTo>
                    <a:pt x="47" y="113"/>
                  </a:lnTo>
                  <a:lnTo>
                    <a:pt x="49" y="99"/>
                  </a:lnTo>
                  <a:lnTo>
                    <a:pt x="49" y="86"/>
                  </a:lnTo>
                  <a:lnTo>
                    <a:pt x="47" y="75"/>
                  </a:lnTo>
                  <a:lnTo>
                    <a:pt x="46" y="66"/>
                  </a:lnTo>
                  <a:lnTo>
                    <a:pt x="38" y="53"/>
                  </a:lnTo>
                  <a:lnTo>
                    <a:pt x="38" y="53"/>
                  </a:lnTo>
                  <a:lnTo>
                    <a:pt x="33" y="38"/>
                  </a:lnTo>
                  <a:lnTo>
                    <a:pt x="29" y="24"/>
                  </a:lnTo>
                  <a:lnTo>
                    <a:pt x="27" y="5"/>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0" name="Freeform 165">
              <a:extLst>
                <a:ext uri="{FF2B5EF4-FFF2-40B4-BE49-F238E27FC236}">
                  <a16:creationId xmlns="" xmlns:a16="http://schemas.microsoft.com/office/drawing/2014/main" id="{0CB56ABC-F040-46F0-AC8E-6F46B2B19C85}"/>
                </a:ext>
              </a:extLst>
            </p:cNvPr>
            <p:cNvSpPr>
              <a:spLocks/>
            </p:cNvSpPr>
            <p:nvPr/>
          </p:nvSpPr>
          <p:spPr bwMode="auto">
            <a:xfrm>
              <a:off x="4962526" y="2795589"/>
              <a:ext cx="155575" cy="150813"/>
            </a:xfrm>
            <a:custGeom>
              <a:avLst/>
              <a:gdLst>
                <a:gd name="T0" fmla="*/ 98 w 98"/>
                <a:gd name="T1" fmla="*/ 95 h 95"/>
                <a:gd name="T2" fmla="*/ 98 w 98"/>
                <a:gd name="T3" fmla="*/ 95 h 95"/>
                <a:gd name="T4" fmla="*/ 53 w 98"/>
                <a:gd name="T5" fmla="*/ 27 h 95"/>
                <a:gd name="T6" fmla="*/ 53 w 98"/>
                <a:gd name="T7" fmla="*/ 27 h 95"/>
                <a:gd name="T8" fmla="*/ 44 w 98"/>
                <a:gd name="T9" fmla="*/ 20 h 95"/>
                <a:gd name="T10" fmla="*/ 29 w 98"/>
                <a:gd name="T11" fmla="*/ 11 h 95"/>
                <a:gd name="T12" fmla="*/ 9 w 98"/>
                <a:gd name="T13" fmla="*/ 0 h 95"/>
                <a:gd name="T14" fmla="*/ 0 w 98"/>
                <a:gd name="T15" fmla="*/ 2 h 95"/>
                <a:gd name="T16" fmla="*/ 25 w 98"/>
                <a:gd name="T17" fmla="*/ 57 h 95"/>
                <a:gd name="T18" fmla="*/ 40 w 98"/>
                <a:gd name="T19" fmla="*/ 42 h 95"/>
                <a:gd name="T20" fmla="*/ 98 w 9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95">
                  <a:moveTo>
                    <a:pt x="98" y="95"/>
                  </a:moveTo>
                  <a:lnTo>
                    <a:pt x="98" y="95"/>
                  </a:lnTo>
                  <a:lnTo>
                    <a:pt x="53" y="27"/>
                  </a:lnTo>
                  <a:lnTo>
                    <a:pt x="53" y="27"/>
                  </a:lnTo>
                  <a:lnTo>
                    <a:pt x="44" y="20"/>
                  </a:lnTo>
                  <a:lnTo>
                    <a:pt x="29" y="11"/>
                  </a:lnTo>
                  <a:lnTo>
                    <a:pt x="9" y="0"/>
                  </a:lnTo>
                  <a:lnTo>
                    <a:pt x="0" y="2"/>
                  </a:lnTo>
                  <a:lnTo>
                    <a:pt x="25" y="57"/>
                  </a:lnTo>
                  <a:lnTo>
                    <a:pt x="40" y="42"/>
                  </a:lnTo>
                  <a:lnTo>
                    <a:pt x="98" y="95"/>
                  </a:lnTo>
                  <a:close/>
                </a:path>
              </a:pathLst>
            </a:custGeom>
            <a:solidFill>
              <a:srgbClr val="D0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1" name="Freeform 166">
              <a:extLst>
                <a:ext uri="{FF2B5EF4-FFF2-40B4-BE49-F238E27FC236}">
                  <a16:creationId xmlns="" xmlns:a16="http://schemas.microsoft.com/office/drawing/2014/main" id="{EEA5E70A-55B7-47A4-8AC6-8890F5F14008}"/>
                </a:ext>
              </a:extLst>
            </p:cNvPr>
            <p:cNvSpPr>
              <a:spLocks/>
            </p:cNvSpPr>
            <p:nvPr/>
          </p:nvSpPr>
          <p:spPr bwMode="auto">
            <a:xfrm>
              <a:off x="5081588" y="2841626"/>
              <a:ext cx="52388" cy="107950"/>
            </a:xfrm>
            <a:custGeom>
              <a:avLst/>
              <a:gdLst>
                <a:gd name="T0" fmla="*/ 25 w 33"/>
                <a:gd name="T1" fmla="*/ 68 h 68"/>
                <a:gd name="T2" fmla="*/ 25 w 33"/>
                <a:gd name="T3" fmla="*/ 68 h 68"/>
                <a:gd name="T4" fmla="*/ 23 w 33"/>
                <a:gd name="T5" fmla="*/ 68 h 68"/>
                <a:gd name="T6" fmla="*/ 22 w 33"/>
                <a:gd name="T7" fmla="*/ 64 h 68"/>
                <a:gd name="T8" fmla="*/ 20 w 33"/>
                <a:gd name="T9" fmla="*/ 50 h 68"/>
                <a:gd name="T10" fmla="*/ 14 w 33"/>
                <a:gd name="T11" fmla="*/ 31 h 68"/>
                <a:gd name="T12" fmla="*/ 11 w 33"/>
                <a:gd name="T13" fmla="*/ 20 h 68"/>
                <a:gd name="T14" fmla="*/ 7 w 33"/>
                <a:gd name="T15" fmla="*/ 13 h 68"/>
                <a:gd name="T16" fmla="*/ 0 w 33"/>
                <a:gd name="T17" fmla="*/ 0 h 68"/>
                <a:gd name="T18" fmla="*/ 0 w 33"/>
                <a:gd name="T19" fmla="*/ 0 h 68"/>
                <a:gd name="T20" fmla="*/ 12 w 33"/>
                <a:gd name="T21" fmla="*/ 6 h 68"/>
                <a:gd name="T22" fmla="*/ 23 w 33"/>
                <a:gd name="T23" fmla="*/ 13 h 68"/>
                <a:gd name="T24" fmla="*/ 33 w 33"/>
                <a:gd name="T25" fmla="*/ 20 h 68"/>
                <a:gd name="T26" fmla="*/ 33 w 33"/>
                <a:gd name="T27" fmla="*/ 20 h 68"/>
                <a:gd name="T28" fmla="*/ 33 w 33"/>
                <a:gd name="T29" fmla="*/ 22 h 68"/>
                <a:gd name="T30" fmla="*/ 33 w 33"/>
                <a:gd name="T31" fmla="*/ 24 h 68"/>
                <a:gd name="T32" fmla="*/ 31 w 33"/>
                <a:gd name="T33" fmla="*/ 24 h 68"/>
                <a:gd name="T34" fmla="*/ 20 w 33"/>
                <a:gd name="T35" fmla="*/ 22 h 68"/>
                <a:gd name="T36" fmla="*/ 20 w 33"/>
                <a:gd name="T37" fmla="*/ 22 h 68"/>
                <a:gd name="T38" fmla="*/ 22 w 33"/>
                <a:gd name="T39" fmla="*/ 24 h 68"/>
                <a:gd name="T40" fmla="*/ 25 w 33"/>
                <a:gd name="T41" fmla="*/ 33 h 68"/>
                <a:gd name="T42" fmla="*/ 27 w 33"/>
                <a:gd name="T43" fmla="*/ 40 h 68"/>
                <a:gd name="T44" fmla="*/ 27 w 33"/>
                <a:gd name="T45" fmla="*/ 48 h 68"/>
                <a:gd name="T46" fmla="*/ 27 w 33"/>
                <a:gd name="T47" fmla="*/ 59 h 68"/>
                <a:gd name="T48" fmla="*/ 25 w 33"/>
                <a:gd name="T4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68">
                  <a:moveTo>
                    <a:pt x="25" y="68"/>
                  </a:moveTo>
                  <a:lnTo>
                    <a:pt x="25" y="68"/>
                  </a:lnTo>
                  <a:lnTo>
                    <a:pt x="23" y="68"/>
                  </a:lnTo>
                  <a:lnTo>
                    <a:pt x="22" y="64"/>
                  </a:lnTo>
                  <a:lnTo>
                    <a:pt x="20" y="50"/>
                  </a:lnTo>
                  <a:lnTo>
                    <a:pt x="14" y="31"/>
                  </a:lnTo>
                  <a:lnTo>
                    <a:pt x="11" y="20"/>
                  </a:lnTo>
                  <a:lnTo>
                    <a:pt x="7" y="13"/>
                  </a:lnTo>
                  <a:lnTo>
                    <a:pt x="0" y="0"/>
                  </a:lnTo>
                  <a:lnTo>
                    <a:pt x="0" y="0"/>
                  </a:lnTo>
                  <a:lnTo>
                    <a:pt x="12" y="6"/>
                  </a:lnTo>
                  <a:lnTo>
                    <a:pt x="23" y="13"/>
                  </a:lnTo>
                  <a:lnTo>
                    <a:pt x="33" y="20"/>
                  </a:lnTo>
                  <a:lnTo>
                    <a:pt x="33" y="20"/>
                  </a:lnTo>
                  <a:lnTo>
                    <a:pt x="33" y="22"/>
                  </a:lnTo>
                  <a:lnTo>
                    <a:pt x="33" y="24"/>
                  </a:lnTo>
                  <a:lnTo>
                    <a:pt x="31" y="24"/>
                  </a:lnTo>
                  <a:lnTo>
                    <a:pt x="20" y="22"/>
                  </a:lnTo>
                  <a:lnTo>
                    <a:pt x="20" y="22"/>
                  </a:lnTo>
                  <a:lnTo>
                    <a:pt x="22" y="24"/>
                  </a:lnTo>
                  <a:lnTo>
                    <a:pt x="25" y="33"/>
                  </a:lnTo>
                  <a:lnTo>
                    <a:pt x="27" y="40"/>
                  </a:lnTo>
                  <a:lnTo>
                    <a:pt x="27" y="48"/>
                  </a:lnTo>
                  <a:lnTo>
                    <a:pt x="27" y="59"/>
                  </a:lnTo>
                  <a:lnTo>
                    <a:pt x="25" y="68"/>
                  </a:lnTo>
                  <a:close/>
                </a:path>
              </a:pathLst>
            </a:custGeom>
            <a:solidFill>
              <a:srgbClr val="D0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2" name="Freeform 167">
              <a:extLst>
                <a:ext uri="{FF2B5EF4-FFF2-40B4-BE49-F238E27FC236}">
                  <a16:creationId xmlns="" xmlns:a16="http://schemas.microsoft.com/office/drawing/2014/main" id="{99A34E4D-37BD-4E1A-AD82-8D3267540D19}"/>
                </a:ext>
              </a:extLst>
            </p:cNvPr>
            <p:cNvSpPr>
              <a:spLocks/>
            </p:cNvSpPr>
            <p:nvPr/>
          </p:nvSpPr>
          <p:spPr bwMode="auto">
            <a:xfrm>
              <a:off x="5081588" y="2841626"/>
              <a:ext cx="52388" cy="107950"/>
            </a:xfrm>
            <a:custGeom>
              <a:avLst/>
              <a:gdLst>
                <a:gd name="T0" fmla="*/ 25 w 33"/>
                <a:gd name="T1" fmla="*/ 68 h 68"/>
                <a:gd name="T2" fmla="*/ 25 w 33"/>
                <a:gd name="T3" fmla="*/ 68 h 68"/>
                <a:gd name="T4" fmla="*/ 23 w 33"/>
                <a:gd name="T5" fmla="*/ 68 h 68"/>
                <a:gd name="T6" fmla="*/ 22 w 33"/>
                <a:gd name="T7" fmla="*/ 64 h 68"/>
                <a:gd name="T8" fmla="*/ 20 w 33"/>
                <a:gd name="T9" fmla="*/ 50 h 68"/>
                <a:gd name="T10" fmla="*/ 14 w 33"/>
                <a:gd name="T11" fmla="*/ 31 h 68"/>
                <a:gd name="T12" fmla="*/ 11 w 33"/>
                <a:gd name="T13" fmla="*/ 20 h 68"/>
                <a:gd name="T14" fmla="*/ 7 w 33"/>
                <a:gd name="T15" fmla="*/ 13 h 68"/>
                <a:gd name="T16" fmla="*/ 0 w 33"/>
                <a:gd name="T17" fmla="*/ 0 h 68"/>
                <a:gd name="T18" fmla="*/ 0 w 33"/>
                <a:gd name="T19" fmla="*/ 0 h 68"/>
                <a:gd name="T20" fmla="*/ 12 w 33"/>
                <a:gd name="T21" fmla="*/ 6 h 68"/>
                <a:gd name="T22" fmla="*/ 23 w 33"/>
                <a:gd name="T23" fmla="*/ 13 h 68"/>
                <a:gd name="T24" fmla="*/ 33 w 33"/>
                <a:gd name="T25" fmla="*/ 20 h 68"/>
                <a:gd name="T26" fmla="*/ 33 w 33"/>
                <a:gd name="T27" fmla="*/ 20 h 68"/>
                <a:gd name="T28" fmla="*/ 33 w 33"/>
                <a:gd name="T29" fmla="*/ 22 h 68"/>
                <a:gd name="T30" fmla="*/ 33 w 33"/>
                <a:gd name="T31" fmla="*/ 24 h 68"/>
                <a:gd name="T32" fmla="*/ 31 w 33"/>
                <a:gd name="T33" fmla="*/ 24 h 68"/>
                <a:gd name="T34" fmla="*/ 20 w 33"/>
                <a:gd name="T35" fmla="*/ 22 h 68"/>
                <a:gd name="T36" fmla="*/ 20 w 33"/>
                <a:gd name="T37" fmla="*/ 22 h 68"/>
                <a:gd name="T38" fmla="*/ 22 w 33"/>
                <a:gd name="T39" fmla="*/ 24 h 68"/>
                <a:gd name="T40" fmla="*/ 25 w 33"/>
                <a:gd name="T41" fmla="*/ 33 h 68"/>
                <a:gd name="T42" fmla="*/ 27 w 33"/>
                <a:gd name="T43" fmla="*/ 40 h 68"/>
                <a:gd name="T44" fmla="*/ 27 w 33"/>
                <a:gd name="T45" fmla="*/ 48 h 68"/>
                <a:gd name="T46" fmla="*/ 27 w 33"/>
                <a:gd name="T47" fmla="*/ 59 h 68"/>
                <a:gd name="T48" fmla="*/ 25 w 33"/>
                <a:gd name="T4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68">
                  <a:moveTo>
                    <a:pt x="25" y="68"/>
                  </a:moveTo>
                  <a:lnTo>
                    <a:pt x="25" y="68"/>
                  </a:lnTo>
                  <a:lnTo>
                    <a:pt x="23" y="68"/>
                  </a:lnTo>
                  <a:lnTo>
                    <a:pt x="22" y="64"/>
                  </a:lnTo>
                  <a:lnTo>
                    <a:pt x="20" y="50"/>
                  </a:lnTo>
                  <a:lnTo>
                    <a:pt x="14" y="31"/>
                  </a:lnTo>
                  <a:lnTo>
                    <a:pt x="11" y="20"/>
                  </a:lnTo>
                  <a:lnTo>
                    <a:pt x="7" y="13"/>
                  </a:lnTo>
                  <a:lnTo>
                    <a:pt x="0" y="0"/>
                  </a:lnTo>
                  <a:lnTo>
                    <a:pt x="0" y="0"/>
                  </a:lnTo>
                  <a:lnTo>
                    <a:pt x="12" y="6"/>
                  </a:lnTo>
                  <a:lnTo>
                    <a:pt x="23" y="13"/>
                  </a:lnTo>
                  <a:lnTo>
                    <a:pt x="33" y="20"/>
                  </a:lnTo>
                  <a:lnTo>
                    <a:pt x="33" y="20"/>
                  </a:lnTo>
                  <a:lnTo>
                    <a:pt x="33" y="22"/>
                  </a:lnTo>
                  <a:lnTo>
                    <a:pt x="33" y="24"/>
                  </a:lnTo>
                  <a:lnTo>
                    <a:pt x="31" y="24"/>
                  </a:lnTo>
                  <a:lnTo>
                    <a:pt x="20" y="22"/>
                  </a:lnTo>
                  <a:lnTo>
                    <a:pt x="20" y="22"/>
                  </a:lnTo>
                  <a:lnTo>
                    <a:pt x="22" y="24"/>
                  </a:lnTo>
                  <a:lnTo>
                    <a:pt x="25" y="33"/>
                  </a:lnTo>
                  <a:lnTo>
                    <a:pt x="27" y="40"/>
                  </a:lnTo>
                  <a:lnTo>
                    <a:pt x="27" y="48"/>
                  </a:lnTo>
                  <a:lnTo>
                    <a:pt x="27" y="59"/>
                  </a:lnTo>
                  <a:lnTo>
                    <a:pt x="25"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3" name="Freeform 168">
              <a:extLst>
                <a:ext uri="{FF2B5EF4-FFF2-40B4-BE49-F238E27FC236}">
                  <a16:creationId xmlns="" xmlns:a16="http://schemas.microsoft.com/office/drawing/2014/main" id="{83C66B4F-34AE-4FBF-AB3D-FE0F4C383266}"/>
                </a:ext>
              </a:extLst>
            </p:cNvPr>
            <p:cNvSpPr>
              <a:spLocks/>
            </p:cNvSpPr>
            <p:nvPr/>
          </p:nvSpPr>
          <p:spPr bwMode="auto">
            <a:xfrm>
              <a:off x="5165726" y="3076576"/>
              <a:ext cx="4763" cy="17463"/>
            </a:xfrm>
            <a:custGeom>
              <a:avLst/>
              <a:gdLst>
                <a:gd name="T0" fmla="*/ 3 w 3"/>
                <a:gd name="T1" fmla="*/ 0 h 11"/>
                <a:gd name="T2" fmla="*/ 1 w 3"/>
                <a:gd name="T3" fmla="*/ 2 h 11"/>
                <a:gd name="T4" fmla="*/ 1 w 3"/>
                <a:gd name="T5" fmla="*/ 2 h 11"/>
                <a:gd name="T6" fmla="*/ 0 w 3"/>
                <a:gd name="T7" fmla="*/ 11 h 11"/>
                <a:gd name="T8" fmla="*/ 0 w 3"/>
                <a:gd name="T9" fmla="*/ 11 h 11"/>
                <a:gd name="T10" fmla="*/ 0 w 3"/>
                <a:gd name="T11" fmla="*/ 11 h 11"/>
                <a:gd name="T12" fmla="*/ 3 w 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3" h="11">
                  <a:moveTo>
                    <a:pt x="3" y="0"/>
                  </a:moveTo>
                  <a:lnTo>
                    <a:pt x="1" y="2"/>
                  </a:lnTo>
                  <a:lnTo>
                    <a:pt x="1" y="2"/>
                  </a:lnTo>
                  <a:lnTo>
                    <a:pt x="0" y="11"/>
                  </a:lnTo>
                  <a:lnTo>
                    <a:pt x="0" y="11"/>
                  </a:lnTo>
                  <a:lnTo>
                    <a:pt x="0" y="11"/>
                  </a:lnTo>
                  <a:lnTo>
                    <a:pt x="3"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4" name="Freeform 169">
              <a:extLst>
                <a:ext uri="{FF2B5EF4-FFF2-40B4-BE49-F238E27FC236}">
                  <a16:creationId xmlns="" xmlns:a16="http://schemas.microsoft.com/office/drawing/2014/main" id="{D1CC110D-350B-4F19-A44D-C677920F479D}"/>
                </a:ext>
              </a:extLst>
            </p:cNvPr>
            <p:cNvSpPr>
              <a:spLocks/>
            </p:cNvSpPr>
            <p:nvPr/>
          </p:nvSpPr>
          <p:spPr bwMode="auto">
            <a:xfrm>
              <a:off x="5165726" y="3076576"/>
              <a:ext cx="4763" cy="17463"/>
            </a:xfrm>
            <a:custGeom>
              <a:avLst/>
              <a:gdLst>
                <a:gd name="T0" fmla="*/ 3 w 3"/>
                <a:gd name="T1" fmla="*/ 0 h 11"/>
                <a:gd name="T2" fmla="*/ 1 w 3"/>
                <a:gd name="T3" fmla="*/ 2 h 11"/>
                <a:gd name="T4" fmla="*/ 1 w 3"/>
                <a:gd name="T5" fmla="*/ 2 h 11"/>
                <a:gd name="T6" fmla="*/ 0 w 3"/>
                <a:gd name="T7" fmla="*/ 11 h 11"/>
                <a:gd name="T8" fmla="*/ 0 w 3"/>
                <a:gd name="T9" fmla="*/ 11 h 11"/>
                <a:gd name="T10" fmla="*/ 0 w 3"/>
                <a:gd name="T11" fmla="*/ 11 h 11"/>
                <a:gd name="T12" fmla="*/ 3 w 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3" h="11">
                  <a:moveTo>
                    <a:pt x="3" y="0"/>
                  </a:moveTo>
                  <a:lnTo>
                    <a:pt x="1" y="2"/>
                  </a:lnTo>
                  <a:lnTo>
                    <a:pt x="1" y="2"/>
                  </a:lnTo>
                  <a:lnTo>
                    <a:pt x="0" y="11"/>
                  </a:lnTo>
                  <a:lnTo>
                    <a:pt x="0" y="11"/>
                  </a:lnTo>
                  <a:lnTo>
                    <a:pt x="0" y="1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5" name="Freeform 170">
              <a:extLst>
                <a:ext uri="{FF2B5EF4-FFF2-40B4-BE49-F238E27FC236}">
                  <a16:creationId xmlns="" xmlns:a16="http://schemas.microsoft.com/office/drawing/2014/main" id="{D39610CB-6A4F-46AF-B8FF-E5695A41FD8A}"/>
                </a:ext>
              </a:extLst>
            </p:cNvPr>
            <p:cNvSpPr>
              <a:spLocks/>
            </p:cNvSpPr>
            <p:nvPr/>
          </p:nvSpPr>
          <p:spPr bwMode="auto">
            <a:xfrm>
              <a:off x="5011738" y="3051176"/>
              <a:ext cx="171450" cy="42863"/>
            </a:xfrm>
            <a:custGeom>
              <a:avLst/>
              <a:gdLst>
                <a:gd name="T0" fmla="*/ 108 w 108"/>
                <a:gd name="T1" fmla="*/ 0 h 27"/>
                <a:gd name="T2" fmla="*/ 108 w 108"/>
                <a:gd name="T3" fmla="*/ 0 h 27"/>
                <a:gd name="T4" fmla="*/ 98 w 108"/>
                <a:gd name="T5" fmla="*/ 9 h 27"/>
                <a:gd name="T6" fmla="*/ 88 w 108"/>
                <a:gd name="T7" fmla="*/ 14 h 27"/>
                <a:gd name="T8" fmla="*/ 82 w 108"/>
                <a:gd name="T9" fmla="*/ 16 h 27"/>
                <a:gd name="T10" fmla="*/ 77 w 108"/>
                <a:gd name="T11" fmla="*/ 16 h 27"/>
                <a:gd name="T12" fmla="*/ 0 w 108"/>
                <a:gd name="T13" fmla="*/ 16 h 27"/>
                <a:gd name="T14" fmla="*/ 97 w 108"/>
                <a:gd name="T15" fmla="*/ 27 h 27"/>
                <a:gd name="T16" fmla="*/ 97 w 108"/>
                <a:gd name="T17" fmla="*/ 27 h 27"/>
                <a:gd name="T18" fmla="*/ 98 w 108"/>
                <a:gd name="T19" fmla="*/ 18 h 27"/>
                <a:gd name="T20" fmla="*/ 100 w 108"/>
                <a:gd name="T21" fmla="*/ 16 h 27"/>
                <a:gd name="T22" fmla="*/ 100 w 108"/>
                <a:gd name="T23" fmla="*/ 16 h 27"/>
                <a:gd name="T24" fmla="*/ 100 w 108"/>
                <a:gd name="T25" fmla="*/ 14 h 27"/>
                <a:gd name="T26" fmla="*/ 108 w 108"/>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7">
                  <a:moveTo>
                    <a:pt x="108" y="0"/>
                  </a:moveTo>
                  <a:lnTo>
                    <a:pt x="108" y="0"/>
                  </a:lnTo>
                  <a:lnTo>
                    <a:pt x="98" y="9"/>
                  </a:lnTo>
                  <a:lnTo>
                    <a:pt x="88" y="14"/>
                  </a:lnTo>
                  <a:lnTo>
                    <a:pt x="82" y="16"/>
                  </a:lnTo>
                  <a:lnTo>
                    <a:pt x="77" y="16"/>
                  </a:lnTo>
                  <a:lnTo>
                    <a:pt x="0" y="16"/>
                  </a:lnTo>
                  <a:lnTo>
                    <a:pt x="97" y="27"/>
                  </a:lnTo>
                  <a:lnTo>
                    <a:pt x="97" y="27"/>
                  </a:lnTo>
                  <a:lnTo>
                    <a:pt x="98" y="18"/>
                  </a:lnTo>
                  <a:lnTo>
                    <a:pt x="100" y="16"/>
                  </a:lnTo>
                  <a:lnTo>
                    <a:pt x="100" y="16"/>
                  </a:lnTo>
                  <a:lnTo>
                    <a:pt x="100" y="14"/>
                  </a:lnTo>
                  <a:lnTo>
                    <a:pt x="108"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6" name="Freeform 171">
              <a:extLst>
                <a:ext uri="{FF2B5EF4-FFF2-40B4-BE49-F238E27FC236}">
                  <a16:creationId xmlns="" xmlns:a16="http://schemas.microsoft.com/office/drawing/2014/main" id="{EE85FEB4-AC74-42E7-BA49-212087D940D7}"/>
                </a:ext>
              </a:extLst>
            </p:cNvPr>
            <p:cNvSpPr>
              <a:spLocks/>
            </p:cNvSpPr>
            <p:nvPr/>
          </p:nvSpPr>
          <p:spPr bwMode="auto">
            <a:xfrm>
              <a:off x="5011738" y="3051176"/>
              <a:ext cx="171450" cy="42863"/>
            </a:xfrm>
            <a:custGeom>
              <a:avLst/>
              <a:gdLst>
                <a:gd name="T0" fmla="*/ 108 w 108"/>
                <a:gd name="T1" fmla="*/ 0 h 27"/>
                <a:gd name="T2" fmla="*/ 108 w 108"/>
                <a:gd name="T3" fmla="*/ 0 h 27"/>
                <a:gd name="T4" fmla="*/ 98 w 108"/>
                <a:gd name="T5" fmla="*/ 9 h 27"/>
                <a:gd name="T6" fmla="*/ 88 w 108"/>
                <a:gd name="T7" fmla="*/ 14 h 27"/>
                <a:gd name="T8" fmla="*/ 82 w 108"/>
                <a:gd name="T9" fmla="*/ 16 h 27"/>
                <a:gd name="T10" fmla="*/ 77 w 108"/>
                <a:gd name="T11" fmla="*/ 16 h 27"/>
                <a:gd name="T12" fmla="*/ 0 w 108"/>
                <a:gd name="T13" fmla="*/ 16 h 27"/>
                <a:gd name="T14" fmla="*/ 97 w 108"/>
                <a:gd name="T15" fmla="*/ 27 h 27"/>
                <a:gd name="T16" fmla="*/ 97 w 108"/>
                <a:gd name="T17" fmla="*/ 27 h 27"/>
                <a:gd name="T18" fmla="*/ 98 w 108"/>
                <a:gd name="T19" fmla="*/ 18 h 27"/>
                <a:gd name="T20" fmla="*/ 100 w 108"/>
                <a:gd name="T21" fmla="*/ 16 h 27"/>
                <a:gd name="T22" fmla="*/ 100 w 108"/>
                <a:gd name="T23" fmla="*/ 16 h 27"/>
                <a:gd name="T24" fmla="*/ 100 w 108"/>
                <a:gd name="T25" fmla="*/ 14 h 27"/>
                <a:gd name="T26" fmla="*/ 108 w 108"/>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7">
                  <a:moveTo>
                    <a:pt x="108" y="0"/>
                  </a:moveTo>
                  <a:lnTo>
                    <a:pt x="108" y="0"/>
                  </a:lnTo>
                  <a:lnTo>
                    <a:pt x="98" y="9"/>
                  </a:lnTo>
                  <a:lnTo>
                    <a:pt x="88" y="14"/>
                  </a:lnTo>
                  <a:lnTo>
                    <a:pt x="82" y="16"/>
                  </a:lnTo>
                  <a:lnTo>
                    <a:pt x="77" y="16"/>
                  </a:lnTo>
                  <a:lnTo>
                    <a:pt x="0" y="16"/>
                  </a:lnTo>
                  <a:lnTo>
                    <a:pt x="97" y="27"/>
                  </a:lnTo>
                  <a:lnTo>
                    <a:pt x="97" y="27"/>
                  </a:lnTo>
                  <a:lnTo>
                    <a:pt x="98" y="18"/>
                  </a:lnTo>
                  <a:lnTo>
                    <a:pt x="100" y="16"/>
                  </a:lnTo>
                  <a:lnTo>
                    <a:pt x="100" y="16"/>
                  </a:lnTo>
                  <a:lnTo>
                    <a:pt x="100" y="14"/>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7" name="Freeform 172">
              <a:extLst>
                <a:ext uri="{FF2B5EF4-FFF2-40B4-BE49-F238E27FC236}">
                  <a16:creationId xmlns="" xmlns:a16="http://schemas.microsoft.com/office/drawing/2014/main" id="{C142F175-605B-48B3-A0DD-0096B98B9C26}"/>
                </a:ext>
              </a:extLst>
            </p:cNvPr>
            <p:cNvSpPr>
              <a:spLocks/>
            </p:cNvSpPr>
            <p:nvPr/>
          </p:nvSpPr>
          <p:spPr bwMode="auto">
            <a:xfrm>
              <a:off x="4878388" y="333216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8" name="Freeform 173">
              <a:extLst>
                <a:ext uri="{FF2B5EF4-FFF2-40B4-BE49-F238E27FC236}">
                  <a16:creationId xmlns="" xmlns:a16="http://schemas.microsoft.com/office/drawing/2014/main" id="{6C890F29-CE49-4D44-AEE2-D57E4AA47440}"/>
                </a:ext>
              </a:extLst>
            </p:cNvPr>
            <p:cNvSpPr>
              <a:spLocks/>
            </p:cNvSpPr>
            <p:nvPr/>
          </p:nvSpPr>
          <p:spPr bwMode="auto">
            <a:xfrm>
              <a:off x="4878388" y="333216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9" name="Freeform 174">
              <a:extLst>
                <a:ext uri="{FF2B5EF4-FFF2-40B4-BE49-F238E27FC236}">
                  <a16:creationId xmlns="" xmlns:a16="http://schemas.microsoft.com/office/drawing/2014/main" id="{F0D77B00-0C42-4DFE-8679-24EA19EC8881}"/>
                </a:ext>
              </a:extLst>
            </p:cNvPr>
            <p:cNvSpPr>
              <a:spLocks noEditPoints="1"/>
            </p:cNvSpPr>
            <p:nvPr/>
          </p:nvSpPr>
          <p:spPr bwMode="auto">
            <a:xfrm>
              <a:off x="5081588" y="3922714"/>
              <a:ext cx="3175" cy="6350"/>
            </a:xfrm>
            <a:custGeom>
              <a:avLst/>
              <a:gdLst>
                <a:gd name="T0" fmla="*/ 2 w 2"/>
                <a:gd name="T1" fmla="*/ 2 h 4"/>
                <a:gd name="T2" fmla="*/ 2 w 2"/>
                <a:gd name="T3" fmla="*/ 2 h 4"/>
                <a:gd name="T4" fmla="*/ 0 w 2"/>
                <a:gd name="T5" fmla="*/ 4 h 4"/>
                <a:gd name="T6" fmla="*/ 0 w 2"/>
                <a:gd name="T7" fmla="*/ 4 h 4"/>
                <a:gd name="T8" fmla="*/ 2 w 2"/>
                <a:gd name="T9" fmla="*/ 2 h 4"/>
                <a:gd name="T10" fmla="*/ 2 w 2"/>
                <a:gd name="T11" fmla="*/ 0 h 4"/>
                <a:gd name="T12" fmla="*/ 2 w 2"/>
                <a:gd name="T13" fmla="*/ 0 h 4"/>
                <a:gd name="T14" fmla="*/ 2 w 2"/>
                <a:gd name="T15" fmla="*/ 0 h 4"/>
                <a:gd name="T16" fmla="*/ 2 w 2"/>
                <a:gd name="T17" fmla="*/ 0 h 4"/>
                <a:gd name="T18" fmla="*/ 2 w 2"/>
                <a:gd name="T19" fmla="*/ 0 h 4"/>
                <a:gd name="T20" fmla="*/ 2 w 2"/>
                <a:gd name="T21" fmla="*/ 2 h 4"/>
                <a:gd name="T22" fmla="*/ 2 w 2"/>
                <a:gd name="T23" fmla="*/ 2 h 4"/>
                <a:gd name="T24" fmla="*/ 2 w 2"/>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4">
                  <a:moveTo>
                    <a:pt x="2" y="2"/>
                  </a:moveTo>
                  <a:lnTo>
                    <a:pt x="2" y="2"/>
                  </a:lnTo>
                  <a:lnTo>
                    <a:pt x="0" y="4"/>
                  </a:lnTo>
                  <a:lnTo>
                    <a:pt x="0" y="4"/>
                  </a:lnTo>
                  <a:lnTo>
                    <a:pt x="2" y="2"/>
                  </a:lnTo>
                  <a:close/>
                  <a:moveTo>
                    <a:pt x="2" y="0"/>
                  </a:moveTo>
                  <a:lnTo>
                    <a:pt x="2" y="0"/>
                  </a:lnTo>
                  <a:lnTo>
                    <a:pt x="2" y="0"/>
                  </a:lnTo>
                  <a:lnTo>
                    <a:pt x="2" y="0"/>
                  </a:lnTo>
                  <a:lnTo>
                    <a:pt x="2" y="0"/>
                  </a:lnTo>
                  <a:lnTo>
                    <a:pt x="2" y="2"/>
                  </a:lnTo>
                  <a:lnTo>
                    <a:pt x="2" y="2"/>
                  </a:lnTo>
                  <a:lnTo>
                    <a:pt x="2" y="0"/>
                  </a:lnTo>
                  <a:close/>
                </a:path>
              </a:pathLst>
            </a:custGeom>
            <a:solidFill>
              <a:srgbClr val="A00F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0" name="Freeform 175">
              <a:extLst>
                <a:ext uri="{FF2B5EF4-FFF2-40B4-BE49-F238E27FC236}">
                  <a16:creationId xmlns="" xmlns:a16="http://schemas.microsoft.com/office/drawing/2014/main" id="{91194E0E-9A27-49AC-A94D-EF4E508B373F}"/>
                </a:ext>
              </a:extLst>
            </p:cNvPr>
            <p:cNvSpPr>
              <a:spLocks/>
            </p:cNvSpPr>
            <p:nvPr/>
          </p:nvSpPr>
          <p:spPr bwMode="auto">
            <a:xfrm>
              <a:off x="5081588" y="3925889"/>
              <a:ext cx="3175" cy="3175"/>
            </a:xfrm>
            <a:custGeom>
              <a:avLst/>
              <a:gdLst>
                <a:gd name="T0" fmla="*/ 2 w 2"/>
                <a:gd name="T1" fmla="*/ 0 h 2"/>
                <a:gd name="T2" fmla="*/ 2 w 2"/>
                <a:gd name="T3" fmla="*/ 0 h 2"/>
                <a:gd name="T4" fmla="*/ 0 w 2"/>
                <a:gd name="T5" fmla="*/ 2 h 2"/>
                <a:gd name="T6" fmla="*/ 0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2" y="0"/>
                  </a:lnTo>
                  <a:lnTo>
                    <a:pt x="0" y="2"/>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1" name="Freeform 176">
              <a:extLst>
                <a:ext uri="{FF2B5EF4-FFF2-40B4-BE49-F238E27FC236}">
                  <a16:creationId xmlns="" xmlns:a16="http://schemas.microsoft.com/office/drawing/2014/main" id="{34389D4F-9D07-45D1-96A7-AA3CF5D9CF27}"/>
                </a:ext>
              </a:extLst>
            </p:cNvPr>
            <p:cNvSpPr>
              <a:spLocks/>
            </p:cNvSpPr>
            <p:nvPr/>
          </p:nvSpPr>
          <p:spPr bwMode="auto">
            <a:xfrm>
              <a:off x="5084763" y="3922714"/>
              <a:ext cx="0" cy="3175"/>
            </a:xfrm>
            <a:custGeom>
              <a:avLst/>
              <a:gdLst>
                <a:gd name="T0" fmla="*/ 0 h 2"/>
                <a:gd name="T1" fmla="*/ 0 h 2"/>
                <a:gd name="T2" fmla="*/ 0 h 2"/>
                <a:gd name="T3" fmla="*/ 0 h 2"/>
                <a:gd name="T4" fmla="*/ 0 h 2"/>
                <a:gd name="T5" fmla="*/ 2 h 2"/>
                <a:gd name="T6" fmla="*/ 2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0"/>
                  </a:lnTo>
                  <a:lnTo>
                    <a:pt x="0" y="0"/>
                  </a:lnTo>
                  <a:lnTo>
                    <a:pt x="0" y="0"/>
                  </a:ln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2" name="Freeform 177">
              <a:extLst>
                <a:ext uri="{FF2B5EF4-FFF2-40B4-BE49-F238E27FC236}">
                  <a16:creationId xmlns="" xmlns:a16="http://schemas.microsoft.com/office/drawing/2014/main" id="{95C7DCC2-0587-44FC-B2AF-37C4DF373355}"/>
                </a:ext>
              </a:extLst>
            </p:cNvPr>
            <p:cNvSpPr>
              <a:spLocks/>
            </p:cNvSpPr>
            <p:nvPr/>
          </p:nvSpPr>
          <p:spPr bwMode="auto">
            <a:xfrm>
              <a:off x="5002213" y="3922714"/>
              <a:ext cx="82550" cy="287338"/>
            </a:xfrm>
            <a:custGeom>
              <a:avLst/>
              <a:gdLst>
                <a:gd name="T0" fmla="*/ 52 w 52"/>
                <a:gd name="T1" fmla="*/ 0 h 181"/>
                <a:gd name="T2" fmla="*/ 52 w 52"/>
                <a:gd name="T3" fmla="*/ 0 h 181"/>
                <a:gd name="T4" fmla="*/ 52 w 52"/>
                <a:gd name="T5" fmla="*/ 0 h 181"/>
                <a:gd name="T6" fmla="*/ 52 w 52"/>
                <a:gd name="T7" fmla="*/ 2 h 181"/>
                <a:gd name="T8" fmla="*/ 52 w 52"/>
                <a:gd name="T9" fmla="*/ 2 h 181"/>
                <a:gd name="T10" fmla="*/ 52 w 52"/>
                <a:gd name="T11" fmla="*/ 2 h 181"/>
                <a:gd name="T12" fmla="*/ 52 w 52"/>
                <a:gd name="T13" fmla="*/ 2 h 181"/>
                <a:gd name="T14" fmla="*/ 52 w 52"/>
                <a:gd name="T15" fmla="*/ 2 h 181"/>
                <a:gd name="T16" fmla="*/ 52 w 52"/>
                <a:gd name="T17" fmla="*/ 2 h 181"/>
                <a:gd name="T18" fmla="*/ 50 w 52"/>
                <a:gd name="T19" fmla="*/ 4 h 181"/>
                <a:gd name="T20" fmla="*/ 50 w 52"/>
                <a:gd name="T21" fmla="*/ 4 h 181"/>
                <a:gd name="T22" fmla="*/ 44 w 52"/>
                <a:gd name="T23" fmla="*/ 22 h 181"/>
                <a:gd name="T24" fmla="*/ 37 w 52"/>
                <a:gd name="T25" fmla="*/ 46 h 181"/>
                <a:gd name="T26" fmla="*/ 20 w 52"/>
                <a:gd name="T27" fmla="*/ 103 h 181"/>
                <a:gd name="T28" fmla="*/ 2 w 52"/>
                <a:gd name="T29" fmla="*/ 176 h 181"/>
                <a:gd name="T30" fmla="*/ 2 w 52"/>
                <a:gd name="T31" fmla="*/ 176 h 181"/>
                <a:gd name="T32" fmla="*/ 2 w 52"/>
                <a:gd name="T33" fmla="*/ 176 h 181"/>
                <a:gd name="T34" fmla="*/ 2 w 52"/>
                <a:gd name="T35" fmla="*/ 176 h 181"/>
                <a:gd name="T36" fmla="*/ 2 w 52"/>
                <a:gd name="T37" fmla="*/ 176 h 181"/>
                <a:gd name="T38" fmla="*/ 2 w 52"/>
                <a:gd name="T39" fmla="*/ 176 h 181"/>
                <a:gd name="T40" fmla="*/ 2 w 52"/>
                <a:gd name="T41" fmla="*/ 176 h 181"/>
                <a:gd name="T42" fmla="*/ 2 w 52"/>
                <a:gd name="T43" fmla="*/ 176 h 181"/>
                <a:gd name="T44" fmla="*/ 2 w 52"/>
                <a:gd name="T45" fmla="*/ 176 h 181"/>
                <a:gd name="T46" fmla="*/ 2 w 52"/>
                <a:gd name="T47" fmla="*/ 176 h 181"/>
                <a:gd name="T48" fmla="*/ 0 w 52"/>
                <a:gd name="T49" fmla="*/ 181 h 181"/>
                <a:gd name="T50" fmla="*/ 52 w 52"/>
                <a:gd name="T51" fmla="*/ 42 h 181"/>
                <a:gd name="T52" fmla="*/ 52 w 52"/>
                <a:gd name="T53" fmla="*/ 42 h 181"/>
                <a:gd name="T54" fmla="*/ 52 w 52"/>
                <a:gd name="T55" fmla="*/ 2 h 181"/>
                <a:gd name="T56" fmla="*/ 52 w 52"/>
                <a:gd name="T57" fmla="*/ 2 h 181"/>
                <a:gd name="T58" fmla="*/ 52 w 52"/>
                <a:gd name="T5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81">
                  <a:moveTo>
                    <a:pt x="52" y="0"/>
                  </a:moveTo>
                  <a:lnTo>
                    <a:pt x="52" y="0"/>
                  </a:lnTo>
                  <a:lnTo>
                    <a:pt x="52" y="0"/>
                  </a:lnTo>
                  <a:lnTo>
                    <a:pt x="52" y="2"/>
                  </a:lnTo>
                  <a:lnTo>
                    <a:pt x="52" y="2"/>
                  </a:lnTo>
                  <a:lnTo>
                    <a:pt x="52" y="2"/>
                  </a:lnTo>
                  <a:lnTo>
                    <a:pt x="52" y="2"/>
                  </a:lnTo>
                  <a:lnTo>
                    <a:pt x="52" y="2"/>
                  </a:lnTo>
                  <a:lnTo>
                    <a:pt x="52" y="2"/>
                  </a:lnTo>
                  <a:lnTo>
                    <a:pt x="50" y="4"/>
                  </a:lnTo>
                  <a:lnTo>
                    <a:pt x="50" y="4"/>
                  </a:lnTo>
                  <a:lnTo>
                    <a:pt x="44" y="22"/>
                  </a:lnTo>
                  <a:lnTo>
                    <a:pt x="37" y="46"/>
                  </a:lnTo>
                  <a:lnTo>
                    <a:pt x="20" y="103"/>
                  </a:lnTo>
                  <a:lnTo>
                    <a:pt x="2" y="176"/>
                  </a:lnTo>
                  <a:lnTo>
                    <a:pt x="2" y="176"/>
                  </a:lnTo>
                  <a:lnTo>
                    <a:pt x="2" y="176"/>
                  </a:lnTo>
                  <a:lnTo>
                    <a:pt x="2" y="176"/>
                  </a:lnTo>
                  <a:lnTo>
                    <a:pt x="2" y="176"/>
                  </a:lnTo>
                  <a:lnTo>
                    <a:pt x="2" y="176"/>
                  </a:lnTo>
                  <a:lnTo>
                    <a:pt x="2" y="176"/>
                  </a:lnTo>
                  <a:lnTo>
                    <a:pt x="2" y="176"/>
                  </a:lnTo>
                  <a:lnTo>
                    <a:pt x="2" y="176"/>
                  </a:lnTo>
                  <a:lnTo>
                    <a:pt x="2" y="176"/>
                  </a:lnTo>
                  <a:lnTo>
                    <a:pt x="0" y="181"/>
                  </a:lnTo>
                  <a:lnTo>
                    <a:pt x="52" y="42"/>
                  </a:lnTo>
                  <a:lnTo>
                    <a:pt x="52" y="42"/>
                  </a:lnTo>
                  <a:lnTo>
                    <a:pt x="52" y="2"/>
                  </a:lnTo>
                  <a:lnTo>
                    <a:pt x="52" y="2"/>
                  </a:lnTo>
                  <a:lnTo>
                    <a:pt x="52" y="0"/>
                  </a:lnTo>
                  <a:close/>
                </a:path>
              </a:pathLst>
            </a:custGeom>
            <a:solidFill>
              <a:srgbClr val="9575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3" name="Freeform 178">
              <a:extLst>
                <a:ext uri="{FF2B5EF4-FFF2-40B4-BE49-F238E27FC236}">
                  <a16:creationId xmlns="" xmlns:a16="http://schemas.microsoft.com/office/drawing/2014/main" id="{9E951D84-AE14-4E0A-BB5E-DA0FF39FA219}"/>
                </a:ext>
              </a:extLst>
            </p:cNvPr>
            <p:cNvSpPr>
              <a:spLocks/>
            </p:cNvSpPr>
            <p:nvPr/>
          </p:nvSpPr>
          <p:spPr bwMode="auto">
            <a:xfrm>
              <a:off x="5002213" y="3922714"/>
              <a:ext cx="82550" cy="287338"/>
            </a:xfrm>
            <a:custGeom>
              <a:avLst/>
              <a:gdLst>
                <a:gd name="T0" fmla="*/ 52 w 52"/>
                <a:gd name="T1" fmla="*/ 0 h 181"/>
                <a:gd name="T2" fmla="*/ 52 w 52"/>
                <a:gd name="T3" fmla="*/ 0 h 181"/>
                <a:gd name="T4" fmla="*/ 52 w 52"/>
                <a:gd name="T5" fmla="*/ 0 h 181"/>
                <a:gd name="T6" fmla="*/ 52 w 52"/>
                <a:gd name="T7" fmla="*/ 2 h 181"/>
                <a:gd name="T8" fmla="*/ 52 w 52"/>
                <a:gd name="T9" fmla="*/ 2 h 181"/>
                <a:gd name="T10" fmla="*/ 52 w 52"/>
                <a:gd name="T11" fmla="*/ 2 h 181"/>
                <a:gd name="T12" fmla="*/ 52 w 52"/>
                <a:gd name="T13" fmla="*/ 2 h 181"/>
                <a:gd name="T14" fmla="*/ 52 w 52"/>
                <a:gd name="T15" fmla="*/ 2 h 181"/>
                <a:gd name="T16" fmla="*/ 52 w 52"/>
                <a:gd name="T17" fmla="*/ 2 h 181"/>
                <a:gd name="T18" fmla="*/ 50 w 52"/>
                <a:gd name="T19" fmla="*/ 4 h 181"/>
                <a:gd name="T20" fmla="*/ 50 w 52"/>
                <a:gd name="T21" fmla="*/ 4 h 181"/>
                <a:gd name="T22" fmla="*/ 44 w 52"/>
                <a:gd name="T23" fmla="*/ 22 h 181"/>
                <a:gd name="T24" fmla="*/ 37 w 52"/>
                <a:gd name="T25" fmla="*/ 46 h 181"/>
                <a:gd name="T26" fmla="*/ 20 w 52"/>
                <a:gd name="T27" fmla="*/ 103 h 181"/>
                <a:gd name="T28" fmla="*/ 2 w 52"/>
                <a:gd name="T29" fmla="*/ 176 h 181"/>
                <a:gd name="T30" fmla="*/ 2 w 52"/>
                <a:gd name="T31" fmla="*/ 176 h 181"/>
                <a:gd name="T32" fmla="*/ 2 w 52"/>
                <a:gd name="T33" fmla="*/ 176 h 181"/>
                <a:gd name="T34" fmla="*/ 2 w 52"/>
                <a:gd name="T35" fmla="*/ 176 h 181"/>
                <a:gd name="T36" fmla="*/ 2 w 52"/>
                <a:gd name="T37" fmla="*/ 176 h 181"/>
                <a:gd name="T38" fmla="*/ 2 w 52"/>
                <a:gd name="T39" fmla="*/ 176 h 181"/>
                <a:gd name="T40" fmla="*/ 2 w 52"/>
                <a:gd name="T41" fmla="*/ 176 h 181"/>
                <a:gd name="T42" fmla="*/ 2 w 52"/>
                <a:gd name="T43" fmla="*/ 176 h 181"/>
                <a:gd name="T44" fmla="*/ 2 w 52"/>
                <a:gd name="T45" fmla="*/ 176 h 181"/>
                <a:gd name="T46" fmla="*/ 2 w 52"/>
                <a:gd name="T47" fmla="*/ 176 h 181"/>
                <a:gd name="T48" fmla="*/ 0 w 52"/>
                <a:gd name="T49" fmla="*/ 181 h 181"/>
                <a:gd name="T50" fmla="*/ 52 w 52"/>
                <a:gd name="T51" fmla="*/ 42 h 181"/>
                <a:gd name="T52" fmla="*/ 52 w 52"/>
                <a:gd name="T53" fmla="*/ 42 h 181"/>
                <a:gd name="T54" fmla="*/ 52 w 52"/>
                <a:gd name="T55" fmla="*/ 2 h 181"/>
                <a:gd name="T56" fmla="*/ 52 w 52"/>
                <a:gd name="T57" fmla="*/ 2 h 181"/>
                <a:gd name="T58" fmla="*/ 52 w 52"/>
                <a:gd name="T5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81">
                  <a:moveTo>
                    <a:pt x="52" y="0"/>
                  </a:moveTo>
                  <a:lnTo>
                    <a:pt x="52" y="0"/>
                  </a:lnTo>
                  <a:lnTo>
                    <a:pt x="52" y="0"/>
                  </a:lnTo>
                  <a:lnTo>
                    <a:pt x="52" y="2"/>
                  </a:lnTo>
                  <a:lnTo>
                    <a:pt x="52" y="2"/>
                  </a:lnTo>
                  <a:lnTo>
                    <a:pt x="52" y="2"/>
                  </a:lnTo>
                  <a:lnTo>
                    <a:pt x="52" y="2"/>
                  </a:lnTo>
                  <a:lnTo>
                    <a:pt x="52" y="2"/>
                  </a:lnTo>
                  <a:lnTo>
                    <a:pt x="52" y="2"/>
                  </a:lnTo>
                  <a:lnTo>
                    <a:pt x="50" y="4"/>
                  </a:lnTo>
                  <a:lnTo>
                    <a:pt x="50" y="4"/>
                  </a:lnTo>
                  <a:lnTo>
                    <a:pt x="44" y="22"/>
                  </a:lnTo>
                  <a:lnTo>
                    <a:pt x="37" y="46"/>
                  </a:lnTo>
                  <a:lnTo>
                    <a:pt x="20" y="103"/>
                  </a:lnTo>
                  <a:lnTo>
                    <a:pt x="2" y="176"/>
                  </a:lnTo>
                  <a:lnTo>
                    <a:pt x="2" y="176"/>
                  </a:lnTo>
                  <a:lnTo>
                    <a:pt x="2" y="176"/>
                  </a:lnTo>
                  <a:lnTo>
                    <a:pt x="2" y="176"/>
                  </a:lnTo>
                  <a:lnTo>
                    <a:pt x="2" y="176"/>
                  </a:lnTo>
                  <a:lnTo>
                    <a:pt x="2" y="176"/>
                  </a:lnTo>
                  <a:lnTo>
                    <a:pt x="2" y="176"/>
                  </a:lnTo>
                  <a:lnTo>
                    <a:pt x="2" y="176"/>
                  </a:lnTo>
                  <a:lnTo>
                    <a:pt x="2" y="176"/>
                  </a:lnTo>
                  <a:lnTo>
                    <a:pt x="2" y="176"/>
                  </a:lnTo>
                  <a:lnTo>
                    <a:pt x="0" y="181"/>
                  </a:lnTo>
                  <a:lnTo>
                    <a:pt x="52" y="42"/>
                  </a:lnTo>
                  <a:lnTo>
                    <a:pt x="52" y="42"/>
                  </a:lnTo>
                  <a:lnTo>
                    <a:pt x="52" y="2"/>
                  </a:lnTo>
                  <a:lnTo>
                    <a:pt x="52" y="2"/>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4" name="Freeform 179">
              <a:extLst>
                <a:ext uri="{FF2B5EF4-FFF2-40B4-BE49-F238E27FC236}">
                  <a16:creationId xmlns="" xmlns:a16="http://schemas.microsoft.com/office/drawing/2014/main" id="{E026D15B-7C22-43DC-87C5-8EAE327B478A}"/>
                </a:ext>
              </a:extLst>
            </p:cNvPr>
            <p:cNvSpPr>
              <a:spLocks noEditPoints="1"/>
            </p:cNvSpPr>
            <p:nvPr/>
          </p:nvSpPr>
          <p:spPr bwMode="auto">
            <a:xfrm>
              <a:off x="5005388" y="3922714"/>
              <a:ext cx="79375" cy="279400"/>
            </a:xfrm>
            <a:custGeom>
              <a:avLst/>
              <a:gdLst>
                <a:gd name="T0" fmla="*/ 0 w 50"/>
                <a:gd name="T1" fmla="*/ 176 h 176"/>
                <a:gd name="T2" fmla="*/ 0 w 50"/>
                <a:gd name="T3" fmla="*/ 176 h 176"/>
                <a:gd name="T4" fmla="*/ 0 w 50"/>
                <a:gd name="T5" fmla="*/ 176 h 176"/>
                <a:gd name="T6" fmla="*/ 0 w 50"/>
                <a:gd name="T7" fmla="*/ 176 h 176"/>
                <a:gd name="T8" fmla="*/ 0 w 50"/>
                <a:gd name="T9" fmla="*/ 176 h 176"/>
                <a:gd name="T10" fmla="*/ 0 w 50"/>
                <a:gd name="T11" fmla="*/ 176 h 176"/>
                <a:gd name="T12" fmla="*/ 0 w 50"/>
                <a:gd name="T13" fmla="*/ 176 h 176"/>
                <a:gd name="T14" fmla="*/ 0 w 50"/>
                <a:gd name="T15" fmla="*/ 176 h 176"/>
                <a:gd name="T16" fmla="*/ 50 w 50"/>
                <a:gd name="T17" fmla="*/ 0 h 176"/>
                <a:gd name="T18" fmla="*/ 50 w 50"/>
                <a:gd name="T19" fmla="*/ 0 h 176"/>
                <a:gd name="T20" fmla="*/ 50 w 50"/>
                <a:gd name="T21" fmla="*/ 2 h 176"/>
                <a:gd name="T22" fmla="*/ 50 w 50"/>
                <a:gd name="T23" fmla="*/ 2 h 176"/>
                <a:gd name="T24" fmla="*/ 44 w 50"/>
                <a:gd name="T25" fmla="*/ 17 h 176"/>
                <a:gd name="T26" fmla="*/ 37 w 50"/>
                <a:gd name="T27" fmla="*/ 41 h 176"/>
                <a:gd name="T28" fmla="*/ 20 w 50"/>
                <a:gd name="T29" fmla="*/ 99 h 176"/>
                <a:gd name="T30" fmla="*/ 0 w 50"/>
                <a:gd name="T31" fmla="*/ 176 h 176"/>
                <a:gd name="T32" fmla="*/ 0 w 50"/>
                <a:gd name="T33" fmla="*/ 176 h 176"/>
                <a:gd name="T34" fmla="*/ 0 w 50"/>
                <a:gd name="T35" fmla="*/ 176 h 176"/>
                <a:gd name="T36" fmla="*/ 0 w 50"/>
                <a:gd name="T37" fmla="*/ 176 h 176"/>
                <a:gd name="T38" fmla="*/ 18 w 50"/>
                <a:gd name="T39" fmla="*/ 103 h 176"/>
                <a:gd name="T40" fmla="*/ 35 w 50"/>
                <a:gd name="T41" fmla="*/ 46 h 176"/>
                <a:gd name="T42" fmla="*/ 42 w 50"/>
                <a:gd name="T43" fmla="*/ 22 h 176"/>
                <a:gd name="T44" fmla="*/ 48 w 50"/>
                <a:gd name="T45" fmla="*/ 4 h 176"/>
                <a:gd name="T46" fmla="*/ 48 w 50"/>
                <a:gd name="T47" fmla="*/ 4 h 176"/>
                <a:gd name="T48" fmla="*/ 50 w 50"/>
                <a:gd name="T49" fmla="*/ 2 h 176"/>
                <a:gd name="T50" fmla="*/ 50 w 50"/>
                <a:gd name="T51" fmla="*/ 2 h 176"/>
                <a:gd name="T52" fmla="*/ 50 w 50"/>
                <a:gd name="T53" fmla="*/ 2 h 176"/>
                <a:gd name="T54" fmla="*/ 50 w 50"/>
                <a:gd name="T55" fmla="*/ 2 h 176"/>
                <a:gd name="T56" fmla="*/ 50 w 50"/>
                <a:gd name="T57" fmla="*/ 2 h 176"/>
                <a:gd name="T58" fmla="*/ 50 w 50"/>
                <a:gd name="T59" fmla="*/ 2 h 176"/>
                <a:gd name="T60" fmla="*/ 50 w 50"/>
                <a:gd name="T61" fmla="*/ 0 h 176"/>
                <a:gd name="T62" fmla="*/ 50 w 50"/>
                <a:gd name="T63" fmla="*/ 0 h 176"/>
                <a:gd name="T64" fmla="*/ 50 w 50"/>
                <a:gd name="T65" fmla="*/ 0 h 176"/>
                <a:gd name="T66" fmla="*/ 50 w 50"/>
                <a:gd name="T6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76">
                  <a:moveTo>
                    <a:pt x="0" y="176"/>
                  </a:moveTo>
                  <a:lnTo>
                    <a:pt x="0" y="176"/>
                  </a:lnTo>
                  <a:lnTo>
                    <a:pt x="0" y="176"/>
                  </a:lnTo>
                  <a:lnTo>
                    <a:pt x="0" y="176"/>
                  </a:lnTo>
                  <a:lnTo>
                    <a:pt x="0" y="176"/>
                  </a:lnTo>
                  <a:close/>
                  <a:moveTo>
                    <a:pt x="0" y="176"/>
                  </a:moveTo>
                  <a:lnTo>
                    <a:pt x="0" y="176"/>
                  </a:lnTo>
                  <a:lnTo>
                    <a:pt x="0" y="176"/>
                  </a:lnTo>
                  <a:close/>
                  <a:moveTo>
                    <a:pt x="50" y="0"/>
                  </a:moveTo>
                  <a:lnTo>
                    <a:pt x="50" y="0"/>
                  </a:lnTo>
                  <a:lnTo>
                    <a:pt x="50" y="2"/>
                  </a:lnTo>
                  <a:lnTo>
                    <a:pt x="50" y="2"/>
                  </a:lnTo>
                  <a:lnTo>
                    <a:pt x="44" y="17"/>
                  </a:lnTo>
                  <a:lnTo>
                    <a:pt x="37" y="41"/>
                  </a:lnTo>
                  <a:lnTo>
                    <a:pt x="20" y="99"/>
                  </a:lnTo>
                  <a:lnTo>
                    <a:pt x="0" y="176"/>
                  </a:lnTo>
                  <a:lnTo>
                    <a:pt x="0" y="176"/>
                  </a:lnTo>
                  <a:lnTo>
                    <a:pt x="0" y="176"/>
                  </a:lnTo>
                  <a:lnTo>
                    <a:pt x="0" y="176"/>
                  </a:lnTo>
                  <a:lnTo>
                    <a:pt x="18" y="103"/>
                  </a:lnTo>
                  <a:lnTo>
                    <a:pt x="35" y="46"/>
                  </a:lnTo>
                  <a:lnTo>
                    <a:pt x="42" y="22"/>
                  </a:lnTo>
                  <a:lnTo>
                    <a:pt x="48" y="4"/>
                  </a:lnTo>
                  <a:lnTo>
                    <a:pt x="48" y="4"/>
                  </a:lnTo>
                  <a:lnTo>
                    <a:pt x="50" y="2"/>
                  </a:lnTo>
                  <a:lnTo>
                    <a:pt x="50" y="2"/>
                  </a:lnTo>
                  <a:lnTo>
                    <a:pt x="50" y="2"/>
                  </a:lnTo>
                  <a:lnTo>
                    <a:pt x="50" y="2"/>
                  </a:lnTo>
                  <a:lnTo>
                    <a:pt x="50" y="2"/>
                  </a:lnTo>
                  <a:lnTo>
                    <a:pt x="50" y="2"/>
                  </a:lnTo>
                  <a:lnTo>
                    <a:pt x="50" y="0"/>
                  </a:lnTo>
                  <a:lnTo>
                    <a:pt x="50" y="0"/>
                  </a:lnTo>
                  <a:lnTo>
                    <a:pt x="50" y="0"/>
                  </a:lnTo>
                  <a:lnTo>
                    <a:pt x="50" y="0"/>
                  </a:lnTo>
                  <a:close/>
                </a:path>
              </a:pathLst>
            </a:custGeom>
            <a:solidFill>
              <a:srgbClr val="9575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5" name="Rectangle 180">
              <a:extLst>
                <a:ext uri="{FF2B5EF4-FFF2-40B4-BE49-F238E27FC236}">
                  <a16:creationId xmlns="" xmlns:a16="http://schemas.microsoft.com/office/drawing/2014/main" id="{A8BCAEFF-60AB-4EB5-9742-086ED8E8BBDD}"/>
                </a:ext>
              </a:extLst>
            </p:cNvPr>
            <p:cNvSpPr>
              <a:spLocks noChangeArrowheads="1"/>
            </p:cNvSpPr>
            <p:nvPr/>
          </p:nvSpPr>
          <p:spPr bwMode="auto">
            <a:xfrm>
              <a:off x="5005388" y="4202114"/>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6" name="Freeform 181">
              <a:extLst>
                <a:ext uri="{FF2B5EF4-FFF2-40B4-BE49-F238E27FC236}">
                  <a16:creationId xmlns="" xmlns:a16="http://schemas.microsoft.com/office/drawing/2014/main" id="{1F5E02F1-5412-4BDF-B141-65175EC17FD1}"/>
                </a:ext>
              </a:extLst>
            </p:cNvPr>
            <p:cNvSpPr>
              <a:spLocks/>
            </p:cNvSpPr>
            <p:nvPr/>
          </p:nvSpPr>
          <p:spPr bwMode="auto">
            <a:xfrm>
              <a:off x="5005388" y="420211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7" name="Freeform 182">
              <a:extLst>
                <a:ext uri="{FF2B5EF4-FFF2-40B4-BE49-F238E27FC236}">
                  <a16:creationId xmlns="" xmlns:a16="http://schemas.microsoft.com/office/drawing/2014/main" id="{BB72F01B-20A6-478B-BC27-F316156210F7}"/>
                </a:ext>
              </a:extLst>
            </p:cNvPr>
            <p:cNvSpPr>
              <a:spLocks/>
            </p:cNvSpPr>
            <p:nvPr/>
          </p:nvSpPr>
          <p:spPr bwMode="auto">
            <a:xfrm>
              <a:off x="5005388" y="3922714"/>
              <a:ext cx="79375" cy="279400"/>
            </a:xfrm>
            <a:custGeom>
              <a:avLst/>
              <a:gdLst>
                <a:gd name="T0" fmla="*/ 50 w 50"/>
                <a:gd name="T1" fmla="*/ 0 h 176"/>
                <a:gd name="T2" fmla="*/ 50 w 50"/>
                <a:gd name="T3" fmla="*/ 0 h 176"/>
                <a:gd name="T4" fmla="*/ 50 w 50"/>
                <a:gd name="T5" fmla="*/ 2 h 176"/>
                <a:gd name="T6" fmla="*/ 50 w 50"/>
                <a:gd name="T7" fmla="*/ 2 h 176"/>
                <a:gd name="T8" fmla="*/ 44 w 50"/>
                <a:gd name="T9" fmla="*/ 17 h 176"/>
                <a:gd name="T10" fmla="*/ 37 w 50"/>
                <a:gd name="T11" fmla="*/ 41 h 176"/>
                <a:gd name="T12" fmla="*/ 20 w 50"/>
                <a:gd name="T13" fmla="*/ 99 h 176"/>
                <a:gd name="T14" fmla="*/ 0 w 50"/>
                <a:gd name="T15" fmla="*/ 176 h 176"/>
                <a:gd name="T16" fmla="*/ 0 w 50"/>
                <a:gd name="T17" fmla="*/ 176 h 176"/>
                <a:gd name="T18" fmla="*/ 0 w 50"/>
                <a:gd name="T19" fmla="*/ 176 h 176"/>
                <a:gd name="T20" fmla="*/ 0 w 50"/>
                <a:gd name="T21" fmla="*/ 176 h 176"/>
                <a:gd name="T22" fmla="*/ 18 w 50"/>
                <a:gd name="T23" fmla="*/ 103 h 176"/>
                <a:gd name="T24" fmla="*/ 35 w 50"/>
                <a:gd name="T25" fmla="*/ 46 h 176"/>
                <a:gd name="T26" fmla="*/ 42 w 50"/>
                <a:gd name="T27" fmla="*/ 22 h 176"/>
                <a:gd name="T28" fmla="*/ 48 w 50"/>
                <a:gd name="T29" fmla="*/ 4 h 176"/>
                <a:gd name="T30" fmla="*/ 48 w 50"/>
                <a:gd name="T31" fmla="*/ 4 h 176"/>
                <a:gd name="T32" fmla="*/ 50 w 50"/>
                <a:gd name="T33" fmla="*/ 2 h 176"/>
                <a:gd name="T34" fmla="*/ 50 w 50"/>
                <a:gd name="T35" fmla="*/ 2 h 176"/>
                <a:gd name="T36" fmla="*/ 50 w 50"/>
                <a:gd name="T37" fmla="*/ 2 h 176"/>
                <a:gd name="T38" fmla="*/ 50 w 50"/>
                <a:gd name="T39" fmla="*/ 2 h 176"/>
                <a:gd name="T40" fmla="*/ 50 w 50"/>
                <a:gd name="T41" fmla="*/ 2 h 176"/>
                <a:gd name="T42" fmla="*/ 50 w 50"/>
                <a:gd name="T43" fmla="*/ 2 h 176"/>
                <a:gd name="T44" fmla="*/ 50 w 50"/>
                <a:gd name="T45" fmla="*/ 0 h 176"/>
                <a:gd name="T46" fmla="*/ 50 w 50"/>
                <a:gd name="T47" fmla="*/ 0 h 176"/>
                <a:gd name="T48" fmla="*/ 50 w 50"/>
                <a:gd name="T49" fmla="*/ 0 h 176"/>
                <a:gd name="T50" fmla="*/ 50 w 50"/>
                <a:gd name="T5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76">
                  <a:moveTo>
                    <a:pt x="50" y="0"/>
                  </a:moveTo>
                  <a:lnTo>
                    <a:pt x="50" y="0"/>
                  </a:lnTo>
                  <a:lnTo>
                    <a:pt x="50" y="2"/>
                  </a:lnTo>
                  <a:lnTo>
                    <a:pt x="50" y="2"/>
                  </a:lnTo>
                  <a:lnTo>
                    <a:pt x="44" y="17"/>
                  </a:lnTo>
                  <a:lnTo>
                    <a:pt x="37" y="41"/>
                  </a:lnTo>
                  <a:lnTo>
                    <a:pt x="20" y="99"/>
                  </a:lnTo>
                  <a:lnTo>
                    <a:pt x="0" y="176"/>
                  </a:lnTo>
                  <a:lnTo>
                    <a:pt x="0" y="176"/>
                  </a:lnTo>
                  <a:lnTo>
                    <a:pt x="0" y="176"/>
                  </a:lnTo>
                  <a:lnTo>
                    <a:pt x="0" y="176"/>
                  </a:lnTo>
                  <a:lnTo>
                    <a:pt x="18" y="103"/>
                  </a:lnTo>
                  <a:lnTo>
                    <a:pt x="35" y="46"/>
                  </a:lnTo>
                  <a:lnTo>
                    <a:pt x="42" y="22"/>
                  </a:lnTo>
                  <a:lnTo>
                    <a:pt x="48" y="4"/>
                  </a:lnTo>
                  <a:lnTo>
                    <a:pt x="48" y="4"/>
                  </a:lnTo>
                  <a:lnTo>
                    <a:pt x="50" y="2"/>
                  </a:lnTo>
                  <a:lnTo>
                    <a:pt x="50" y="2"/>
                  </a:lnTo>
                  <a:lnTo>
                    <a:pt x="50" y="2"/>
                  </a:lnTo>
                  <a:lnTo>
                    <a:pt x="50" y="2"/>
                  </a:lnTo>
                  <a:lnTo>
                    <a:pt x="50" y="2"/>
                  </a:lnTo>
                  <a:lnTo>
                    <a:pt x="50" y="2"/>
                  </a:lnTo>
                  <a:lnTo>
                    <a:pt x="50" y="0"/>
                  </a:lnTo>
                  <a:lnTo>
                    <a:pt x="50" y="0"/>
                  </a:lnTo>
                  <a:lnTo>
                    <a:pt x="50" y="0"/>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8" name="Freeform 183">
              <a:extLst>
                <a:ext uri="{FF2B5EF4-FFF2-40B4-BE49-F238E27FC236}">
                  <a16:creationId xmlns="" xmlns:a16="http://schemas.microsoft.com/office/drawing/2014/main" id="{3D28E0D1-E8EA-4797-97A0-898109736003}"/>
                </a:ext>
              </a:extLst>
            </p:cNvPr>
            <p:cNvSpPr>
              <a:spLocks/>
            </p:cNvSpPr>
            <p:nvPr/>
          </p:nvSpPr>
          <p:spPr bwMode="auto">
            <a:xfrm>
              <a:off x="4730751" y="3044826"/>
              <a:ext cx="257175" cy="428625"/>
            </a:xfrm>
            <a:custGeom>
              <a:avLst/>
              <a:gdLst>
                <a:gd name="T0" fmla="*/ 47 w 162"/>
                <a:gd name="T1" fmla="*/ 73 h 270"/>
                <a:gd name="T2" fmla="*/ 47 w 162"/>
                <a:gd name="T3" fmla="*/ 75 h 270"/>
                <a:gd name="T4" fmla="*/ 95 w 162"/>
                <a:gd name="T5" fmla="*/ 177 h 270"/>
                <a:gd name="T6" fmla="*/ 95 w 162"/>
                <a:gd name="T7" fmla="*/ 177 h 270"/>
                <a:gd name="T8" fmla="*/ 100 w 162"/>
                <a:gd name="T9" fmla="*/ 183 h 270"/>
                <a:gd name="T10" fmla="*/ 104 w 162"/>
                <a:gd name="T11" fmla="*/ 190 h 270"/>
                <a:gd name="T12" fmla="*/ 104 w 162"/>
                <a:gd name="T13" fmla="*/ 190 h 270"/>
                <a:gd name="T14" fmla="*/ 109 w 162"/>
                <a:gd name="T15" fmla="*/ 197 h 270"/>
                <a:gd name="T16" fmla="*/ 117 w 162"/>
                <a:gd name="T17" fmla="*/ 201 h 270"/>
                <a:gd name="T18" fmla="*/ 117 w 162"/>
                <a:gd name="T19" fmla="*/ 201 h 270"/>
                <a:gd name="T20" fmla="*/ 129 w 162"/>
                <a:gd name="T21" fmla="*/ 208 h 270"/>
                <a:gd name="T22" fmla="*/ 137 w 162"/>
                <a:gd name="T23" fmla="*/ 214 h 270"/>
                <a:gd name="T24" fmla="*/ 140 w 162"/>
                <a:gd name="T25" fmla="*/ 219 h 270"/>
                <a:gd name="T26" fmla="*/ 140 w 162"/>
                <a:gd name="T27" fmla="*/ 219 h 270"/>
                <a:gd name="T28" fmla="*/ 162 w 162"/>
                <a:gd name="T29" fmla="*/ 259 h 270"/>
                <a:gd name="T30" fmla="*/ 162 w 162"/>
                <a:gd name="T31" fmla="*/ 259 h 270"/>
                <a:gd name="T32" fmla="*/ 157 w 162"/>
                <a:gd name="T33" fmla="*/ 261 h 270"/>
                <a:gd name="T34" fmla="*/ 151 w 162"/>
                <a:gd name="T35" fmla="*/ 261 h 270"/>
                <a:gd name="T36" fmla="*/ 148 w 162"/>
                <a:gd name="T37" fmla="*/ 259 h 270"/>
                <a:gd name="T38" fmla="*/ 148 w 162"/>
                <a:gd name="T39" fmla="*/ 259 h 270"/>
                <a:gd name="T40" fmla="*/ 129 w 162"/>
                <a:gd name="T41" fmla="*/ 234 h 270"/>
                <a:gd name="T42" fmla="*/ 129 w 162"/>
                <a:gd name="T43" fmla="*/ 245 h 270"/>
                <a:gd name="T44" fmla="*/ 135 w 162"/>
                <a:gd name="T45" fmla="*/ 254 h 270"/>
                <a:gd name="T46" fmla="*/ 135 w 162"/>
                <a:gd name="T47" fmla="*/ 254 h 270"/>
                <a:gd name="T48" fmla="*/ 140 w 162"/>
                <a:gd name="T49" fmla="*/ 256 h 270"/>
                <a:gd name="T50" fmla="*/ 144 w 162"/>
                <a:gd name="T51" fmla="*/ 259 h 270"/>
                <a:gd name="T52" fmla="*/ 148 w 162"/>
                <a:gd name="T53" fmla="*/ 263 h 270"/>
                <a:gd name="T54" fmla="*/ 148 w 162"/>
                <a:gd name="T55" fmla="*/ 263 h 270"/>
                <a:gd name="T56" fmla="*/ 148 w 162"/>
                <a:gd name="T57" fmla="*/ 265 h 270"/>
                <a:gd name="T58" fmla="*/ 148 w 162"/>
                <a:gd name="T59" fmla="*/ 267 h 270"/>
                <a:gd name="T60" fmla="*/ 144 w 162"/>
                <a:gd name="T61" fmla="*/ 270 h 270"/>
                <a:gd name="T62" fmla="*/ 144 w 162"/>
                <a:gd name="T63" fmla="*/ 270 h 270"/>
                <a:gd name="T64" fmla="*/ 137 w 162"/>
                <a:gd name="T65" fmla="*/ 270 h 270"/>
                <a:gd name="T66" fmla="*/ 129 w 162"/>
                <a:gd name="T67" fmla="*/ 269 h 270"/>
                <a:gd name="T68" fmla="*/ 120 w 162"/>
                <a:gd name="T69" fmla="*/ 267 h 270"/>
                <a:gd name="T70" fmla="*/ 120 w 162"/>
                <a:gd name="T71" fmla="*/ 267 h 270"/>
                <a:gd name="T72" fmla="*/ 117 w 162"/>
                <a:gd name="T73" fmla="*/ 267 h 270"/>
                <a:gd name="T74" fmla="*/ 109 w 162"/>
                <a:gd name="T75" fmla="*/ 265 h 270"/>
                <a:gd name="T76" fmla="*/ 109 w 162"/>
                <a:gd name="T77" fmla="*/ 265 h 270"/>
                <a:gd name="T78" fmla="*/ 104 w 162"/>
                <a:gd name="T79" fmla="*/ 261 h 270"/>
                <a:gd name="T80" fmla="*/ 104 w 162"/>
                <a:gd name="T81" fmla="*/ 261 h 270"/>
                <a:gd name="T82" fmla="*/ 100 w 162"/>
                <a:gd name="T83" fmla="*/ 261 h 270"/>
                <a:gd name="T84" fmla="*/ 97 w 162"/>
                <a:gd name="T85" fmla="*/ 261 h 270"/>
                <a:gd name="T86" fmla="*/ 95 w 162"/>
                <a:gd name="T87" fmla="*/ 259 h 270"/>
                <a:gd name="T88" fmla="*/ 95 w 162"/>
                <a:gd name="T89" fmla="*/ 259 h 270"/>
                <a:gd name="T90" fmla="*/ 91 w 162"/>
                <a:gd name="T91" fmla="*/ 252 h 270"/>
                <a:gd name="T92" fmla="*/ 87 w 162"/>
                <a:gd name="T93" fmla="*/ 241 h 270"/>
                <a:gd name="T94" fmla="*/ 82 w 162"/>
                <a:gd name="T95" fmla="*/ 225 h 270"/>
                <a:gd name="T96" fmla="*/ 82 w 162"/>
                <a:gd name="T97" fmla="*/ 225 h 270"/>
                <a:gd name="T98" fmla="*/ 67 w 162"/>
                <a:gd name="T99" fmla="*/ 199 h 270"/>
                <a:gd name="T100" fmla="*/ 67 w 162"/>
                <a:gd name="T101" fmla="*/ 199 h 270"/>
                <a:gd name="T102" fmla="*/ 34 w 162"/>
                <a:gd name="T103" fmla="*/ 141 h 270"/>
                <a:gd name="T104" fmla="*/ 2 w 162"/>
                <a:gd name="T105" fmla="*/ 84 h 270"/>
                <a:gd name="T106" fmla="*/ 2 w 162"/>
                <a:gd name="T107" fmla="*/ 84 h 270"/>
                <a:gd name="T108" fmla="*/ 0 w 162"/>
                <a:gd name="T109" fmla="*/ 79 h 270"/>
                <a:gd name="T110" fmla="*/ 2 w 162"/>
                <a:gd name="T111" fmla="*/ 62 h 270"/>
                <a:gd name="T112" fmla="*/ 3 w 162"/>
                <a:gd name="T113" fmla="*/ 51 h 270"/>
                <a:gd name="T114" fmla="*/ 7 w 162"/>
                <a:gd name="T115" fmla="*/ 37 h 270"/>
                <a:gd name="T116" fmla="*/ 14 w 162"/>
                <a:gd name="T117" fmla="*/ 20 h 270"/>
                <a:gd name="T118" fmla="*/ 24 w 162"/>
                <a:gd name="T119" fmla="*/ 0 h 270"/>
                <a:gd name="T120" fmla="*/ 71 w 162"/>
                <a:gd name="T121" fmla="*/ 17 h 270"/>
                <a:gd name="T122" fmla="*/ 47 w 162"/>
                <a:gd name="T123" fmla="*/ 7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270">
                  <a:moveTo>
                    <a:pt x="47" y="73"/>
                  </a:moveTo>
                  <a:lnTo>
                    <a:pt x="47" y="75"/>
                  </a:lnTo>
                  <a:lnTo>
                    <a:pt x="95" y="177"/>
                  </a:lnTo>
                  <a:lnTo>
                    <a:pt x="95" y="177"/>
                  </a:lnTo>
                  <a:lnTo>
                    <a:pt x="100" y="183"/>
                  </a:lnTo>
                  <a:lnTo>
                    <a:pt x="104" y="190"/>
                  </a:lnTo>
                  <a:lnTo>
                    <a:pt x="104" y="190"/>
                  </a:lnTo>
                  <a:lnTo>
                    <a:pt x="109" y="197"/>
                  </a:lnTo>
                  <a:lnTo>
                    <a:pt x="117" y="201"/>
                  </a:lnTo>
                  <a:lnTo>
                    <a:pt x="117" y="201"/>
                  </a:lnTo>
                  <a:lnTo>
                    <a:pt x="129" y="208"/>
                  </a:lnTo>
                  <a:lnTo>
                    <a:pt x="137" y="214"/>
                  </a:lnTo>
                  <a:lnTo>
                    <a:pt x="140" y="219"/>
                  </a:lnTo>
                  <a:lnTo>
                    <a:pt x="140" y="219"/>
                  </a:lnTo>
                  <a:lnTo>
                    <a:pt x="162" y="259"/>
                  </a:lnTo>
                  <a:lnTo>
                    <a:pt x="162" y="259"/>
                  </a:lnTo>
                  <a:lnTo>
                    <a:pt x="157" y="261"/>
                  </a:lnTo>
                  <a:lnTo>
                    <a:pt x="151" y="261"/>
                  </a:lnTo>
                  <a:lnTo>
                    <a:pt x="148" y="259"/>
                  </a:lnTo>
                  <a:lnTo>
                    <a:pt x="148" y="259"/>
                  </a:lnTo>
                  <a:lnTo>
                    <a:pt x="129" y="234"/>
                  </a:lnTo>
                  <a:lnTo>
                    <a:pt x="129" y="245"/>
                  </a:lnTo>
                  <a:lnTo>
                    <a:pt x="135" y="254"/>
                  </a:lnTo>
                  <a:lnTo>
                    <a:pt x="135" y="254"/>
                  </a:lnTo>
                  <a:lnTo>
                    <a:pt x="140" y="256"/>
                  </a:lnTo>
                  <a:lnTo>
                    <a:pt x="144" y="259"/>
                  </a:lnTo>
                  <a:lnTo>
                    <a:pt x="148" y="263"/>
                  </a:lnTo>
                  <a:lnTo>
                    <a:pt x="148" y="263"/>
                  </a:lnTo>
                  <a:lnTo>
                    <a:pt x="148" y="265"/>
                  </a:lnTo>
                  <a:lnTo>
                    <a:pt x="148" y="267"/>
                  </a:lnTo>
                  <a:lnTo>
                    <a:pt x="144" y="270"/>
                  </a:lnTo>
                  <a:lnTo>
                    <a:pt x="144" y="270"/>
                  </a:lnTo>
                  <a:lnTo>
                    <a:pt x="137" y="270"/>
                  </a:lnTo>
                  <a:lnTo>
                    <a:pt x="129" y="269"/>
                  </a:lnTo>
                  <a:lnTo>
                    <a:pt x="120" y="267"/>
                  </a:lnTo>
                  <a:lnTo>
                    <a:pt x="120" y="267"/>
                  </a:lnTo>
                  <a:lnTo>
                    <a:pt x="117" y="267"/>
                  </a:lnTo>
                  <a:lnTo>
                    <a:pt x="109" y="265"/>
                  </a:lnTo>
                  <a:lnTo>
                    <a:pt x="109" y="265"/>
                  </a:lnTo>
                  <a:lnTo>
                    <a:pt x="104" y="261"/>
                  </a:lnTo>
                  <a:lnTo>
                    <a:pt x="104" y="261"/>
                  </a:lnTo>
                  <a:lnTo>
                    <a:pt x="100" y="261"/>
                  </a:lnTo>
                  <a:lnTo>
                    <a:pt x="97" y="261"/>
                  </a:lnTo>
                  <a:lnTo>
                    <a:pt x="95" y="259"/>
                  </a:lnTo>
                  <a:lnTo>
                    <a:pt x="95" y="259"/>
                  </a:lnTo>
                  <a:lnTo>
                    <a:pt x="91" y="252"/>
                  </a:lnTo>
                  <a:lnTo>
                    <a:pt x="87" y="241"/>
                  </a:lnTo>
                  <a:lnTo>
                    <a:pt x="82" y="225"/>
                  </a:lnTo>
                  <a:lnTo>
                    <a:pt x="82" y="225"/>
                  </a:lnTo>
                  <a:lnTo>
                    <a:pt x="67" y="199"/>
                  </a:lnTo>
                  <a:lnTo>
                    <a:pt x="67" y="199"/>
                  </a:lnTo>
                  <a:lnTo>
                    <a:pt x="34" y="141"/>
                  </a:lnTo>
                  <a:lnTo>
                    <a:pt x="2" y="84"/>
                  </a:lnTo>
                  <a:lnTo>
                    <a:pt x="2" y="84"/>
                  </a:lnTo>
                  <a:lnTo>
                    <a:pt x="0" y="79"/>
                  </a:lnTo>
                  <a:lnTo>
                    <a:pt x="2" y="62"/>
                  </a:lnTo>
                  <a:lnTo>
                    <a:pt x="3" y="51"/>
                  </a:lnTo>
                  <a:lnTo>
                    <a:pt x="7" y="37"/>
                  </a:lnTo>
                  <a:lnTo>
                    <a:pt x="14" y="20"/>
                  </a:lnTo>
                  <a:lnTo>
                    <a:pt x="24" y="0"/>
                  </a:lnTo>
                  <a:lnTo>
                    <a:pt x="71" y="17"/>
                  </a:lnTo>
                  <a:lnTo>
                    <a:pt x="47" y="73"/>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9" name="Freeform 184">
              <a:extLst>
                <a:ext uri="{FF2B5EF4-FFF2-40B4-BE49-F238E27FC236}">
                  <a16:creationId xmlns="" xmlns:a16="http://schemas.microsoft.com/office/drawing/2014/main" id="{8E1226A7-69E9-476C-86E4-91EB13CDB427}"/>
                </a:ext>
              </a:extLst>
            </p:cNvPr>
            <p:cNvSpPr>
              <a:spLocks/>
            </p:cNvSpPr>
            <p:nvPr/>
          </p:nvSpPr>
          <p:spPr bwMode="auto">
            <a:xfrm>
              <a:off x="4730751" y="3044826"/>
              <a:ext cx="257175" cy="428625"/>
            </a:xfrm>
            <a:custGeom>
              <a:avLst/>
              <a:gdLst>
                <a:gd name="T0" fmla="*/ 47 w 162"/>
                <a:gd name="T1" fmla="*/ 73 h 270"/>
                <a:gd name="T2" fmla="*/ 47 w 162"/>
                <a:gd name="T3" fmla="*/ 75 h 270"/>
                <a:gd name="T4" fmla="*/ 95 w 162"/>
                <a:gd name="T5" fmla="*/ 177 h 270"/>
                <a:gd name="T6" fmla="*/ 95 w 162"/>
                <a:gd name="T7" fmla="*/ 177 h 270"/>
                <a:gd name="T8" fmla="*/ 100 w 162"/>
                <a:gd name="T9" fmla="*/ 183 h 270"/>
                <a:gd name="T10" fmla="*/ 104 w 162"/>
                <a:gd name="T11" fmla="*/ 190 h 270"/>
                <a:gd name="T12" fmla="*/ 104 w 162"/>
                <a:gd name="T13" fmla="*/ 190 h 270"/>
                <a:gd name="T14" fmla="*/ 109 w 162"/>
                <a:gd name="T15" fmla="*/ 197 h 270"/>
                <a:gd name="T16" fmla="*/ 117 w 162"/>
                <a:gd name="T17" fmla="*/ 201 h 270"/>
                <a:gd name="T18" fmla="*/ 117 w 162"/>
                <a:gd name="T19" fmla="*/ 201 h 270"/>
                <a:gd name="T20" fmla="*/ 129 w 162"/>
                <a:gd name="T21" fmla="*/ 208 h 270"/>
                <a:gd name="T22" fmla="*/ 137 w 162"/>
                <a:gd name="T23" fmla="*/ 214 h 270"/>
                <a:gd name="T24" fmla="*/ 140 w 162"/>
                <a:gd name="T25" fmla="*/ 219 h 270"/>
                <a:gd name="T26" fmla="*/ 140 w 162"/>
                <a:gd name="T27" fmla="*/ 219 h 270"/>
                <a:gd name="T28" fmla="*/ 162 w 162"/>
                <a:gd name="T29" fmla="*/ 259 h 270"/>
                <a:gd name="T30" fmla="*/ 162 w 162"/>
                <a:gd name="T31" fmla="*/ 259 h 270"/>
                <a:gd name="T32" fmla="*/ 157 w 162"/>
                <a:gd name="T33" fmla="*/ 261 h 270"/>
                <a:gd name="T34" fmla="*/ 151 w 162"/>
                <a:gd name="T35" fmla="*/ 261 h 270"/>
                <a:gd name="T36" fmla="*/ 148 w 162"/>
                <a:gd name="T37" fmla="*/ 259 h 270"/>
                <a:gd name="T38" fmla="*/ 148 w 162"/>
                <a:gd name="T39" fmla="*/ 259 h 270"/>
                <a:gd name="T40" fmla="*/ 129 w 162"/>
                <a:gd name="T41" fmla="*/ 234 h 270"/>
                <a:gd name="T42" fmla="*/ 129 w 162"/>
                <a:gd name="T43" fmla="*/ 245 h 270"/>
                <a:gd name="T44" fmla="*/ 135 w 162"/>
                <a:gd name="T45" fmla="*/ 254 h 270"/>
                <a:gd name="T46" fmla="*/ 135 w 162"/>
                <a:gd name="T47" fmla="*/ 254 h 270"/>
                <a:gd name="T48" fmla="*/ 140 w 162"/>
                <a:gd name="T49" fmla="*/ 256 h 270"/>
                <a:gd name="T50" fmla="*/ 144 w 162"/>
                <a:gd name="T51" fmla="*/ 259 h 270"/>
                <a:gd name="T52" fmla="*/ 148 w 162"/>
                <a:gd name="T53" fmla="*/ 263 h 270"/>
                <a:gd name="T54" fmla="*/ 148 w 162"/>
                <a:gd name="T55" fmla="*/ 263 h 270"/>
                <a:gd name="T56" fmla="*/ 148 w 162"/>
                <a:gd name="T57" fmla="*/ 265 h 270"/>
                <a:gd name="T58" fmla="*/ 148 w 162"/>
                <a:gd name="T59" fmla="*/ 267 h 270"/>
                <a:gd name="T60" fmla="*/ 144 w 162"/>
                <a:gd name="T61" fmla="*/ 270 h 270"/>
                <a:gd name="T62" fmla="*/ 144 w 162"/>
                <a:gd name="T63" fmla="*/ 270 h 270"/>
                <a:gd name="T64" fmla="*/ 137 w 162"/>
                <a:gd name="T65" fmla="*/ 270 h 270"/>
                <a:gd name="T66" fmla="*/ 129 w 162"/>
                <a:gd name="T67" fmla="*/ 269 h 270"/>
                <a:gd name="T68" fmla="*/ 120 w 162"/>
                <a:gd name="T69" fmla="*/ 267 h 270"/>
                <a:gd name="T70" fmla="*/ 120 w 162"/>
                <a:gd name="T71" fmla="*/ 267 h 270"/>
                <a:gd name="T72" fmla="*/ 117 w 162"/>
                <a:gd name="T73" fmla="*/ 267 h 270"/>
                <a:gd name="T74" fmla="*/ 109 w 162"/>
                <a:gd name="T75" fmla="*/ 265 h 270"/>
                <a:gd name="T76" fmla="*/ 109 w 162"/>
                <a:gd name="T77" fmla="*/ 265 h 270"/>
                <a:gd name="T78" fmla="*/ 104 w 162"/>
                <a:gd name="T79" fmla="*/ 261 h 270"/>
                <a:gd name="T80" fmla="*/ 104 w 162"/>
                <a:gd name="T81" fmla="*/ 261 h 270"/>
                <a:gd name="T82" fmla="*/ 100 w 162"/>
                <a:gd name="T83" fmla="*/ 261 h 270"/>
                <a:gd name="T84" fmla="*/ 97 w 162"/>
                <a:gd name="T85" fmla="*/ 261 h 270"/>
                <a:gd name="T86" fmla="*/ 95 w 162"/>
                <a:gd name="T87" fmla="*/ 259 h 270"/>
                <a:gd name="T88" fmla="*/ 95 w 162"/>
                <a:gd name="T89" fmla="*/ 259 h 270"/>
                <a:gd name="T90" fmla="*/ 91 w 162"/>
                <a:gd name="T91" fmla="*/ 252 h 270"/>
                <a:gd name="T92" fmla="*/ 87 w 162"/>
                <a:gd name="T93" fmla="*/ 241 h 270"/>
                <a:gd name="T94" fmla="*/ 82 w 162"/>
                <a:gd name="T95" fmla="*/ 225 h 270"/>
                <a:gd name="T96" fmla="*/ 82 w 162"/>
                <a:gd name="T97" fmla="*/ 225 h 270"/>
                <a:gd name="T98" fmla="*/ 67 w 162"/>
                <a:gd name="T99" fmla="*/ 199 h 270"/>
                <a:gd name="T100" fmla="*/ 67 w 162"/>
                <a:gd name="T101" fmla="*/ 199 h 270"/>
                <a:gd name="T102" fmla="*/ 34 w 162"/>
                <a:gd name="T103" fmla="*/ 141 h 270"/>
                <a:gd name="T104" fmla="*/ 2 w 162"/>
                <a:gd name="T105" fmla="*/ 84 h 270"/>
                <a:gd name="T106" fmla="*/ 2 w 162"/>
                <a:gd name="T107" fmla="*/ 84 h 270"/>
                <a:gd name="T108" fmla="*/ 0 w 162"/>
                <a:gd name="T109" fmla="*/ 79 h 270"/>
                <a:gd name="T110" fmla="*/ 2 w 162"/>
                <a:gd name="T111" fmla="*/ 62 h 270"/>
                <a:gd name="T112" fmla="*/ 3 w 162"/>
                <a:gd name="T113" fmla="*/ 51 h 270"/>
                <a:gd name="T114" fmla="*/ 7 w 162"/>
                <a:gd name="T115" fmla="*/ 37 h 270"/>
                <a:gd name="T116" fmla="*/ 14 w 162"/>
                <a:gd name="T117" fmla="*/ 20 h 270"/>
                <a:gd name="T118" fmla="*/ 24 w 162"/>
                <a:gd name="T119" fmla="*/ 0 h 270"/>
                <a:gd name="T120" fmla="*/ 71 w 162"/>
                <a:gd name="T121" fmla="*/ 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270">
                  <a:moveTo>
                    <a:pt x="47" y="73"/>
                  </a:moveTo>
                  <a:lnTo>
                    <a:pt x="47" y="75"/>
                  </a:lnTo>
                  <a:lnTo>
                    <a:pt x="95" y="177"/>
                  </a:lnTo>
                  <a:lnTo>
                    <a:pt x="95" y="177"/>
                  </a:lnTo>
                  <a:lnTo>
                    <a:pt x="100" y="183"/>
                  </a:lnTo>
                  <a:lnTo>
                    <a:pt x="104" y="190"/>
                  </a:lnTo>
                  <a:lnTo>
                    <a:pt x="104" y="190"/>
                  </a:lnTo>
                  <a:lnTo>
                    <a:pt x="109" y="197"/>
                  </a:lnTo>
                  <a:lnTo>
                    <a:pt x="117" y="201"/>
                  </a:lnTo>
                  <a:lnTo>
                    <a:pt x="117" y="201"/>
                  </a:lnTo>
                  <a:lnTo>
                    <a:pt x="129" y="208"/>
                  </a:lnTo>
                  <a:lnTo>
                    <a:pt x="137" y="214"/>
                  </a:lnTo>
                  <a:lnTo>
                    <a:pt x="140" y="219"/>
                  </a:lnTo>
                  <a:lnTo>
                    <a:pt x="140" y="219"/>
                  </a:lnTo>
                  <a:lnTo>
                    <a:pt x="162" y="259"/>
                  </a:lnTo>
                  <a:lnTo>
                    <a:pt x="162" y="259"/>
                  </a:lnTo>
                  <a:lnTo>
                    <a:pt x="157" y="261"/>
                  </a:lnTo>
                  <a:lnTo>
                    <a:pt x="151" y="261"/>
                  </a:lnTo>
                  <a:lnTo>
                    <a:pt x="148" y="259"/>
                  </a:lnTo>
                  <a:lnTo>
                    <a:pt x="148" y="259"/>
                  </a:lnTo>
                  <a:lnTo>
                    <a:pt x="129" y="234"/>
                  </a:lnTo>
                  <a:lnTo>
                    <a:pt x="129" y="245"/>
                  </a:lnTo>
                  <a:lnTo>
                    <a:pt x="135" y="254"/>
                  </a:lnTo>
                  <a:lnTo>
                    <a:pt x="135" y="254"/>
                  </a:lnTo>
                  <a:lnTo>
                    <a:pt x="140" y="256"/>
                  </a:lnTo>
                  <a:lnTo>
                    <a:pt x="144" y="259"/>
                  </a:lnTo>
                  <a:lnTo>
                    <a:pt x="148" y="263"/>
                  </a:lnTo>
                  <a:lnTo>
                    <a:pt x="148" y="263"/>
                  </a:lnTo>
                  <a:lnTo>
                    <a:pt x="148" y="265"/>
                  </a:lnTo>
                  <a:lnTo>
                    <a:pt x="148" y="267"/>
                  </a:lnTo>
                  <a:lnTo>
                    <a:pt x="144" y="270"/>
                  </a:lnTo>
                  <a:lnTo>
                    <a:pt x="144" y="270"/>
                  </a:lnTo>
                  <a:lnTo>
                    <a:pt x="137" y="270"/>
                  </a:lnTo>
                  <a:lnTo>
                    <a:pt x="129" y="269"/>
                  </a:lnTo>
                  <a:lnTo>
                    <a:pt x="120" y="267"/>
                  </a:lnTo>
                  <a:lnTo>
                    <a:pt x="120" y="267"/>
                  </a:lnTo>
                  <a:lnTo>
                    <a:pt x="117" y="267"/>
                  </a:lnTo>
                  <a:lnTo>
                    <a:pt x="109" y="265"/>
                  </a:lnTo>
                  <a:lnTo>
                    <a:pt x="109" y="265"/>
                  </a:lnTo>
                  <a:lnTo>
                    <a:pt x="104" y="261"/>
                  </a:lnTo>
                  <a:lnTo>
                    <a:pt x="104" y="261"/>
                  </a:lnTo>
                  <a:lnTo>
                    <a:pt x="100" y="261"/>
                  </a:lnTo>
                  <a:lnTo>
                    <a:pt x="97" y="261"/>
                  </a:lnTo>
                  <a:lnTo>
                    <a:pt x="95" y="259"/>
                  </a:lnTo>
                  <a:lnTo>
                    <a:pt x="95" y="259"/>
                  </a:lnTo>
                  <a:lnTo>
                    <a:pt x="91" y="252"/>
                  </a:lnTo>
                  <a:lnTo>
                    <a:pt x="87" y="241"/>
                  </a:lnTo>
                  <a:lnTo>
                    <a:pt x="82" y="225"/>
                  </a:lnTo>
                  <a:lnTo>
                    <a:pt x="82" y="225"/>
                  </a:lnTo>
                  <a:lnTo>
                    <a:pt x="67" y="199"/>
                  </a:lnTo>
                  <a:lnTo>
                    <a:pt x="67" y="199"/>
                  </a:lnTo>
                  <a:lnTo>
                    <a:pt x="34" y="141"/>
                  </a:lnTo>
                  <a:lnTo>
                    <a:pt x="2" y="84"/>
                  </a:lnTo>
                  <a:lnTo>
                    <a:pt x="2" y="84"/>
                  </a:lnTo>
                  <a:lnTo>
                    <a:pt x="0" y="79"/>
                  </a:lnTo>
                  <a:lnTo>
                    <a:pt x="2" y="62"/>
                  </a:lnTo>
                  <a:lnTo>
                    <a:pt x="3" y="51"/>
                  </a:lnTo>
                  <a:lnTo>
                    <a:pt x="7" y="37"/>
                  </a:lnTo>
                  <a:lnTo>
                    <a:pt x="14" y="20"/>
                  </a:lnTo>
                  <a:lnTo>
                    <a:pt x="24" y="0"/>
                  </a:lnTo>
                  <a:lnTo>
                    <a:pt x="71"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0" name="Freeform 185">
              <a:extLst>
                <a:ext uri="{FF2B5EF4-FFF2-40B4-BE49-F238E27FC236}">
                  <a16:creationId xmlns="" xmlns:a16="http://schemas.microsoft.com/office/drawing/2014/main" id="{8116C290-BD8D-469D-8138-64EB328790ED}"/>
                </a:ext>
              </a:extLst>
            </p:cNvPr>
            <p:cNvSpPr>
              <a:spLocks/>
            </p:cNvSpPr>
            <p:nvPr/>
          </p:nvSpPr>
          <p:spPr bwMode="auto">
            <a:xfrm>
              <a:off x="4832351" y="3325814"/>
              <a:ext cx="53975" cy="34925"/>
            </a:xfrm>
            <a:custGeom>
              <a:avLst/>
              <a:gdLst>
                <a:gd name="T0" fmla="*/ 31 w 34"/>
                <a:gd name="T1" fmla="*/ 0 h 22"/>
                <a:gd name="T2" fmla="*/ 0 w 34"/>
                <a:gd name="T3" fmla="*/ 15 h 22"/>
                <a:gd name="T4" fmla="*/ 3 w 34"/>
                <a:gd name="T5" fmla="*/ 22 h 22"/>
                <a:gd name="T6" fmla="*/ 34 w 34"/>
                <a:gd name="T7" fmla="*/ 6 h 22"/>
                <a:gd name="T8" fmla="*/ 31 w 34"/>
                <a:gd name="T9" fmla="*/ 0 h 22"/>
              </a:gdLst>
              <a:ahLst/>
              <a:cxnLst>
                <a:cxn ang="0">
                  <a:pos x="T0" y="T1"/>
                </a:cxn>
                <a:cxn ang="0">
                  <a:pos x="T2" y="T3"/>
                </a:cxn>
                <a:cxn ang="0">
                  <a:pos x="T4" y="T5"/>
                </a:cxn>
                <a:cxn ang="0">
                  <a:pos x="T6" y="T7"/>
                </a:cxn>
                <a:cxn ang="0">
                  <a:pos x="T8" y="T9"/>
                </a:cxn>
              </a:cxnLst>
              <a:rect l="0" t="0" r="r" b="b"/>
              <a:pathLst>
                <a:path w="34" h="22">
                  <a:moveTo>
                    <a:pt x="31" y="0"/>
                  </a:moveTo>
                  <a:lnTo>
                    <a:pt x="0" y="15"/>
                  </a:lnTo>
                  <a:lnTo>
                    <a:pt x="3" y="22"/>
                  </a:lnTo>
                  <a:lnTo>
                    <a:pt x="34" y="6"/>
                  </a:lnTo>
                  <a:lnTo>
                    <a:pt x="31" y="0"/>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1" name="Freeform 186">
              <a:extLst>
                <a:ext uri="{FF2B5EF4-FFF2-40B4-BE49-F238E27FC236}">
                  <a16:creationId xmlns="" xmlns:a16="http://schemas.microsoft.com/office/drawing/2014/main" id="{377B605E-4689-4DF1-8420-68CA50883C26}"/>
                </a:ext>
              </a:extLst>
            </p:cNvPr>
            <p:cNvSpPr>
              <a:spLocks/>
            </p:cNvSpPr>
            <p:nvPr/>
          </p:nvSpPr>
          <p:spPr bwMode="auto">
            <a:xfrm>
              <a:off x="4822826" y="3335339"/>
              <a:ext cx="28575" cy="36513"/>
            </a:xfrm>
            <a:custGeom>
              <a:avLst/>
              <a:gdLst>
                <a:gd name="T0" fmla="*/ 0 w 18"/>
                <a:gd name="T1" fmla="*/ 14 h 23"/>
                <a:gd name="T2" fmla="*/ 0 w 18"/>
                <a:gd name="T3" fmla="*/ 14 h 23"/>
                <a:gd name="T4" fmla="*/ 4 w 18"/>
                <a:gd name="T5" fmla="*/ 20 h 23"/>
                <a:gd name="T6" fmla="*/ 8 w 18"/>
                <a:gd name="T7" fmla="*/ 22 h 23"/>
                <a:gd name="T8" fmla="*/ 11 w 18"/>
                <a:gd name="T9" fmla="*/ 23 h 23"/>
                <a:gd name="T10" fmla="*/ 15 w 18"/>
                <a:gd name="T11" fmla="*/ 22 h 23"/>
                <a:gd name="T12" fmla="*/ 15 w 18"/>
                <a:gd name="T13" fmla="*/ 22 h 23"/>
                <a:gd name="T14" fmla="*/ 17 w 18"/>
                <a:gd name="T15" fmla="*/ 20 h 23"/>
                <a:gd name="T16" fmla="*/ 18 w 18"/>
                <a:gd name="T17" fmla="*/ 16 h 23"/>
                <a:gd name="T18" fmla="*/ 18 w 18"/>
                <a:gd name="T19" fmla="*/ 12 h 23"/>
                <a:gd name="T20" fmla="*/ 17 w 18"/>
                <a:gd name="T21" fmla="*/ 7 h 23"/>
                <a:gd name="T22" fmla="*/ 17 w 18"/>
                <a:gd name="T23" fmla="*/ 7 h 23"/>
                <a:gd name="T24" fmla="*/ 15 w 18"/>
                <a:gd name="T25" fmla="*/ 3 h 23"/>
                <a:gd name="T26" fmla="*/ 11 w 18"/>
                <a:gd name="T27" fmla="*/ 0 h 23"/>
                <a:gd name="T28" fmla="*/ 8 w 18"/>
                <a:gd name="T29" fmla="*/ 0 h 23"/>
                <a:gd name="T30" fmla="*/ 4 w 18"/>
                <a:gd name="T31" fmla="*/ 0 h 23"/>
                <a:gd name="T32" fmla="*/ 4 w 18"/>
                <a:gd name="T33" fmla="*/ 0 h 23"/>
                <a:gd name="T34" fmla="*/ 0 w 18"/>
                <a:gd name="T35" fmla="*/ 2 h 23"/>
                <a:gd name="T36" fmla="*/ 0 w 18"/>
                <a:gd name="T37" fmla="*/ 5 h 23"/>
                <a:gd name="T38" fmla="*/ 0 w 18"/>
                <a:gd name="T39" fmla="*/ 11 h 23"/>
                <a:gd name="T40" fmla="*/ 0 w 18"/>
                <a:gd name="T4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0" y="14"/>
                  </a:moveTo>
                  <a:lnTo>
                    <a:pt x="0" y="14"/>
                  </a:lnTo>
                  <a:lnTo>
                    <a:pt x="4" y="20"/>
                  </a:lnTo>
                  <a:lnTo>
                    <a:pt x="8" y="22"/>
                  </a:lnTo>
                  <a:lnTo>
                    <a:pt x="11" y="23"/>
                  </a:lnTo>
                  <a:lnTo>
                    <a:pt x="15" y="22"/>
                  </a:lnTo>
                  <a:lnTo>
                    <a:pt x="15" y="22"/>
                  </a:lnTo>
                  <a:lnTo>
                    <a:pt x="17" y="20"/>
                  </a:lnTo>
                  <a:lnTo>
                    <a:pt x="18" y="16"/>
                  </a:lnTo>
                  <a:lnTo>
                    <a:pt x="18" y="12"/>
                  </a:lnTo>
                  <a:lnTo>
                    <a:pt x="17" y="7"/>
                  </a:lnTo>
                  <a:lnTo>
                    <a:pt x="17" y="7"/>
                  </a:lnTo>
                  <a:lnTo>
                    <a:pt x="15" y="3"/>
                  </a:lnTo>
                  <a:lnTo>
                    <a:pt x="11" y="0"/>
                  </a:lnTo>
                  <a:lnTo>
                    <a:pt x="8" y="0"/>
                  </a:lnTo>
                  <a:lnTo>
                    <a:pt x="4" y="0"/>
                  </a:lnTo>
                  <a:lnTo>
                    <a:pt x="4" y="0"/>
                  </a:lnTo>
                  <a:lnTo>
                    <a:pt x="0" y="2"/>
                  </a:lnTo>
                  <a:lnTo>
                    <a:pt x="0" y="5"/>
                  </a:lnTo>
                  <a:lnTo>
                    <a:pt x="0" y="11"/>
                  </a:lnTo>
                  <a:lnTo>
                    <a:pt x="0" y="14"/>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2" name="Freeform 187">
              <a:extLst>
                <a:ext uri="{FF2B5EF4-FFF2-40B4-BE49-F238E27FC236}">
                  <a16:creationId xmlns="" xmlns:a16="http://schemas.microsoft.com/office/drawing/2014/main" id="{E1212AF3-DD1E-4758-B309-5589189BCD30}"/>
                </a:ext>
              </a:extLst>
            </p:cNvPr>
            <p:cNvSpPr>
              <a:spLocks/>
            </p:cNvSpPr>
            <p:nvPr/>
          </p:nvSpPr>
          <p:spPr bwMode="auto">
            <a:xfrm>
              <a:off x="4822826" y="3335339"/>
              <a:ext cx="28575" cy="36513"/>
            </a:xfrm>
            <a:custGeom>
              <a:avLst/>
              <a:gdLst>
                <a:gd name="T0" fmla="*/ 0 w 18"/>
                <a:gd name="T1" fmla="*/ 14 h 23"/>
                <a:gd name="T2" fmla="*/ 0 w 18"/>
                <a:gd name="T3" fmla="*/ 14 h 23"/>
                <a:gd name="T4" fmla="*/ 4 w 18"/>
                <a:gd name="T5" fmla="*/ 20 h 23"/>
                <a:gd name="T6" fmla="*/ 8 w 18"/>
                <a:gd name="T7" fmla="*/ 22 h 23"/>
                <a:gd name="T8" fmla="*/ 11 w 18"/>
                <a:gd name="T9" fmla="*/ 23 h 23"/>
                <a:gd name="T10" fmla="*/ 15 w 18"/>
                <a:gd name="T11" fmla="*/ 22 h 23"/>
                <a:gd name="T12" fmla="*/ 15 w 18"/>
                <a:gd name="T13" fmla="*/ 22 h 23"/>
                <a:gd name="T14" fmla="*/ 17 w 18"/>
                <a:gd name="T15" fmla="*/ 20 h 23"/>
                <a:gd name="T16" fmla="*/ 18 w 18"/>
                <a:gd name="T17" fmla="*/ 16 h 23"/>
                <a:gd name="T18" fmla="*/ 18 w 18"/>
                <a:gd name="T19" fmla="*/ 12 h 23"/>
                <a:gd name="T20" fmla="*/ 17 w 18"/>
                <a:gd name="T21" fmla="*/ 7 h 23"/>
                <a:gd name="T22" fmla="*/ 17 w 18"/>
                <a:gd name="T23" fmla="*/ 7 h 23"/>
                <a:gd name="T24" fmla="*/ 15 w 18"/>
                <a:gd name="T25" fmla="*/ 3 h 23"/>
                <a:gd name="T26" fmla="*/ 11 w 18"/>
                <a:gd name="T27" fmla="*/ 0 h 23"/>
                <a:gd name="T28" fmla="*/ 8 w 18"/>
                <a:gd name="T29" fmla="*/ 0 h 23"/>
                <a:gd name="T30" fmla="*/ 4 w 18"/>
                <a:gd name="T31" fmla="*/ 0 h 23"/>
                <a:gd name="T32" fmla="*/ 4 w 18"/>
                <a:gd name="T33" fmla="*/ 0 h 23"/>
                <a:gd name="T34" fmla="*/ 0 w 18"/>
                <a:gd name="T35" fmla="*/ 2 h 23"/>
                <a:gd name="T36" fmla="*/ 0 w 18"/>
                <a:gd name="T37" fmla="*/ 5 h 23"/>
                <a:gd name="T38" fmla="*/ 0 w 18"/>
                <a:gd name="T39" fmla="*/ 11 h 23"/>
                <a:gd name="T40" fmla="*/ 0 w 18"/>
                <a:gd name="T4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0" y="14"/>
                  </a:moveTo>
                  <a:lnTo>
                    <a:pt x="0" y="14"/>
                  </a:lnTo>
                  <a:lnTo>
                    <a:pt x="4" y="20"/>
                  </a:lnTo>
                  <a:lnTo>
                    <a:pt x="8" y="22"/>
                  </a:lnTo>
                  <a:lnTo>
                    <a:pt x="11" y="23"/>
                  </a:lnTo>
                  <a:lnTo>
                    <a:pt x="15" y="22"/>
                  </a:lnTo>
                  <a:lnTo>
                    <a:pt x="15" y="22"/>
                  </a:lnTo>
                  <a:lnTo>
                    <a:pt x="17" y="20"/>
                  </a:lnTo>
                  <a:lnTo>
                    <a:pt x="18" y="16"/>
                  </a:lnTo>
                  <a:lnTo>
                    <a:pt x="18" y="12"/>
                  </a:lnTo>
                  <a:lnTo>
                    <a:pt x="17" y="7"/>
                  </a:lnTo>
                  <a:lnTo>
                    <a:pt x="17" y="7"/>
                  </a:lnTo>
                  <a:lnTo>
                    <a:pt x="15" y="3"/>
                  </a:lnTo>
                  <a:lnTo>
                    <a:pt x="11" y="0"/>
                  </a:lnTo>
                  <a:lnTo>
                    <a:pt x="8" y="0"/>
                  </a:lnTo>
                  <a:lnTo>
                    <a:pt x="4" y="0"/>
                  </a:lnTo>
                  <a:lnTo>
                    <a:pt x="4" y="0"/>
                  </a:lnTo>
                  <a:lnTo>
                    <a:pt x="0" y="2"/>
                  </a:lnTo>
                  <a:lnTo>
                    <a:pt x="0" y="5"/>
                  </a:lnTo>
                  <a:lnTo>
                    <a:pt x="0" y="11"/>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3" name="Freeform 188">
              <a:extLst>
                <a:ext uri="{FF2B5EF4-FFF2-40B4-BE49-F238E27FC236}">
                  <a16:creationId xmlns="" xmlns:a16="http://schemas.microsoft.com/office/drawing/2014/main" id="{A91877C6-38D4-4AB2-A084-03AF13AB21BF}"/>
                </a:ext>
              </a:extLst>
            </p:cNvPr>
            <p:cNvSpPr>
              <a:spLocks/>
            </p:cNvSpPr>
            <p:nvPr/>
          </p:nvSpPr>
          <p:spPr bwMode="auto">
            <a:xfrm>
              <a:off x="4822826" y="3338514"/>
              <a:ext cx="26988" cy="31750"/>
            </a:xfrm>
            <a:custGeom>
              <a:avLst/>
              <a:gdLst>
                <a:gd name="T0" fmla="*/ 2 w 17"/>
                <a:gd name="T1" fmla="*/ 12 h 20"/>
                <a:gd name="T2" fmla="*/ 2 w 17"/>
                <a:gd name="T3" fmla="*/ 12 h 20"/>
                <a:gd name="T4" fmla="*/ 4 w 17"/>
                <a:gd name="T5" fmla="*/ 16 h 20"/>
                <a:gd name="T6" fmla="*/ 8 w 17"/>
                <a:gd name="T7" fmla="*/ 18 h 20"/>
                <a:gd name="T8" fmla="*/ 11 w 17"/>
                <a:gd name="T9" fmla="*/ 20 h 20"/>
                <a:gd name="T10" fmla="*/ 13 w 17"/>
                <a:gd name="T11" fmla="*/ 20 h 20"/>
                <a:gd name="T12" fmla="*/ 13 w 17"/>
                <a:gd name="T13" fmla="*/ 20 h 20"/>
                <a:gd name="T14" fmla="*/ 15 w 17"/>
                <a:gd name="T15" fmla="*/ 18 h 20"/>
                <a:gd name="T16" fmla="*/ 17 w 17"/>
                <a:gd name="T17" fmla="*/ 14 h 20"/>
                <a:gd name="T18" fmla="*/ 17 w 17"/>
                <a:gd name="T19" fmla="*/ 10 h 20"/>
                <a:gd name="T20" fmla="*/ 15 w 17"/>
                <a:gd name="T21" fmla="*/ 7 h 20"/>
                <a:gd name="T22" fmla="*/ 15 w 17"/>
                <a:gd name="T23" fmla="*/ 7 h 20"/>
                <a:gd name="T24" fmla="*/ 13 w 17"/>
                <a:gd name="T25" fmla="*/ 3 h 20"/>
                <a:gd name="T26" fmla="*/ 9 w 17"/>
                <a:gd name="T27" fmla="*/ 0 h 20"/>
                <a:gd name="T28" fmla="*/ 8 w 17"/>
                <a:gd name="T29" fmla="*/ 0 h 20"/>
                <a:gd name="T30" fmla="*/ 4 w 17"/>
                <a:gd name="T31" fmla="*/ 0 h 20"/>
                <a:gd name="T32" fmla="*/ 4 w 17"/>
                <a:gd name="T33" fmla="*/ 0 h 20"/>
                <a:gd name="T34" fmla="*/ 2 w 17"/>
                <a:gd name="T35" fmla="*/ 1 h 20"/>
                <a:gd name="T36" fmla="*/ 0 w 17"/>
                <a:gd name="T37" fmla="*/ 5 h 20"/>
                <a:gd name="T38" fmla="*/ 2 w 17"/>
                <a:gd name="T39" fmla="*/ 9 h 20"/>
                <a:gd name="T40" fmla="*/ 2 w 17"/>
                <a:gd name="T41"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0">
                  <a:moveTo>
                    <a:pt x="2" y="12"/>
                  </a:moveTo>
                  <a:lnTo>
                    <a:pt x="2" y="12"/>
                  </a:lnTo>
                  <a:lnTo>
                    <a:pt x="4" y="16"/>
                  </a:lnTo>
                  <a:lnTo>
                    <a:pt x="8" y="18"/>
                  </a:lnTo>
                  <a:lnTo>
                    <a:pt x="11" y="20"/>
                  </a:lnTo>
                  <a:lnTo>
                    <a:pt x="13" y="20"/>
                  </a:lnTo>
                  <a:lnTo>
                    <a:pt x="13" y="20"/>
                  </a:lnTo>
                  <a:lnTo>
                    <a:pt x="15" y="18"/>
                  </a:lnTo>
                  <a:lnTo>
                    <a:pt x="17" y="14"/>
                  </a:lnTo>
                  <a:lnTo>
                    <a:pt x="17" y="10"/>
                  </a:lnTo>
                  <a:lnTo>
                    <a:pt x="15" y="7"/>
                  </a:lnTo>
                  <a:lnTo>
                    <a:pt x="15" y="7"/>
                  </a:lnTo>
                  <a:lnTo>
                    <a:pt x="13" y="3"/>
                  </a:lnTo>
                  <a:lnTo>
                    <a:pt x="9" y="0"/>
                  </a:lnTo>
                  <a:lnTo>
                    <a:pt x="8" y="0"/>
                  </a:lnTo>
                  <a:lnTo>
                    <a:pt x="4" y="0"/>
                  </a:lnTo>
                  <a:lnTo>
                    <a:pt x="4" y="0"/>
                  </a:lnTo>
                  <a:lnTo>
                    <a:pt x="2" y="1"/>
                  </a:lnTo>
                  <a:lnTo>
                    <a:pt x="0" y="5"/>
                  </a:lnTo>
                  <a:lnTo>
                    <a:pt x="2" y="9"/>
                  </a:lnTo>
                  <a:lnTo>
                    <a:pt x="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4" name="Freeform 189">
              <a:extLst>
                <a:ext uri="{FF2B5EF4-FFF2-40B4-BE49-F238E27FC236}">
                  <a16:creationId xmlns="" xmlns:a16="http://schemas.microsoft.com/office/drawing/2014/main" id="{075277B2-8F70-4273-882B-0BAD5E0E116B}"/>
                </a:ext>
              </a:extLst>
            </p:cNvPr>
            <p:cNvSpPr>
              <a:spLocks/>
            </p:cNvSpPr>
            <p:nvPr/>
          </p:nvSpPr>
          <p:spPr bwMode="auto">
            <a:xfrm>
              <a:off x="4822826" y="3338514"/>
              <a:ext cx="26988" cy="31750"/>
            </a:xfrm>
            <a:custGeom>
              <a:avLst/>
              <a:gdLst>
                <a:gd name="T0" fmla="*/ 2 w 17"/>
                <a:gd name="T1" fmla="*/ 12 h 20"/>
                <a:gd name="T2" fmla="*/ 2 w 17"/>
                <a:gd name="T3" fmla="*/ 12 h 20"/>
                <a:gd name="T4" fmla="*/ 4 w 17"/>
                <a:gd name="T5" fmla="*/ 16 h 20"/>
                <a:gd name="T6" fmla="*/ 8 w 17"/>
                <a:gd name="T7" fmla="*/ 18 h 20"/>
                <a:gd name="T8" fmla="*/ 11 w 17"/>
                <a:gd name="T9" fmla="*/ 20 h 20"/>
                <a:gd name="T10" fmla="*/ 13 w 17"/>
                <a:gd name="T11" fmla="*/ 20 h 20"/>
                <a:gd name="T12" fmla="*/ 13 w 17"/>
                <a:gd name="T13" fmla="*/ 20 h 20"/>
                <a:gd name="T14" fmla="*/ 15 w 17"/>
                <a:gd name="T15" fmla="*/ 18 h 20"/>
                <a:gd name="T16" fmla="*/ 17 w 17"/>
                <a:gd name="T17" fmla="*/ 14 h 20"/>
                <a:gd name="T18" fmla="*/ 17 w 17"/>
                <a:gd name="T19" fmla="*/ 10 h 20"/>
                <a:gd name="T20" fmla="*/ 15 w 17"/>
                <a:gd name="T21" fmla="*/ 7 h 20"/>
                <a:gd name="T22" fmla="*/ 15 w 17"/>
                <a:gd name="T23" fmla="*/ 7 h 20"/>
                <a:gd name="T24" fmla="*/ 13 w 17"/>
                <a:gd name="T25" fmla="*/ 3 h 20"/>
                <a:gd name="T26" fmla="*/ 9 w 17"/>
                <a:gd name="T27" fmla="*/ 0 h 20"/>
                <a:gd name="T28" fmla="*/ 8 w 17"/>
                <a:gd name="T29" fmla="*/ 0 h 20"/>
                <a:gd name="T30" fmla="*/ 4 w 17"/>
                <a:gd name="T31" fmla="*/ 0 h 20"/>
                <a:gd name="T32" fmla="*/ 4 w 17"/>
                <a:gd name="T33" fmla="*/ 0 h 20"/>
                <a:gd name="T34" fmla="*/ 2 w 17"/>
                <a:gd name="T35" fmla="*/ 1 h 20"/>
                <a:gd name="T36" fmla="*/ 0 w 17"/>
                <a:gd name="T37" fmla="*/ 5 h 20"/>
                <a:gd name="T38" fmla="*/ 2 w 17"/>
                <a:gd name="T39" fmla="*/ 9 h 20"/>
                <a:gd name="T40" fmla="*/ 2 w 17"/>
                <a:gd name="T41"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0">
                  <a:moveTo>
                    <a:pt x="2" y="12"/>
                  </a:moveTo>
                  <a:lnTo>
                    <a:pt x="2" y="12"/>
                  </a:lnTo>
                  <a:lnTo>
                    <a:pt x="4" y="16"/>
                  </a:lnTo>
                  <a:lnTo>
                    <a:pt x="8" y="18"/>
                  </a:lnTo>
                  <a:lnTo>
                    <a:pt x="11" y="20"/>
                  </a:lnTo>
                  <a:lnTo>
                    <a:pt x="13" y="20"/>
                  </a:lnTo>
                  <a:lnTo>
                    <a:pt x="13" y="20"/>
                  </a:lnTo>
                  <a:lnTo>
                    <a:pt x="15" y="18"/>
                  </a:lnTo>
                  <a:lnTo>
                    <a:pt x="17" y="14"/>
                  </a:lnTo>
                  <a:lnTo>
                    <a:pt x="17" y="10"/>
                  </a:lnTo>
                  <a:lnTo>
                    <a:pt x="15" y="7"/>
                  </a:lnTo>
                  <a:lnTo>
                    <a:pt x="15" y="7"/>
                  </a:lnTo>
                  <a:lnTo>
                    <a:pt x="13" y="3"/>
                  </a:lnTo>
                  <a:lnTo>
                    <a:pt x="9" y="0"/>
                  </a:lnTo>
                  <a:lnTo>
                    <a:pt x="8" y="0"/>
                  </a:lnTo>
                  <a:lnTo>
                    <a:pt x="4" y="0"/>
                  </a:lnTo>
                  <a:lnTo>
                    <a:pt x="4" y="0"/>
                  </a:lnTo>
                  <a:lnTo>
                    <a:pt x="2" y="1"/>
                  </a:lnTo>
                  <a:lnTo>
                    <a:pt x="0" y="5"/>
                  </a:lnTo>
                  <a:lnTo>
                    <a:pt x="2" y="9"/>
                  </a:lnTo>
                  <a:lnTo>
                    <a:pt x="2"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5" name="Freeform 190">
              <a:extLst>
                <a:ext uri="{FF2B5EF4-FFF2-40B4-BE49-F238E27FC236}">
                  <a16:creationId xmlns="" xmlns:a16="http://schemas.microsoft.com/office/drawing/2014/main" id="{91CFD5A2-9FE6-4449-A719-9C6C8BC71FB7}"/>
                </a:ext>
              </a:extLst>
            </p:cNvPr>
            <p:cNvSpPr>
              <a:spLocks/>
            </p:cNvSpPr>
            <p:nvPr/>
          </p:nvSpPr>
          <p:spPr bwMode="auto">
            <a:xfrm>
              <a:off x="4864101" y="3349626"/>
              <a:ext cx="158750" cy="207963"/>
            </a:xfrm>
            <a:custGeom>
              <a:avLst/>
              <a:gdLst>
                <a:gd name="T0" fmla="*/ 55 w 100"/>
                <a:gd name="T1" fmla="*/ 0 h 131"/>
                <a:gd name="T2" fmla="*/ 55 w 100"/>
                <a:gd name="T3" fmla="*/ 0 h 131"/>
                <a:gd name="T4" fmla="*/ 51 w 100"/>
                <a:gd name="T5" fmla="*/ 7 h 131"/>
                <a:gd name="T6" fmla="*/ 40 w 100"/>
                <a:gd name="T7" fmla="*/ 27 h 131"/>
                <a:gd name="T8" fmla="*/ 33 w 100"/>
                <a:gd name="T9" fmla="*/ 38 h 131"/>
                <a:gd name="T10" fmla="*/ 24 w 100"/>
                <a:gd name="T11" fmla="*/ 47 h 131"/>
                <a:gd name="T12" fmla="*/ 13 w 100"/>
                <a:gd name="T13" fmla="*/ 55 h 131"/>
                <a:gd name="T14" fmla="*/ 5 w 100"/>
                <a:gd name="T15" fmla="*/ 56 h 131"/>
                <a:gd name="T16" fmla="*/ 0 w 100"/>
                <a:gd name="T17" fmla="*/ 58 h 131"/>
                <a:gd name="T18" fmla="*/ 13 w 100"/>
                <a:gd name="T19" fmla="*/ 98 h 131"/>
                <a:gd name="T20" fmla="*/ 64 w 100"/>
                <a:gd name="T21" fmla="*/ 131 h 131"/>
                <a:gd name="T22" fmla="*/ 100 w 100"/>
                <a:gd name="T23" fmla="*/ 45 h 131"/>
                <a:gd name="T24" fmla="*/ 55 w 100"/>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31">
                  <a:moveTo>
                    <a:pt x="55" y="0"/>
                  </a:moveTo>
                  <a:lnTo>
                    <a:pt x="55" y="0"/>
                  </a:lnTo>
                  <a:lnTo>
                    <a:pt x="51" y="7"/>
                  </a:lnTo>
                  <a:lnTo>
                    <a:pt x="40" y="27"/>
                  </a:lnTo>
                  <a:lnTo>
                    <a:pt x="33" y="38"/>
                  </a:lnTo>
                  <a:lnTo>
                    <a:pt x="24" y="47"/>
                  </a:lnTo>
                  <a:lnTo>
                    <a:pt x="13" y="55"/>
                  </a:lnTo>
                  <a:lnTo>
                    <a:pt x="5" y="56"/>
                  </a:lnTo>
                  <a:lnTo>
                    <a:pt x="0" y="58"/>
                  </a:lnTo>
                  <a:lnTo>
                    <a:pt x="13" y="98"/>
                  </a:lnTo>
                  <a:lnTo>
                    <a:pt x="64" y="131"/>
                  </a:lnTo>
                  <a:lnTo>
                    <a:pt x="100" y="45"/>
                  </a:lnTo>
                  <a:lnTo>
                    <a:pt x="55"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6" name="Freeform 191">
              <a:extLst>
                <a:ext uri="{FF2B5EF4-FFF2-40B4-BE49-F238E27FC236}">
                  <a16:creationId xmlns="" xmlns:a16="http://schemas.microsoft.com/office/drawing/2014/main" id="{6B9E62E7-5A80-4DB6-A7C3-A398CD5E078D}"/>
                </a:ext>
              </a:extLst>
            </p:cNvPr>
            <p:cNvSpPr>
              <a:spLocks/>
            </p:cNvSpPr>
            <p:nvPr/>
          </p:nvSpPr>
          <p:spPr bwMode="auto">
            <a:xfrm>
              <a:off x="4945063" y="2514601"/>
              <a:ext cx="206375" cy="171450"/>
            </a:xfrm>
            <a:custGeom>
              <a:avLst/>
              <a:gdLst>
                <a:gd name="T0" fmla="*/ 97 w 130"/>
                <a:gd name="T1" fmla="*/ 66 h 108"/>
                <a:gd name="T2" fmla="*/ 91 w 130"/>
                <a:gd name="T3" fmla="*/ 64 h 108"/>
                <a:gd name="T4" fmla="*/ 89 w 130"/>
                <a:gd name="T5" fmla="*/ 66 h 108"/>
                <a:gd name="T6" fmla="*/ 86 w 130"/>
                <a:gd name="T7" fmla="*/ 69 h 108"/>
                <a:gd name="T8" fmla="*/ 82 w 130"/>
                <a:gd name="T9" fmla="*/ 66 h 108"/>
                <a:gd name="T10" fmla="*/ 77 w 130"/>
                <a:gd name="T11" fmla="*/ 64 h 108"/>
                <a:gd name="T12" fmla="*/ 75 w 130"/>
                <a:gd name="T13" fmla="*/ 66 h 108"/>
                <a:gd name="T14" fmla="*/ 73 w 130"/>
                <a:gd name="T15" fmla="*/ 68 h 108"/>
                <a:gd name="T16" fmla="*/ 66 w 130"/>
                <a:gd name="T17" fmla="*/ 69 h 108"/>
                <a:gd name="T18" fmla="*/ 60 w 130"/>
                <a:gd name="T19" fmla="*/ 66 h 108"/>
                <a:gd name="T20" fmla="*/ 58 w 130"/>
                <a:gd name="T21" fmla="*/ 62 h 108"/>
                <a:gd name="T22" fmla="*/ 55 w 130"/>
                <a:gd name="T23" fmla="*/ 62 h 108"/>
                <a:gd name="T24" fmla="*/ 53 w 130"/>
                <a:gd name="T25" fmla="*/ 66 h 108"/>
                <a:gd name="T26" fmla="*/ 49 w 130"/>
                <a:gd name="T27" fmla="*/ 69 h 108"/>
                <a:gd name="T28" fmla="*/ 46 w 130"/>
                <a:gd name="T29" fmla="*/ 69 h 108"/>
                <a:gd name="T30" fmla="*/ 38 w 130"/>
                <a:gd name="T31" fmla="*/ 66 h 108"/>
                <a:gd name="T32" fmla="*/ 35 w 130"/>
                <a:gd name="T33" fmla="*/ 66 h 108"/>
                <a:gd name="T34" fmla="*/ 27 w 130"/>
                <a:gd name="T35" fmla="*/ 71 h 108"/>
                <a:gd name="T36" fmla="*/ 18 w 130"/>
                <a:gd name="T37" fmla="*/ 82 h 108"/>
                <a:gd name="T38" fmla="*/ 9 w 130"/>
                <a:gd name="T39" fmla="*/ 108 h 108"/>
                <a:gd name="T40" fmla="*/ 5 w 130"/>
                <a:gd name="T41" fmla="*/ 99 h 108"/>
                <a:gd name="T42" fmla="*/ 0 w 130"/>
                <a:gd name="T43" fmla="*/ 69 h 108"/>
                <a:gd name="T44" fmla="*/ 4 w 130"/>
                <a:gd name="T45" fmla="*/ 42 h 108"/>
                <a:gd name="T46" fmla="*/ 7 w 130"/>
                <a:gd name="T47" fmla="*/ 33 h 108"/>
                <a:gd name="T48" fmla="*/ 22 w 130"/>
                <a:gd name="T49" fmla="*/ 16 h 108"/>
                <a:gd name="T50" fmla="*/ 47 w 130"/>
                <a:gd name="T51" fmla="*/ 4 h 108"/>
                <a:gd name="T52" fmla="*/ 75 w 130"/>
                <a:gd name="T53" fmla="*/ 2 h 108"/>
                <a:gd name="T54" fmla="*/ 89 w 130"/>
                <a:gd name="T55" fmla="*/ 9 h 108"/>
                <a:gd name="T56" fmla="*/ 95 w 130"/>
                <a:gd name="T57" fmla="*/ 13 h 108"/>
                <a:gd name="T58" fmla="*/ 106 w 130"/>
                <a:gd name="T59" fmla="*/ 16 h 108"/>
                <a:gd name="T60" fmla="*/ 115 w 130"/>
                <a:gd name="T61" fmla="*/ 26 h 108"/>
                <a:gd name="T62" fmla="*/ 122 w 130"/>
                <a:gd name="T63" fmla="*/ 37 h 108"/>
                <a:gd name="T64" fmla="*/ 126 w 130"/>
                <a:gd name="T65" fmla="*/ 49 h 108"/>
                <a:gd name="T66" fmla="*/ 128 w 130"/>
                <a:gd name="T67" fmla="*/ 77 h 108"/>
                <a:gd name="T68" fmla="*/ 124 w 130"/>
                <a:gd name="T69" fmla="*/ 106 h 108"/>
                <a:gd name="T70" fmla="*/ 122 w 130"/>
                <a:gd name="T71" fmla="*/ 104 h 108"/>
                <a:gd name="T72" fmla="*/ 122 w 130"/>
                <a:gd name="T73" fmla="*/ 102 h 108"/>
                <a:gd name="T74" fmla="*/ 120 w 130"/>
                <a:gd name="T75" fmla="*/ 97 h 108"/>
                <a:gd name="T76" fmla="*/ 115 w 130"/>
                <a:gd name="T77" fmla="*/ 86 h 108"/>
                <a:gd name="T78" fmla="*/ 109 w 130"/>
                <a:gd name="T79" fmla="*/ 77 h 108"/>
                <a:gd name="T80" fmla="*/ 98 w 130"/>
                <a:gd name="T81"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08">
                  <a:moveTo>
                    <a:pt x="97" y="66"/>
                  </a:moveTo>
                  <a:lnTo>
                    <a:pt x="97" y="66"/>
                  </a:lnTo>
                  <a:lnTo>
                    <a:pt x="95" y="64"/>
                  </a:lnTo>
                  <a:lnTo>
                    <a:pt x="91" y="64"/>
                  </a:lnTo>
                  <a:lnTo>
                    <a:pt x="91" y="64"/>
                  </a:lnTo>
                  <a:lnTo>
                    <a:pt x="89" y="66"/>
                  </a:lnTo>
                  <a:lnTo>
                    <a:pt x="86" y="69"/>
                  </a:lnTo>
                  <a:lnTo>
                    <a:pt x="86" y="69"/>
                  </a:lnTo>
                  <a:lnTo>
                    <a:pt x="84" y="68"/>
                  </a:lnTo>
                  <a:lnTo>
                    <a:pt x="82" y="66"/>
                  </a:lnTo>
                  <a:lnTo>
                    <a:pt x="80" y="64"/>
                  </a:lnTo>
                  <a:lnTo>
                    <a:pt x="77" y="64"/>
                  </a:lnTo>
                  <a:lnTo>
                    <a:pt x="77" y="64"/>
                  </a:lnTo>
                  <a:lnTo>
                    <a:pt x="75" y="66"/>
                  </a:lnTo>
                  <a:lnTo>
                    <a:pt x="73" y="68"/>
                  </a:lnTo>
                  <a:lnTo>
                    <a:pt x="73" y="68"/>
                  </a:lnTo>
                  <a:lnTo>
                    <a:pt x="71" y="69"/>
                  </a:lnTo>
                  <a:lnTo>
                    <a:pt x="66" y="69"/>
                  </a:lnTo>
                  <a:lnTo>
                    <a:pt x="62" y="68"/>
                  </a:lnTo>
                  <a:lnTo>
                    <a:pt x="60" y="66"/>
                  </a:lnTo>
                  <a:lnTo>
                    <a:pt x="60" y="66"/>
                  </a:lnTo>
                  <a:lnTo>
                    <a:pt x="58" y="62"/>
                  </a:lnTo>
                  <a:lnTo>
                    <a:pt x="58" y="62"/>
                  </a:lnTo>
                  <a:lnTo>
                    <a:pt x="55" y="62"/>
                  </a:lnTo>
                  <a:lnTo>
                    <a:pt x="53" y="66"/>
                  </a:lnTo>
                  <a:lnTo>
                    <a:pt x="53" y="66"/>
                  </a:lnTo>
                  <a:lnTo>
                    <a:pt x="51" y="68"/>
                  </a:lnTo>
                  <a:lnTo>
                    <a:pt x="49" y="69"/>
                  </a:lnTo>
                  <a:lnTo>
                    <a:pt x="49" y="69"/>
                  </a:lnTo>
                  <a:lnTo>
                    <a:pt x="46" y="69"/>
                  </a:lnTo>
                  <a:lnTo>
                    <a:pt x="44" y="69"/>
                  </a:lnTo>
                  <a:lnTo>
                    <a:pt x="38" y="66"/>
                  </a:lnTo>
                  <a:lnTo>
                    <a:pt x="38" y="66"/>
                  </a:lnTo>
                  <a:lnTo>
                    <a:pt x="35" y="66"/>
                  </a:lnTo>
                  <a:lnTo>
                    <a:pt x="33" y="68"/>
                  </a:lnTo>
                  <a:lnTo>
                    <a:pt x="27" y="71"/>
                  </a:lnTo>
                  <a:lnTo>
                    <a:pt x="18" y="82"/>
                  </a:lnTo>
                  <a:lnTo>
                    <a:pt x="18" y="82"/>
                  </a:lnTo>
                  <a:lnTo>
                    <a:pt x="13" y="95"/>
                  </a:lnTo>
                  <a:lnTo>
                    <a:pt x="9" y="108"/>
                  </a:lnTo>
                  <a:lnTo>
                    <a:pt x="9" y="108"/>
                  </a:lnTo>
                  <a:lnTo>
                    <a:pt x="5" y="99"/>
                  </a:lnTo>
                  <a:lnTo>
                    <a:pt x="2" y="88"/>
                  </a:lnTo>
                  <a:lnTo>
                    <a:pt x="0" y="69"/>
                  </a:lnTo>
                  <a:lnTo>
                    <a:pt x="2" y="53"/>
                  </a:lnTo>
                  <a:lnTo>
                    <a:pt x="4" y="42"/>
                  </a:lnTo>
                  <a:lnTo>
                    <a:pt x="4" y="42"/>
                  </a:lnTo>
                  <a:lnTo>
                    <a:pt x="7" y="33"/>
                  </a:lnTo>
                  <a:lnTo>
                    <a:pt x="11" y="27"/>
                  </a:lnTo>
                  <a:lnTo>
                    <a:pt x="22" y="16"/>
                  </a:lnTo>
                  <a:lnTo>
                    <a:pt x="35" y="7"/>
                  </a:lnTo>
                  <a:lnTo>
                    <a:pt x="47" y="4"/>
                  </a:lnTo>
                  <a:lnTo>
                    <a:pt x="62" y="0"/>
                  </a:lnTo>
                  <a:lnTo>
                    <a:pt x="75" y="2"/>
                  </a:lnTo>
                  <a:lnTo>
                    <a:pt x="86" y="5"/>
                  </a:lnTo>
                  <a:lnTo>
                    <a:pt x="89" y="9"/>
                  </a:lnTo>
                  <a:lnTo>
                    <a:pt x="95" y="13"/>
                  </a:lnTo>
                  <a:lnTo>
                    <a:pt x="95" y="13"/>
                  </a:lnTo>
                  <a:lnTo>
                    <a:pt x="100" y="15"/>
                  </a:lnTo>
                  <a:lnTo>
                    <a:pt x="106" y="16"/>
                  </a:lnTo>
                  <a:lnTo>
                    <a:pt x="106" y="16"/>
                  </a:lnTo>
                  <a:lnTo>
                    <a:pt x="115" y="26"/>
                  </a:lnTo>
                  <a:lnTo>
                    <a:pt x="115" y="26"/>
                  </a:lnTo>
                  <a:lnTo>
                    <a:pt x="122" y="37"/>
                  </a:lnTo>
                  <a:lnTo>
                    <a:pt x="126" y="49"/>
                  </a:lnTo>
                  <a:lnTo>
                    <a:pt x="126" y="49"/>
                  </a:lnTo>
                  <a:lnTo>
                    <a:pt x="130" y="64"/>
                  </a:lnTo>
                  <a:lnTo>
                    <a:pt x="128" y="77"/>
                  </a:lnTo>
                  <a:lnTo>
                    <a:pt x="124" y="106"/>
                  </a:lnTo>
                  <a:lnTo>
                    <a:pt x="124" y="106"/>
                  </a:lnTo>
                  <a:lnTo>
                    <a:pt x="122" y="106"/>
                  </a:lnTo>
                  <a:lnTo>
                    <a:pt x="122" y="104"/>
                  </a:lnTo>
                  <a:lnTo>
                    <a:pt x="122" y="104"/>
                  </a:lnTo>
                  <a:lnTo>
                    <a:pt x="122" y="102"/>
                  </a:lnTo>
                  <a:lnTo>
                    <a:pt x="122" y="102"/>
                  </a:lnTo>
                  <a:lnTo>
                    <a:pt x="120" y="97"/>
                  </a:lnTo>
                  <a:lnTo>
                    <a:pt x="120" y="97"/>
                  </a:lnTo>
                  <a:lnTo>
                    <a:pt x="115" y="86"/>
                  </a:lnTo>
                  <a:lnTo>
                    <a:pt x="109" y="77"/>
                  </a:lnTo>
                  <a:lnTo>
                    <a:pt x="109" y="77"/>
                  </a:lnTo>
                  <a:lnTo>
                    <a:pt x="104" y="73"/>
                  </a:lnTo>
                  <a:lnTo>
                    <a:pt x="98" y="66"/>
                  </a:lnTo>
                  <a:lnTo>
                    <a:pt x="97" y="6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nvGrpSpPr>
          <p:cNvPr id="318" name="Group 317"/>
          <p:cNvGrpSpPr/>
          <p:nvPr/>
        </p:nvGrpSpPr>
        <p:grpSpPr>
          <a:xfrm>
            <a:off x="998400" y="1330126"/>
            <a:ext cx="3335474" cy="1286363"/>
            <a:chOff x="998400" y="1330126"/>
            <a:chExt cx="3335474" cy="1286363"/>
          </a:xfrm>
        </p:grpSpPr>
        <p:sp>
          <p:nvSpPr>
            <p:cNvPr id="188" name="Rectangle 313">
              <a:extLst>
                <a:ext uri="{FF2B5EF4-FFF2-40B4-BE49-F238E27FC236}">
                  <a16:creationId xmlns="" xmlns:a16="http://schemas.microsoft.com/office/drawing/2014/main" id="{A8D7A6EB-BAC6-4170-9F01-779B158170A1}"/>
                </a:ext>
              </a:extLst>
            </p:cNvPr>
            <p:cNvSpPr>
              <a:spLocks noChangeArrowheads="1"/>
            </p:cNvSpPr>
            <p:nvPr/>
          </p:nvSpPr>
          <p:spPr bwMode="auto">
            <a:xfrm>
              <a:off x="1428049" y="1572418"/>
              <a:ext cx="2905825" cy="1044071"/>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Assess and design for multi-cloud</a:t>
              </a:r>
              <a:endParaRPr kumimoji="0" lang="en-US" altLang="en-US" sz="900" b="1" i="0" u="none" strike="noStrike" cap="none" normalizeH="0" baseline="0" dirty="0">
                <a:ln>
                  <a:noFill/>
                </a:ln>
                <a:solidFill>
                  <a:srgbClr val="005EB8"/>
                </a:solidFill>
                <a:effectLst/>
                <a:latin typeface="+mn-lt"/>
              </a:endParaRPr>
            </a:p>
            <a:p>
              <a:pPr lvl="0">
                <a:spcAft>
                  <a:spcPts val="300"/>
                </a:spcAft>
              </a:pPr>
              <a:r>
                <a:rPr lang="en-US" altLang="en-US" sz="900" dirty="0">
                  <a:latin typeface="+mn-lt"/>
                </a:rPr>
                <a:t>Many organizations have multiple platforms; select and evaluate 3rd party tools and or native platform capabilities that can cover other platforms/that cover multi-platform and vendor requirements; IAM Governance, Monitoring, Configuration mgmt., etc.</a:t>
              </a:r>
              <a:endParaRPr kumimoji="0" lang="en-US" altLang="en-US" sz="900" b="0" i="0" u="none" strike="noStrike" cap="none" normalizeH="0" dirty="0">
                <a:ln>
                  <a:noFill/>
                </a:ln>
                <a:effectLst/>
                <a:latin typeface="+mn-lt"/>
              </a:endParaRPr>
            </a:p>
          </p:txBody>
        </p:sp>
        <p:grpSp>
          <p:nvGrpSpPr>
            <p:cNvPr id="255" name="Group 254"/>
            <p:cNvGrpSpPr/>
            <p:nvPr/>
          </p:nvGrpSpPr>
          <p:grpSpPr>
            <a:xfrm>
              <a:off x="998400" y="1330126"/>
              <a:ext cx="585788" cy="585788"/>
              <a:chOff x="998400" y="1330126"/>
              <a:chExt cx="585788" cy="585788"/>
            </a:xfrm>
          </p:grpSpPr>
          <p:sp>
            <p:nvSpPr>
              <p:cNvPr id="189" name="Freeform 316">
                <a:extLst>
                  <a:ext uri="{FF2B5EF4-FFF2-40B4-BE49-F238E27FC236}">
                    <a16:creationId xmlns="" xmlns:a16="http://schemas.microsoft.com/office/drawing/2014/main" id="{D8D0550D-0FE8-4537-A9E5-3C97B7901B38}"/>
                  </a:ext>
                </a:extLst>
              </p:cNvPr>
              <p:cNvSpPr>
                <a:spLocks/>
              </p:cNvSpPr>
              <p:nvPr/>
            </p:nvSpPr>
            <p:spPr bwMode="auto">
              <a:xfrm>
                <a:off x="998400"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190" name="Group 189">
                <a:extLst>
                  <a:ext uri="{FF2B5EF4-FFF2-40B4-BE49-F238E27FC236}">
                    <a16:creationId xmlns="" xmlns:a16="http://schemas.microsoft.com/office/drawing/2014/main" id="{512A56F0-015C-4FEA-9E65-4D6945C062C5}"/>
                  </a:ext>
                </a:extLst>
              </p:cNvPr>
              <p:cNvGrpSpPr/>
              <p:nvPr/>
            </p:nvGrpSpPr>
            <p:grpSpPr>
              <a:xfrm>
                <a:off x="1101588" y="1447601"/>
                <a:ext cx="379413" cy="350838"/>
                <a:chOff x="1087438" y="1543050"/>
                <a:chExt cx="379413" cy="350838"/>
              </a:xfrm>
            </p:grpSpPr>
            <p:sp>
              <p:nvSpPr>
                <p:cNvPr id="191" name="Freeform 317">
                  <a:extLst>
                    <a:ext uri="{FF2B5EF4-FFF2-40B4-BE49-F238E27FC236}">
                      <a16:creationId xmlns="" xmlns:a16="http://schemas.microsoft.com/office/drawing/2014/main" id="{C4362AB8-90C3-4BF0-9458-A23F421C8F4C}"/>
                    </a:ext>
                  </a:extLst>
                </p:cNvPr>
                <p:cNvSpPr>
                  <a:spLocks/>
                </p:cNvSpPr>
                <p:nvPr/>
              </p:nvSpPr>
              <p:spPr bwMode="auto">
                <a:xfrm>
                  <a:off x="1087438" y="1543050"/>
                  <a:ext cx="306388" cy="252413"/>
                </a:xfrm>
                <a:custGeom>
                  <a:avLst/>
                  <a:gdLst>
                    <a:gd name="T0" fmla="*/ 149 w 193"/>
                    <a:gd name="T1" fmla="*/ 0 h 159"/>
                    <a:gd name="T2" fmla="*/ 129 w 193"/>
                    <a:gd name="T3" fmla="*/ 6 h 159"/>
                    <a:gd name="T4" fmla="*/ 115 w 193"/>
                    <a:gd name="T5" fmla="*/ 19 h 159"/>
                    <a:gd name="T6" fmla="*/ 109 w 193"/>
                    <a:gd name="T7" fmla="*/ 13 h 159"/>
                    <a:gd name="T8" fmla="*/ 95 w 193"/>
                    <a:gd name="T9" fmla="*/ 9 h 159"/>
                    <a:gd name="T10" fmla="*/ 87 w 193"/>
                    <a:gd name="T11" fmla="*/ 9 h 159"/>
                    <a:gd name="T12" fmla="*/ 71 w 193"/>
                    <a:gd name="T13" fmla="*/ 11 h 159"/>
                    <a:gd name="T14" fmla="*/ 58 w 193"/>
                    <a:gd name="T15" fmla="*/ 20 h 159"/>
                    <a:gd name="T16" fmla="*/ 49 w 193"/>
                    <a:gd name="T17" fmla="*/ 35 h 159"/>
                    <a:gd name="T18" fmla="*/ 45 w 193"/>
                    <a:gd name="T19" fmla="*/ 51 h 159"/>
                    <a:gd name="T20" fmla="*/ 45 w 193"/>
                    <a:gd name="T21" fmla="*/ 53 h 159"/>
                    <a:gd name="T22" fmla="*/ 36 w 193"/>
                    <a:gd name="T23" fmla="*/ 55 h 159"/>
                    <a:gd name="T24" fmla="*/ 20 w 193"/>
                    <a:gd name="T25" fmla="*/ 64 h 159"/>
                    <a:gd name="T26" fmla="*/ 7 w 193"/>
                    <a:gd name="T27" fmla="*/ 79 h 159"/>
                    <a:gd name="T28" fmla="*/ 0 w 193"/>
                    <a:gd name="T29" fmla="*/ 95 h 159"/>
                    <a:gd name="T30" fmla="*/ 0 w 193"/>
                    <a:gd name="T31" fmla="*/ 106 h 159"/>
                    <a:gd name="T32" fmla="*/ 3 w 193"/>
                    <a:gd name="T33" fmla="*/ 126 h 159"/>
                    <a:gd name="T34" fmla="*/ 14 w 193"/>
                    <a:gd name="T35" fmla="*/ 143 h 159"/>
                    <a:gd name="T36" fmla="*/ 31 w 193"/>
                    <a:gd name="T37" fmla="*/ 154 h 159"/>
                    <a:gd name="T38" fmla="*/ 53 w 193"/>
                    <a:gd name="T39" fmla="*/ 159 h 159"/>
                    <a:gd name="T40" fmla="*/ 62 w 193"/>
                    <a:gd name="T41" fmla="*/ 157 h 159"/>
                    <a:gd name="T42" fmla="*/ 71 w 193"/>
                    <a:gd name="T43" fmla="*/ 156 h 159"/>
                    <a:gd name="T44" fmla="*/ 56 w 193"/>
                    <a:gd name="T45" fmla="*/ 141 h 159"/>
                    <a:gd name="T46" fmla="*/ 51 w 193"/>
                    <a:gd name="T47" fmla="*/ 119 h 159"/>
                    <a:gd name="T48" fmla="*/ 53 w 193"/>
                    <a:gd name="T49" fmla="*/ 110 h 159"/>
                    <a:gd name="T50" fmla="*/ 60 w 193"/>
                    <a:gd name="T51" fmla="*/ 93 h 159"/>
                    <a:gd name="T52" fmla="*/ 65 w 193"/>
                    <a:gd name="T53" fmla="*/ 86 h 159"/>
                    <a:gd name="T54" fmla="*/ 84 w 193"/>
                    <a:gd name="T55" fmla="*/ 77 h 159"/>
                    <a:gd name="T56" fmla="*/ 86 w 193"/>
                    <a:gd name="T57" fmla="*/ 66 h 159"/>
                    <a:gd name="T58" fmla="*/ 89 w 193"/>
                    <a:gd name="T59" fmla="*/ 59 h 159"/>
                    <a:gd name="T60" fmla="*/ 100 w 193"/>
                    <a:gd name="T61" fmla="*/ 48 h 159"/>
                    <a:gd name="T62" fmla="*/ 106 w 193"/>
                    <a:gd name="T63" fmla="*/ 44 h 159"/>
                    <a:gd name="T64" fmla="*/ 126 w 193"/>
                    <a:gd name="T65" fmla="*/ 39 h 159"/>
                    <a:gd name="T66" fmla="*/ 129 w 193"/>
                    <a:gd name="T67" fmla="*/ 39 h 159"/>
                    <a:gd name="T68" fmla="*/ 140 w 193"/>
                    <a:gd name="T69" fmla="*/ 42 h 159"/>
                    <a:gd name="T70" fmla="*/ 151 w 193"/>
                    <a:gd name="T71" fmla="*/ 48 h 159"/>
                    <a:gd name="T72" fmla="*/ 175 w 193"/>
                    <a:gd name="T73" fmla="*/ 39 h 159"/>
                    <a:gd name="T74" fmla="*/ 184 w 193"/>
                    <a:gd name="T75" fmla="*/ 40 h 159"/>
                    <a:gd name="T76" fmla="*/ 193 w 193"/>
                    <a:gd name="T77" fmla="*/ 42 h 159"/>
                    <a:gd name="T78" fmla="*/ 190 w 193"/>
                    <a:gd name="T79" fmla="*/ 26 h 159"/>
                    <a:gd name="T80" fmla="*/ 179 w 193"/>
                    <a:gd name="T81" fmla="*/ 13 h 159"/>
                    <a:gd name="T82" fmla="*/ 166 w 193"/>
                    <a:gd name="T83" fmla="*/ 4 h 159"/>
                    <a:gd name="T84" fmla="*/ 149 w 193"/>
                    <a:gd name="T8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3" h="159">
                      <a:moveTo>
                        <a:pt x="149" y="0"/>
                      </a:moveTo>
                      <a:lnTo>
                        <a:pt x="149" y="0"/>
                      </a:lnTo>
                      <a:lnTo>
                        <a:pt x="138" y="2"/>
                      </a:lnTo>
                      <a:lnTo>
                        <a:pt x="129" y="6"/>
                      </a:lnTo>
                      <a:lnTo>
                        <a:pt x="122" y="11"/>
                      </a:lnTo>
                      <a:lnTo>
                        <a:pt x="115" y="19"/>
                      </a:lnTo>
                      <a:lnTo>
                        <a:pt x="115" y="19"/>
                      </a:lnTo>
                      <a:lnTo>
                        <a:pt x="109" y="13"/>
                      </a:lnTo>
                      <a:lnTo>
                        <a:pt x="102" y="11"/>
                      </a:lnTo>
                      <a:lnTo>
                        <a:pt x="95" y="9"/>
                      </a:lnTo>
                      <a:lnTo>
                        <a:pt x="87" y="9"/>
                      </a:lnTo>
                      <a:lnTo>
                        <a:pt x="87" y="9"/>
                      </a:lnTo>
                      <a:lnTo>
                        <a:pt x="80" y="9"/>
                      </a:lnTo>
                      <a:lnTo>
                        <a:pt x="71" y="11"/>
                      </a:lnTo>
                      <a:lnTo>
                        <a:pt x="64" y="15"/>
                      </a:lnTo>
                      <a:lnTo>
                        <a:pt x="58" y="20"/>
                      </a:lnTo>
                      <a:lnTo>
                        <a:pt x="53" y="28"/>
                      </a:lnTo>
                      <a:lnTo>
                        <a:pt x="49" y="35"/>
                      </a:lnTo>
                      <a:lnTo>
                        <a:pt x="47" y="42"/>
                      </a:lnTo>
                      <a:lnTo>
                        <a:pt x="45" y="51"/>
                      </a:lnTo>
                      <a:lnTo>
                        <a:pt x="45" y="51"/>
                      </a:lnTo>
                      <a:lnTo>
                        <a:pt x="45" y="53"/>
                      </a:lnTo>
                      <a:lnTo>
                        <a:pt x="45" y="53"/>
                      </a:lnTo>
                      <a:lnTo>
                        <a:pt x="36" y="55"/>
                      </a:lnTo>
                      <a:lnTo>
                        <a:pt x="27" y="59"/>
                      </a:lnTo>
                      <a:lnTo>
                        <a:pt x="20" y="64"/>
                      </a:lnTo>
                      <a:lnTo>
                        <a:pt x="13" y="70"/>
                      </a:lnTo>
                      <a:lnTo>
                        <a:pt x="7" y="79"/>
                      </a:lnTo>
                      <a:lnTo>
                        <a:pt x="3" y="86"/>
                      </a:lnTo>
                      <a:lnTo>
                        <a:pt x="0" y="95"/>
                      </a:lnTo>
                      <a:lnTo>
                        <a:pt x="0" y="106"/>
                      </a:lnTo>
                      <a:lnTo>
                        <a:pt x="0" y="106"/>
                      </a:lnTo>
                      <a:lnTo>
                        <a:pt x="0" y="117"/>
                      </a:lnTo>
                      <a:lnTo>
                        <a:pt x="3" y="126"/>
                      </a:lnTo>
                      <a:lnTo>
                        <a:pt x="9" y="135"/>
                      </a:lnTo>
                      <a:lnTo>
                        <a:pt x="14" y="143"/>
                      </a:lnTo>
                      <a:lnTo>
                        <a:pt x="22" y="150"/>
                      </a:lnTo>
                      <a:lnTo>
                        <a:pt x="31" y="154"/>
                      </a:lnTo>
                      <a:lnTo>
                        <a:pt x="42" y="157"/>
                      </a:lnTo>
                      <a:lnTo>
                        <a:pt x="53" y="159"/>
                      </a:lnTo>
                      <a:lnTo>
                        <a:pt x="53" y="159"/>
                      </a:lnTo>
                      <a:lnTo>
                        <a:pt x="62" y="157"/>
                      </a:lnTo>
                      <a:lnTo>
                        <a:pt x="71" y="156"/>
                      </a:lnTo>
                      <a:lnTo>
                        <a:pt x="71" y="156"/>
                      </a:lnTo>
                      <a:lnTo>
                        <a:pt x="62" y="148"/>
                      </a:lnTo>
                      <a:lnTo>
                        <a:pt x="56" y="141"/>
                      </a:lnTo>
                      <a:lnTo>
                        <a:pt x="53" y="130"/>
                      </a:lnTo>
                      <a:lnTo>
                        <a:pt x="51" y="119"/>
                      </a:lnTo>
                      <a:lnTo>
                        <a:pt x="51" y="119"/>
                      </a:lnTo>
                      <a:lnTo>
                        <a:pt x="53" y="110"/>
                      </a:lnTo>
                      <a:lnTo>
                        <a:pt x="55" y="101"/>
                      </a:lnTo>
                      <a:lnTo>
                        <a:pt x="60" y="93"/>
                      </a:lnTo>
                      <a:lnTo>
                        <a:pt x="65" y="86"/>
                      </a:lnTo>
                      <a:lnTo>
                        <a:pt x="65" y="86"/>
                      </a:lnTo>
                      <a:lnTo>
                        <a:pt x="75" y="81"/>
                      </a:lnTo>
                      <a:lnTo>
                        <a:pt x="84" y="77"/>
                      </a:lnTo>
                      <a:lnTo>
                        <a:pt x="84" y="77"/>
                      </a:lnTo>
                      <a:lnTo>
                        <a:pt x="86" y="66"/>
                      </a:lnTo>
                      <a:lnTo>
                        <a:pt x="86" y="66"/>
                      </a:lnTo>
                      <a:lnTo>
                        <a:pt x="89" y="59"/>
                      </a:lnTo>
                      <a:lnTo>
                        <a:pt x="95" y="53"/>
                      </a:lnTo>
                      <a:lnTo>
                        <a:pt x="100" y="48"/>
                      </a:lnTo>
                      <a:lnTo>
                        <a:pt x="106" y="44"/>
                      </a:lnTo>
                      <a:lnTo>
                        <a:pt x="106" y="44"/>
                      </a:lnTo>
                      <a:lnTo>
                        <a:pt x="115" y="40"/>
                      </a:lnTo>
                      <a:lnTo>
                        <a:pt x="126" y="39"/>
                      </a:lnTo>
                      <a:lnTo>
                        <a:pt x="126" y="39"/>
                      </a:lnTo>
                      <a:lnTo>
                        <a:pt x="129" y="39"/>
                      </a:lnTo>
                      <a:lnTo>
                        <a:pt x="129" y="39"/>
                      </a:lnTo>
                      <a:lnTo>
                        <a:pt x="140" y="42"/>
                      </a:lnTo>
                      <a:lnTo>
                        <a:pt x="151" y="48"/>
                      </a:lnTo>
                      <a:lnTo>
                        <a:pt x="151" y="48"/>
                      </a:lnTo>
                      <a:lnTo>
                        <a:pt x="162" y="40"/>
                      </a:lnTo>
                      <a:lnTo>
                        <a:pt x="175" y="39"/>
                      </a:lnTo>
                      <a:lnTo>
                        <a:pt x="175" y="39"/>
                      </a:lnTo>
                      <a:lnTo>
                        <a:pt x="184" y="40"/>
                      </a:lnTo>
                      <a:lnTo>
                        <a:pt x="193" y="42"/>
                      </a:lnTo>
                      <a:lnTo>
                        <a:pt x="193" y="42"/>
                      </a:lnTo>
                      <a:lnTo>
                        <a:pt x="191" y="35"/>
                      </a:lnTo>
                      <a:lnTo>
                        <a:pt x="190" y="26"/>
                      </a:lnTo>
                      <a:lnTo>
                        <a:pt x="184" y="19"/>
                      </a:lnTo>
                      <a:lnTo>
                        <a:pt x="179" y="13"/>
                      </a:lnTo>
                      <a:lnTo>
                        <a:pt x="173" y="8"/>
                      </a:lnTo>
                      <a:lnTo>
                        <a:pt x="166" y="4"/>
                      </a:lnTo>
                      <a:lnTo>
                        <a:pt x="159" y="2"/>
                      </a:lnTo>
                      <a:lnTo>
                        <a:pt x="149" y="0"/>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2" name="Freeform 318">
                  <a:extLst>
                    <a:ext uri="{FF2B5EF4-FFF2-40B4-BE49-F238E27FC236}">
                      <a16:creationId xmlns="" xmlns:a16="http://schemas.microsoft.com/office/drawing/2014/main" id="{4FDBBAEF-9DC8-41BE-BFC1-9E1385A5FDE7}"/>
                    </a:ext>
                  </a:extLst>
                </p:cNvPr>
                <p:cNvSpPr>
                  <a:spLocks/>
                </p:cNvSpPr>
                <p:nvPr/>
              </p:nvSpPr>
              <p:spPr bwMode="auto">
                <a:xfrm>
                  <a:off x="1182688" y="1616075"/>
                  <a:ext cx="284163" cy="176213"/>
                </a:xfrm>
                <a:custGeom>
                  <a:avLst/>
                  <a:gdLst>
                    <a:gd name="T0" fmla="*/ 150 w 179"/>
                    <a:gd name="T1" fmla="*/ 36 h 111"/>
                    <a:gd name="T2" fmla="*/ 148 w 179"/>
                    <a:gd name="T3" fmla="*/ 29 h 111"/>
                    <a:gd name="T4" fmla="*/ 142 w 179"/>
                    <a:gd name="T5" fmla="*/ 16 h 111"/>
                    <a:gd name="T6" fmla="*/ 133 w 179"/>
                    <a:gd name="T7" fmla="*/ 5 h 111"/>
                    <a:gd name="T8" fmla="*/ 119 w 179"/>
                    <a:gd name="T9" fmla="*/ 0 h 111"/>
                    <a:gd name="T10" fmla="*/ 111 w 179"/>
                    <a:gd name="T11" fmla="*/ 0 h 111"/>
                    <a:gd name="T12" fmla="*/ 100 w 179"/>
                    <a:gd name="T13" fmla="*/ 2 h 111"/>
                    <a:gd name="T14" fmla="*/ 89 w 179"/>
                    <a:gd name="T15" fmla="*/ 7 h 111"/>
                    <a:gd name="T16" fmla="*/ 68 w 179"/>
                    <a:gd name="T17" fmla="*/ 0 h 111"/>
                    <a:gd name="T18" fmla="*/ 58 w 179"/>
                    <a:gd name="T19" fmla="*/ 0 h 111"/>
                    <a:gd name="T20" fmla="*/ 46 w 179"/>
                    <a:gd name="T21" fmla="*/ 7 h 111"/>
                    <a:gd name="T22" fmla="*/ 36 w 179"/>
                    <a:gd name="T23" fmla="*/ 16 h 111"/>
                    <a:gd name="T24" fmla="*/ 31 w 179"/>
                    <a:gd name="T25" fmla="*/ 29 h 111"/>
                    <a:gd name="T26" fmla="*/ 29 w 179"/>
                    <a:gd name="T27" fmla="*/ 38 h 111"/>
                    <a:gd name="T28" fmla="*/ 24 w 179"/>
                    <a:gd name="T29" fmla="*/ 40 h 111"/>
                    <a:gd name="T30" fmla="*/ 9 w 179"/>
                    <a:gd name="T31" fmla="*/ 51 h 111"/>
                    <a:gd name="T32" fmla="*/ 0 w 179"/>
                    <a:gd name="T33" fmla="*/ 68 h 111"/>
                    <a:gd name="T34" fmla="*/ 0 w 179"/>
                    <a:gd name="T35" fmla="*/ 75 h 111"/>
                    <a:gd name="T36" fmla="*/ 4 w 179"/>
                    <a:gd name="T37" fmla="*/ 88 h 111"/>
                    <a:gd name="T38" fmla="*/ 11 w 179"/>
                    <a:gd name="T39" fmla="*/ 100 h 111"/>
                    <a:gd name="T40" fmla="*/ 22 w 179"/>
                    <a:gd name="T41" fmla="*/ 108 h 111"/>
                    <a:gd name="T42" fmla="*/ 35 w 179"/>
                    <a:gd name="T43" fmla="*/ 111 h 111"/>
                    <a:gd name="T44" fmla="*/ 35 w 179"/>
                    <a:gd name="T45" fmla="*/ 104 h 111"/>
                    <a:gd name="T46" fmla="*/ 35 w 179"/>
                    <a:gd name="T47" fmla="*/ 93 h 111"/>
                    <a:gd name="T48" fmla="*/ 44 w 179"/>
                    <a:gd name="T49" fmla="*/ 73 h 111"/>
                    <a:gd name="T50" fmla="*/ 58 w 179"/>
                    <a:gd name="T51" fmla="*/ 58 h 111"/>
                    <a:gd name="T52" fmla="*/ 78 w 179"/>
                    <a:gd name="T53" fmla="*/ 51 h 111"/>
                    <a:gd name="T54" fmla="*/ 89 w 179"/>
                    <a:gd name="T55" fmla="*/ 49 h 111"/>
                    <a:gd name="T56" fmla="*/ 111 w 179"/>
                    <a:gd name="T57" fmla="*/ 53 h 111"/>
                    <a:gd name="T58" fmla="*/ 128 w 179"/>
                    <a:gd name="T59" fmla="*/ 66 h 111"/>
                    <a:gd name="T60" fmla="*/ 141 w 179"/>
                    <a:gd name="T61" fmla="*/ 82 h 111"/>
                    <a:gd name="T62" fmla="*/ 144 w 179"/>
                    <a:gd name="T63" fmla="*/ 104 h 111"/>
                    <a:gd name="T64" fmla="*/ 144 w 179"/>
                    <a:gd name="T65" fmla="*/ 111 h 111"/>
                    <a:gd name="T66" fmla="*/ 152 w 179"/>
                    <a:gd name="T67" fmla="*/ 110 h 111"/>
                    <a:gd name="T68" fmla="*/ 162 w 179"/>
                    <a:gd name="T69" fmla="*/ 104 h 111"/>
                    <a:gd name="T70" fmla="*/ 172 w 179"/>
                    <a:gd name="T71" fmla="*/ 95 h 111"/>
                    <a:gd name="T72" fmla="*/ 177 w 179"/>
                    <a:gd name="T73" fmla="*/ 82 h 111"/>
                    <a:gd name="T74" fmla="*/ 179 w 179"/>
                    <a:gd name="T75" fmla="*/ 75 h 111"/>
                    <a:gd name="T76" fmla="*/ 175 w 179"/>
                    <a:gd name="T77" fmla="*/ 62 h 111"/>
                    <a:gd name="T78" fmla="*/ 161 w 179"/>
                    <a:gd name="T79" fmla="*/ 42 h 111"/>
                    <a:gd name="T80" fmla="*/ 150 w 179"/>
                    <a:gd name="T81" fmla="*/ 3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111">
                      <a:moveTo>
                        <a:pt x="150" y="38"/>
                      </a:moveTo>
                      <a:lnTo>
                        <a:pt x="150" y="36"/>
                      </a:lnTo>
                      <a:lnTo>
                        <a:pt x="150" y="36"/>
                      </a:lnTo>
                      <a:lnTo>
                        <a:pt x="148" y="29"/>
                      </a:lnTo>
                      <a:lnTo>
                        <a:pt x="146" y="22"/>
                      </a:lnTo>
                      <a:lnTo>
                        <a:pt x="142" y="16"/>
                      </a:lnTo>
                      <a:lnTo>
                        <a:pt x="139" y="11"/>
                      </a:lnTo>
                      <a:lnTo>
                        <a:pt x="133" y="5"/>
                      </a:lnTo>
                      <a:lnTo>
                        <a:pt x="126" y="2"/>
                      </a:lnTo>
                      <a:lnTo>
                        <a:pt x="119" y="0"/>
                      </a:lnTo>
                      <a:lnTo>
                        <a:pt x="111" y="0"/>
                      </a:lnTo>
                      <a:lnTo>
                        <a:pt x="111" y="0"/>
                      </a:lnTo>
                      <a:lnTo>
                        <a:pt x="106" y="0"/>
                      </a:lnTo>
                      <a:lnTo>
                        <a:pt x="100" y="2"/>
                      </a:lnTo>
                      <a:lnTo>
                        <a:pt x="89" y="7"/>
                      </a:lnTo>
                      <a:lnTo>
                        <a:pt x="89" y="7"/>
                      </a:lnTo>
                      <a:lnTo>
                        <a:pt x="78" y="2"/>
                      </a:lnTo>
                      <a:lnTo>
                        <a:pt x="68" y="0"/>
                      </a:lnTo>
                      <a:lnTo>
                        <a:pt x="68" y="0"/>
                      </a:lnTo>
                      <a:lnTo>
                        <a:pt x="58" y="0"/>
                      </a:lnTo>
                      <a:lnTo>
                        <a:pt x="53" y="4"/>
                      </a:lnTo>
                      <a:lnTo>
                        <a:pt x="46" y="7"/>
                      </a:lnTo>
                      <a:lnTo>
                        <a:pt x="40" y="11"/>
                      </a:lnTo>
                      <a:lnTo>
                        <a:pt x="36" y="16"/>
                      </a:lnTo>
                      <a:lnTo>
                        <a:pt x="33" y="22"/>
                      </a:lnTo>
                      <a:lnTo>
                        <a:pt x="31" y="29"/>
                      </a:lnTo>
                      <a:lnTo>
                        <a:pt x="29" y="36"/>
                      </a:lnTo>
                      <a:lnTo>
                        <a:pt x="29" y="38"/>
                      </a:lnTo>
                      <a:lnTo>
                        <a:pt x="29" y="38"/>
                      </a:lnTo>
                      <a:lnTo>
                        <a:pt x="24" y="40"/>
                      </a:lnTo>
                      <a:lnTo>
                        <a:pt x="18" y="42"/>
                      </a:lnTo>
                      <a:lnTo>
                        <a:pt x="9" y="51"/>
                      </a:lnTo>
                      <a:lnTo>
                        <a:pt x="2" y="62"/>
                      </a:lnTo>
                      <a:lnTo>
                        <a:pt x="0" y="68"/>
                      </a:lnTo>
                      <a:lnTo>
                        <a:pt x="0" y="75"/>
                      </a:lnTo>
                      <a:lnTo>
                        <a:pt x="0" y="75"/>
                      </a:lnTo>
                      <a:lnTo>
                        <a:pt x="2" y="82"/>
                      </a:lnTo>
                      <a:lnTo>
                        <a:pt x="4" y="88"/>
                      </a:lnTo>
                      <a:lnTo>
                        <a:pt x="5" y="95"/>
                      </a:lnTo>
                      <a:lnTo>
                        <a:pt x="11" y="100"/>
                      </a:lnTo>
                      <a:lnTo>
                        <a:pt x="15" y="104"/>
                      </a:lnTo>
                      <a:lnTo>
                        <a:pt x="22" y="108"/>
                      </a:lnTo>
                      <a:lnTo>
                        <a:pt x="27" y="110"/>
                      </a:lnTo>
                      <a:lnTo>
                        <a:pt x="35" y="111"/>
                      </a:lnTo>
                      <a:lnTo>
                        <a:pt x="35" y="111"/>
                      </a:lnTo>
                      <a:lnTo>
                        <a:pt x="35" y="104"/>
                      </a:lnTo>
                      <a:lnTo>
                        <a:pt x="35" y="104"/>
                      </a:lnTo>
                      <a:lnTo>
                        <a:pt x="35" y="93"/>
                      </a:lnTo>
                      <a:lnTo>
                        <a:pt x="38" y="82"/>
                      </a:lnTo>
                      <a:lnTo>
                        <a:pt x="44" y="73"/>
                      </a:lnTo>
                      <a:lnTo>
                        <a:pt x="51" y="66"/>
                      </a:lnTo>
                      <a:lnTo>
                        <a:pt x="58" y="58"/>
                      </a:lnTo>
                      <a:lnTo>
                        <a:pt x="68" y="53"/>
                      </a:lnTo>
                      <a:lnTo>
                        <a:pt x="78" y="51"/>
                      </a:lnTo>
                      <a:lnTo>
                        <a:pt x="89" y="49"/>
                      </a:lnTo>
                      <a:lnTo>
                        <a:pt x="89" y="49"/>
                      </a:lnTo>
                      <a:lnTo>
                        <a:pt x="100" y="51"/>
                      </a:lnTo>
                      <a:lnTo>
                        <a:pt x="111" y="53"/>
                      </a:lnTo>
                      <a:lnTo>
                        <a:pt x="120" y="58"/>
                      </a:lnTo>
                      <a:lnTo>
                        <a:pt x="128" y="66"/>
                      </a:lnTo>
                      <a:lnTo>
                        <a:pt x="135" y="73"/>
                      </a:lnTo>
                      <a:lnTo>
                        <a:pt x="141" y="82"/>
                      </a:lnTo>
                      <a:lnTo>
                        <a:pt x="142" y="93"/>
                      </a:lnTo>
                      <a:lnTo>
                        <a:pt x="144" y="104"/>
                      </a:lnTo>
                      <a:lnTo>
                        <a:pt x="144" y="104"/>
                      </a:lnTo>
                      <a:lnTo>
                        <a:pt x="144" y="111"/>
                      </a:lnTo>
                      <a:lnTo>
                        <a:pt x="144" y="111"/>
                      </a:lnTo>
                      <a:lnTo>
                        <a:pt x="152" y="110"/>
                      </a:lnTo>
                      <a:lnTo>
                        <a:pt x="157" y="108"/>
                      </a:lnTo>
                      <a:lnTo>
                        <a:pt x="162" y="104"/>
                      </a:lnTo>
                      <a:lnTo>
                        <a:pt x="168" y="100"/>
                      </a:lnTo>
                      <a:lnTo>
                        <a:pt x="172" y="95"/>
                      </a:lnTo>
                      <a:lnTo>
                        <a:pt x="175" y="88"/>
                      </a:lnTo>
                      <a:lnTo>
                        <a:pt x="177" y="82"/>
                      </a:lnTo>
                      <a:lnTo>
                        <a:pt x="179" y="75"/>
                      </a:lnTo>
                      <a:lnTo>
                        <a:pt x="179" y="75"/>
                      </a:lnTo>
                      <a:lnTo>
                        <a:pt x="177" y="68"/>
                      </a:lnTo>
                      <a:lnTo>
                        <a:pt x="175" y="62"/>
                      </a:lnTo>
                      <a:lnTo>
                        <a:pt x="170" y="51"/>
                      </a:lnTo>
                      <a:lnTo>
                        <a:pt x="161" y="42"/>
                      </a:lnTo>
                      <a:lnTo>
                        <a:pt x="155" y="40"/>
                      </a:lnTo>
                      <a:lnTo>
                        <a:pt x="150" y="38"/>
                      </a:lnTo>
                      <a:lnTo>
                        <a:pt x="15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3" name="Freeform 319">
                  <a:extLst>
                    <a:ext uri="{FF2B5EF4-FFF2-40B4-BE49-F238E27FC236}">
                      <a16:creationId xmlns="" xmlns:a16="http://schemas.microsoft.com/office/drawing/2014/main" id="{B01650CE-DCFD-4143-AA33-4FA8A0043A87}"/>
                    </a:ext>
                  </a:extLst>
                </p:cNvPr>
                <p:cNvSpPr>
                  <a:spLocks noEditPoints="1"/>
                </p:cNvSpPr>
                <p:nvPr/>
              </p:nvSpPr>
              <p:spPr bwMode="auto">
                <a:xfrm>
                  <a:off x="1266826" y="1720850"/>
                  <a:ext cx="115888" cy="173038"/>
                </a:xfrm>
                <a:custGeom>
                  <a:avLst/>
                  <a:gdLst>
                    <a:gd name="T0" fmla="*/ 44 w 73"/>
                    <a:gd name="T1" fmla="*/ 56 h 109"/>
                    <a:gd name="T2" fmla="*/ 44 w 73"/>
                    <a:gd name="T3" fmla="*/ 33 h 109"/>
                    <a:gd name="T4" fmla="*/ 38 w 73"/>
                    <a:gd name="T5" fmla="*/ 25 h 109"/>
                    <a:gd name="T6" fmla="*/ 31 w 73"/>
                    <a:gd name="T7" fmla="*/ 25 h 109"/>
                    <a:gd name="T8" fmla="*/ 27 w 73"/>
                    <a:gd name="T9" fmla="*/ 33 h 109"/>
                    <a:gd name="T10" fmla="*/ 27 w 73"/>
                    <a:gd name="T11" fmla="*/ 80 h 109"/>
                    <a:gd name="T12" fmla="*/ 16 w 73"/>
                    <a:gd name="T13" fmla="*/ 69 h 109"/>
                    <a:gd name="T14" fmla="*/ 7 w 73"/>
                    <a:gd name="T15" fmla="*/ 69 h 109"/>
                    <a:gd name="T16" fmla="*/ 4 w 73"/>
                    <a:gd name="T17" fmla="*/ 75 h 109"/>
                    <a:gd name="T18" fmla="*/ 25 w 73"/>
                    <a:gd name="T19" fmla="*/ 109 h 109"/>
                    <a:gd name="T20" fmla="*/ 27 w 73"/>
                    <a:gd name="T21" fmla="*/ 109 h 109"/>
                    <a:gd name="T22" fmla="*/ 64 w 73"/>
                    <a:gd name="T23" fmla="*/ 107 h 109"/>
                    <a:gd name="T24" fmla="*/ 73 w 73"/>
                    <a:gd name="T25" fmla="*/ 75 h 109"/>
                    <a:gd name="T26" fmla="*/ 20 w 73"/>
                    <a:gd name="T27" fmla="*/ 20 h 109"/>
                    <a:gd name="T28" fmla="*/ 24 w 73"/>
                    <a:gd name="T29" fmla="*/ 20 h 109"/>
                    <a:gd name="T30" fmla="*/ 24 w 73"/>
                    <a:gd name="T31" fmla="*/ 18 h 109"/>
                    <a:gd name="T32" fmla="*/ 15 w 73"/>
                    <a:gd name="T33" fmla="*/ 7 h 109"/>
                    <a:gd name="T34" fmla="*/ 13 w 73"/>
                    <a:gd name="T35" fmla="*/ 7 h 109"/>
                    <a:gd name="T36" fmla="*/ 20 w 73"/>
                    <a:gd name="T37" fmla="*/ 20 h 109"/>
                    <a:gd name="T38" fmla="*/ 5 w 73"/>
                    <a:gd name="T39" fmla="*/ 47 h 109"/>
                    <a:gd name="T40" fmla="*/ 5 w 73"/>
                    <a:gd name="T41" fmla="*/ 51 h 109"/>
                    <a:gd name="T42" fmla="*/ 7 w 73"/>
                    <a:gd name="T43" fmla="*/ 51 h 109"/>
                    <a:gd name="T44" fmla="*/ 18 w 73"/>
                    <a:gd name="T45" fmla="*/ 45 h 109"/>
                    <a:gd name="T46" fmla="*/ 20 w 73"/>
                    <a:gd name="T47" fmla="*/ 42 h 109"/>
                    <a:gd name="T48" fmla="*/ 16 w 73"/>
                    <a:gd name="T49" fmla="*/ 42 h 109"/>
                    <a:gd name="T50" fmla="*/ 18 w 73"/>
                    <a:gd name="T51" fmla="*/ 31 h 109"/>
                    <a:gd name="T52" fmla="*/ 16 w 73"/>
                    <a:gd name="T53" fmla="*/ 27 h 109"/>
                    <a:gd name="T54" fmla="*/ 4 w 73"/>
                    <a:gd name="T55" fmla="*/ 25 h 109"/>
                    <a:gd name="T56" fmla="*/ 2 w 73"/>
                    <a:gd name="T57" fmla="*/ 31 h 109"/>
                    <a:gd name="T58" fmla="*/ 35 w 73"/>
                    <a:gd name="T59" fmla="*/ 16 h 109"/>
                    <a:gd name="T60" fmla="*/ 36 w 73"/>
                    <a:gd name="T61" fmla="*/ 14 h 109"/>
                    <a:gd name="T62" fmla="*/ 36 w 73"/>
                    <a:gd name="T63" fmla="*/ 0 h 109"/>
                    <a:gd name="T64" fmla="*/ 33 w 73"/>
                    <a:gd name="T65" fmla="*/ 0 h 109"/>
                    <a:gd name="T66" fmla="*/ 33 w 73"/>
                    <a:gd name="T67" fmla="*/ 14 h 109"/>
                    <a:gd name="T68" fmla="*/ 51 w 73"/>
                    <a:gd name="T69" fmla="*/ 31 h 109"/>
                    <a:gd name="T70" fmla="*/ 53 w 73"/>
                    <a:gd name="T71" fmla="*/ 33 h 109"/>
                    <a:gd name="T72" fmla="*/ 67 w 73"/>
                    <a:gd name="T73" fmla="*/ 31 h 109"/>
                    <a:gd name="T74" fmla="*/ 67 w 73"/>
                    <a:gd name="T75" fmla="*/ 27 h 109"/>
                    <a:gd name="T76" fmla="*/ 66 w 73"/>
                    <a:gd name="T77" fmla="*/ 25 h 109"/>
                    <a:gd name="T78" fmla="*/ 51 w 73"/>
                    <a:gd name="T79" fmla="*/ 31 h 109"/>
                    <a:gd name="T80" fmla="*/ 51 w 73"/>
                    <a:gd name="T81" fmla="*/ 40 h 109"/>
                    <a:gd name="T82" fmla="*/ 49 w 73"/>
                    <a:gd name="T83" fmla="*/ 44 h 109"/>
                    <a:gd name="T84" fmla="*/ 62 w 73"/>
                    <a:gd name="T85" fmla="*/ 51 h 109"/>
                    <a:gd name="T86" fmla="*/ 64 w 73"/>
                    <a:gd name="T87" fmla="*/ 51 h 109"/>
                    <a:gd name="T88" fmla="*/ 64 w 73"/>
                    <a:gd name="T89" fmla="*/ 49 h 109"/>
                    <a:gd name="T90" fmla="*/ 47 w 73"/>
                    <a:gd name="T91" fmla="*/ 22 h 109"/>
                    <a:gd name="T92" fmla="*/ 49 w 73"/>
                    <a:gd name="T93" fmla="*/ 20 h 109"/>
                    <a:gd name="T94" fmla="*/ 58 w 73"/>
                    <a:gd name="T95" fmla="*/ 9 h 109"/>
                    <a:gd name="T96" fmla="*/ 55 w 73"/>
                    <a:gd name="T97" fmla="*/ 7 h 109"/>
                    <a:gd name="T98" fmla="*/ 46 w 73"/>
                    <a:gd name="T99" fmla="*/ 18 h 109"/>
                    <a:gd name="T100" fmla="*/ 46 w 73"/>
                    <a:gd name="T101" fmla="*/ 2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109">
                      <a:moveTo>
                        <a:pt x="71" y="73"/>
                      </a:moveTo>
                      <a:lnTo>
                        <a:pt x="71" y="73"/>
                      </a:lnTo>
                      <a:lnTo>
                        <a:pt x="44" y="56"/>
                      </a:lnTo>
                      <a:lnTo>
                        <a:pt x="44" y="56"/>
                      </a:lnTo>
                      <a:lnTo>
                        <a:pt x="44" y="33"/>
                      </a:lnTo>
                      <a:lnTo>
                        <a:pt x="44" y="33"/>
                      </a:lnTo>
                      <a:lnTo>
                        <a:pt x="42" y="29"/>
                      </a:lnTo>
                      <a:lnTo>
                        <a:pt x="40" y="27"/>
                      </a:lnTo>
                      <a:lnTo>
                        <a:pt x="38" y="25"/>
                      </a:lnTo>
                      <a:lnTo>
                        <a:pt x="35" y="25"/>
                      </a:lnTo>
                      <a:lnTo>
                        <a:pt x="35" y="25"/>
                      </a:lnTo>
                      <a:lnTo>
                        <a:pt x="31" y="25"/>
                      </a:lnTo>
                      <a:lnTo>
                        <a:pt x="29" y="27"/>
                      </a:lnTo>
                      <a:lnTo>
                        <a:pt x="27" y="29"/>
                      </a:lnTo>
                      <a:lnTo>
                        <a:pt x="27" y="33"/>
                      </a:lnTo>
                      <a:lnTo>
                        <a:pt x="27" y="33"/>
                      </a:lnTo>
                      <a:lnTo>
                        <a:pt x="27" y="80"/>
                      </a:lnTo>
                      <a:lnTo>
                        <a:pt x="27" y="80"/>
                      </a:lnTo>
                      <a:lnTo>
                        <a:pt x="18" y="71"/>
                      </a:lnTo>
                      <a:lnTo>
                        <a:pt x="18" y="71"/>
                      </a:lnTo>
                      <a:lnTo>
                        <a:pt x="16" y="69"/>
                      </a:lnTo>
                      <a:lnTo>
                        <a:pt x="13" y="67"/>
                      </a:lnTo>
                      <a:lnTo>
                        <a:pt x="11" y="67"/>
                      </a:lnTo>
                      <a:lnTo>
                        <a:pt x="7" y="69"/>
                      </a:lnTo>
                      <a:lnTo>
                        <a:pt x="7" y="69"/>
                      </a:lnTo>
                      <a:lnTo>
                        <a:pt x="5" y="71"/>
                      </a:lnTo>
                      <a:lnTo>
                        <a:pt x="4" y="75"/>
                      </a:lnTo>
                      <a:lnTo>
                        <a:pt x="4" y="80"/>
                      </a:lnTo>
                      <a:lnTo>
                        <a:pt x="4" y="80"/>
                      </a:lnTo>
                      <a:lnTo>
                        <a:pt x="25" y="109"/>
                      </a:lnTo>
                      <a:lnTo>
                        <a:pt x="25" y="109"/>
                      </a:lnTo>
                      <a:lnTo>
                        <a:pt x="27" y="109"/>
                      </a:lnTo>
                      <a:lnTo>
                        <a:pt x="27" y="109"/>
                      </a:lnTo>
                      <a:lnTo>
                        <a:pt x="62" y="109"/>
                      </a:lnTo>
                      <a:lnTo>
                        <a:pt x="62" y="109"/>
                      </a:lnTo>
                      <a:lnTo>
                        <a:pt x="64" y="107"/>
                      </a:lnTo>
                      <a:lnTo>
                        <a:pt x="64" y="107"/>
                      </a:lnTo>
                      <a:lnTo>
                        <a:pt x="73" y="75"/>
                      </a:lnTo>
                      <a:lnTo>
                        <a:pt x="73" y="75"/>
                      </a:lnTo>
                      <a:lnTo>
                        <a:pt x="71" y="73"/>
                      </a:lnTo>
                      <a:close/>
                      <a:moveTo>
                        <a:pt x="20" y="20"/>
                      </a:moveTo>
                      <a:lnTo>
                        <a:pt x="20" y="20"/>
                      </a:lnTo>
                      <a:lnTo>
                        <a:pt x="24" y="22"/>
                      </a:lnTo>
                      <a:lnTo>
                        <a:pt x="24" y="22"/>
                      </a:lnTo>
                      <a:lnTo>
                        <a:pt x="24" y="20"/>
                      </a:lnTo>
                      <a:lnTo>
                        <a:pt x="24" y="20"/>
                      </a:lnTo>
                      <a:lnTo>
                        <a:pt x="24" y="18"/>
                      </a:lnTo>
                      <a:lnTo>
                        <a:pt x="24" y="18"/>
                      </a:lnTo>
                      <a:lnTo>
                        <a:pt x="24" y="18"/>
                      </a:lnTo>
                      <a:lnTo>
                        <a:pt x="15" y="7"/>
                      </a:lnTo>
                      <a:lnTo>
                        <a:pt x="15" y="7"/>
                      </a:lnTo>
                      <a:lnTo>
                        <a:pt x="15" y="7"/>
                      </a:lnTo>
                      <a:lnTo>
                        <a:pt x="13" y="7"/>
                      </a:lnTo>
                      <a:lnTo>
                        <a:pt x="13" y="7"/>
                      </a:lnTo>
                      <a:lnTo>
                        <a:pt x="13" y="9"/>
                      </a:lnTo>
                      <a:lnTo>
                        <a:pt x="13" y="11"/>
                      </a:lnTo>
                      <a:lnTo>
                        <a:pt x="20" y="20"/>
                      </a:lnTo>
                      <a:close/>
                      <a:moveTo>
                        <a:pt x="16" y="42"/>
                      </a:moveTo>
                      <a:lnTo>
                        <a:pt x="16" y="42"/>
                      </a:lnTo>
                      <a:lnTo>
                        <a:pt x="5" y="47"/>
                      </a:lnTo>
                      <a:lnTo>
                        <a:pt x="5" y="47"/>
                      </a:lnTo>
                      <a:lnTo>
                        <a:pt x="5" y="49"/>
                      </a:lnTo>
                      <a:lnTo>
                        <a:pt x="5" y="51"/>
                      </a:lnTo>
                      <a:lnTo>
                        <a:pt x="5" y="51"/>
                      </a:lnTo>
                      <a:lnTo>
                        <a:pt x="5" y="51"/>
                      </a:lnTo>
                      <a:lnTo>
                        <a:pt x="7" y="51"/>
                      </a:lnTo>
                      <a:lnTo>
                        <a:pt x="7" y="51"/>
                      </a:lnTo>
                      <a:lnTo>
                        <a:pt x="7" y="51"/>
                      </a:lnTo>
                      <a:lnTo>
                        <a:pt x="18" y="45"/>
                      </a:lnTo>
                      <a:lnTo>
                        <a:pt x="18" y="45"/>
                      </a:lnTo>
                      <a:lnTo>
                        <a:pt x="20" y="44"/>
                      </a:lnTo>
                      <a:lnTo>
                        <a:pt x="20" y="42"/>
                      </a:lnTo>
                      <a:lnTo>
                        <a:pt x="20" y="42"/>
                      </a:lnTo>
                      <a:lnTo>
                        <a:pt x="18" y="40"/>
                      </a:lnTo>
                      <a:lnTo>
                        <a:pt x="16" y="42"/>
                      </a:lnTo>
                      <a:close/>
                      <a:moveTo>
                        <a:pt x="15" y="33"/>
                      </a:moveTo>
                      <a:lnTo>
                        <a:pt x="15" y="33"/>
                      </a:lnTo>
                      <a:lnTo>
                        <a:pt x="18" y="31"/>
                      </a:lnTo>
                      <a:lnTo>
                        <a:pt x="18" y="31"/>
                      </a:lnTo>
                      <a:lnTo>
                        <a:pt x="18" y="31"/>
                      </a:lnTo>
                      <a:lnTo>
                        <a:pt x="16" y="27"/>
                      </a:lnTo>
                      <a:lnTo>
                        <a:pt x="16" y="27"/>
                      </a:lnTo>
                      <a:lnTo>
                        <a:pt x="4" y="25"/>
                      </a:lnTo>
                      <a:lnTo>
                        <a:pt x="4" y="25"/>
                      </a:lnTo>
                      <a:lnTo>
                        <a:pt x="0" y="27"/>
                      </a:lnTo>
                      <a:lnTo>
                        <a:pt x="0" y="27"/>
                      </a:lnTo>
                      <a:lnTo>
                        <a:pt x="2" y="31"/>
                      </a:lnTo>
                      <a:lnTo>
                        <a:pt x="2" y="31"/>
                      </a:lnTo>
                      <a:lnTo>
                        <a:pt x="15" y="33"/>
                      </a:lnTo>
                      <a:close/>
                      <a:moveTo>
                        <a:pt x="35" y="16"/>
                      </a:moveTo>
                      <a:lnTo>
                        <a:pt x="35" y="16"/>
                      </a:lnTo>
                      <a:lnTo>
                        <a:pt x="36" y="14"/>
                      </a:lnTo>
                      <a:lnTo>
                        <a:pt x="36" y="14"/>
                      </a:lnTo>
                      <a:lnTo>
                        <a:pt x="36" y="2"/>
                      </a:lnTo>
                      <a:lnTo>
                        <a:pt x="36" y="2"/>
                      </a:lnTo>
                      <a:lnTo>
                        <a:pt x="36" y="0"/>
                      </a:lnTo>
                      <a:lnTo>
                        <a:pt x="35" y="0"/>
                      </a:lnTo>
                      <a:lnTo>
                        <a:pt x="35" y="0"/>
                      </a:lnTo>
                      <a:lnTo>
                        <a:pt x="33" y="0"/>
                      </a:lnTo>
                      <a:lnTo>
                        <a:pt x="33" y="2"/>
                      </a:lnTo>
                      <a:lnTo>
                        <a:pt x="33" y="2"/>
                      </a:lnTo>
                      <a:lnTo>
                        <a:pt x="33" y="14"/>
                      </a:lnTo>
                      <a:lnTo>
                        <a:pt x="33" y="14"/>
                      </a:lnTo>
                      <a:lnTo>
                        <a:pt x="35" y="16"/>
                      </a:lnTo>
                      <a:close/>
                      <a:moveTo>
                        <a:pt x="51" y="31"/>
                      </a:moveTo>
                      <a:lnTo>
                        <a:pt x="51" y="31"/>
                      </a:lnTo>
                      <a:lnTo>
                        <a:pt x="53" y="33"/>
                      </a:lnTo>
                      <a:lnTo>
                        <a:pt x="53" y="33"/>
                      </a:lnTo>
                      <a:lnTo>
                        <a:pt x="55" y="33"/>
                      </a:lnTo>
                      <a:lnTo>
                        <a:pt x="55" y="33"/>
                      </a:lnTo>
                      <a:lnTo>
                        <a:pt x="67" y="31"/>
                      </a:lnTo>
                      <a:lnTo>
                        <a:pt x="67" y="31"/>
                      </a:lnTo>
                      <a:lnTo>
                        <a:pt x="67" y="29"/>
                      </a:lnTo>
                      <a:lnTo>
                        <a:pt x="67" y="27"/>
                      </a:lnTo>
                      <a:lnTo>
                        <a:pt x="67" y="27"/>
                      </a:lnTo>
                      <a:lnTo>
                        <a:pt x="66" y="25"/>
                      </a:lnTo>
                      <a:lnTo>
                        <a:pt x="66" y="25"/>
                      </a:lnTo>
                      <a:lnTo>
                        <a:pt x="53" y="27"/>
                      </a:lnTo>
                      <a:lnTo>
                        <a:pt x="53" y="27"/>
                      </a:lnTo>
                      <a:lnTo>
                        <a:pt x="51" y="31"/>
                      </a:lnTo>
                      <a:close/>
                      <a:moveTo>
                        <a:pt x="53" y="42"/>
                      </a:moveTo>
                      <a:lnTo>
                        <a:pt x="53" y="42"/>
                      </a:lnTo>
                      <a:lnTo>
                        <a:pt x="51" y="40"/>
                      </a:lnTo>
                      <a:lnTo>
                        <a:pt x="49" y="42"/>
                      </a:lnTo>
                      <a:lnTo>
                        <a:pt x="49" y="42"/>
                      </a:lnTo>
                      <a:lnTo>
                        <a:pt x="49" y="44"/>
                      </a:lnTo>
                      <a:lnTo>
                        <a:pt x="51" y="45"/>
                      </a:lnTo>
                      <a:lnTo>
                        <a:pt x="51" y="45"/>
                      </a:lnTo>
                      <a:lnTo>
                        <a:pt x="62" y="51"/>
                      </a:lnTo>
                      <a:lnTo>
                        <a:pt x="62" y="51"/>
                      </a:lnTo>
                      <a:lnTo>
                        <a:pt x="62" y="51"/>
                      </a:lnTo>
                      <a:lnTo>
                        <a:pt x="64" y="51"/>
                      </a:lnTo>
                      <a:lnTo>
                        <a:pt x="64" y="51"/>
                      </a:lnTo>
                      <a:lnTo>
                        <a:pt x="64" y="51"/>
                      </a:lnTo>
                      <a:lnTo>
                        <a:pt x="64" y="49"/>
                      </a:lnTo>
                      <a:lnTo>
                        <a:pt x="64" y="47"/>
                      </a:lnTo>
                      <a:lnTo>
                        <a:pt x="53" y="42"/>
                      </a:lnTo>
                      <a:close/>
                      <a:moveTo>
                        <a:pt x="47" y="22"/>
                      </a:moveTo>
                      <a:lnTo>
                        <a:pt x="47" y="22"/>
                      </a:lnTo>
                      <a:lnTo>
                        <a:pt x="49" y="20"/>
                      </a:lnTo>
                      <a:lnTo>
                        <a:pt x="49" y="20"/>
                      </a:lnTo>
                      <a:lnTo>
                        <a:pt x="57" y="11"/>
                      </a:lnTo>
                      <a:lnTo>
                        <a:pt x="57" y="11"/>
                      </a:lnTo>
                      <a:lnTo>
                        <a:pt x="58" y="9"/>
                      </a:lnTo>
                      <a:lnTo>
                        <a:pt x="57" y="7"/>
                      </a:lnTo>
                      <a:lnTo>
                        <a:pt x="57" y="7"/>
                      </a:lnTo>
                      <a:lnTo>
                        <a:pt x="55" y="7"/>
                      </a:lnTo>
                      <a:lnTo>
                        <a:pt x="55" y="7"/>
                      </a:lnTo>
                      <a:lnTo>
                        <a:pt x="55" y="7"/>
                      </a:lnTo>
                      <a:lnTo>
                        <a:pt x="46" y="18"/>
                      </a:lnTo>
                      <a:lnTo>
                        <a:pt x="46" y="18"/>
                      </a:lnTo>
                      <a:lnTo>
                        <a:pt x="46" y="18"/>
                      </a:lnTo>
                      <a:lnTo>
                        <a:pt x="46" y="20"/>
                      </a:lnTo>
                      <a:lnTo>
                        <a:pt x="46" y="20"/>
                      </a:lnTo>
                      <a:lnTo>
                        <a:pt x="47" y="22"/>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4" name="Freeform 320">
                  <a:extLst>
                    <a:ext uri="{FF2B5EF4-FFF2-40B4-BE49-F238E27FC236}">
                      <a16:creationId xmlns="" xmlns:a16="http://schemas.microsoft.com/office/drawing/2014/main" id="{2831B221-FD74-4A23-8D04-C15244E5BDB1}"/>
                    </a:ext>
                  </a:extLst>
                </p:cNvPr>
                <p:cNvSpPr>
                  <a:spLocks/>
                </p:cNvSpPr>
                <p:nvPr/>
              </p:nvSpPr>
              <p:spPr bwMode="auto">
                <a:xfrm>
                  <a:off x="1273176" y="1760538"/>
                  <a:ext cx="109538" cy="133350"/>
                </a:xfrm>
                <a:custGeom>
                  <a:avLst/>
                  <a:gdLst>
                    <a:gd name="T0" fmla="*/ 67 w 69"/>
                    <a:gd name="T1" fmla="*/ 48 h 84"/>
                    <a:gd name="T2" fmla="*/ 67 w 69"/>
                    <a:gd name="T3" fmla="*/ 48 h 84"/>
                    <a:gd name="T4" fmla="*/ 40 w 69"/>
                    <a:gd name="T5" fmla="*/ 31 h 84"/>
                    <a:gd name="T6" fmla="*/ 40 w 69"/>
                    <a:gd name="T7" fmla="*/ 31 h 84"/>
                    <a:gd name="T8" fmla="*/ 40 w 69"/>
                    <a:gd name="T9" fmla="*/ 8 h 84"/>
                    <a:gd name="T10" fmla="*/ 40 w 69"/>
                    <a:gd name="T11" fmla="*/ 8 h 84"/>
                    <a:gd name="T12" fmla="*/ 38 w 69"/>
                    <a:gd name="T13" fmla="*/ 4 h 84"/>
                    <a:gd name="T14" fmla="*/ 36 w 69"/>
                    <a:gd name="T15" fmla="*/ 2 h 84"/>
                    <a:gd name="T16" fmla="*/ 34 w 69"/>
                    <a:gd name="T17" fmla="*/ 0 h 84"/>
                    <a:gd name="T18" fmla="*/ 31 w 69"/>
                    <a:gd name="T19" fmla="*/ 0 h 84"/>
                    <a:gd name="T20" fmla="*/ 31 w 69"/>
                    <a:gd name="T21" fmla="*/ 0 h 84"/>
                    <a:gd name="T22" fmla="*/ 27 w 69"/>
                    <a:gd name="T23" fmla="*/ 0 h 84"/>
                    <a:gd name="T24" fmla="*/ 25 w 69"/>
                    <a:gd name="T25" fmla="*/ 2 h 84"/>
                    <a:gd name="T26" fmla="*/ 23 w 69"/>
                    <a:gd name="T27" fmla="*/ 4 h 84"/>
                    <a:gd name="T28" fmla="*/ 23 w 69"/>
                    <a:gd name="T29" fmla="*/ 8 h 84"/>
                    <a:gd name="T30" fmla="*/ 23 w 69"/>
                    <a:gd name="T31" fmla="*/ 8 h 84"/>
                    <a:gd name="T32" fmla="*/ 23 w 69"/>
                    <a:gd name="T33" fmla="*/ 55 h 84"/>
                    <a:gd name="T34" fmla="*/ 23 w 69"/>
                    <a:gd name="T35" fmla="*/ 55 h 84"/>
                    <a:gd name="T36" fmla="*/ 14 w 69"/>
                    <a:gd name="T37" fmla="*/ 46 h 84"/>
                    <a:gd name="T38" fmla="*/ 14 w 69"/>
                    <a:gd name="T39" fmla="*/ 46 h 84"/>
                    <a:gd name="T40" fmla="*/ 12 w 69"/>
                    <a:gd name="T41" fmla="*/ 44 h 84"/>
                    <a:gd name="T42" fmla="*/ 9 w 69"/>
                    <a:gd name="T43" fmla="*/ 42 h 84"/>
                    <a:gd name="T44" fmla="*/ 7 w 69"/>
                    <a:gd name="T45" fmla="*/ 42 h 84"/>
                    <a:gd name="T46" fmla="*/ 3 w 69"/>
                    <a:gd name="T47" fmla="*/ 44 h 84"/>
                    <a:gd name="T48" fmla="*/ 3 w 69"/>
                    <a:gd name="T49" fmla="*/ 44 h 84"/>
                    <a:gd name="T50" fmla="*/ 1 w 69"/>
                    <a:gd name="T51" fmla="*/ 46 h 84"/>
                    <a:gd name="T52" fmla="*/ 0 w 69"/>
                    <a:gd name="T53" fmla="*/ 50 h 84"/>
                    <a:gd name="T54" fmla="*/ 0 w 69"/>
                    <a:gd name="T55" fmla="*/ 55 h 84"/>
                    <a:gd name="T56" fmla="*/ 0 w 69"/>
                    <a:gd name="T57" fmla="*/ 55 h 84"/>
                    <a:gd name="T58" fmla="*/ 21 w 69"/>
                    <a:gd name="T59" fmla="*/ 84 h 84"/>
                    <a:gd name="T60" fmla="*/ 21 w 69"/>
                    <a:gd name="T61" fmla="*/ 84 h 84"/>
                    <a:gd name="T62" fmla="*/ 23 w 69"/>
                    <a:gd name="T63" fmla="*/ 84 h 84"/>
                    <a:gd name="T64" fmla="*/ 23 w 69"/>
                    <a:gd name="T65" fmla="*/ 84 h 84"/>
                    <a:gd name="T66" fmla="*/ 58 w 69"/>
                    <a:gd name="T67" fmla="*/ 84 h 84"/>
                    <a:gd name="T68" fmla="*/ 58 w 69"/>
                    <a:gd name="T69" fmla="*/ 84 h 84"/>
                    <a:gd name="T70" fmla="*/ 60 w 69"/>
                    <a:gd name="T71" fmla="*/ 82 h 84"/>
                    <a:gd name="T72" fmla="*/ 60 w 69"/>
                    <a:gd name="T73" fmla="*/ 82 h 84"/>
                    <a:gd name="T74" fmla="*/ 69 w 69"/>
                    <a:gd name="T75" fmla="*/ 50 h 84"/>
                    <a:gd name="T76" fmla="*/ 69 w 69"/>
                    <a:gd name="T77" fmla="*/ 50 h 84"/>
                    <a:gd name="T78" fmla="*/ 67 w 69"/>
                    <a:gd name="T7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84">
                      <a:moveTo>
                        <a:pt x="67" y="48"/>
                      </a:moveTo>
                      <a:lnTo>
                        <a:pt x="67" y="48"/>
                      </a:lnTo>
                      <a:lnTo>
                        <a:pt x="40" y="31"/>
                      </a:lnTo>
                      <a:lnTo>
                        <a:pt x="40" y="31"/>
                      </a:lnTo>
                      <a:lnTo>
                        <a:pt x="40" y="8"/>
                      </a:lnTo>
                      <a:lnTo>
                        <a:pt x="40" y="8"/>
                      </a:lnTo>
                      <a:lnTo>
                        <a:pt x="38" y="4"/>
                      </a:lnTo>
                      <a:lnTo>
                        <a:pt x="36" y="2"/>
                      </a:lnTo>
                      <a:lnTo>
                        <a:pt x="34" y="0"/>
                      </a:lnTo>
                      <a:lnTo>
                        <a:pt x="31" y="0"/>
                      </a:lnTo>
                      <a:lnTo>
                        <a:pt x="31" y="0"/>
                      </a:lnTo>
                      <a:lnTo>
                        <a:pt x="27" y="0"/>
                      </a:lnTo>
                      <a:lnTo>
                        <a:pt x="25" y="2"/>
                      </a:lnTo>
                      <a:lnTo>
                        <a:pt x="23" y="4"/>
                      </a:lnTo>
                      <a:lnTo>
                        <a:pt x="23" y="8"/>
                      </a:lnTo>
                      <a:lnTo>
                        <a:pt x="23" y="8"/>
                      </a:lnTo>
                      <a:lnTo>
                        <a:pt x="23" y="55"/>
                      </a:lnTo>
                      <a:lnTo>
                        <a:pt x="23" y="55"/>
                      </a:lnTo>
                      <a:lnTo>
                        <a:pt x="14" y="46"/>
                      </a:lnTo>
                      <a:lnTo>
                        <a:pt x="14" y="46"/>
                      </a:lnTo>
                      <a:lnTo>
                        <a:pt x="12" y="44"/>
                      </a:lnTo>
                      <a:lnTo>
                        <a:pt x="9" y="42"/>
                      </a:lnTo>
                      <a:lnTo>
                        <a:pt x="7" y="42"/>
                      </a:lnTo>
                      <a:lnTo>
                        <a:pt x="3" y="44"/>
                      </a:lnTo>
                      <a:lnTo>
                        <a:pt x="3" y="44"/>
                      </a:lnTo>
                      <a:lnTo>
                        <a:pt x="1" y="46"/>
                      </a:lnTo>
                      <a:lnTo>
                        <a:pt x="0" y="50"/>
                      </a:lnTo>
                      <a:lnTo>
                        <a:pt x="0" y="55"/>
                      </a:lnTo>
                      <a:lnTo>
                        <a:pt x="0" y="55"/>
                      </a:lnTo>
                      <a:lnTo>
                        <a:pt x="21" y="84"/>
                      </a:lnTo>
                      <a:lnTo>
                        <a:pt x="21" y="84"/>
                      </a:lnTo>
                      <a:lnTo>
                        <a:pt x="23" y="84"/>
                      </a:lnTo>
                      <a:lnTo>
                        <a:pt x="23" y="84"/>
                      </a:lnTo>
                      <a:lnTo>
                        <a:pt x="58" y="84"/>
                      </a:lnTo>
                      <a:lnTo>
                        <a:pt x="58" y="84"/>
                      </a:lnTo>
                      <a:lnTo>
                        <a:pt x="60" y="82"/>
                      </a:lnTo>
                      <a:lnTo>
                        <a:pt x="60" y="82"/>
                      </a:lnTo>
                      <a:lnTo>
                        <a:pt x="69" y="50"/>
                      </a:lnTo>
                      <a:lnTo>
                        <a:pt x="69" y="50"/>
                      </a:lnTo>
                      <a:lnTo>
                        <a:pt x="67"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5" name="Freeform 321">
                  <a:extLst>
                    <a:ext uri="{FF2B5EF4-FFF2-40B4-BE49-F238E27FC236}">
                      <a16:creationId xmlns="" xmlns:a16="http://schemas.microsoft.com/office/drawing/2014/main" id="{4DDDEB1A-228C-4729-912C-37A7F01CB1F3}"/>
                    </a:ext>
                  </a:extLst>
                </p:cNvPr>
                <p:cNvSpPr>
                  <a:spLocks/>
                </p:cNvSpPr>
                <p:nvPr/>
              </p:nvSpPr>
              <p:spPr bwMode="auto">
                <a:xfrm>
                  <a:off x="1287463" y="1731963"/>
                  <a:ext cx="17463" cy="23813"/>
                </a:xfrm>
                <a:custGeom>
                  <a:avLst/>
                  <a:gdLst>
                    <a:gd name="T0" fmla="*/ 7 w 11"/>
                    <a:gd name="T1" fmla="*/ 13 h 15"/>
                    <a:gd name="T2" fmla="*/ 7 w 11"/>
                    <a:gd name="T3" fmla="*/ 13 h 15"/>
                    <a:gd name="T4" fmla="*/ 11 w 11"/>
                    <a:gd name="T5" fmla="*/ 15 h 15"/>
                    <a:gd name="T6" fmla="*/ 11 w 11"/>
                    <a:gd name="T7" fmla="*/ 15 h 15"/>
                    <a:gd name="T8" fmla="*/ 11 w 11"/>
                    <a:gd name="T9" fmla="*/ 13 h 15"/>
                    <a:gd name="T10" fmla="*/ 11 w 11"/>
                    <a:gd name="T11" fmla="*/ 13 h 15"/>
                    <a:gd name="T12" fmla="*/ 11 w 11"/>
                    <a:gd name="T13" fmla="*/ 11 h 15"/>
                    <a:gd name="T14" fmla="*/ 11 w 11"/>
                    <a:gd name="T15" fmla="*/ 11 h 15"/>
                    <a:gd name="T16" fmla="*/ 11 w 11"/>
                    <a:gd name="T17" fmla="*/ 11 h 15"/>
                    <a:gd name="T18" fmla="*/ 2 w 11"/>
                    <a:gd name="T19" fmla="*/ 0 h 15"/>
                    <a:gd name="T20" fmla="*/ 2 w 11"/>
                    <a:gd name="T21" fmla="*/ 0 h 15"/>
                    <a:gd name="T22" fmla="*/ 2 w 11"/>
                    <a:gd name="T23" fmla="*/ 0 h 15"/>
                    <a:gd name="T24" fmla="*/ 0 w 11"/>
                    <a:gd name="T25" fmla="*/ 0 h 15"/>
                    <a:gd name="T26" fmla="*/ 0 w 11"/>
                    <a:gd name="T27" fmla="*/ 0 h 15"/>
                    <a:gd name="T28" fmla="*/ 0 w 11"/>
                    <a:gd name="T29" fmla="*/ 2 h 15"/>
                    <a:gd name="T30" fmla="*/ 0 w 11"/>
                    <a:gd name="T31" fmla="*/ 4 h 15"/>
                    <a:gd name="T32" fmla="*/ 7 w 11"/>
                    <a:gd name="T33"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5">
                      <a:moveTo>
                        <a:pt x="7" y="13"/>
                      </a:moveTo>
                      <a:lnTo>
                        <a:pt x="7" y="13"/>
                      </a:lnTo>
                      <a:lnTo>
                        <a:pt x="11" y="15"/>
                      </a:lnTo>
                      <a:lnTo>
                        <a:pt x="11" y="15"/>
                      </a:lnTo>
                      <a:lnTo>
                        <a:pt x="11" y="13"/>
                      </a:lnTo>
                      <a:lnTo>
                        <a:pt x="11" y="13"/>
                      </a:lnTo>
                      <a:lnTo>
                        <a:pt x="11" y="11"/>
                      </a:lnTo>
                      <a:lnTo>
                        <a:pt x="11" y="11"/>
                      </a:lnTo>
                      <a:lnTo>
                        <a:pt x="11" y="11"/>
                      </a:lnTo>
                      <a:lnTo>
                        <a:pt x="2" y="0"/>
                      </a:lnTo>
                      <a:lnTo>
                        <a:pt x="2" y="0"/>
                      </a:lnTo>
                      <a:lnTo>
                        <a:pt x="2" y="0"/>
                      </a:lnTo>
                      <a:lnTo>
                        <a:pt x="0" y="0"/>
                      </a:lnTo>
                      <a:lnTo>
                        <a:pt x="0" y="0"/>
                      </a:lnTo>
                      <a:lnTo>
                        <a:pt x="0" y="2"/>
                      </a:lnTo>
                      <a:lnTo>
                        <a:pt x="0" y="4"/>
                      </a:lnTo>
                      <a:lnTo>
                        <a:pt x="7"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6" name="Freeform 322">
                  <a:extLst>
                    <a:ext uri="{FF2B5EF4-FFF2-40B4-BE49-F238E27FC236}">
                      <a16:creationId xmlns="" xmlns:a16="http://schemas.microsoft.com/office/drawing/2014/main" id="{01E7F3AA-3730-4876-9744-6FFCE0FA20FF}"/>
                    </a:ext>
                  </a:extLst>
                </p:cNvPr>
                <p:cNvSpPr>
                  <a:spLocks/>
                </p:cNvSpPr>
                <p:nvPr/>
              </p:nvSpPr>
              <p:spPr bwMode="auto">
                <a:xfrm>
                  <a:off x="1274763" y="1784350"/>
                  <a:ext cx="23813" cy="17463"/>
                </a:xfrm>
                <a:custGeom>
                  <a:avLst/>
                  <a:gdLst>
                    <a:gd name="T0" fmla="*/ 11 w 15"/>
                    <a:gd name="T1" fmla="*/ 2 h 11"/>
                    <a:gd name="T2" fmla="*/ 11 w 15"/>
                    <a:gd name="T3" fmla="*/ 2 h 11"/>
                    <a:gd name="T4" fmla="*/ 0 w 15"/>
                    <a:gd name="T5" fmla="*/ 7 h 11"/>
                    <a:gd name="T6" fmla="*/ 0 w 15"/>
                    <a:gd name="T7" fmla="*/ 7 h 11"/>
                    <a:gd name="T8" fmla="*/ 0 w 15"/>
                    <a:gd name="T9" fmla="*/ 9 h 11"/>
                    <a:gd name="T10" fmla="*/ 0 w 15"/>
                    <a:gd name="T11" fmla="*/ 11 h 11"/>
                    <a:gd name="T12" fmla="*/ 0 w 15"/>
                    <a:gd name="T13" fmla="*/ 11 h 11"/>
                    <a:gd name="T14" fmla="*/ 0 w 15"/>
                    <a:gd name="T15" fmla="*/ 11 h 11"/>
                    <a:gd name="T16" fmla="*/ 2 w 15"/>
                    <a:gd name="T17" fmla="*/ 11 h 11"/>
                    <a:gd name="T18" fmla="*/ 2 w 15"/>
                    <a:gd name="T19" fmla="*/ 11 h 11"/>
                    <a:gd name="T20" fmla="*/ 2 w 15"/>
                    <a:gd name="T21" fmla="*/ 11 h 11"/>
                    <a:gd name="T22" fmla="*/ 13 w 15"/>
                    <a:gd name="T23" fmla="*/ 5 h 11"/>
                    <a:gd name="T24" fmla="*/ 13 w 15"/>
                    <a:gd name="T25" fmla="*/ 5 h 11"/>
                    <a:gd name="T26" fmla="*/ 15 w 15"/>
                    <a:gd name="T27" fmla="*/ 4 h 11"/>
                    <a:gd name="T28" fmla="*/ 15 w 15"/>
                    <a:gd name="T29" fmla="*/ 2 h 11"/>
                    <a:gd name="T30" fmla="*/ 15 w 15"/>
                    <a:gd name="T31" fmla="*/ 2 h 11"/>
                    <a:gd name="T32" fmla="*/ 13 w 15"/>
                    <a:gd name="T33" fmla="*/ 0 h 11"/>
                    <a:gd name="T34" fmla="*/ 11 w 15"/>
                    <a:gd name="T3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1">
                      <a:moveTo>
                        <a:pt x="11" y="2"/>
                      </a:moveTo>
                      <a:lnTo>
                        <a:pt x="11" y="2"/>
                      </a:lnTo>
                      <a:lnTo>
                        <a:pt x="0" y="7"/>
                      </a:lnTo>
                      <a:lnTo>
                        <a:pt x="0" y="7"/>
                      </a:lnTo>
                      <a:lnTo>
                        <a:pt x="0" y="9"/>
                      </a:lnTo>
                      <a:lnTo>
                        <a:pt x="0" y="11"/>
                      </a:lnTo>
                      <a:lnTo>
                        <a:pt x="0" y="11"/>
                      </a:lnTo>
                      <a:lnTo>
                        <a:pt x="0" y="11"/>
                      </a:lnTo>
                      <a:lnTo>
                        <a:pt x="2" y="11"/>
                      </a:lnTo>
                      <a:lnTo>
                        <a:pt x="2" y="11"/>
                      </a:lnTo>
                      <a:lnTo>
                        <a:pt x="2" y="11"/>
                      </a:lnTo>
                      <a:lnTo>
                        <a:pt x="13" y="5"/>
                      </a:lnTo>
                      <a:lnTo>
                        <a:pt x="13" y="5"/>
                      </a:lnTo>
                      <a:lnTo>
                        <a:pt x="15" y="4"/>
                      </a:lnTo>
                      <a:lnTo>
                        <a:pt x="15" y="2"/>
                      </a:lnTo>
                      <a:lnTo>
                        <a:pt x="15" y="2"/>
                      </a:lnTo>
                      <a:lnTo>
                        <a:pt x="13" y="0"/>
                      </a:lnTo>
                      <a:lnTo>
                        <a:pt x="11"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7" name="Freeform 323">
                  <a:extLst>
                    <a:ext uri="{FF2B5EF4-FFF2-40B4-BE49-F238E27FC236}">
                      <a16:creationId xmlns="" xmlns:a16="http://schemas.microsoft.com/office/drawing/2014/main" id="{527596DF-5EB9-447E-BD10-954C4DC8B79E}"/>
                    </a:ext>
                  </a:extLst>
                </p:cNvPr>
                <p:cNvSpPr>
                  <a:spLocks/>
                </p:cNvSpPr>
                <p:nvPr/>
              </p:nvSpPr>
              <p:spPr bwMode="auto">
                <a:xfrm>
                  <a:off x="1266826" y="1760538"/>
                  <a:ext cx="28575" cy="12700"/>
                </a:xfrm>
                <a:custGeom>
                  <a:avLst/>
                  <a:gdLst>
                    <a:gd name="T0" fmla="*/ 15 w 18"/>
                    <a:gd name="T1" fmla="*/ 8 h 8"/>
                    <a:gd name="T2" fmla="*/ 15 w 18"/>
                    <a:gd name="T3" fmla="*/ 8 h 8"/>
                    <a:gd name="T4" fmla="*/ 18 w 18"/>
                    <a:gd name="T5" fmla="*/ 6 h 8"/>
                    <a:gd name="T6" fmla="*/ 18 w 18"/>
                    <a:gd name="T7" fmla="*/ 6 h 8"/>
                    <a:gd name="T8" fmla="*/ 18 w 18"/>
                    <a:gd name="T9" fmla="*/ 6 h 8"/>
                    <a:gd name="T10" fmla="*/ 16 w 18"/>
                    <a:gd name="T11" fmla="*/ 2 h 8"/>
                    <a:gd name="T12" fmla="*/ 16 w 18"/>
                    <a:gd name="T13" fmla="*/ 2 h 8"/>
                    <a:gd name="T14" fmla="*/ 4 w 18"/>
                    <a:gd name="T15" fmla="*/ 0 h 8"/>
                    <a:gd name="T16" fmla="*/ 4 w 18"/>
                    <a:gd name="T17" fmla="*/ 0 h 8"/>
                    <a:gd name="T18" fmla="*/ 0 w 18"/>
                    <a:gd name="T19" fmla="*/ 2 h 8"/>
                    <a:gd name="T20" fmla="*/ 0 w 18"/>
                    <a:gd name="T21" fmla="*/ 2 h 8"/>
                    <a:gd name="T22" fmla="*/ 2 w 18"/>
                    <a:gd name="T23" fmla="*/ 6 h 8"/>
                    <a:gd name="T24" fmla="*/ 2 w 18"/>
                    <a:gd name="T25" fmla="*/ 6 h 8"/>
                    <a:gd name="T26" fmla="*/ 15 w 1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8">
                      <a:moveTo>
                        <a:pt x="15" y="8"/>
                      </a:moveTo>
                      <a:lnTo>
                        <a:pt x="15" y="8"/>
                      </a:lnTo>
                      <a:lnTo>
                        <a:pt x="18" y="6"/>
                      </a:lnTo>
                      <a:lnTo>
                        <a:pt x="18" y="6"/>
                      </a:lnTo>
                      <a:lnTo>
                        <a:pt x="18" y="6"/>
                      </a:lnTo>
                      <a:lnTo>
                        <a:pt x="16" y="2"/>
                      </a:lnTo>
                      <a:lnTo>
                        <a:pt x="16" y="2"/>
                      </a:lnTo>
                      <a:lnTo>
                        <a:pt x="4" y="0"/>
                      </a:lnTo>
                      <a:lnTo>
                        <a:pt x="4" y="0"/>
                      </a:lnTo>
                      <a:lnTo>
                        <a:pt x="0" y="2"/>
                      </a:lnTo>
                      <a:lnTo>
                        <a:pt x="0" y="2"/>
                      </a:lnTo>
                      <a:lnTo>
                        <a:pt x="2" y="6"/>
                      </a:lnTo>
                      <a:lnTo>
                        <a:pt x="2" y="6"/>
                      </a:lnTo>
                      <a:lnTo>
                        <a:pt x="15"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8" name="Freeform 324">
                  <a:extLst>
                    <a:ext uri="{FF2B5EF4-FFF2-40B4-BE49-F238E27FC236}">
                      <a16:creationId xmlns="" xmlns:a16="http://schemas.microsoft.com/office/drawing/2014/main" id="{EED994E3-643C-49DC-9CF6-DB68870659E0}"/>
                    </a:ext>
                  </a:extLst>
                </p:cNvPr>
                <p:cNvSpPr>
                  <a:spLocks/>
                </p:cNvSpPr>
                <p:nvPr/>
              </p:nvSpPr>
              <p:spPr bwMode="auto">
                <a:xfrm>
                  <a:off x="1319213" y="1720850"/>
                  <a:ext cx="4763" cy="25400"/>
                </a:xfrm>
                <a:custGeom>
                  <a:avLst/>
                  <a:gdLst>
                    <a:gd name="T0" fmla="*/ 2 w 3"/>
                    <a:gd name="T1" fmla="*/ 16 h 16"/>
                    <a:gd name="T2" fmla="*/ 2 w 3"/>
                    <a:gd name="T3" fmla="*/ 16 h 16"/>
                    <a:gd name="T4" fmla="*/ 3 w 3"/>
                    <a:gd name="T5" fmla="*/ 14 h 16"/>
                    <a:gd name="T6" fmla="*/ 3 w 3"/>
                    <a:gd name="T7" fmla="*/ 14 h 16"/>
                    <a:gd name="T8" fmla="*/ 3 w 3"/>
                    <a:gd name="T9" fmla="*/ 2 h 16"/>
                    <a:gd name="T10" fmla="*/ 3 w 3"/>
                    <a:gd name="T11" fmla="*/ 2 h 16"/>
                    <a:gd name="T12" fmla="*/ 3 w 3"/>
                    <a:gd name="T13" fmla="*/ 0 h 16"/>
                    <a:gd name="T14" fmla="*/ 2 w 3"/>
                    <a:gd name="T15" fmla="*/ 0 h 16"/>
                    <a:gd name="T16" fmla="*/ 2 w 3"/>
                    <a:gd name="T17" fmla="*/ 0 h 16"/>
                    <a:gd name="T18" fmla="*/ 0 w 3"/>
                    <a:gd name="T19" fmla="*/ 0 h 16"/>
                    <a:gd name="T20" fmla="*/ 0 w 3"/>
                    <a:gd name="T21" fmla="*/ 2 h 16"/>
                    <a:gd name="T22" fmla="*/ 0 w 3"/>
                    <a:gd name="T23" fmla="*/ 2 h 16"/>
                    <a:gd name="T24" fmla="*/ 0 w 3"/>
                    <a:gd name="T25" fmla="*/ 14 h 16"/>
                    <a:gd name="T26" fmla="*/ 0 w 3"/>
                    <a:gd name="T27" fmla="*/ 14 h 16"/>
                    <a:gd name="T28" fmla="*/ 2 w 3"/>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6">
                      <a:moveTo>
                        <a:pt x="2" y="16"/>
                      </a:moveTo>
                      <a:lnTo>
                        <a:pt x="2" y="16"/>
                      </a:lnTo>
                      <a:lnTo>
                        <a:pt x="3" y="14"/>
                      </a:lnTo>
                      <a:lnTo>
                        <a:pt x="3" y="14"/>
                      </a:lnTo>
                      <a:lnTo>
                        <a:pt x="3" y="2"/>
                      </a:lnTo>
                      <a:lnTo>
                        <a:pt x="3" y="2"/>
                      </a:lnTo>
                      <a:lnTo>
                        <a:pt x="3" y="0"/>
                      </a:lnTo>
                      <a:lnTo>
                        <a:pt x="2" y="0"/>
                      </a:lnTo>
                      <a:lnTo>
                        <a:pt x="2" y="0"/>
                      </a:lnTo>
                      <a:lnTo>
                        <a:pt x="0" y="0"/>
                      </a:lnTo>
                      <a:lnTo>
                        <a:pt x="0" y="2"/>
                      </a:lnTo>
                      <a:lnTo>
                        <a:pt x="0" y="2"/>
                      </a:lnTo>
                      <a:lnTo>
                        <a:pt x="0" y="14"/>
                      </a:lnTo>
                      <a:lnTo>
                        <a:pt x="0" y="14"/>
                      </a:lnTo>
                      <a:lnTo>
                        <a:pt x="2"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9" name="Freeform 325">
                  <a:extLst>
                    <a:ext uri="{FF2B5EF4-FFF2-40B4-BE49-F238E27FC236}">
                      <a16:creationId xmlns="" xmlns:a16="http://schemas.microsoft.com/office/drawing/2014/main" id="{6EC5B4F7-A2B6-41E7-B681-9212E3A28DEA}"/>
                    </a:ext>
                  </a:extLst>
                </p:cNvPr>
                <p:cNvSpPr>
                  <a:spLocks/>
                </p:cNvSpPr>
                <p:nvPr/>
              </p:nvSpPr>
              <p:spPr bwMode="auto">
                <a:xfrm>
                  <a:off x="1347788" y="1760538"/>
                  <a:ext cx="25400" cy="12700"/>
                </a:xfrm>
                <a:custGeom>
                  <a:avLst/>
                  <a:gdLst>
                    <a:gd name="T0" fmla="*/ 0 w 16"/>
                    <a:gd name="T1" fmla="*/ 6 h 8"/>
                    <a:gd name="T2" fmla="*/ 0 w 16"/>
                    <a:gd name="T3" fmla="*/ 6 h 8"/>
                    <a:gd name="T4" fmla="*/ 2 w 16"/>
                    <a:gd name="T5" fmla="*/ 8 h 8"/>
                    <a:gd name="T6" fmla="*/ 2 w 16"/>
                    <a:gd name="T7" fmla="*/ 8 h 8"/>
                    <a:gd name="T8" fmla="*/ 4 w 16"/>
                    <a:gd name="T9" fmla="*/ 8 h 8"/>
                    <a:gd name="T10" fmla="*/ 4 w 16"/>
                    <a:gd name="T11" fmla="*/ 8 h 8"/>
                    <a:gd name="T12" fmla="*/ 16 w 16"/>
                    <a:gd name="T13" fmla="*/ 6 h 8"/>
                    <a:gd name="T14" fmla="*/ 16 w 16"/>
                    <a:gd name="T15" fmla="*/ 6 h 8"/>
                    <a:gd name="T16" fmla="*/ 16 w 16"/>
                    <a:gd name="T17" fmla="*/ 4 h 8"/>
                    <a:gd name="T18" fmla="*/ 16 w 16"/>
                    <a:gd name="T19" fmla="*/ 2 h 8"/>
                    <a:gd name="T20" fmla="*/ 16 w 16"/>
                    <a:gd name="T21" fmla="*/ 2 h 8"/>
                    <a:gd name="T22" fmla="*/ 15 w 16"/>
                    <a:gd name="T23" fmla="*/ 0 h 8"/>
                    <a:gd name="T24" fmla="*/ 15 w 16"/>
                    <a:gd name="T25" fmla="*/ 0 h 8"/>
                    <a:gd name="T26" fmla="*/ 2 w 16"/>
                    <a:gd name="T27" fmla="*/ 2 h 8"/>
                    <a:gd name="T28" fmla="*/ 2 w 16"/>
                    <a:gd name="T29" fmla="*/ 2 h 8"/>
                    <a:gd name="T30" fmla="*/ 0 w 16"/>
                    <a:gd name="T3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8">
                      <a:moveTo>
                        <a:pt x="0" y="6"/>
                      </a:moveTo>
                      <a:lnTo>
                        <a:pt x="0" y="6"/>
                      </a:lnTo>
                      <a:lnTo>
                        <a:pt x="2" y="8"/>
                      </a:lnTo>
                      <a:lnTo>
                        <a:pt x="2" y="8"/>
                      </a:lnTo>
                      <a:lnTo>
                        <a:pt x="4" y="8"/>
                      </a:lnTo>
                      <a:lnTo>
                        <a:pt x="4" y="8"/>
                      </a:lnTo>
                      <a:lnTo>
                        <a:pt x="16" y="6"/>
                      </a:lnTo>
                      <a:lnTo>
                        <a:pt x="16" y="6"/>
                      </a:lnTo>
                      <a:lnTo>
                        <a:pt x="16" y="4"/>
                      </a:lnTo>
                      <a:lnTo>
                        <a:pt x="16" y="2"/>
                      </a:lnTo>
                      <a:lnTo>
                        <a:pt x="16" y="2"/>
                      </a:lnTo>
                      <a:lnTo>
                        <a:pt x="15" y="0"/>
                      </a:lnTo>
                      <a:lnTo>
                        <a:pt x="15" y="0"/>
                      </a:lnTo>
                      <a:lnTo>
                        <a:pt x="2" y="2"/>
                      </a:lnTo>
                      <a:lnTo>
                        <a:pt x="2" y="2"/>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0" name="Freeform 326">
                  <a:extLst>
                    <a:ext uri="{FF2B5EF4-FFF2-40B4-BE49-F238E27FC236}">
                      <a16:creationId xmlns="" xmlns:a16="http://schemas.microsoft.com/office/drawing/2014/main" id="{956D06DB-EDDE-4ADB-943E-615EA2A86796}"/>
                    </a:ext>
                  </a:extLst>
                </p:cNvPr>
                <p:cNvSpPr>
                  <a:spLocks/>
                </p:cNvSpPr>
                <p:nvPr/>
              </p:nvSpPr>
              <p:spPr bwMode="auto">
                <a:xfrm>
                  <a:off x="1344613" y="1784350"/>
                  <a:ext cx="23813" cy="17463"/>
                </a:xfrm>
                <a:custGeom>
                  <a:avLst/>
                  <a:gdLst>
                    <a:gd name="T0" fmla="*/ 4 w 15"/>
                    <a:gd name="T1" fmla="*/ 2 h 11"/>
                    <a:gd name="T2" fmla="*/ 4 w 15"/>
                    <a:gd name="T3" fmla="*/ 2 h 11"/>
                    <a:gd name="T4" fmla="*/ 2 w 15"/>
                    <a:gd name="T5" fmla="*/ 0 h 11"/>
                    <a:gd name="T6" fmla="*/ 0 w 15"/>
                    <a:gd name="T7" fmla="*/ 2 h 11"/>
                    <a:gd name="T8" fmla="*/ 0 w 15"/>
                    <a:gd name="T9" fmla="*/ 2 h 11"/>
                    <a:gd name="T10" fmla="*/ 0 w 15"/>
                    <a:gd name="T11" fmla="*/ 4 h 11"/>
                    <a:gd name="T12" fmla="*/ 2 w 15"/>
                    <a:gd name="T13" fmla="*/ 5 h 11"/>
                    <a:gd name="T14" fmla="*/ 2 w 15"/>
                    <a:gd name="T15" fmla="*/ 5 h 11"/>
                    <a:gd name="T16" fmla="*/ 13 w 15"/>
                    <a:gd name="T17" fmla="*/ 11 h 11"/>
                    <a:gd name="T18" fmla="*/ 13 w 15"/>
                    <a:gd name="T19" fmla="*/ 11 h 11"/>
                    <a:gd name="T20" fmla="*/ 13 w 15"/>
                    <a:gd name="T21" fmla="*/ 11 h 11"/>
                    <a:gd name="T22" fmla="*/ 15 w 15"/>
                    <a:gd name="T23" fmla="*/ 11 h 11"/>
                    <a:gd name="T24" fmla="*/ 15 w 15"/>
                    <a:gd name="T25" fmla="*/ 11 h 11"/>
                    <a:gd name="T26" fmla="*/ 15 w 15"/>
                    <a:gd name="T27" fmla="*/ 11 h 11"/>
                    <a:gd name="T28" fmla="*/ 15 w 15"/>
                    <a:gd name="T29" fmla="*/ 9 h 11"/>
                    <a:gd name="T30" fmla="*/ 15 w 15"/>
                    <a:gd name="T31" fmla="*/ 7 h 11"/>
                    <a:gd name="T32" fmla="*/ 4 w 15"/>
                    <a:gd name="T3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1">
                      <a:moveTo>
                        <a:pt x="4" y="2"/>
                      </a:moveTo>
                      <a:lnTo>
                        <a:pt x="4" y="2"/>
                      </a:lnTo>
                      <a:lnTo>
                        <a:pt x="2" y="0"/>
                      </a:lnTo>
                      <a:lnTo>
                        <a:pt x="0" y="2"/>
                      </a:lnTo>
                      <a:lnTo>
                        <a:pt x="0" y="2"/>
                      </a:lnTo>
                      <a:lnTo>
                        <a:pt x="0" y="4"/>
                      </a:lnTo>
                      <a:lnTo>
                        <a:pt x="2" y="5"/>
                      </a:lnTo>
                      <a:lnTo>
                        <a:pt x="2" y="5"/>
                      </a:lnTo>
                      <a:lnTo>
                        <a:pt x="13" y="11"/>
                      </a:lnTo>
                      <a:lnTo>
                        <a:pt x="13" y="11"/>
                      </a:lnTo>
                      <a:lnTo>
                        <a:pt x="13" y="11"/>
                      </a:lnTo>
                      <a:lnTo>
                        <a:pt x="15" y="11"/>
                      </a:lnTo>
                      <a:lnTo>
                        <a:pt x="15" y="11"/>
                      </a:lnTo>
                      <a:lnTo>
                        <a:pt x="15" y="11"/>
                      </a:lnTo>
                      <a:lnTo>
                        <a:pt x="15" y="9"/>
                      </a:lnTo>
                      <a:lnTo>
                        <a:pt x="15" y="7"/>
                      </a:lnTo>
                      <a:lnTo>
                        <a:pt x="4"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1" name="Freeform 327">
                  <a:extLst>
                    <a:ext uri="{FF2B5EF4-FFF2-40B4-BE49-F238E27FC236}">
                      <a16:creationId xmlns="" xmlns:a16="http://schemas.microsoft.com/office/drawing/2014/main" id="{72F9D2B2-F3C0-4B71-A4B2-4EF72B70F905}"/>
                    </a:ext>
                  </a:extLst>
                </p:cNvPr>
                <p:cNvSpPr>
                  <a:spLocks/>
                </p:cNvSpPr>
                <p:nvPr/>
              </p:nvSpPr>
              <p:spPr bwMode="auto">
                <a:xfrm>
                  <a:off x="1339851" y="1731963"/>
                  <a:ext cx="19050" cy="23813"/>
                </a:xfrm>
                <a:custGeom>
                  <a:avLst/>
                  <a:gdLst>
                    <a:gd name="T0" fmla="*/ 1 w 12"/>
                    <a:gd name="T1" fmla="*/ 15 h 15"/>
                    <a:gd name="T2" fmla="*/ 1 w 12"/>
                    <a:gd name="T3" fmla="*/ 15 h 15"/>
                    <a:gd name="T4" fmla="*/ 3 w 12"/>
                    <a:gd name="T5" fmla="*/ 13 h 15"/>
                    <a:gd name="T6" fmla="*/ 3 w 12"/>
                    <a:gd name="T7" fmla="*/ 13 h 15"/>
                    <a:gd name="T8" fmla="*/ 11 w 12"/>
                    <a:gd name="T9" fmla="*/ 4 h 15"/>
                    <a:gd name="T10" fmla="*/ 11 w 12"/>
                    <a:gd name="T11" fmla="*/ 4 h 15"/>
                    <a:gd name="T12" fmla="*/ 12 w 12"/>
                    <a:gd name="T13" fmla="*/ 2 h 15"/>
                    <a:gd name="T14" fmla="*/ 11 w 12"/>
                    <a:gd name="T15" fmla="*/ 0 h 15"/>
                    <a:gd name="T16" fmla="*/ 11 w 12"/>
                    <a:gd name="T17" fmla="*/ 0 h 15"/>
                    <a:gd name="T18" fmla="*/ 9 w 12"/>
                    <a:gd name="T19" fmla="*/ 0 h 15"/>
                    <a:gd name="T20" fmla="*/ 9 w 12"/>
                    <a:gd name="T21" fmla="*/ 0 h 15"/>
                    <a:gd name="T22" fmla="*/ 9 w 12"/>
                    <a:gd name="T23" fmla="*/ 0 h 15"/>
                    <a:gd name="T24" fmla="*/ 0 w 12"/>
                    <a:gd name="T25" fmla="*/ 11 h 15"/>
                    <a:gd name="T26" fmla="*/ 0 w 12"/>
                    <a:gd name="T27" fmla="*/ 11 h 15"/>
                    <a:gd name="T28" fmla="*/ 0 w 12"/>
                    <a:gd name="T29" fmla="*/ 11 h 15"/>
                    <a:gd name="T30" fmla="*/ 0 w 12"/>
                    <a:gd name="T31" fmla="*/ 13 h 15"/>
                    <a:gd name="T32" fmla="*/ 0 w 12"/>
                    <a:gd name="T33" fmla="*/ 13 h 15"/>
                    <a:gd name="T34" fmla="*/ 1 w 12"/>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5">
                      <a:moveTo>
                        <a:pt x="1" y="15"/>
                      </a:moveTo>
                      <a:lnTo>
                        <a:pt x="1" y="15"/>
                      </a:lnTo>
                      <a:lnTo>
                        <a:pt x="3" y="13"/>
                      </a:lnTo>
                      <a:lnTo>
                        <a:pt x="3" y="13"/>
                      </a:lnTo>
                      <a:lnTo>
                        <a:pt x="11" y="4"/>
                      </a:lnTo>
                      <a:lnTo>
                        <a:pt x="11" y="4"/>
                      </a:lnTo>
                      <a:lnTo>
                        <a:pt x="12" y="2"/>
                      </a:lnTo>
                      <a:lnTo>
                        <a:pt x="11" y="0"/>
                      </a:lnTo>
                      <a:lnTo>
                        <a:pt x="11" y="0"/>
                      </a:lnTo>
                      <a:lnTo>
                        <a:pt x="9" y="0"/>
                      </a:lnTo>
                      <a:lnTo>
                        <a:pt x="9" y="0"/>
                      </a:lnTo>
                      <a:lnTo>
                        <a:pt x="9" y="0"/>
                      </a:lnTo>
                      <a:lnTo>
                        <a:pt x="0" y="11"/>
                      </a:lnTo>
                      <a:lnTo>
                        <a:pt x="0" y="11"/>
                      </a:lnTo>
                      <a:lnTo>
                        <a:pt x="0" y="11"/>
                      </a:lnTo>
                      <a:lnTo>
                        <a:pt x="0" y="13"/>
                      </a:lnTo>
                      <a:lnTo>
                        <a:pt x="0" y="13"/>
                      </a:lnTo>
                      <a:lnTo>
                        <a:pt x="1"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1" name="Group 320"/>
          <p:cNvGrpSpPr/>
          <p:nvPr/>
        </p:nvGrpSpPr>
        <p:grpSpPr>
          <a:xfrm>
            <a:off x="998400" y="4582054"/>
            <a:ext cx="3356152" cy="1296427"/>
            <a:chOff x="998400" y="4582054"/>
            <a:chExt cx="3356152" cy="1296427"/>
          </a:xfrm>
        </p:grpSpPr>
        <p:sp>
          <p:nvSpPr>
            <p:cNvPr id="203" name="Rectangle 313">
              <a:extLst>
                <a:ext uri="{FF2B5EF4-FFF2-40B4-BE49-F238E27FC236}">
                  <a16:creationId xmlns="" xmlns:a16="http://schemas.microsoft.com/office/drawing/2014/main" id="{85B8FB6F-8056-45DC-A1CD-24952BD08ADD}"/>
                </a:ext>
              </a:extLst>
            </p:cNvPr>
            <p:cNvSpPr>
              <a:spLocks noChangeArrowheads="1"/>
            </p:cNvSpPr>
            <p:nvPr/>
          </p:nvSpPr>
          <p:spPr bwMode="auto">
            <a:xfrm>
              <a:off x="1428049" y="4824346"/>
              <a:ext cx="2926503" cy="1054135"/>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Apply Zero trust and defense in depth principles</a:t>
              </a:r>
            </a:p>
            <a:p>
              <a:pPr lvl="0">
                <a:spcAft>
                  <a:spcPts val="300"/>
                </a:spcAft>
              </a:pPr>
              <a:r>
                <a:rPr lang="en-US" altLang="en-US" sz="900" dirty="0">
                  <a:latin typeface="+mn-lt"/>
                </a:rPr>
                <a:t>As the zero trust model is gaining traction, organizations are implementing IAM controls that grant users access to the network based on least privileged access policies, instead of relying on traditional firewall based perimeter., API</a:t>
              </a:r>
              <a:endParaRPr kumimoji="0" lang="en-US" altLang="en-US" sz="900" b="0" i="0" u="none" strike="noStrike" cap="none" normalizeH="0" dirty="0">
                <a:ln>
                  <a:noFill/>
                </a:ln>
                <a:effectLst/>
                <a:latin typeface="+mn-lt"/>
              </a:endParaRPr>
            </a:p>
          </p:txBody>
        </p:sp>
        <p:grpSp>
          <p:nvGrpSpPr>
            <p:cNvPr id="204" name="Group 203">
              <a:extLst>
                <a:ext uri="{FF2B5EF4-FFF2-40B4-BE49-F238E27FC236}">
                  <a16:creationId xmlns="" xmlns:a16="http://schemas.microsoft.com/office/drawing/2014/main" id="{CC49FBF3-A599-4D83-8EB0-8C3FA8BD7361}"/>
                </a:ext>
              </a:extLst>
            </p:cNvPr>
            <p:cNvGrpSpPr/>
            <p:nvPr/>
          </p:nvGrpSpPr>
          <p:grpSpPr>
            <a:xfrm>
              <a:off x="998400" y="4582054"/>
              <a:ext cx="585788" cy="585788"/>
              <a:chOff x="998400" y="4652509"/>
              <a:chExt cx="585788" cy="585788"/>
            </a:xfrm>
          </p:grpSpPr>
          <p:sp>
            <p:nvSpPr>
              <p:cNvPr id="205" name="Freeform 316">
                <a:extLst>
                  <a:ext uri="{FF2B5EF4-FFF2-40B4-BE49-F238E27FC236}">
                    <a16:creationId xmlns="" xmlns:a16="http://schemas.microsoft.com/office/drawing/2014/main" id="{309219D7-DAEA-41BB-8C05-6933349A1761}"/>
                  </a:ext>
                </a:extLst>
              </p:cNvPr>
              <p:cNvSpPr>
                <a:spLocks/>
              </p:cNvSpPr>
              <p:nvPr/>
            </p:nvSpPr>
            <p:spPr bwMode="auto">
              <a:xfrm>
                <a:off x="998400" y="4652509"/>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06" name="Group 205">
                <a:extLst>
                  <a:ext uri="{FF2B5EF4-FFF2-40B4-BE49-F238E27FC236}">
                    <a16:creationId xmlns="" xmlns:a16="http://schemas.microsoft.com/office/drawing/2014/main" id="{4E842C31-337D-4C2A-BE4B-BBB975CA3275}"/>
                  </a:ext>
                </a:extLst>
              </p:cNvPr>
              <p:cNvGrpSpPr/>
              <p:nvPr/>
            </p:nvGrpSpPr>
            <p:grpSpPr>
              <a:xfrm>
                <a:off x="1172232" y="4757285"/>
                <a:ext cx="238125" cy="376237"/>
                <a:chOff x="211932" y="4573588"/>
                <a:chExt cx="238125" cy="376237"/>
              </a:xfrm>
            </p:grpSpPr>
            <p:sp>
              <p:nvSpPr>
                <p:cNvPr id="207" name="Freeform 564">
                  <a:extLst>
                    <a:ext uri="{FF2B5EF4-FFF2-40B4-BE49-F238E27FC236}">
                      <a16:creationId xmlns="" xmlns:a16="http://schemas.microsoft.com/office/drawing/2014/main" id="{FFF6CFCF-0E4A-44C2-805F-27F2905A977C}"/>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8" name="Freeform 565">
                  <a:extLst>
                    <a:ext uri="{FF2B5EF4-FFF2-40B4-BE49-F238E27FC236}">
                      <a16:creationId xmlns="" xmlns:a16="http://schemas.microsoft.com/office/drawing/2014/main" id="{5D54C9CC-1356-4F09-84ED-756B35F5EEA9}"/>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9" name="Freeform 566">
                  <a:extLst>
                    <a:ext uri="{FF2B5EF4-FFF2-40B4-BE49-F238E27FC236}">
                      <a16:creationId xmlns="" xmlns:a16="http://schemas.microsoft.com/office/drawing/2014/main" id="{038195C3-DCEE-459A-BD9F-097B5785BD77}"/>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0" name="Freeform 567">
                  <a:extLst>
                    <a:ext uri="{FF2B5EF4-FFF2-40B4-BE49-F238E27FC236}">
                      <a16:creationId xmlns="" xmlns:a16="http://schemas.microsoft.com/office/drawing/2014/main" id="{A50305D1-624E-4021-A017-55A8BC4ACD58}"/>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1" name="Freeform 568">
                  <a:extLst>
                    <a:ext uri="{FF2B5EF4-FFF2-40B4-BE49-F238E27FC236}">
                      <a16:creationId xmlns="" xmlns:a16="http://schemas.microsoft.com/office/drawing/2014/main" id="{57D52C4C-1389-40A6-965A-038C4BB46972}"/>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2" name="Freeform 569">
                  <a:extLst>
                    <a:ext uri="{FF2B5EF4-FFF2-40B4-BE49-F238E27FC236}">
                      <a16:creationId xmlns="" xmlns:a16="http://schemas.microsoft.com/office/drawing/2014/main" id="{D171A7FD-F50D-4758-9759-1A277260872E}"/>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3" name="Freeform 570">
                  <a:extLst>
                    <a:ext uri="{FF2B5EF4-FFF2-40B4-BE49-F238E27FC236}">
                      <a16:creationId xmlns="" xmlns:a16="http://schemas.microsoft.com/office/drawing/2014/main" id="{EE857896-34A9-429E-A785-184412077D36}"/>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4" name="Freeform 571">
                  <a:extLst>
                    <a:ext uri="{FF2B5EF4-FFF2-40B4-BE49-F238E27FC236}">
                      <a16:creationId xmlns="" xmlns:a16="http://schemas.microsoft.com/office/drawing/2014/main" id="{06EAF675-9051-4CED-9D32-1343E9536859}"/>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5" name="Freeform 572">
                  <a:extLst>
                    <a:ext uri="{FF2B5EF4-FFF2-40B4-BE49-F238E27FC236}">
                      <a16:creationId xmlns="" xmlns:a16="http://schemas.microsoft.com/office/drawing/2014/main" id="{4884B095-CB06-4312-BEAD-84461898F0FE}"/>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6" name="Freeform 573">
                  <a:extLst>
                    <a:ext uri="{FF2B5EF4-FFF2-40B4-BE49-F238E27FC236}">
                      <a16:creationId xmlns="" xmlns:a16="http://schemas.microsoft.com/office/drawing/2014/main" id="{DDA6B417-4784-4F8E-9F41-1AFE81327481}"/>
                    </a:ext>
                  </a:extLst>
                </p:cNvPr>
                <p:cNvSpPr>
                  <a:spLocks/>
                </p:cNvSpPr>
                <p:nvPr/>
              </p:nvSpPr>
              <p:spPr bwMode="auto">
                <a:xfrm>
                  <a:off x="316707" y="4711700"/>
                  <a:ext cx="88900" cy="84137"/>
                </a:xfrm>
                <a:custGeom>
                  <a:avLst/>
                  <a:gdLst>
                    <a:gd name="T0" fmla="*/ 55 w 56"/>
                    <a:gd name="T1" fmla="*/ 46 h 53"/>
                    <a:gd name="T2" fmla="*/ 55 w 56"/>
                    <a:gd name="T3" fmla="*/ 46 h 53"/>
                    <a:gd name="T4" fmla="*/ 55 w 56"/>
                    <a:gd name="T5" fmla="*/ 44 h 53"/>
                    <a:gd name="T6" fmla="*/ 53 w 56"/>
                    <a:gd name="T7" fmla="*/ 42 h 53"/>
                    <a:gd name="T8" fmla="*/ 53 w 56"/>
                    <a:gd name="T9" fmla="*/ 42 h 53"/>
                    <a:gd name="T10" fmla="*/ 36 w 56"/>
                    <a:gd name="T11" fmla="*/ 35 h 53"/>
                    <a:gd name="T12" fmla="*/ 36 w 56"/>
                    <a:gd name="T13" fmla="*/ 31 h 53"/>
                    <a:gd name="T14" fmla="*/ 34 w 56"/>
                    <a:gd name="T15" fmla="*/ 33 h 53"/>
                    <a:gd name="T16" fmla="*/ 34 w 56"/>
                    <a:gd name="T17" fmla="*/ 28 h 53"/>
                    <a:gd name="T18" fmla="*/ 34 w 56"/>
                    <a:gd name="T19" fmla="*/ 28 h 53"/>
                    <a:gd name="T20" fmla="*/ 36 w 56"/>
                    <a:gd name="T21" fmla="*/ 26 h 53"/>
                    <a:gd name="T22" fmla="*/ 36 w 56"/>
                    <a:gd name="T23" fmla="*/ 20 h 53"/>
                    <a:gd name="T24" fmla="*/ 36 w 56"/>
                    <a:gd name="T25" fmla="*/ 20 h 53"/>
                    <a:gd name="T26" fmla="*/ 38 w 56"/>
                    <a:gd name="T27" fmla="*/ 20 h 53"/>
                    <a:gd name="T28" fmla="*/ 38 w 56"/>
                    <a:gd name="T29" fmla="*/ 20 h 53"/>
                    <a:gd name="T30" fmla="*/ 38 w 56"/>
                    <a:gd name="T31" fmla="*/ 17 h 53"/>
                    <a:gd name="T32" fmla="*/ 38 w 56"/>
                    <a:gd name="T33" fmla="*/ 15 h 53"/>
                    <a:gd name="T34" fmla="*/ 38 w 56"/>
                    <a:gd name="T35" fmla="*/ 15 h 53"/>
                    <a:gd name="T36" fmla="*/ 38 w 56"/>
                    <a:gd name="T37" fmla="*/ 11 h 53"/>
                    <a:gd name="T38" fmla="*/ 38 w 56"/>
                    <a:gd name="T39" fmla="*/ 6 h 53"/>
                    <a:gd name="T40" fmla="*/ 38 w 56"/>
                    <a:gd name="T41" fmla="*/ 6 h 53"/>
                    <a:gd name="T42" fmla="*/ 34 w 56"/>
                    <a:gd name="T43" fmla="*/ 2 h 53"/>
                    <a:gd name="T44" fmla="*/ 27 w 56"/>
                    <a:gd name="T45" fmla="*/ 0 h 53"/>
                    <a:gd name="T46" fmla="*/ 27 w 56"/>
                    <a:gd name="T47" fmla="*/ 0 h 53"/>
                    <a:gd name="T48" fmla="*/ 22 w 56"/>
                    <a:gd name="T49" fmla="*/ 2 h 53"/>
                    <a:gd name="T50" fmla="*/ 18 w 56"/>
                    <a:gd name="T51" fmla="*/ 6 h 53"/>
                    <a:gd name="T52" fmla="*/ 18 w 56"/>
                    <a:gd name="T53" fmla="*/ 6 h 53"/>
                    <a:gd name="T54" fmla="*/ 18 w 56"/>
                    <a:gd name="T55" fmla="*/ 11 h 53"/>
                    <a:gd name="T56" fmla="*/ 18 w 56"/>
                    <a:gd name="T57" fmla="*/ 15 h 53"/>
                    <a:gd name="T58" fmla="*/ 18 w 56"/>
                    <a:gd name="T59" fmla="*/ 15 h 53"/>
                    <a:gd name="T60" fmla="*/ 16 w 56"/>
                    <a:gd name="T61" fmla="*/ 17 h 53"/>
                    <a:gd name="T62" fmla="*/ 18 w 56"/>
                    <a:gd name="T63" fmla="*/ 20 h 53"/>
                    <a:gd name="T64" fmla="*/ 18 w 56"/>
                    <a:gd name="T65" fmla="*/ 20 h 53"/>
                    <a:gd name="T66" fmla="*/ 18 w 56"/>
                    <a:gd name="T67" fmla="*/ 20 h 53"/>
                    <a:gd name="T68" fmla="*/ 18 w 56"/>
                    <a:gd name="T69" fmla="*/ 20 h 53"/>
                    <a:gd name="T70" fmla="*/ 20 w 56"/>
                    <a:gd name="T71" fmla="*/ 26 h 53"/>
                    <a:gd name="T72" fmla="*/ 20 w 56"/>
                    <a:gd name="T73" fmla="*/ 28 h 53"/>
                    <a:gd name="T74" fmla="*/ 20 w 56"/>
                    <a:gd name="T75" fmla="*/ 33 h 53"/>
                    <a:gd name="T76" fmla="*/ 18 w 56"/>
                    <a:gd name="T77" fmla="*/ 31 h 53"/>
                    <a:gd name="T78" fmla="*/ 20 w 56"/>
                    <a:gd name="T79" fmla="*/ 35 h 53"/>
                    <a:gd name="T80" fmla="*/ 20 w 56"/>
                    <a:gd name="T81" fmla="*/ 35 h 53"/>
                    <a:gd name="T82" fmla="*/ 2 w 56"/>
                    <a:gd name="T83" fmla="*/ 42 h 53"/>
                    <a:gd name="T84" fmla="*/ 2 w 56"/>
                    <a:gd name="T85" fmla="*/ 42 h 53"/>
                    <a:gd name="T86" fmla="*/ 2 w 56"/>
                    <a:gd name="T87" fmla="*/ 44 h 53"/>
                    <a:gd name="T88" fmla="*/ 0 w 56"/>
                    <a:gd name="T89" fmla="*/ 46 h 53"/>
                    <a:gd name="T90" fmla="*/ 0 w 56"/>
                    <a:gd name="T91" fmla="*/ 46 h 53"/>
                    <a:gd name="T92" fmla="*/ 0 w 56"/>
                    <a:gd name="T93" fmla="*/ 53 h 53"/>
                    <a:gd name="T94" fmla="*/ 56 w 56"/>
                    <a:gd name="T95" fmla="*/ 53 h 53"/>
                    <a:gd name="T96" fmla="*/ 56 w 56"/>
                    <a:gd name="T97" fmla="*/ 53 h 53"/>
                    <a:gd name="T98" fmla="*/ 55 w 56"/>
                    <a:gd name="T99" fmla="*/ 46 h 53"/>
                    <a:gd name="T100" fmla="*/ 55 w 56"/>
                    <a:gd name="T101"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 h="53">
                      <a:moveTo>
                        <a:pt x="55" y="46"/>
                      </a:moveTo>
                      <a:lnTo>
                        <a:pt x="55" y="46"/>
                      </a:lnTo>
                      <a:lnTo>
                        <a:pt x="55" y="44"/>
                      </a:lnTo>
                      <a:lnTo>
                        <a:pt x="53" y="42"/>
                      </a:lnTo>
                      <a:lnTo>
                        <a:pt x="53" y="42"/>
                      </a:lnTo>
                      <a:lnTo>
                        <a:pt x="36" y="35"/>
                      </a:lnTo>
                      <a:lnTo>
                        <a:pt x="36" y="31"/>
                      </a:lnTo>
                      <a:lnTo>
                        <a:pt x="34" y="33"/>
                      </a:lnTo>
                      <a:lnTo>
                        <a:pt x="34" y="28"/>
                      </a:lnTo>
                      <a:lnTo>
                        <a:pt x="34" y="28"/>
                      </a:lnTo>
                      <a:lnTo>
                        <a:pt x="36" y="26"/>
                      </a:lnTo>
                      <a:lnTo>
                        <a:pt x="36" y="20"/>
                      </a:lnTo>
                      <a:lnTo>
                        <a:pt x="36" y="20"/>
                      </a:lnTo>
                      <a:lnTo>
                        <a:pt x="38" y="20"/>
                      </a:lnTo>
                      <a:lnTo>
                        <a:pt x="38" y="20"/>
                      </a:lnTo>
                      <a:lnTo>
                        <a:pt x="38" y="17"/>
                      </a:lnTo>
                      <a:lnTo>
                        <a:pt x="38" y="15"/>
                      </a:lnTo>
                      <a:lnTo>
                        <a:pt x="38" y="15"/>
                      </a:lnTo>
                      <a:lnTo>
                        <a:pt x="38" y="11"/>
                      </a:lnTo>
                      <a:lnTo>
                        <a:pt x="38" y="6"/>
                      </a:lnTo>
                      <a:lnTo>
                        <a:pt x="38" y="6"/>
                      </a:lnTo>
                      <a:lnTo>
                        <a:pt x="34" y="2"/>
                      </a:lnTo>
                      <a:lnTo>
                        <a:pt x="27" y="0"/>
                      </a:lnTo>
                      <a:lnTo>
                        <a:pt x="27" y="0"/>
                      </a:lnTo>
                      <a:lnTo>
                        <a:pt x="22" y="2"/>
                      </a:lnTo>
                      <a:lnTo>
                        <a:pt x="18" y="6"/>
                      </a:lnTo>
                      <a:lnTo>
                        <a:pt x="18" y="6"/>
                      </a:lnTo>
                      <a:lnTo>
                        <a:pt x="18" y="11"/>
                      </a:lnTo>
                      <a:lnTo>
                        <a:pt x="18" y="15"/>
                      </a:lnTo>
                      <a:lnTo>
                        <a:pt x="18" y="15"/>
                      </a:lnTo>
                      <a:lnTo>
                        <a:pt x="16" y="17"/>
                      </a:lnTo>
                      <a:lnTo>
                        <a:pt x="18" y="20"/>
                      </a:lnTo>
                      <a:lnTo>
                        <a:pt x="18" y="20"/>
                      </a:lnTo>
                      <a:lnTo>
                        <a:pt x="18" y="20"/>
                      </a:lnTo>
                      <a:lnTo>
                        <a:pt x="18" y="20"/>
                      </a:lnTo>
                      <a:lnTo>
                        <a:pt x="20" y="26"/>
                      </a:lnTo>
                      <a:lnTo>
                        <a:pt x="20" y="28"/>
                      </a:lnTo>
                      <a:lnTo>
                        <a:pt x="20" y="33"/>
                      </a:lnTo>
                      <a:lnTo>
                        <a:pt x="18" y="31"/>
                      </a:lnTo>
                      <a:lnTo>
                        <a:pt x="20" y="35"/>
                      </a:lnTo>
                      <a:lnTo>
                        <a:pt x="20" y="35"/>
                      </a:lnTo>
                      <a:lnTo>
                        <a:pt x="2" y="42"/>
                      </a:lnTo>
                      <a:lnTo>
                        <a:pt x="2" y="42"/>
                      </a:lnTo>
                      <a:lnTo>
                        <a:pt x="2" y="44"/>
                      </a:lnTo>
                      <a:lnTo>
                        <a:pt x="0" y="46"/>
                      </a:lnTo>
                      <a:lnTo>
                        <a:pt x="0" y="46"/>
                      </a:lnTo>
                      <a:lnTo>
                        <a:pt x="0" y="53"/>
                      </a:lnTo>
                      <a:lnTo>
                        <a:pt x="56" y="53"/>
                      </a:lnTo>
                      <a:lnTo>
                        <a:pt x="56" y="53"/>
                      </a:lnTo>
                      <a:lnTo>
                        <a:pt x="55" y="46"/>
                      </a:lnTo>
                      <a:lnTo>
                        <a:pt x="55"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7" name="Freeform 574">
                  <a:extLst>
                    <a:ext uri="{FF2B5EF4-FFF2-40B4-BE49-F238E27FC236}">
                      <a16:creationId xmlns="" xmlns:a16="http://schemas.microsoft.com/office/drawing/2014/main" id="{BF5C5E66-C326-420A-8CBE-214235B902EA}"/>
                    </a:ext>
                  </a:extLst>
                </p:cNvPr>
                <p:cNvSpPr>
                  <a:spLocks/>
                </p:cNvSpPr>
                <p:nvPr/>
              </p:nvSpPr>
              <p:spPr bwMode="auto">
                <a:xfrm>
                  <a:off x="218282" y="4573588"/>
                  <a:ext cx="231775" cy="268287"/>
                </a:xfrm>
                <a:custGeom>
                  <a:avLst/>
                  <a:gdLst>
                    <a:gd name="T0" fmla="*/ 0 w 146"/>
                    <a:gd name="T1" fmla="*/ 0 h 169"/>
                    <a:gd name="T2" fmla="*/ 0 w 146"/>
                    <a:gd name="T3" fmla="*/ 104 h 169"/>
                    <a:gd name="T4" fmla="*/ 0 w 146"/>
                    <a:gd name="T5" fmla="*/ 104 h 169"/>
                    <a:gd name="T6" fmla="*/ 7 w 146"/>
                    <a:gd name="T7" fmla="*/ 104 h 169"/>
                    <a:gd name="T8" fmla="*/ 7 w 146"/>
                    <a:gd name="T9" fmla="*/ 104 h 169"/>
                    <a:gd name="T10" fmla="*/ 11 w 146"/>
                    <a:gd name="T11" fmla="*/ 104 h 169"/>
                    <a:gd name="T12" fmla="*/ 11 w 146"/>
                    <a:gd name="T13" fmla="*/ 11 h 169"/>
                    <a:gd name="T14" fmla="*/ 135 w 146"/>
                    <a:gd name="T15" fmla="*/ 11 h 169"/>
                    <a:gd name="T16" fmla="*/ 135 w 146"/>
                    <a:gd name="T17" fmla="*/ 160 h 169"/>
                    <a:gd name="T18" fmla="*/ 54 w 146"/>
                    <a:gd name="T19" fmla="*/ 160 h 169"/>
                    <a:gd name="T20" fmla="*/ 54 w 146"/>
                    <a:gd name="T21" fmla="*/ 160 h 169"/>
                    <a:gd name="T22" fmla="*/ 53 w 146"/>
                    <a:gd name="T23" fmla="*/ 169 h 169"/>
                    <a:gd name="T24" fmla="*/ 146 w 146"/>
                    <a:gd name="T25" fmla="*/ 169 h 169"/>
                    <a:gd name="T26" fmla="*/ 146 w 146"/>
                    <a:gd name="T27" fmla="*/ 0 h 169"/>
                    <a:gd name="T28" fmla="*/ 0 w 146"/>
                    <a:gd name="T2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69">
                      <a:moveTo>
                        <a:pt x="0" y="0"/>
                      </a:moveTo>
                      <a:lnTo>
                        <a:pt x="0" y="104"/>
                      </a:lnTo>
                      <a:lnTo>
                        <a:pt x="0" y="104"/>
                      </a:lnTo>
                      <a:lnTo>
                        <a:pt x="7" y="104"/>
                      </a:lnTo>
                      <a:lnTo>
                        <a:pt x="7" y="104"/>
                      </a:lnTo>
                      <a:lnTo>
                        <a:pt x="11" y="104"/>
                      </a:lnTo>
                      <a:lnTo>
                        <a:pt x="11" y="11"/>
                      </a:lnTo>
                      <a:lnTo>
                        <a:pt x="135" y="11"/>
                      </a:lnTo>
                      <a:lnTo>
                        <a:pt x="135" y="160"/>
                      </a:lnTo>
                      <a:lnTo>
                        <a:pt x="54" y="160"/>
                      </a:lnTo>
                      <a:lnTo>
                        <a:pt x="54" y="160"/>
                      </a:lnTo>
                      <a:lnTo>
                        <a:pt x="53" y="169"/>
                      </a:lnTo>
                      <a:lnTo>
                        <a:pt x="146" y="169"/>
                      </a:lnTo>
                      <a:lnTo>
                        <a:pt x="14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8" name="Freeform 575">
                  <a:extLst>
                    <a:ext uri="{FF2B5EF4-FFF2-40B4-BE49-F238E27FC236}">
                      <a16:creationId xmlns="" xmlns:a16="http://schemas.microsoft.com/office/drawing/2014/main" id="{B8236FC1-35AA-4F65-A74C-CF3467E31AB5}"/>
                    </a:ext>
                  </a:extLst>
                </p:cNvPr>
                <p:cNvSpPr>
                  <a:spLocks noEditPoints="1"/>
                </p:cNvSpPr>
                <p:nvPr/>
              </p:nvSpPr>
              <p:spPr bwMode="auto">
                <a:xfrm>
                  <a:off x="211932" y="4757738"/>
                  <a:ext cx="87313" cy="192087"/>
                </a:xfrm>
                <a:custGeom>
                  <a:avLst/>
                  <a:gdLst>
                    <a:gd name="T0" fmla="*/ 38 w 55"/>
                    <a:gd name="T1" fmla="*/ 106 h 121"/>
                    <a:gd name="T2" fmla="*/ 38 w 55"/>
                    <a:gd name="T3" fmla="*/ 55 h 121"/>
                    <a:gd name="T4" fmla="*/ 38 w 55"/>
                    <a:gd name="T5" fmla="*/ 55 h 121"/>
                    <a:gd name="T6" fmla="*/ 42 w 55"/>
                    <a:gd name="T7" fmla="*/ 52 h 121"/>
                    <a:gd name="T8" fmla="*/ 48 w 55"/>
                    <a:gd name="T9" fmla="*/ 48 h 121"/>
                    <a:gd name="T10" fmla="*/ 48 w 55"/>
                    <a:gd name="T11" fmla="*/ 48 h 121"/>
                    <a:gd name="T12" fmla="*/ 51 w 55"/>
                    <a:gd name="T13" fmla="*/ 44 h 121"/>
                    <a:gd name="T14" fmla="*/ 53 w 55"/>
                    <a:gd name="T15" fmla="*/ 39 h 121"/>
                    <a:gd name="T16" fmla="*/ 55 w 55"/>
                    <a:gd name="T17" fmla="*/ 28 h 121"/>
                    <a:gd name="T18" fmla="*/ 53 w 55"/>
                    <a:gd name="T19" fmla="*/ 17 h 121"/>
                    <a:gd name="T20" fmla="*/ 51 w 55"/>
                    <a:gd name="T21" fmla="*/ 13 h 121"/>
                    <a:gd name="T22" fmla="*/ 48 w 55"/>
                    <a:gd name="T23" fmla="*/ 8 h 121"/>
                    <a:gd name="T24" fmla="*/ 48 w 55"/>
                    <a:gd name="T25" fmla="*/ 8 h 121"/>
                    <a:gd name="T26" fmla="*/ 44 w 55"/>
                    <a:gd name="T27" fmla="*/ 4 h 121"/>
                    <a:gd name="T28" fmla="*/ 38 w 55"/>
                    <a:gd name="T29" fmla="*/ 2 h 121"/>
                    <a:gd name="T30" fmla="*/ 27 w 55"/>
                    <a:gd name="T31" fmla="*/ 0 h 121"/>
                    <a:gd name="T32" fmla="*/ 17 w 55"/>
                    <a:gd name="T33" fmla="*/ 2 h 121"/>
                    <a:gd name="T34" fmla="*/ 13 w 55"/>
                    <a:gd name="T35" fmla="*/ 4 h 121"/>
                    <a:gd name="T36" fmla="*/ 7 w 55"/>
                    <a:gd name="T37" fmla="*/ 8 h 121"/>
                    <a:gd name="T38" fmla="*/ 7 w 55"/>
                    <a:gd name="T39" fmla="*/ 8 h 121"/>
                    <a:gd name="T40" fmla="*/ 4 w 55"/>
                    <a:gd name="T41" fmla="*/ 13 h 121"/>
                    <a:gd name="T42" fmla="*/ 2 w 55"/>
                    <a:gd name="T43" fmla="*/ 17 h 121"/>
                    <a:gd name="T44" fmla="*/ 0 w 55"/>
                    <a:gd name="T45" fmla="*/ 28 h 121"/>
                    <a:gd name="T46" fmla="*/ 2 w 55"/>
                    <a:gd name="T47" fmla="*/ 39 h 121"/>
                    <a:gd name="T48" fmla="*/ 4 w 55"/>
                    <a:gd name="T49" fmla="*/ 44 h 121"/>
                    <a:gd name="T50" fmla="*/ 7 w 55"/>
                    <a:gd name="T51" fmla="*/ 48 h 121"/>
                    <a:gd name="T52" fmla="*/ 7 w 55"/>
                    <a:gd name="T53" fmla="*/ 48 h 121"/>
                    <a:gd name="T54" fmla="*/ 13 w 55"/>
                    <a:gd name="T55" fmla="*/ 52 h 121"/>
                    <a:gd name="T56" fmla="*/ 18 w 55"/>
                    <a:gd name="T57" fmla="*/ 55 h 121"/>
                    <a:gd name="T58" fmla="*/ 18 w 55"/>
                    <a:gd name="T59" fmla="*/ 68 h 121"/>
                    <a:gd name="T60" fmla="*/ 22 w 55"/>
                    <a:gd name="T61" fmla="*/ 72 h 121"/>
                    <a:gd name="T62" fmla="*/ 18 w 55"/>
                    <a:gd name="T63" fmla="*/ 77 h 121"/>
                    <a:gd name="T64" fmla="*/ 22 w 55"/>
                    <a:gd name="T65" fmla="*/ 83 h 121"/>
                    <a:gd name="T66" fmla="*/ 18 w 55"/>
                    <a:gd name="T67" fmla="*/ 86 h 121"/>
                    <a:gd name="T68" fmla="*/ 22 w 55"/>
                    <a:gd name="T69" fmla="*/ 92 h 121"/>
                    <a:gd name="T70" fmla="*/ 18 w 55"/>
                    <a:gd name="T71" fmla="*/ 97 h 121"/>
                    <a:gd name="T72" fmla="*/ 17 w 55"/>
                    <a:gd name="T73" fmla="*/ 108 h 121"/>
                    <a:gd name="T74" fmla="*/ 27 w 55"/>
                    <a:gd name="T75" fmla="*/ 121 h 121"/>
                    <a:gd name="T76" fmla="*/ 38 w 55"/>
                    <a:gd name="T77" fmla="*/ 106 h 121"/>
                    <a:gd name="T78" fmla="*/ 24 w 55"/>
                    <a:gd name="T79" fmla="*/ 24 h 121"/>
                    <a:gd name="T80" fmla="*/ 24 w 55"/>
                    <a:gd name="T81" fmla="*/ 24 h 121"/>
                    <a:gd name="T82" fmla="*/ 20 w 55"/>
                    <a:gd name="T83" fmla="*/ 21 h 121"/>
                    <a:gd name="T84" fmla="*/ 24 w 55"/>
                    <a:gd name="T85" fmla="*/ 15 h 121"/>
                    <a:gd name="T86" fmla="*/ 24 w 55"/>
                    <a:gd name="T87" fmla="*/ 15 h 121"/>
                    <a:gd name="T88" fmla="*/ 27 w 55"/>
                    <a:gd name="T89" fmla="*/ 13 h 121"/>
                    <a:gd name="T90" fmla="*/ 33 w 55"/>
                    <a:gd name="T91" fmla="*/ 15 h 121"/>
                    <a:gd name="T92" fmla="*/ 33 w 55"/>
                    <a:gd name="T93" fmla="*/ 15 h 121"/>
                    <a:gd name="T94" fmla="*/ 35 w 55"/>
                    <a:gd name="T95" fmla="*/ 21 h 121"/>
                    <a:gd name="T96" fmla="*/ 33 w 55"/>
                    <a:gd name="T97" fmla="*/ 24 h 121"/>
                    <a:gd name="T98" fmla="*/ 33 w 55"/>
                    <a:gd name="T99" fmla="*/ 24 h 121"/>
                    <a:gd name="T100" fmla="*/ 27 w 55"/>
                    <a:gd name="T101" fmla="*/ 26 h 121"/>
                    <a:gd name="T102" fmla="*/ 24 w 55"/>
                    <a:gd name="T103" fmla="*/ 24 h 121"/>
                    <a:gd name="T104" fmla="*/ 24 w 55"/>
                    <a:gd name="T105" fmla="*/ 2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21">
                      <a:moveTo>
                        <a:pt x="38" y="106"/>
                      </a:moveTo>
                      <a:lnTo>
                        <a:pt x="38" y="55"/>
                      </a:lnTo>
                      <a:lnTo>
                        <a:pt x="38" y="55"/>
                      </a:lnTo>
                      <a:lnTo>
                        <a:pt x="42" y="52"/>
                      </a:lnTo>
                      <a:lnTo>
                        <a:pt x="48" y="48"/>
                      </a:lnTo>
                      <a:lnTo>
                        <a:pt x="48" y="48"/>
                      </a:lnTo>
                      <a:lnTo>
                        <a:pt x="51" y="44"/>
                      </a:lnTo>
                      <a:lnTo>
                        <a:pt x="53" y="39"/>
                      </a:lnTo>
                      <a:lnTo>
                        <a:pt x="55" y="28"/>
                      </a:lnTo>
                      <a:lnTo>
                        <a:pt x="53" y="17"/>
                      </a:lnTo>
                      <a:lnTo>
                        <a:pt x="51" y="13"/>
                      </a:lnTo>
                      <a:lnTo>
                        <a:pt x="48" y="8"/>
                      </a:lnTo>
                      <a:lnTo>
                        <a:pt x="48" y="8"/>
                      </a:lnTo>
                      <a:lnTo>
                        <a:pt x="44" y="4"/>
                      </a:lnTo>
                      <a:lnTo>
                        <a:pt x="38" y="2"/>
                      </a:lnTo>
                      <a:lnTo>
                        <a:pt x="27" y="0"/>
                      </a:lnTo>
                      <a:lnTo>
                        <a:pt x="17" y="2"/>
                      </a:lnTo>
                      <a:lnTo>
                        <a:pt x="13" y="4"/>
                      </a:lnTo>
                      <a:lnTo>
                        <a:pt x="7" y="8"/>
                      </a:lnTo>
                      <a:lnTo>
                        <a:pt x="7" y="8"/>
                      </a:lnTo>
                      <a:lnTo>
                        <a:pt x="4" y="13"/>
                      </a:lnTo>
                      <a:lnTo>
                        <a:pt x="2" y="17"/>
                      </a:lnTo>
                      <a:lnTo>
                        <a:pt x="0" y="28"/>
                      </a:lnTo>
                      <a:lnTo>
                        <a:pt x="2" y="39"/>
                      </a:lnTo>
                      <a:lnTo>
                        <a:pt x="4" y="44"/>
                      </a:lnTo>
                      <a:lnTo>
                        <a:pt x="7" y="48"/>
                      </a:lnTo>
                      <a:lnTo>
                        <a:pt x="7" y="48"/>
                      </a:lnTo>
                      <a:lnTo>
                        <a:pt x="13" y="52"/>
                      </a:lnTo>
                      <a:lnTo>
                        <a:pt x="18" y="55"/>
                      </a:lnTo>
                      <a:lnTo>
                        <a:pt x="18" y="68"/>
                      </a:lnTo>
                      <a:lnTo>
                        <a:pt x="22" y="72"/>
                      </a:lnTo>
                      <a:lnTo>
                        <a:pt x="18" y="77"/>
                      </a:lnTo>
                      <a:lnTo>
                        <a:pt x="22" y="83"/>
                      </a:lnTo>
                      <a:lnTo>
                        <a:pt x="18" y="86"/>
                      </a:lnTo>
                      <a:lnTo>
                        <a:pt x="22" y="92"/>
                      </a:lnTo>
                      <a:lnTo>
                        <a:pt x="18" y="97"/>
                      </a:lnTo>
                      <a:lnTo>
                        <a:pt x="17" y="108"/>
                      </a:lnTo>
                      <a:lnTo>
                        <a:pt x="27" y="121"/>
                      </a:lnTo>
                      <a:lnTo>
                        <a:pt x="38" y="106"/>
                      </a:lnTo>
                      <a:close/>
                      <a:moveTo>
                        <a:pt x="24" y="24"/>
                      </a:moveTo>
                      <a:lnTo>
                        <a:pt x="24" y="24"/>
                      </a:lnTo>
                      <a:lnTo>
                        <a:pt x="20" y="21"/>
                      </a:lnTo>
                      <a:lnTo>
                        <a:pt x="24" y="15"/>
                      </a:lnTo>
                      <a:lnTo>
                        <a:pt x="24" y="15"/>
                      </a:lnTo>
                      <a:lnTo>
                        <a:pt x="27" y="13"/>
                      </a:lnTo>
                      <a:lnTo>
                        <a:pt x="33" y="15"/>
                      </a:lnTo>
                      <a:lnTo>
                        <a:pt x="33" y="15"/>
                      </a:lnTo>
                      <a:lnTo>
                        <a:pt x="35" y="21"/>
                      </a:lnTo>
                      <a:lnTo>
                        <a:pt x="33" y="24"/>
                      </a:lnTo>
                      <a:lnTo>
                        <a:pt x="33" y="24"/>
                      </a:lnTo>
                      <a:lnTo>
                        <a:pt x="27" y="26"/>
                      </a:lnTo>
                      <a:lnTo>
                        <a:pt x="24" y="24"/>
                      </a:lnTo>
                      <a:lnTo>
                        <a:pt x="24" y="2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19" name="Group 318"/>
          <p:cNvGrpSpPr/>
          <p:nvPr/>
        </p:nvGrpSpPr>
        <p:grpSpPr>
          <a:xfrm>
            <a:off x="998400" y="2894719"/>
            <a:ext cx="2958538" cy="1409104"/>
            <a:chOff x="998400" y="2981252"/>
            <a:chExt cx="2958538" cy="1409104"/>
          </a:xfrm>
        </p:grpSpPr>
        <p:sp>
          <p:nvSpPr>
            <p:cNvPr id="202" name="Rectangle 313">
              <a:extLst>
                <a:ext uri="{FF2B5EF4-FFF2-40B4-BE49-F238E27FC236}">
                  <a16:creationId xmlns="" xmlns:a16="http://schemas.microsoft.com/office/drawing/2014/main" id="{CB19A144-5F45-4A60-BD67-38EA4959F729}"/>
                </a:ext>
              </a:extLst>
            </p:cNvPr>
            <p:cNvSpPr>
              <a:spLocks noChangeArrowheads="1"/>
            </p:cNvSpPr>
            <p:nvPr/>
          </p:nvSpPr>
          <p:spPr bwMode="auto">
            <a:xfrm>
              <a:off x="1428050" y="3223544"/>
              <a:ext cx="2528888" cy="1166812"/>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Learn from your environment</a:t>
              </a:r>
              <a:endParaRPr kumimoji="0" lang="en-US" altLang="en-US" sz="900" b="1" i="0" u="none" strike="noStrike" cap="none" normalizeH="0" baseline="0" dirty="0">
                <a:ln>
                  <a:noFill/>
                </a:ln>
                <a:solidFill>
                  <a:srgbClr val="005EB8"/>
                </a:solidFill>
                <a:effectLst/>
                <a:latin typeface="+mn-lt"/>
              </a:endParaRPr>
            </a:p>
            <a:p>
              <a:pPr lvl="0">
                <a:spcAft>
                  <a:spcPts val="300"/>
                </a:spcAft>
              </a:pPr>
              <a:r>
                <a:rPr lang="en-US" altLang="en-US" sz="900" dirty="0">
                  <a:latin typeface="+mn-lt"/>
                </a:rPr>
                <a:t>You can’t anticipate all the security configuration settings and alerting rules up front; you need to allow for some flexibility in application teams; establish a set of rules and process for reviewing/</a:t>
              </a:r>
              <a:br>
                <a:rPr lang="en-US" altLang="en-US" sz="900" dirty="0">
                  <a:latin typeface="+mn-lt"/>
                </a:rPr>
              </a:br>
              <a:r>
                <a:rPr lang="en-US" altLang="en-US" sz="900" dirty="0">
                  <a:latin typeface="+mn-lt"/>
                </a:rPr>
                <a:t>monitoring other rules for incorporation…..</a:t>
              </a:r>
              <a:endParaRPr kumimoji="0" lang="en-US" altLang="en-US" sz="900" b="0" i="0" u="none" strike="noStrike" cap="none" normalizeH="0" dirty="0">
                <a:ln>
                  <a:noFill/>
                </a:ln>
                <a:effectLst/>
                <a:latin typeface="+mn-lt"/>
              </a:endParaRPr>
            </a:p>
          </p:txBody>
        </p:sp>
        <p:grpSp>
          <p:nvGrpSpPr>
            <p:cNvPr id="219" name="Group 218">
              <a:extLst>
                <a:ext uri="{FF2B5EF4-FFF2-40B4-BE49-F238E27FC236}">
                  <a16:creationId xmlns="" xmlns:a16="http://schemas.microsoft.com/office/drawing/2014/main" id="{896F15B5-64B0-474F-9620-C668B5579649}"/>
                </a:ext>
              </a:extLst>
            </p:cNvPr>
            <p:cNvGrpSpPr/>
            <p:nvPr/>
          </p:nvGrpSpPr>
          <p:grpSpPr>
            <a:xfrm>
              <a:off x="998400" y="2981252"/>
              <a:ext cx="585788" cy="585788"/>
              <a:chOff x="998400" y="3028752"/>
              <a:chExt cx="585788" cy="585788"/>
            </a:xfrm>
          </p:grpSpPr>
          <p:sp>
            <p:nvSpPr>
              <p:cNvPr id="220" name="Freeform 316">
                <a:extLst>
                  <a:ext uri="{FF2B5EF4-FFF2-40B4-BE49-F238E27FC236}">
                    <a16:creationId xmlns="" xmlns:a16="http://schemas.microsoft.com/office/drawing/2014/main" id="{FC0245F7-D40C-4F07-93DE-36997FB4430A}"/>
                  </a:ext>
                </a:extLst>
              </p:cNvPr>
              <p:cNvSpPr>
                <a:spLocks/>
              </p:cNvSpPr>
              <p:nvPr/>
            </p:nvSpPr>
            <p:spPr bwMode="auto">
              <a:xfrm>
                <a:off x="998400" y="3028752"/>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21" name="Group 220">
                <a:extLst>
                  <a:ext uri="{FF2B5EF4-FFF2-40B4-BE49-F238E27FC236}">
                    <a16:creationId xmlns="" xmlns:a16="http://schemas.microsoft.com/office/drawing/2014/main" id="{01FC2B9C-7916-4502-BE7B-D530E8D24DCD}"/>
                  </a:ext>
                </a:extLst>
              </p:cNvPr>
              <p:cNvGrpSpPr/>
              <p:nvPr/>
            </p:nvGrpSpPr>
            <p:grpSpPr>
              <a:xfrm>
                <a:off x="1149213" y="3182740"/>
                <a:ext cx="284163" cy="277812"/>
                <a:chOff x="197645" y="2935288"/>
                <a:chExt cx="284163" cy="277812"/>
              </a:xfrm>
            </p:grpSpPr>
            <p:sp>
              <p:nvSpPr>
                <p:cNvPr id="222" name="Freeform 644">
                  <a:extLst>
                    <a:ext uri="{FF2B5EF4-FFF2-40B4-BE49-F238E27FC236}">
                      <a16:creationId xmlns="" xmlns:a16="http://schemas.microsoft.com/office/drawing/2014/main" id="{2AE11B5E-E573-41EB-A545-D59A3D5DAF5E}"/>
                    </a:ext>
                  </a:extLst>
                </p:cNvPr>
                <p:cNvSpPr>
                  <a:spLocks/>
                </p:cNvSpPr>
                <p:nvPr/>
              </p:nvSpPr>
              <p:spPr bwMode="auto">
                <a:xfrm>
                  <a:off x="240507" y="2978150"/>
                  <a:ext cx="142875" cy="125412"/>
                </a:xfrm>
                <a:custGeom>
                  <a:avLst/>
                  <a:gdLst>
                    <a:gd name="T0" fmla="*/ 0 w 90"/>
                    <a:gd name="T1" fmla="*/ 20 h 79"/>
                    <a:gd name="T2" fmla="*/ 0 w 90"/>
                    <a:gd name="T3" fmla="*/ 20 h 79"/>
                    <a:gd name="T4" fmla="*/ 0 w 90"/>
                    <a:gd name="T5" fmla="*/ 48 h 79"/>
                    <a:gd name="T6" fmla="*/ 4 w 90"/>
                    <a:gd name="T7" fmla="*/ 61 h 79"/>
                    <a:gd name="T8" fmla="*/ 8 w 90"/>
                    <a:gd name="T9" fmla="*/ 73 h 79"/>
                    <a:gd name="T10" fmla="*/ 8 w 90"/>
                    <a:gd name="T11" fmla="*/ 73 h 79"/>
                    <a:gd name="T12" fmla="*/ 9 w 90"/>
                    <a:gd name="T13" fmla="*/ 79 h 79"/>
                    <a:gd name="T14" fmla="*/ 9 w 90"/>
                    <a:gd name="T15" fmla="*/ 79 h 79"/>
                    <a:gd name="T16" fmla="*/ 90 w 90"/>
                    <a:gd name="T17" fmla="*/ 17 h 79"/>
                    <a:gd name="T18" fmla="*/ 90 w 90"/>
                    <a:gd name="T19" fmla="*/ 17 h 79"/>
                    <a:gd name="T20" fmla="*/ 48 w 90"/>
                    <a:gd name="T21" fmla="*/ 0 h 79"/>
                    <a:gd name="T22" fmla="*/ 0 w 90"/>
                    <a:gd name="T23" fmla="*/ 2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79">
                      <a:moveTo>
                        <a:pt x="0" y="20"/>
                      </a:moveTo>
                      <a:lnTo>
                        <a:pt x="0" y="20"/>
                      </a:lnTo>
                      <a:lnTo>
                        <a:pt x="0" y="48"/>
                      </a:lnTo>
                      <a:lnTo>
                        <a:pt x="4" y="61"/>
                      </a:lnTo>
                      <a:lnTo>
                        <a:pt x="8" y="73"/>
                      </a:lnTo>
                      <a:lnTo>
                        <a:pt x="8" y="73"/>
                      </a:lnTo>
                      <a:lnTo>
                        <a:pt x="9" y="79"/>
                      </a:lnTo>
                      <a:lnTo>
                        <a:pt x="9" y="79"/>
                      </a:lnTo>
                      <a:lnTo>
                        <a:pt x="90" y="17"/>
                      </a:lnTo>
                      <a:lnTo>
                        <a:pt x="90" y="17"/>
                      </a:lnTo>
                      <a:lnTo>
                        <a:pt x="48" y="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3" name="Freeform 645">
                  <a:extLst>
                    <a:ext uri="{FF2B5EF4-FFF2-40B4-BE49-F238E27FC236}">
                      <a16:creationId xmlns="" xmlns:a16="http://schemas.microsoft.com/office/drawing/2014/main" id="{677F8F45-B3AF-4FC6-BD36-7EC3D73ECF67}"/>
                    </a:ext>
                  </a:extLst>
                </p:cNvPr>
                <p:cNvSpPr>
                  <a:spLocks/>
                </p:cNvSpPr>
                <p:nvPr/>
              </p:nvSpPr>
              <p:spPr bwMode="auto">
                <a:xfrm>
                  <a:off x="267495" y="3022600"/>
                  <a:ext cx="123825" cy="141287"/>
                </a:xfrm>
                <a:custGeom>
                  <a:avLst/>
                  <a:gdLst>
                    <a:gd name="T0" fmla="*/ 78 w 78"/>
                    <a:gd name="T1" fmla="*/ 16 h 89"/>
                    <a:gd name="T2" fmla="*/ 78 w 78"/>
                    <a:gd name="T3" fmla="*/ 16 h 89"/>
                    <a:gd name="T4" fmla="*/ 78 w 78"/>
                    <a:gd name="T5" fmla="*/ 0 h 89"/>
                    <a:gd name="T6" fmla="*/ 78 w 78"/>
                    <a:gd name="T7" fmla="*/ 0 h 89"/>
                    <a:gd name="T8" fmla="*/ 0 w 78"/>
                    <a:gd name="T9" fmla="*/ 60 h 89"/>
                    <a:gd name="T10" fmla="*/ 0 w 78"/>
                    <a:gd name="T11" fmla="*/ 60 h 89"/>
                    <a:gd name="T12" fmla="*/ 5 w 78"/>
                    <a:gd name="T13" fmla="*/ 69 h 89"/>
                    <a:gd name="T14" fmla="*/ 13 w 78"/>
                    <a:gd name="T15" fmla="*/ 76 h 89"/>
                    <a:gd name="T16" fmla="*/ 22 w 78"/>
                    <a:gd name="T17" fmla="*/ 84 h 89"/>
                    <a:gd name="T18" fmla="*/ 31 w 78"/>
                    <a:gd name="T19" fmla="*/ 89 h 89"/>
                    <a:gd name="T20" fmla="*/ 33 w 78"/>
                    <a:gd name="T21" fmla="*/ 87 h 89"/>
                    <a:gd name="T22" fmla="*/ 33 w 78"/>
                    <a:gd name="T23" fmla="*/ 87 h 89"/>
                    <a:gd name="T24" fmla="*/ 31 w 78"/>
                    <a:gd name="T25" fmla="*/ 82 h 89"/>
                    <a:gd name="T26" fmla="*/ 31 w 78"/>
                    <a:gd name="T27" fmla="*/ 75 h 89"/>
                    <a:gd name="T28" fmla="*/ 31 w 78"/>
                    <a:gd name="T29" fmla="*/ 75 h 89"/>
                    <a:gd name="T30" fmla="*/ 33 w 78"/>
                    <a:gd name="T31" fmla="*/ 64 h 89"/>
                    <a:gd name="T32" fmla="*/ 34 w 78"/>
                    <a:gd name="T33" fmla="*/ 55 h 89"/>
                    <a:gd name="T34" fmla="*/ 38 w 78"/>
                    <a:gd name="T35" fmla="*/ 45 h 89"/>
                    <a:gd name="T36" fmla="*/ 44 w 78"/>
                    <a:gd name="T37" fmla="*/ 36 h 89"/>
                    <a:gd name="T38" fmla="*/ 51 w 78"/>
                    <a:gd name="T39" fmla="*/ 31 h 89"/>
                    <a:gd name="T40" fmla="*/ 60 w 78"/>
                    <a:gd name="T41" fmla="*/ 23 h 89"/>
                    <a:gd name="T42" fmla="*/ 67 w 78"/>
                    <a:gd name="T43" fmla="*/ 20 h 89"/>
                    <a:gd name="T44" fmla="*/ 78 w 78"/>
                    <a:gd name="T45" fmla="*/ 16 h 89"/>
                    <a:gd name="T46" fmla="*/ 78 w 78"/>
                    <a:gd name="T47"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9">
                      <a:moveTo>
                        <a:pt x="78" y="16"/>
                      </a:moveTo>
                      <a:lnTo>
                        <a:pt x="78" y="16"/>
                      </a:lnTo>
                      <a:lnTo>
                        <a:pt x="78" y="0"/>
                      </a:lnTo>
                      <a:lnTo>
                        <a:pt x="78" y="0"/>
                      </a:lnTo>
                      <a:lnTo>
                        <a:pt x="0" y="60"/>
                      </a:lnTo>
                      <a:lnTo>
                        <a:pt x="0" y="60"/>
                      </a:lnTo>
                      <a:lnTo>
                        <a:pt x="5" y="69"/>
                      </a:lnTo>
                      <a:lnTo>
                        <a:pt x="13" y="76"/>
                      </a:lnTo>
                      <a:lnTo>
                        <a:pt x="22" y="84"/>
                      </a:lnTo>
                      <a:lnTo>
                        <a:pt x="31" y="89"/>
                      </a:lnTo>
                      <a:lnTo>
                        <a:pt x="33" y="87"/>
                      </a:lnTo>
                      <a:lnTo>
                        <a:pt x="33" y="87"/>
                      </a:lnTo>
                      <a:lnTo>
                        <a:pt x="31" y="82"/>
                      </a:lnTo>
                      <a:lnTo>
                        <a:pt x="31" y="75"/>
                      </a:lnTo>
                      <a:lnTo>
                        <a:pt x="31" y="75"/>
                      </a:lnTo>
                      <a:lnTo>
                        <a:pt x="33" y="64"/>
                      </a:lnTo>
                      <a:lnTo>
                        <a:pt x="34" y="55"/>
                      </a:lnTo>
                      <a:lnTo>
                        <a:pt x="38" y="45"/>
                      </a:lnTo>
                      <a:lnTo>
                        <a:pt x="44" y="36"/>
                      </a:lnTo>
                      <a:lnTo>
                        <a:pt x="51" y="31"/>
                      </a:lnTo>
                      <a:lnTo>
                        <a:pt x="60" y="23"/>
                      </a:lnTo>
                      <a:lnTo>
                        <a:pt x="67" y="20"/>
                      </a:lnTo>
                      <a:lnTo>
                        <a:pt x="78" y="16"/>
                      </a:lnTo>
                      <a:lnTo>
                        <a:pt x="7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4" name="Freeform 646">
                  <a:extLst>
                    <a:ext uri="{FF2B5EF4-FFF2-40B4-BE49-F238E27FC236}">
                      <a16:creationId xmlns="" xmlns:a16="http://schemas.microsoft.com/office/drawing/2014/main" id="{E125F122-0012-4AED-BE3E-459FB08D4784}"/>
                    </a:ext>
                  </a:extLst>
                </p:cNvPr>
                <p:cNvSpPr>
                  <a:spLocks/>
                </p:cNvSpPr>
                <p:nvPr/>
              </p:nvSpPr>
              <p:spPr bwMode="auto">
                <a:xfrm>
                  <a:off x="197645" y="2935288"/>
                  <a:ext cx="238125" cy="273050"/>
                </a:xfrm>
                <a:custGeom>
                  <a:avLst/>
                  <a:gdLst>
                    <a:gd name="T0" fmla="*/ 75 w 150"/>
                    <a:gd name="T1" fmla="*/ 155 h 172"/>
                    <a:gd name="T2" fmla="*/ 75 w 150"/>
                    <a:gd name="T3" fmla="*/ 155 h 172"/>
                    <a:gd name="T4" fmla="*/ 58 w 150"/>
                    <a:gd name="T5" fmla="*/ 146 h 172"/>
                    <a:gd name="T6" fmla="*/ 46 w 150"/>
                    <a:gd name="T7" fmla="*/ 135 h 172"/>
                    <a:gd name="T8" fmla="*/ 35 w 150"/>
                    <a:gd name="T9" fmla="*/ 120 h 172"/>
                    <a:gd name="T10" fmla="*/ 26 w 150"/>
                    <a:gd name="T11" fmla="*/ 104 h 172"/>
                    <a:gd name="T12" fmla="*/ 26 w 150"/>
                    <a:gd name="T13" fmla="*/ 104 h 172"/>
                    <a:gd name="T14" fmla="*/ 20 w 150"/>
                    <a:gd name="T15" fmla="*/ 89 h 172"/>
                    <a:gd name="T16" fmla="*/ 18 w 150"/>
                    <a:gd name="T17" fmla="*/ 73 h 172"/>
                    <a:gd name="T18" fmla="*/ 16 w 150"/>
                    <a:gd name="T19" fmla="*/ 38 h 172"/>
                    <a:gd name="T20" fmla="*/ 16 w 150"/>
                    <a:gd name="T21" fmla="*/ 38 h 172"/>
                    <a:gd name="T22" fmla="*/ 75 w 150"/>
                    <a:gd name="T23" fmla="*/ 16 h 172"/>
                    <a:gd name="T24" fmla="*/ 75 w 150"/>
                    <a:gd name="T25" fmla="*/ 16 h 172"/>
                    <a:gd name="T26" fmla="*/ 133 w 150"/>
                    <a:gd name="T27" fmla="*/ 38 h 172"/>
                    <a:gd name="T28" fmla="*/ 133 w 150"/>
                    <a:gd name="T29" fmla="*/ 38 h 172"/>
                    <a:gd name="T30" fmla="*/ 131 w 150"/>
                    <a:gd name="T31" fmla="*/ 71 h 172"/>
                    <a:gd name="T32" fmla="*/ 133 w 150"/>
                    <a:gd name="T33" fmla="*/ 71 h 172"/>
                    <a:gd name="T34" fmla="*/ 133 w 150"/>
                    <a:gd name="T35" fmla="*/ 71 h 172"/>
                    <a:gd name="T36" fmla="*/ 148 w 150"/>
                    <a:gd name="T37" fmla="*/ 73 h 172"/>
                    <a:gd name="T38" fmla="*/ 148 w 150"/>
                    <a:gd name="T39" fmla="*/ 73 h 172"/>
                    <a:gd name="T40" fmla="*/ 150 w 150"/>
                    <a:gd name="T41" fmla="*/ 47 h 172"/>
                    <a:gd name="T42" fmla="*/ 150 w 150"/>
                    <a:gd name="T43" fmla="*/ 27 h 172"/>
                    <a:gd name="T44" fmla="*/ 150 w 150"/>
                    <a:gd name="T45" fmla="*/ 27 h 172"/>
                    <a:gd name="T46" fmla="*/ 75 w 150"/>
                    <a:gd name="T47" fmla="*/ 0 h 172"/>
                    <a:gd name="T48" fmla="*/ 75 w 150"/>
                    <a:gd name="T49" fmla="*/ 0 h 172"/>
                    <a:gd name="T50" fmla="*/ 0 w 150"/>
                    <a:gd name="T51" fmla="*/ 27 h 172"/>
                    <a:gd name="T52" fmla="*/ 0 w 150"/>
                    <a:gd name="T53" fmla="*/ 27 h 172"/>
                    <a:gd name="T54" fmla="*/ 0 w 150"/>
                    <a:gd name="T55" fmla="*/ 46 h 172"/>
                    <a:gd name="T56" fmla="*/ 2 w 150"/>
                    <a:gd name="T57" fmla="*/ 68 h 172"/>
                    <a:gd name="T58" fmla="*/ 5 w 150"/>
                    <a:gd name="T59" fmla="*/ 89 h 172"/>
                    <a:gd name="T60" fmla="*/ 7 w 150"/>
                    <a:gd name="T61" fmla="*/ 100 h 172"/>
                    <a:gd name="T62" fmla="*/ 11 w 150"/>
                    <a:gd name="T63" fmla="*/ 111 h 172"/>
                    <a:gd name="T64" fmla="*/ 11 w 150"/>
                    <a:gd name="T65" fmla="*/ 111 h 172"/>
                    <a:gd name="T66" fmla="*/ 22 w 150"/>
                    <a:gd name="T67" fmla="*/ 130 h 172"/>
                    <a:gd name="T68" fmla="*/ 35 w 150"/>
                    <a:gd name="T69" fmla="*/ 146 h 172"/>
                    <a:gd name="T70" fmla="*/ 44 w 150"/>
                    <a:gd name="T71" fmla="*/ 153 h 172"/>
                    <a:gd name="T72" fmla="*/ 53 w 150"/>
                    <a:gd name="T73" fmla="*/ 161 h 172"/>
                    <a:gd name="T74" fmla="*/ 64 w 150"/>
                    <a:gd name="T75" fmla="*/ 166 h 172"/>
                    <a:gd name="T76" fmla="*/ 75 w 150"/>
                    <a:gd name="T77" fmla="*/ 172 h 172"/>
                    <a:gd name="T78" fmla="*/ 75 w 150"/>
                    <a:gd name="T79" fmla="*/ 172 h 172"/>
                    <a:gd name="T80" fmla="*/ 88 w 150"/>
                    <a:gd name="T81" fmla="*/ 166 h 172"/>
                    <a:gd name="T82" fmla="*/ 88 w 150"/>
                    <a:gd name="T83" fmla="*/ 166 h 172"/>
                    <a:gd name="T84" fmla="*/ 82 w 150"/>
                    <a:gd name="T85" fmla="*/ 161 h 172"/>
                    <a:gd name="T86" fmla="*/ 80 w 150"/>
                    <a:gd name="T87" fmla="*/ 153 h 172"/>
                    <a:gd name="T88" fmla="*/ 80 w 150"/>
                    <a:gd name="T89" fmla="*/ 153 h 172"/>
                    <a:gd name="T90" fmla="*/ 75 w 150"/>
                    <a:gd name="T91" fmla="*/ 155 h 172"/>
                    <a:gd name="T92" fmla="*/ 75 w 150"/>
                    <a:gd name="T93" fmla="*/ 15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172">
                      <a:moveTo>
                        <a:pt x="75" y="155"/>
                      </a:moveTo>
                      <a:lnTo>
                        <a:pt x="75" y="155"/>
                      </a:lnTo>
                      <a:lnTo>
                        <a:pt x="58" y="146"/>
                      </a:lnTo>
                      <a:lnTo>
                        <a:pt x="46" y="135"/>
                      </a:lnTo>
                      <a:lnTo>
                        <a:pt x="35" y="120"/>
                      </a:lnTo>
                      <a:lnTo>
                        <a:pt x="26" y="104"/>
                      </a:lnTo>
                      <a:lnTo>
                        <a:pt x="26" y="104"/>
                      </a:lnTo>
                      <a:lnTo>
                        <a:pt x="20" y="89"/>
                      </a:lnTo>
                      <a:lnTo>
                        <a:pt x="18" y="73"/>
                      </a:lnTo>
                      <a:lnTo>
                        <a:pt x="16" y="38"/>
                      </a:lnTo>
                      <a:lnTo>
                        <a:pt x="16" y="38"/>
                      </a:lnTo>
                      <a:lnTo>
                        <a:pt x="75" y="16"/>
                      </a:lnTo>
                      <a:lnTo>
                        <a:pt x="75" y="16"/>
                      </a:lnTo>
                      <a:lnTo>
                        <a:pt x="133" y="38"/>
                      </a:lnTo>
                      <a:lnTo>
                        <a:pt x="133" y="38"/>
                      </a:lnTo>
                      <a:lnTo>
                        <a:pt x="131" y="71"/>
                      </a:lnTo>
                      <a:lnTo>
                        <a:pt x="133" y="71"/>
                      </a:lnTo>
                      <a:lnTo>
                        <a:pt x="133" y="71"/>
                      </a:lnTo>
                      <a:lnTo>
                        <a:pt x="148" y="73"/>
                      </a:lnTo>
                      <a:lnTo>
                        <a:pt x="148" y="73"/>
                      </a:lnTo>
                      <a:lnTo>
                        <a:pt x="150" y="47"/>
                      </a:lnTo>
                      <a:lnTo>
                        <a:pt x="150" y="27"/>
                      </a:lnTo>
                      <a:lnTo>
                        <a:pt x="150" y="27"/>
                      </a:lnTo>
                      <a:lnTo>
                        <a:pt x="75" y="0"/>
                      </a:lnTo>
                      <a:lnTo>
                        <a:pt x="75" y="0"/>
                      </a:lnTo>
                      <a:lnTo>
                        <a:pt x="0" y="27"/>
                      </a:lnTo>
                      <a:lnTo>
                        <a:pt x="0" y="27"/>
                      </a:lnTo>
                      <a:lnTo>
                        <a:pt x="0" y="46"/>
                      </a:lnTo>
                      <a:lnTo>
                        <a:pt x="2" y="68"/>
                      </a:lnTo>
                      <a:lnTo>
                        <a:pt x="5" y="89"/>
                      </a:lnTo>
                      <a:lnTo>
                        <a:pt x="7" y="100"/>
                      </a:lnTo>
                      <a:lnTo>
                        <a:pt x="11" y="111"/>
                      </a:lnTo>
                      <a:lnTo>
                        <a:pt x="11" y="111"/>
                      </a:lnTo>
                      <a:lnTo>
                        <a:pt x="22" y="130"/>
                      </a:lnTo>
                      <a:lnTo>
                        <a:pt x="35" y="146"/>
                      </a:lnTo>
                      <a:lnTo>
                        <a:pt x="44" y="153"/>
                      </a:lnTo>
                      <a:lnTo>
                        <a:pt x="53" y="161"/>
                      </a:lnTo>
                      <a:lnTo>
                        <a:pt x="64" y="166"/>
                      </a:lnTo>
                      <a:lnTo>
                        <a:pt x="75" y="172"/>
                      </a:lnTo>
                      <a:lnTo>
                        <a:pt x="75" y="172"/>
                      </a:lnTo>
                      <a:lnTo>
                        <a:pt x="88" y="166"/>
                      </a:lnTo>
                      <a:lnTo>
                        <a:pt x="88" y="166"/>
                      </a:lnTo>
                      <a:lnTo>
                        <a:pt x="82" y="161"/>
                      </a:lnTo>
                      <a:lnTo>
                        <a:pt x="80" y="153"/>
                      </a:lnTo>
                      <a:lnTo>
                        <a:pt x="80" y="153"/>
                      </a:lnTo>
                      <a:lnTo>
                        <a:pt x="75" y="155"/>
                      </a:lnTo>
                      <a:lnTo>
                        <a:pt x="75" y="1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5" name="Freeform 647">
                  <a:extLst>
                    <a:ext uri="{FF2B5EF4-FFF2-40B4-BE49-F238E27FC236}">
                      <a16:creationId xmlns="" xmlns:a16="http://schemas.microsoft.com/office/drawing/2014/main" id="{A94D1E16-8A3A-417C-8092-547D2257A073}"/>
                    </a:ext>
                  </a:extLst>
                </p:cNvPr>
                <p:cNvSpPr>
                  <a:spLocks noEditPoints="1"/>
                </p:cNvSpPr>
                <p:nvPr/>
              </p:nvSpPr>
              <p:spPr bwMode="auto">
                <a:xfrm>
                  <a:off x="337345" y="3068638"/>
                  <a:ext cx="144463" cy="144462"/>
                </a:xfrm>
                <a:custGeom>
                  <a:avLst/>
                  <a:gdLst>
                    <a:gd name="T0" fmla="*/ 82 w 91"/>
                    <a:gd name="T1" fmla="*/ 36 h 91"/>
                    <a:gd name="T2" fmla="*/ 78 w 91"/>
                    <a:gd name="T3" fmla="*/ 27 h 91"/>
                    <a:gd name="T4" fmla="*/ 84 w 91"/>
                    <a:gd name="T5" fmla="*/ 20 h 91"/>
                    <a:gd name="T6" fmla="*/ 73 w 91"/>
                    <a:gd name="T7" fmla="*/ 9 h 91"/>
                    <a:gd name="T8" fmla="*/ 69 w 91"/>
                    <a:gd name="T9" fmla="*/ 9 h 91"/>
                    <a:gd name="T10" fmla="*/ 63 w 91"/>
                    <a:gd name="T11" fmla="*/ 13 h 91"/>
                    <a:gd name="T12" fmla="*/ 54 w 91"/>
                    <a:gd name="T13" fmla="*/ 9 h 91"/>
                    <a:gd name="T14" fmla="*/ 54 w 91"/>
                    <a:gd name="T15" fmla="*/ 2 h 91"/>
                    <a:gd name="T16" fmla="*/ 38 w 91"/>
                    <a:gd name="T17" fmla="*/ 0 h 91"/>
                    <a:gd name="T18" fmla="*/ 36 w 91"/>
                    <a:gd name="T19" fmla="*/ 4 h 91"/>
                    <a:gd name="T20" fmla="*/ 36 w 91"/>
                    <a:gd name="T21" fmla="*/ 9 h 91"/>
                    <a:gd name="T22" fmla="*/ 21 w 91"/>
                    <a:gd name="T23" fmla="*/ 9 h 91"/>
                    <a:gd name="T24" fmla="*/ 18 w 91"/>
                    <a:gd name="T25" fmla="*/ 9 h 91"/>
                    <a:gd name="T26" fmla="*/ 7 w 91"/>
                    <a:gd name="T27" fmla="*/ 20 h 91"/>
                    <a:gd name="T28" fmla="*/ 12 w 91"/>
                    <a:gd name="T29" fmla="*/ 27 h 91"/>
                    <a:gd name="T30" fmla="*/ 9 w 91"/>
                    <a:gd name="T31" fmla="*/ 36 h 91"/>
                    <a:gd name="T32" fmla="*/ 1 w 91"/>
                    <a:gd name="T33" fmla="*/ 36 h 91"/>
                    <a:gd name="T34" fmla="*/ 0 w 91"/>
                    <a:gd name="T35" fmla="*/ 53 h 91"/>
                    <a:gd name="T36" fmla="*/ 3 w 91"/>
                    <a:gd name="T37" fmla="*/ 55 h 91"/>
                    <a:gd name="T38" fmla="*/ 9 w 91"/>
                    <a:gd name="T39" fmla="*/ 55 h 91"/>
                    <a:gd name="T40" fmla="*/ 9 w 91"/>
                    <a:gd name="T41" fmla="*/ 69 h 91"/>
                    <a:gd name="T42" fmla="*/ 9 w 91"/>
                    <a:gd name="T43" fmla="*/ 73 h 91"/>
                    <a:gd name="T44" fmla="*/ 20 w 91"/>
                    <a:gd name="T45" fmla="*/ 84 h 91"/>
                    <a:gd name="T46" fmla="*/ 27 w 91"/>
                    <a:gd name="T47" fmla="*/ 78 h 91"/>
                    <a:gd name="T48" fmla="*/ 36 w 91"/>
                    <a:gd name="T49" fmla="*/ 82 h 91"/>
                    <a:gd name="T50" fmla="*/ 36 w 91"/>
                    <a:gd name="T51" fmla="*/ 89 h 91"/>
                    <a:gd name="T52" fmla="*/ 53 w 91"/>
                    <a:gd name="T53" fmla="*/ 91 h 91"/>
                    <a:gd name="T54" fmla="*/ 54 w 91"/>
                    <a:gd name="T55" fmla="*/ 88 h 91"/>
                    <a:gd name="T56" fmla="*/ 54 w 91"/>
                    <a:gd name="T57" fmla="*/ 82 h 91"/>
                    <a:gd name="T58" fmla="*/ 63 w 91"/>
                    <a:gd name="T59" fmla="*/ 78 h 91"/>
                    <a:gd name="T60" fmla="*/ 73 w 91"/>
                    <a:gd name="T61" fmla="*/ 82 h 91"/>
                    <a:gd name="T62" fmla="*/ 84 w 91"/>
                    <a:gd name="T63" fmla="*/ 69 h 91"/>
                    <a:gd name="T64" fmla="*/ 78 w 91"/>
                    <a:gd name="T65" fmla="*/ 64 h 91"/>
                    <a:gd name="T66" fmla="*/ 82 w 91"/>
                    <a:gd name="T67" fmla="*/ 55 h 91"/>
                    <a:gd name="T68" fmla="*/ 91 w 91"/>
                    <a:gd name="T69" fmla="*/ 55 h 91"/>
                    <a:gd name="T70" fmla="*/ 91 w 91"/>
                    <a:gd name="T71" fmla="*/ 38 h 91"/>
                    <a:gd name="T72" fmla="*/ 87 w 91"/>
                    <a:gd name="T73" fmla="*/ 36 h 91"/>
                    <a:gd name="T74" fmla="*/ 71 w 91"/>
                    <a:gd name="T75" fmla="*/ 46 h 91"/>
                    <a:gd name="T76" fmla="*/ 56 w 91"/>
                    <a:gd name="T77" fmla="*/ 69 h 91"/>
                    <a:gd name="T78" fmla="*/ 34 w 91"/>
                    <a:gd name="T79" fmla="*/ 69 h 91"/>
                    <a:gd name="T80" fmla="*/ 20 w 91"/>
                    <a:gd name="T81" fmla="*/ 46 h 91"/>
                    <a:gd name="T82" fmla="*/ 27 w 91"/>
                    <a:gd name="T83" fmla="*/ 27 h 91"/>
                    <a:gd name="T84" fmla="*/ 45 w 91"/>
                    <a:gd name="T85" fmla="*/ 20 h 91"/>
                    <a:gd name="T86" fmla="*/ 69 w 91"/>
                    <a:gd name="T87" fmla="*/ 3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 h="91">
                      <a:moveTo>
                        <a:pt x="87" y="36"/>
                      </a:moveTo>
                      <a:lnTo>
                        <a:pt x="87" y="36"/>
                      </a:lnTo>
                      <a:lnTo>
                        <a:pt x="82" y="36"/>
                      </a:lnTo>
                      <a:lnTo>
                        <a:pt x="82" y="36"/>
                      </a:lnTo>
                      <a:lnTo>
                        <a:pt x="80" y="31"/>
                      </a:lnTo>
                      <a:lnTo>
                        <a:pt x="78" y="27"/>
                      </a:lnTo>
                      <a:lnTo>
                        <a:pt x="78" y="27"/>
                      </a:lnTo>
                      <a:lnTo>
                        <a:pt x="84" y="24"/>
                      </a:lnTo>
                      <a:lnTo>
                        <a:pt x="84" y="20"/>
                      </a:lnTo>
                      <a:lnTo>
                        <a:pt x="84" y="18"/>
                      </a:lnTo>
                      <a:lnTo>
                        <a:pt x="84" y="18"/>
                      </a:lnTo>
                      <a:lnTo>
                        <a:pt x="73" y="9"/>
                      </a:lnTo>
                      <a:lnTo>
                        <a:pt x="73" y="9"/>
                      </a:lnTo>
                      <a:lnTo>
                        <a:pt x="71" y="7"/>
                      </a:lnTo>
                      <a:lnTo>
                        <a:pt x="69" y="9"/>
                      </a:lnTo>
                      <a:lnTo>
                        <a:pt x="69" y="9"/>
                      </a:lnTo>
                      <a:lnTo>
                        <a:pt x="63" y="13"/>
                      </a:lnTo>
                      <a:lnTo>
                        <a:pt x="63" y="13"/>
                      </a:lnTo>
                      <a:lnTo>
                        <a:pt x="60" y="11"/>
                      </a:lnTo>
                      <a:lnTo>
                        <a:pt x="54" y="9"/>
                      </a:lnTo>
                      <a:lnTo>
                        <a:pt x="54" y="9"/>
                      </a:lnTo>
                      <a:lnTo>
                        <a:pt x="54" y="4"/>
                      </a:lnTo>
                      <a:lnTo>
                        <a:pt x="54" y="4"/>
                      </a:lnTo>
                      <a:lnTo>
                        <a:pt x="54" y="2"/>
                      </a:lnTo>
                      <a:lnTo>
                        <a:pt x="53" y="0"/>
                      </a:lnTo>
                      <a:lnTo>
                        <a:pt x="53" y="0"/>
                      </a:lnTo>
                      <a:lnTo>
                        <a:pt x="38" y="0"/>
                      </a:lnTo>
                      <a:lnTo>
                        <a:pt x="38" y="0"/>
                      </a:lnTo>
                      <a:lnTo>
                        <a:pt x="36" y="2"/>
                      </a:lnTo>
                      <a:lnTo>
                        <a:pt x="36" y="4"/>
                      </a:lnTo>
                      <a:lnTo>
                        <a:pt x="36" y="4"/>
                      </a:lnTo>
                      <a:lnTo>
                        <a:pt x="36" y="9"/>
                      </a:lnTo>
                      <a:lnTo>
                        <a:pt x="36" y="9"/>
                      </a:lnTo>
                      <a:lnTo>
                        <a:pt x="27" y="13"/>
                      </a:lnTo>
                      <a:lnTo>
                        <a:pt x="27" y="13"/>
                      </a:lnTo>
                      <a:lnTo>
                        <a:pt x="21" y="9"/>
                      </a:lnTo>
                      <a:lnTo>
                        <a:pt x="20" y="7"/>
                      </a:lnTo>
                      <a:lnTo>
                        <a:pt x="18" y="9"/>
                      </a:lnTo>
                      <a:lnTo>
                        <a:pt x="18" y="9"/>
                      </a:lnTo>
                      <a:lnTo>
                        <a:pt x="9" y="18"/>
                      </a:lnTo>
                      <a:lnTo>
                        <a:pt x="9" y="18"/>
                      </a:lnTo>
                      <a:lnTo>
                        <a:pt x="7" y="20"/>
                      </a:lnTo>
                      <a:lnTo>
                        <a:pt x="9" y="24"/>
                      </a:lnTo>
                      <a:lnTo>
                        <a:pt x="9" y="24"/>
                      </a:lnTo>
                      <a:lnTo>
                        <a:pt x="12" y="27"/>
                      </a:lnTo>
                      <a:lnTo>
                        <a:pt x="12" y="27"/>
                      </a:lnTo>
                      <a:lnTo>
                        <a:pt x="9" y="36"/>
                      </a:lnTo>
                      <a:lnTo>
                        <a:pt x="9" y="36"/>
                      </a:lnTo>
                      <a:lnTo>
                        <a:pt x="3" y="36"/>
                      </a:lnTo>
                      <a:lnTo>
                        <a:pt x="3" y="36"/>
                      </a:lnTo>
                      <a:lnTo>
                        <a:pt x="1" y="36"/>
                      </a:lnTo>
                      <a:lnTo>
                        <a:pt x="0" y="38"/>
                      </a:lnTo>
                      <a:lnTo>
                        <a:pt x="0" y="38"/>
                      </a:lnTo>
                      <a:lnTo>
                        <a:pt x="0" y="53"/>
                      </a:lnTo>
                      <a:lnTo>
                        <a:pt x="0" y="53"/>
                      </a:lnTo>
                      <a:lnTo>
                        <a:pt x="1" y="55"/>
                      </a:lnTo>
                      <a:lnTo>
                        <a:pt x="3" y="55"/>
                      </a:lnTo>
                      <a:lnTo>
                        <a:pt x="3" y="55"/>
                      </a:lnTo>
                      <a:lnTo>
                        <a:pt x="9" y="55"/>
                      </a:lnTo>
                      <a:lnTo>
                        <a:pt x="9" y="55"/>
                      </a:lnTo>
                      <a:lnTo>
                        <a:pt x="12" y="64"/>
                      </a:lnTo>
                      <a:lnTo>
                        <a:pt x="12" y="64"/>
                      </a:lnTo>
                      <a:lnTo>
                        <a:pt x="9" y="69"/>
                      </a:lnTo>
                      <a:lnTo>
                        <a:pt x="9" y="69"/>
                      </a:lnTo>
                      <a:lnTo>
                        <a:pt x="7" y="71"/>
                      </a:lnTo>
                      <a:lnTo>
                        <a:pt x="9" y="73"/>
                      </a:lnTo>
                      <a:lnTo>
                        <a:pt x="9" y="73"/>
                      </a:lnTo>
                      <a:lnTo>
                        <a:pt x="18" y="82"/>
                      </a:lnTo>
                      <a:lnTo>
                        <a:pt x="20" y="84"/>
                      </a:lnTo>
                      <a:lnTo>
                        <a:pt x="21" y="82"/>
                      </a:lnTo>
                      <a:lnTo>
                        <a:pt x="21" y="82"/>
                      </a:lnTo>
                      <a:lnTo>
                        <a:pt x="27" y="78"/>
                      </a:lnTo>
                      <a:lnTo>
                        <a:pt x="27" y="78"/>
                      </a:lnTo>
                      <a:lnTo>
                        <a:pt x="36" y="82"/>
                      </a:lnTo>
                      <a:lnTo>
                        <a:pt x="36" y="82"/>
                      </a:lnTo>
                      <a:lnTo>
                        <a:pt x="36" y="88"/>
                      </a:lnTo>
                      <a:lnTo>
                        <a:pt x="36" y="88"/>
                      </a:lnTo>
                      <a:lnTo>
                        <a:pt x="36" y="89"/>
                      </a:lnTo>
                      <a:lnTo>
                        <a:pt x="38" y="91"/>
                      </a:lnTo>
                      <a:lnTo>
                        <a:pt x="38" y="91"/>
                      </a:lnTo>
                      <a:lnTo>
                        <a:pt x="53" y="91"/>
                      </a:lnTo>
                      <a:lnTo>
                        <a:pt x="53" y="91"/>
                      </a:lnTo>
                      <a:lnTo>
                        <a:pt x="54" y="89"/>
                      </a:lnTo>
                      <a:lnTo>
                        <a:pt x="54" y="88"/>
                      </a:lnTo>
                      <a:lnTo>
                        <a:pt x="54" y="88"/>
                      </a:lnTo>
                      <a:lnTo>
                        <a:pt x="54" y="82"/>
                      </a:lnTo>
                      <a:lnTo>
                        <a:pt x="54" y="82"/>
                      </a:lnTo>
                      <a:lnTo>
                        <a:pt x="60" y="80"/>
                      </a:lnTo>
                      <a:lnTo>
                        <a:pt x="63" y="78"/>
                      </a:lnTo>
                      <a:lnTo>
                        <a:pt x="63" y="78"/>
                      </a:lnTo>
                      <a:lnTo>
                        <a:pt x="69" y="82"/>
                      </a:lnTo>
                      <a:lnTo>
                        <a:pt x="69" y="82"/>
                      </a:lnTo>
                      <a:lnTo>
                        <a:pt x="73" y="82"/>
                      </a:lnTo>
                      <a:lnTo>
                        <a:pt x="73" y="82"/>
                      </a:lnTo>
                      <a:lnTo>
                        <a:pt x="84" y="73"/>
                      </a:lnTo>
                      <a:lnTo>
                        <a:pt x="84" y="69"/>
                      </a:lnTo>
                      <a:lnTo>
                        <a:pt x="84" y="69"/>
                      </a:lnTo>
                      <a:lnTo>
                        <a:pt x="78" y="64"/>
                      </a:lnTo>
                      <a:lnTo>
                        <a:pt x="78" y="64"/>
                      </a:lnTo>
                      <a:lnTo>
                        <a:pt x="80" y="60"/>
                      </a:lnTo>
                      <a:lnTo>
                        <a:pt x="82" y="55"/>
                      </a:lnTo>
                      <a:lnTo>
                        <a:pt x="82" y="55"/>
                      </a:lnTo>
                      <a:lnTo>
                        <a:pt x="87" y="55"/>
                      </a:lnTo>
                      <a:lnTo>
                        <a:pt x="87" y="55"/>
                      </a:lnTo>
                      <a:lnTo>
                        <a:pt x="91" y="55"/>
                      </a:lnTo>
                      <a:lnTo>
                        <a:pt x="91" y="53"/>
                      </a:lnTo>
                      <a:lnTo>
                        <a:pt x="91" y="53"/>
                      </a:lnTo>
                      <a:lnTo>
                        <a:pt x="91" y="38"/>
                      </a:lnTo>
                      <a:lnTo>
                        <a:pt x="91" y="38"/>
                      </a:lnTo>
                      <a:lnTo>
                        <a:pt x="91" y="36"/>
                      </a:lnTo>
                      <a:lnTo>
                        <a:pt x="87" y="36"/>
                      </a:lnTo>
                      <a:lnTo>
                        <a:pt x="87" y="36"/>
                      </a:lnTo>
                      <a:close/>
                      <a:moveTo>
                        <a:pt x="71" y="46"/>
                      </a:moveTo>
                      <a:lnTo>
                        <a:pt x="71" y="46"/>
                      </a:lnTo>
                      <a:lnTo>
                        <a:pt x="69" y="57"/>
                      </a:lnTo>
                      <a:lnTo>
                        <a:pt x="63" y="64"/>
                      </a:lnTo>
                      <a:lnTo>
                        <a:pt x="56" y="69"/>
                      </a:lnTo>
                      <a:lnTo>
                        <a:pt x="45" y="71"/>
                      </a:lnTo>
                      <a:lnTo>
                        <a:pt x="45" y="71"/>
                      </a:lnTo>
                      <a:lnTo>
                        <a:pt x="34" y="69"/>
                      </a:lnTo>
                      <a:lnTo>
                        <a:pt x="27" y="64"/>
                      </a:lnTo>
                      <a:lnTo>
                        <a:pt x="21" y="57"/>
                      </a:lnTo>
                      <a:lnTo>
                        <a:pt x="20" y="46"/>
                      </a:lnTo>
                      <a:lnTo>
                        <a:pt x="20" y="46"/>
                      </a:lnTo>
                      <a:lnTo>
                        <a:pt x="21" y="35"/>
                      </a:lnTo>
                      <a:lnTo>
                        <a:pt x="27" y="27"/>
                      </a:lnTo>
                      <a:lnTo>
                        <a:pt x="34" y="22"/>
                      </a:lnTo>
                      <a:lnTo>
                        <a:pt x="45" y="20"/>
                      </a:lnTo>
                      <a:lnTo>
                        <a:pt x="45" y="20"/>
                      </a:lnTo>
                      <a:lnTo>
                        <a:pt x="56" y="22"/>
                      </a:lnTo>
                      <a:lnTo>
                        <a:pt x="63" y="27"/>
                      </a:lnTo>
                      <a:lnTo>
                        <a:pt x="69" y="35"/>
                      </a:lnTo>
                      <a:lnTo>
                        <a:pt x="71" y="46"/>
                      </a:lnTo>
                      <a:lnTo>
                        <a:pt x="71" y="46"/>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6" name="Freeform 648">
                  <a:extLst>
                    <a:ext uri="{FF2B5EF4-FFF2-40B4-BE49-F238E27FC236}">
                      <a16:creationId xmlns="" xmlns:a16="http://schemas.microsoft.com/office/drawing/2014/main" id="{34F4A59A-CC70-4133-9431-F2B02968BB66}"/>
                    </a:ext>
                  </a:extLst>
                </p:cNvPr>
                <p:cNvSpPr>
                  <a:spLocks noEditPoints="1"/>
                </p:cNvSpPr>
                <p:nvPr/>
              </p:nvSpPr>
              <p:spPr bwMode="auto">
                <a:xfrm>
                  <a:off x="394495" y="3117850"/>
                  <a:ext cx="11113" cy="49212"/>
                </a:xfrm>
                <a:custGeom>
                  <a:avLst/>
                  <a:gdLst>
                    <a:gd name="T0" fmla="*/ 6 w 7"/>
                    <a:gd name="T1" fmla="*/ 22 h 31"/>
                    <a:gd name="T2" fmla="*/ 6 w 7"/>
                    <a:gd name="T3" fmla="*/ 22 h 31"/>
                    <a:gd name="T4" fmla="*/ 4 w 7"/>
                    <a:gd name="T5" fmla="*/ 22 h 31"/>
                    <a:gd name="T6" fmla="*/ 4 w 7"/>
                    <a:gd name="T7" fmla="*/ 22 h 31"/>
                    <a:gd name="T8" fmla="*/ 4 w 7"/>
                    <a:gd name="T9" fmla="*/ 20 h 31"/>
                    <a:gd name="T10" fmla="*/ 4 w 7"/>
                    <a:gd name="T11" fmla="*/ 20 h 31"/>
                    <a:gd name="T12" fmla="*/ 2 w 7"/>
                    <a:gd name="T13" fmla="*/ 11 h 31"/>
                    <a:gd name="T14" fmla="*/ 2 w 7"/>
                    <a:gd name="T15" fmla="*/ 11 h 31"/>
                    <a:gd name="T16" fmla="*/ 0 w 7"/>
                    <a:gd name="T17" fmla="*/ 4 h 31"/>
                    <a:gd name="T18" fmla="*/ 0 w 7"/>
                    <a:gd name="T19" fmla="*/ 4 h 31"/>
                    <a:gd name="T20" fmla="*/ 2 w 7"/>
                    <a:gd name="T21" fmla="*/ 0 h 31"/>
                    <a:gd name="T22" fmla="*/ 2 w 7"/>
                    <a:gd name="T23" fmla="*/ 0 h 31"/>
                    <a:gd name="T24" fmla="*/ 4 w 7"/>
                    <a:gd name="T25" fmla="*/ 0 h 31"/>
                    <a:gd name="T26" fmla="*/ 4 w 7"/>
                    <a:gd name="T27" fmla="*/ 0 h 31"/>
                    <a:gd name="T28" fmla="*/ 7 w 7"/>
                    <a:gd name="T29" fmla="*/ 0 h 31"/>
                    <a:gd name="T30" fmla="*/ 7 w 7"/>
                    <a:gd name="T31" fmla="*/ 0 h 31"/>
                    <a:gd name="T32" fmla="*/ 7 w 7"/>
                    <a:gd name="T33" fmla="*/ 4 h 31"/>
                    <a:gd name="T34" fmla="*/ 7 w 7"/>
                    <a:gd name="T35" fmla="*/ 4 h 31"/>
                    <a:gd name="T36" fmla="*/ 7 w 7"/>
                    <a:gd name="T37" fmla="*/ 13 h 31"/>
                    <a:gd name="T38" fmla="*/ 7 w 7"/>
                    <a:gd name="T39" fmla="*/ 13 h 31"/>
                    <a:gd name="T40" fmla="*/ 6 w 7"/>
                    <a:gd name="T41" fmla="*/ 20 h 31"/>
                    <a:gd name="T42" fmla="*/ 6 w 7"/>
                    <a:gd name="T43" fmla="*/ 22 h 31"/>
                    <a:gd name="T44" fmla="*/ 6 w 7"/>
                    <a:gd name="T45" fmla="*/ 22 h 31"/>
                    <a:gd name="T46" fmla="*/ 4 w 7"/>
                    <a:gd name="T47" fmla="*/ 24 h 31"/>
                    <a:gd name="T48" fmla="*/ 4 w 7"/>
                    <a:gd name="T49" fmla="*/ 24 h 31"/>
                    <a:gd name="T50" fmla="*/ 7 w 7"/>
                    <a:gd name="T51" fmla="*/ 24 h 31"/>
                    <a:gd name="T52" fmla="*/ 7 w 7"/>
                    <a:gd name="T53" fmla="*/ 24 h 31"/>
                    <a:gd name="T54" fmla="*/ 7 w 7"/>
                    <a:gd name="T55" fmla="*/ 27 h 31"/>
                    <a:gd name="T56" fmla="*/ 7 w 7"/>
                    <a:gd name="T57" fmla="*/ 27 h 31"/>
                    <a:gd name="T58" fmla="*/ 7 w 7"/>
                    <a:gd name="T59" fmla="*/ 31 h 31"/>
                    <a:gd name="T60" fmla="*/ 7 w 7"/>
                    <a:gd name="T61" fmla="*/ 31 h 31"/>
                    <a:gd name="T62" fmla="*/ 4 w 7"/>
                    <a:gd name="T63" fmla="*/ 31 h 31"/>
                    <a:gd name="T64" fmla="*/ 4 w 7"/>
                    <a:gd name="T65" fmla="*/ 31 h 31"/>
                    <a:gd name="T66" fmla="*/ 2 w 7"/>
                    <a:gd name="T67" fmla="*/ 31 h 31"/>
                    <a:gd name="T68" fmla="*/ 2 w 7"/>
                    <a:gd name="T69" fmla="*/ 31 h 31"/>
                    <a:gd name="T70" fmla="*/ 0 w 7"/>
                    <a:gd name="T71" fmla="*/ 27 h 31"/>
                    <a:gd name="T72" fmla="*/ 0 w 7"/>
                    <a:gd name="T73" fmla="*/ 27 h 31"/>
                    <a:gd name="T74" fmla="*/ 2 w 7"/>
                    <a:gd name="T75" fmla="*/ 26 h 31"/>
                    <a:gd name="T76" fmla="*/ 2 w 7"/>
                    <a:gd name="T77" fmla="*/ 26 h 31"/>
                    <a:gd name="T78" fmla="*/ 4 w 7"/>
                    <a:gd name="T79"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31">
                      <a:moveTo>
                        <a:pt x="6" y="22"/>
                      </a:moveTo>
                      <a:lnTo>
                        <a:pt x="6" y="22"/>
                      </a:lnTo>
                      <a:lnTo>
                        <a:pt x="4" y="22"/>
                      </a:lnTo>
                      <a:lnTo>
                        <a:pt x="4" y="22"/>
                      </a:lnTo>
                      <a:lnTo>
                        <a:pt x="4" y="20"/>
                      </a:lnTo>
                      <a:lnTo>
                        <a:pt x="4" y="20"/>
                      </a:lnTo>
                      <a:lnTo>
                        <a:pt x="2" y="11"/>
                      </a:lnTo>
                      <a:lnTo>
                        <a:pt x="2" y="11"/>
                      </a:lnTo>
                      <a:lnTo>
                        <a:pt x="0" y="4"/>
                      </a:lnTo>
                      <a:lnTo>
                        <a:pt x="0" y="4"/>
                      </a:lnTo>
                      <a:lnTo>
                        <a:pt x="2" y="0"/>
                      </a:lnTo>
                      <a:lnTo>
                        <a:pt x="2" y="0"/>
                      </a:lnTo>
                      <a:lnTo>
                        <a:pt x="4" y="0"/>
                      </a:lnTo>
                      <a:lnTo>
                        <a:pt x="4" y="0"/>
                      </a:lnTo>
                      <a:lnTo>
                        <a:pt x="7" y="0"/>
                      </a:lnTo>
                      <a:lnTo>
                        <a:pt x="7" y="0"/>
                      </a:lnTo>
                      <a:lnTo>
                        <a:pt x="7" y="4"/>
                      </a:lnTo>
                      <a:lnTo>
                        <a:pt x="7" y="4"/>
                      </a:lnTo>
                      <a:lnTo>
                        <a:pt x="7" y="13"/>
                      </a:lnTo>
                      <a:lnTo>
                        <a:pt x="7" y="13"/>
                      </a:lnTo>
                      <a:lnTo>
                        <a:pt x="6" y="20"/>
                      </a:lnTo>
                      <a:lnTo>
                        <a:pt x="6" y="22"/>
                      </a:lnTo>
                      <a:lnTo>
                        <a:pt x="6" y="22"/>
                      </a:lnTo>
                      <a:close/>
                      <a:moveTo>
                        <a:pt x="4" y="24"/>
                      </a:moveTo>
                      <a:lnTo>
                        <a:pt x="4" y="24"/>
                      </a:lnTo>
                      <a:lnTo>
                        <a:pt x="7" y="24"/>
                      </a:lnTo>
                      <a:lnTo>
                        <a:pt x="7" y="24"/>
                      </a:lnTo>
                      <a:lnTo>
                        <a:pt x="7" y="27"/>
                      </a:lnTo>
                      <a:lnTo>
                        <a:pt x="7" y="27"/>
                      </a:lnTo>
                      <a:lnTo>
                        <a:pt x="7" y="31"/>
                      </a:lnTo>
                      <a:lnTo>
                        <a:pt x="7" y="31"/>
                      </a:lnTo>
                      <a:lnTo>
                        <a:pt x="4" y="31"/>
                      </a:lnTo>
                      <a:lnTo>
                        <a:pt x="4" y="31"/>
                      </a:lnTo>
                      <a:lnTo>
                        <a:pt x="2" y="31"/>
                      </a:lnTo>
                      <a:lnTo>
                        <a:pt x="2" y="31"/>
                      </a:lnTo>
                      <a:lnTo>
                        <a:pt x="0" y="27"/>
                      </a:lnTo>
                      <a:lnTo>
                        <a:pt x="0" y="27"/>
                      </a:lnTo>
                      <a:lnTo>
                        <a:pt x="2" y="26"/>
                      </a:lnTo>
                      <a:lnTo>
                        <a:pt x="2" y="26"/>
                      </a:lnTo>
                      <a:lnTo>
                        <a:pt x="4" y="2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7" name="Freeform 649">
                  <a:extLst>
                    <a:ext uri="{FF2B5EF4-FFF2-40B4-BE49-F238E27FC236}">
                      <a16:creationId xmlns="" xmlns:a16="http://schemas.microsoft.com/office/drawing/2014/main" id="{83986DF1-BB00-4C8E-B6F3-8EDC81A1A23A}"/>
                    </a:ext>
                  </a:extLst>
                </p:cNvPr>
                <p:cNvSpPr>
                  <a:spLocks/>
                </p:cNvSpPr>
                <p:nvPr/>
              </p:nvSpPr>
              <p:spPr bwMode="auto">
                <a:xfrm>
                  <a:off x="394495" y="3117850"/>
                  <a:ext cx="11113" cy="34925"/>
                </a:xfrm>
                <a:custGeom>
                  <a:avLst/>
                  <a:gdLst>
                    <a:gd name="T0" fmla="*/ 6 w 7"/>
                    <a:gd name="T1" fmla="*/ 22 h 22"/>
                    <a:gd name="T2" fmla="*/ 6 w 7"/>
                    <a:gd name="T3" fmla="*/ 22 h 22"/>
                    <a:gd name="T4" fmla="*/ 4 w 7"/>
                    <a:gd name="T5" fmla="*/ 22 h 22"/>
                    <a:gd name="T6" fmla="*/ 4 w 7"/>
                    <a:gd name="T7" fmla="*/ 22 h 22"/>
                    <a:gd name="T8" fmla="*/ 4 w 7"/>
                    <a:gd name="T9" fmla="*/ 20 h 22"/>
                    <a:gd name="T10" fmla="*/ 4 w 7"/>
                    <a:gd name="T11" fmla="*/ 20 h 22"/>
                    <a:gd name="T12" fmla="*/ 2 w 7"/>
                    <a:gd name="T13" fmla="*/ 11 h 22"/>
                    <a:gd name="T14" fmla="*/ 2 w 7"/>
                    <a:gd name="T15" fmla="*/ 11 h 22"/>
                    <a:gd name="T16" fmla="*/ 0 w 7"/>
                    <a:gd name="T17" fmla="*/ 4 h 22"/>
                    <a:gd name="T18" fmla="*/ 0 w 7"/>
                    <a:gd name="T19" fmla="*/ 4 h 22"/>
                    <a:gd name="T20" fmla="*/ 2 w 7"/>
                    <a:gd name="T21" fmla="*/ 0 h 22"/>
                    <a:gd name="T22" fmla="*/ 2 w 7"/>
                    <a:gd name="T23" fmla="*/ 0 h 22"/>
                    <a:gd name="T24" fmla="*/ 4 w 7"/>
                    <a:gd name="T25" fmla="*/ 0 h 22"/>
                    <a:gd name="T26" fmla="*/ 4 w 7"/>
                    <a:gd name="T27" fmla="*/ 0 h 22"/>
                    <a:gd name="T28" fmla="*/ 7 w 7"/>
                    <a:gd name="T29" fmla="*/ 0 h 22"/>
                    <a:gd name="T30" fmla="*/ 7 w 7"/>
                    <a:gd name="T31" fmla="*/ 0 h 22"/>
                    <a:gd name="T32" fmla="*/ 7 w 7"/>
                    <a:gd name="T33" fmla="*/ 4 h 22"/>
                    <a:gd name="T34" fmla="*/ 7 w 7"/>
                    <a:gd name="T35" fmla="*/ 4 h 22"/>
                    <a:gd name="T36" fmla="*/ 7 w 7"/>
                    <a:gd name="T37" fmla="*/ 13 h 22"/>
                    <a:gd name="T38" fmla="*/ 7 w 7"/>
                    <a:gd name="T39" fmla="*/ 13 h 22"/>
                    <a:gd name="T40" fmla="*/ 6 w 7"/>
                    <a:gd name="T41" fmla="*/ 20 h 22"/>
                    <a:gd name="T42" fmla="*/ 6 w 7"/>
                    <a:gd name="T43" fmla="*/ 22 h 22"/>
                    <a:gd name="T44" fmla="*/ 6 w 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22">
                      <a:moveTo>
                        <a:pt x="6" y="22"/>
                      </a:moveTo>
                      <a:lnTo>
                        <a:pt x="6" y="22"/>
                      </a:lnTo>
                      <a:lnTo>
                        <a:pt x="4" y="22"/>
                      </a:lnTo>
                      <a:lnTo>
                        <a:pt x="4" y="22"/>
                      </a:lnTo>
                      <a:lnTo>
                        <a:pt x="4" y="20"/>
                      </a:lnTo>
                      <a:lnTo>
                        <a:pt x="4" y="20"/>
                      </a:lnTo>
                      <a:lnTo>
                        <a:pt x="2" y="11"/>
                      </a:lnTo>
                      <a:lnTo>
                        <a:pt x="2" y="11"/>
                      </a:lnTo>
                      <a:lnTo>
                        <a:pt x="0" y="4"/>
                      </a:lnTo>
                      <a:lnTo>
                        <a:pt x="0" y="4"/>
                      </a:lnTo>
                      <a:lnTo>
                        <a:pt x="2" y="0"/>
                      </a:lnTo>
                      <a:lnTo>
                        <a:pt x="2" y="0"/>
                      </a:lnTo>
                      <a:lnTo>
                        <a:pt x="4" y="0"/>
                      </a:lnTo>
                      <a:lnTo>
                        <a:pt x="4" y="0"/>
                      </a:lnTo>
                      <a:lnTo>
                        <a:pt x="7" y="0"/>
                      </a:lnTo>
                      <a:lnTo>
                        <a:pt x="7" y="0"/>
                      </a:lnTo>
                      <a:lnTo>
                        <a:pt x="7" y="4"/>
                      </a:lnTo>
                      <a:lnTo>
                        <a:pt x="7" y="4"/>
                      </a:lnTo>
                      <a:lnTo>
                        <a:pt x="7" y="13"/>
                      </a:lnTo>
                      <a:lnTo>
                        <a:pt x="7" y="13"/>
                      </a:lnTo>
                      <a:lnTo>
                        <a:pt x="6" y="20"/>
                      </a:lnTo>
                      <a:lnTo>
                        <a:pt x="6" y="22"/>
                      </a:lnTo>
                      <a:lnTo>
                        <a:pt x="6"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8" name="Freeform 650">
                  <a:extLst>
                    <a:ext uri="{FF2B5EF4-FFF2-40B4-BE49-F238E27FC236}">
                      <a16:creationId xmlns="" xmlns:a16="http://schemas.microsoft.com/office/drawing/2014/main" id="{84DC0544-BCD3-4E44-B735-FC8BD6D1BACA}"/>
                    </a:ext>
                  </a:extLst>
                </p:cNvPr>
                <p:cNvSpPr>
                  <a:spLocks/>
                </p:cNvSpPr>
                <p:nvPr/>
              </p:nvSpPr>
              <p:spPr bwMode="auto">
                <a:xfrm>
                  <a:off x="394495" y="3155950"/>
                  <a:ext cx="11113" cy="11112"/>
                </a:xfrm>
                <a:custGeom>
                  <a:avLst/>
                  <a:gdLst>
                    <a:gd name="T0" fmla="*/ 4 w 7"/>
                    <a:gd name="T1" fmla="*/ 0 h 7"/>
                    <a:gd name="T2" fmla="*/ 4 w 7"/>
                    <a:gd name="T3" fmla="*/ 0 h 7"/>
                    <a:gd name="T4" fmla="*/ 7 w 7"/>
                    <a:gd name="T5" fmla="*/ 0 h 7"/>
                    <a:gd name="T6" fmla="*/ 7 w 7"/>
                    <a:gd name="T7" fmla="*/ 0 h 7"/>
                    <a:gd name="T8" fmla="*/ 7 w 7"/>
                    <a:gd name="T9" fmla="*/ 3 h 7"/>
                    <a:gd name="T10" fmla="*/ 7 w 7"/>
                    <a:gd name="T11" fmla="*/ 3 h 7"/>
                    <a:gd name="T12" fmla="*/ 7 w 7"/>
                    <a:gd name="T13" fmla="*/ 7 h 7"/>
                    <a:gd name="T14" fmla="*/ 7 w 7"/>
                    <a:gd name="T15" fmla="*/ 7 h 7"/>
                    <a:gd name="T16" fmla="*/ 4 w 7"/>
                    <a:gd name="T17" fmla="*/ 7 h 7"/>
                    <a:gd name="T18" fmla="*/ 4 w 7"/>
                    <a:gd name="T19" fmla="*/ 7 h 7"/>
                    <a:gd name="T20" fmla="*/ 2 w 7"/>
                    <a:gd name="T21" fmla="*/ 7 h 7"/>
                    <a:gd name="T22" fmla="*/ 2 w 7"/>
                    <a:gd name="T23" fmla="*/ 7 h 7"/>
                    <a:gd name="T24" fmla="*/ 0 w 7"/>
                    <a:gd name="T25" fmla="*/ 3 h 7"/>
                    <a:gd name="T26" fmla="*/ 0 w 7"/>
                    <a:gd name="T27" fmla="*/ 3 h 7"/>
                    <a:gd name="T28" fmla="*/ 2 w 7"/>
                    <a:gd name="T29" fmla="*/ 2 h 7"/>
                    <a:gd name="T30" fmla="*/ 2 w 7"/>
                    <a:gd name="T31" fmla="*/ 2 h 7"/>
                    <a:gd name="T32" fmla="*/ 4 w 7"/>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4" y="0"/>
                      </a:moveTo>
                      <a:lnTo>
                        <a:pt x="4" y="0"/>
                      </a:lnTo>
                      <a:lnTo>
                        <a:pt x="7" y="0"/>
                      </a:lnTo>
                      <a:lnTo>
                        <a:pt x="7" y="0"/>
                      </a:lnTo>
                      <a:lnTo>
                        <a:pt x="7" y="3"/>
                      </a:lnTo>
                      <a:lnTo>
                        <a:pt x="7" y="3"/>
                      </a:lnTo>
                      <a:lnTo>
                        <a:pt x="7" y="7"/>
                      </a:lnTo>
                      <a:lnTo>
                        <a:pt x="7" y="7"/>
                      </a:lnTo>
                      <a:lnTo>
                        <a:pt x="4" y="7"/>
                      </a:lnTo>
                      <a:lnTo>
                        <a:pt x="4" y="7"/>
                      </a:lnTo>
                      <a:lnTo>
                        <a:pt x="2" y="7"/>
                      </a:lnTo>
                      <a:lnTo>
                        <a:pt x="2" y="7"/>
                      </a:lnTo>
                      <a:lnTo>
                        <a:pt x="0" y="3"/>
                      </a:lnTo>
                      <a:lnTo>
                        <a:pt x="0" y="3"/>
                      </a:lnTo>
                      <a:lnTo>
                        <a:pt x="2" y="2"/>
                      </a:lnTo>
                      <a:lnTo>
                        <a:pt x="2" y="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3" name="Group 322"/>
          <p:cNvGrpSpPr/>
          <p:nvPr/>
        </p:nvGrpSpPr>
        <p:grpSpPr>
          <a:xfrm>
            <a:off x="4620169" y="4582054"/>
            <a:ext cx="2043581" cy="1296427"/>
            <a:chOff x="4620169" y="4582054"/>
            <a:chExt cx="2043581" cy="1296427"/>
          </a:xfrm>
        </p:grpSpPr>
        <p:sp>
          <p:nvSpPr>
            <p:cNvPr id="230" name="Rectangle 313">
              <a:extLst>
                <a:ext uri="{FF2B5EF4-FFF2-40B4-BE49-F238E27FC236}">
                  <a16:creationId xmlns="" xmlns:a16="http://schemas.microsoft.com/office/drawing/2014/main" id="{BC5E174F-A599-4CE2-9914-DACD323A331A}"/>
                </a:ext>
              </a:extLst>
            </p:cNvPr>
            <p:cNvSpPr>
              <a:spLocks noChangeArrowheads="1"/>
            </p:cNvSpPr>
            <p:nvPr/>
          </p:nvSpPr>
          <p:spPr bwMode="auto">
            <a:xfrm>
              <a:off x="5037944" y="4824346"/>
              <a:ext cx="1625806" cy="1054135"/>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Define clear roles and responsibilities across platform and application security teams</a:t>
              </a:r>
            </a:p>
            <a:p>
              <a:pPr lvl="0">
                <a:spcAft>
                  <a:spcPts val="300"/>
                </a:spcAft>
              </a:pPr>
              <a:r>
                <a:rPr lang="en-US" altLang="en-US" sz="900" dirty="0">
                  <a:latin typeface="+mn-lt"/>
                </a:rPr>
                <a:t>Responsibility for security across cloud stack</a:t>
              </a:r>
              <a:endParaRPr kumimoji="0" lang="en-US" altLang="en-US" sz="900" b="0" i="0" u="none" strike="noStrike" cap="none" normalizeH="0" dirty="0">
                <a:ln>
                  <a:noFill/>
                </a:ln>
                <a:effectLst/>
                <a:latin typeface="+mn-lt"/>
              </a:endParaRPr>
            </a:p>
          </p:txBody>
        </p:sp>
        <p:grpSp>
          <p:nvGrpSpPr>
            <p:cNvPr id="320" name="Group 319">
              <a:extLst>
                <a:ext uri="{FF2B5EF4-FFF2-40B4-BE49-F238E27FC236}">
                  <a16:creationId xmlns="" xmlns:a16="http://schemas.microsoft.com/office/drawing/2014/main" id="{2072E0C0-7B74-4869-BD73-D30637460667}"/>
                </a:ext>
              </a:extLst>
            </p:cNvPr>
            <p:cNvGrpSpPr/>
            <p:nvPr/>
          </p:nvGrpSpPr>
          <p:grpSpPr>
            <a:xfrm>
              <a:off x="4620169" y="4582054"/>
              <a:ext cx="585788" cy="585788"/>
              <a:chOff x="4655794" y="4826680"/>
              <a:chExt cx="585788" cy="585788"/>
            </a:xfrm>
          </p:grpSpPr>
          <p:sp>
            <p:nvSpPr>
              <p:cNvPr id="231" name="Freeform 316">
                <a:extLst>
                  <a:ext uri="{FF2B5EF4-FFF2-40B4-BE49-F238E27FC236}">
                    <a16:creationId xmlns="" xmlns:a16="http://schemas.microsoft.com/office/drawing/2014/main" id="{D965B997-EC49-485B-8CB3-8CE7BA79AD68}"/>
                  </a:ext>
                </a:extLst>
              </p:cNvPr>
              <p:cNvSpPr>
                <a:spLocks/>
              </p:cNvSpPr>
              <p:nvPr/>
            </p:nvSpPr>
            <p:spPr bwMode="auto">
              <a:xfrm>
                <a:off x="4655794" y="4826680"/>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32" name="Group 231">
                <a:extLst>
                  <a:ext uri="{FF2B5EF4-FFF2-40B4-BE49-F238E27FC236}">
                    <a16:creationId xmlns="" xmlns:a16="http://schemas.microsoft.com/office/drawing/2014/main" id="{0C3AC1B4-FA0D-45D4-B523-81A8FA22F0AD}"/>
                  </a:ext>
                </a:extLst>
              </p:cNvPr>
              <p:cNvGrpSpPr/>
              <p:nvPr/>
            </p:nvGrpSpPr>
            <p:grpSpPr>
              <a:xfrm>
                <a:off x="4797876" y="4940187"/>
                <a:ext cx="301625" cy="358775"/>
                <a:chOff x="4772819" y="6540505"/>
                <a:chExt cx="301625" cy="358775"/>
              </a:xfrm>
            </p:grpSpPr>
            <p:sp>
              <p:nvSpPr>
                <p:cNvPr id="233" name="Freeform 531">
                  <a:extLst>
                    <a:ext uri="{FF2B5EF4-FFF2-40B4-BE49-F238E27FC236}">
                      <a16:creationId xmlns="" xmlns:a16="http://schemas.microsoft.com/office/drawing/2014/main" id="{913C8B79-2652-44DD-8CB0-BD202013FAEA}"/>
                    </a:ext>
                  </a:extLst>
                </p:cNvPr>
                <p:cNvSpPr>
                  <a:spLocks noEditPoints="1"/>
                </p:cNvSpPr>
                <p:nvPr/>
              </p:nvSpPr>
              <p:spPr bwMode="auto">
                <a:xfrm>
                  <a:off x="4772819" y="6540505"/>
                  <a:ext cx="301625" cy="255587"/>
                </a:xfrm>
                <a:custGeom>
                  <a:avLst/>
                  <a:gdLst>
                    <a:gd name="T0" fmla="*/ 71 w 190"/>
                    <a:gd name="T1" fmla="*/ 68 h 161"/>
                    <a:gd name="T2" fmla="*/ 119 w 190"/>
                    <a:gd name="T3" fmla="*/ 66 h 161"/>
                    <a:gd name="T4" fmla="*/ 126 w 190"/>
                    <a:gd name="T5" fmla="*/ 62 h 161"/>
                    <a:gd name="T6" fmla="*/ 47 w 190"/>
                    <a:gd name="T7" fmla="*/ 66 h 161"/>
                    <a:gd name="T8" fmla="*/ 46 w 190"/>
                    <a:gd name="T9" fmla="*/ 73 h 161"/>
                    <a:gd name="T10" fmla="*/ 51 w 190"/>
                    <a:gd name="T11" fmla="*/ 75 h 161"/>
                    <a:gd name="T12" fmla="*/ 51 w 190"/>
                    <a:gd name="T13" fmla="*/ 69 h 161"/>
                    <a:gd name="T14" fmla="*/ 155 w 190"/>
                    <a:gd name="T15" fmla="*/ 13 h 161"/>
                    <a:gd name="T16" fmla="*/ 137 w 190"/>
                    <a:gd name="T17" fmla="*/ 7 h 161"/>
                    <a:gd name="T18" fmla="*/ 126 w 190"/>
                    <a:gd name="T19" fmla="*/ 27 h 161"/>
                    <a:gd name="T20" fmla="*/ 131 w 190"/>
                    <a:gd name="T21" fmla="*/ 44 h 161"/>
                    <a:gd name="T22" fmla="*/ 131 w 190"/>
                    <a:gd name="T23" fmla="*/ 58 h 161"/>
                    <a:gd name="T24" fmla="*/ 153 w 190"/>
                    <a:gd name="T25" fmla="*/ 58 h 161"/>
                    <a:gd name="T26" fmla="*/ 161 w 190"/>
                    <a:gd name="T27" fmla="*/ 40 h 161"/>
                    <a:gd name="T28" fmla="*/ 57 w 190"/>
                    <a:gd name="T29" fmla="*/ 9 h 161"/>
                    <a:gd name="T30" fmla="*/ 36 w 190"/>
                    <a:gd name="T31" fmla="*/ 11 h 161"/>
                    <a:gd name="T32" fmla="*/ 33 w 190"/>
                    <a:gd name="T33" fmla="*/ 31 h 161"/>
                    <a:gd name="T34" fmla="*/ 31 w 190"/>
                    <a:gd name="T35" fmla="*/ 42 h 161"/>
                    <a:gd name="T36" fmla="*/ 36 w 190"/>
                    <a:gd name="T37" fmla="*/ 49 h 161"/>
                    <a:gd name="T38" fmla="*/ 60 w 190"/>
                    <a:gd name="T39" fmla="*/ 55 h 161"/>
                    <a:gd name="T40" fmla="*/ 60 w 190"/>
                    <a:gd name="T41" fmla="*/ 46 h 161"/>
                    <a:gd name="T42" fmla="*/ 64 w 190"/>
                    <a:gd name="T43" fmla="*/ 27 h 161"/>
                    <a:gd name="T44" fmla="*/ 58 w 190"/>
                    <a:gd name="T45" fmla="*/ 11 h 161"/>
                    <a:gd name="T46" fmla="*/ 9 w 190"/>
                    <a:gd name="T47" fmla="*/ 69 h 161"/>
                    <a:gd name="T48" fmla="*/ 0 w 190"/>
                    <a:gd name="T49" fmla="*/ 135 h 161"/>
                    <a:gd name="T50" fmla="*/ 24 w 190"/>
                    <a:gd name="T51" fmla="*/ 102 h 161"/>
                    <a:gd name="T52" fmla="*/ 40 w 190"/>
                    <a:gd name="T53" fmla="*/ 78 h 161"/>
                    <a:gd name="T54" fmla="*/ 181 w 190"/>
                    <a:gd name="T55" fmla="*/ 73 h 161"/>
                    <a:gd name="T56" fmla="*/ 151 w 190"/>
                    <a:gd name="T57" fmla="*/ 77 h 161"/>
                    <a:gd name="T58" fmla="*/ 155 w 190"/>
                    <a:gd name="T59" fmla="*/ 82 h 161"/>
                    <a:gd name="T60" fmla="*/ 168 w 190"/>
                    <a:gd name="T61" fmla="*/ 120 h 161"/>
                    <a:gd name="T62" fmla="*/ 190 w 190"/>
                    <a:gd name="T63" fmla="*/ 135 h 161"/>
                    <a:gd name="T64" fmla="*/ 181 w 190"/>
                    <a:gd name="T65" fmla="*/ 73 h 161"/>
                    <a:gd name="T66" fmla="*/ 119 w 190"/>
                    <a:gd name="T67" fmla="*/ 33 h 161"/>
                    <a:gd name="T68" fmla="*/ 113 w 190"/>
                    <a:gd name="T69" fmla="*/ 7 h 161"/>
                    <a:gd name="T70" fmla="*/ 95 w 190"/>
                    <a:gd name="T71" fmla="*/ 0 h 161"/>
                    <a:gd name="T72" fmla="*/ 71 w 190"/>
                    <a:gd name="T73" fmla="*/ 18 h 161"/>
                    <a:gd name="T74" fmla="*/ 68 w 190"/>
                    <a:gd name="T75" fmla="*/ 35 h 161"/>
                    <a:gd name="T76" fmla="*/ 71 w 190"/>
                    <a:gd name="T77" fmla="*/ 47 h 161"/>
                    <a:gd name="T78" fmla="*/ 78 w 190"/>
                    <a:gd name="T79" fmla="*/ 62 h 161"/>
                    <a:gd name="T80" fmla="*/ 111 w 190"/>
                    <a:gd name="T81" fmla="*/ 69 h 161"/>
                    <a:gd name="T82" fmla="*/ 115 w 190"/>
                    <a:gd name="T83" fmla="*/ 49 h 161"/>
                    <a:gd name="T84" fmla="*/ 124 w 190"/>
                    <a:gd name="T85" fmla="*/ 38 h 161"/>
                    <a:gd name="T86" fmla="*/ 131 w 190"/>
                    <a:gd name="T87" fmla="*/ 80 h 161"/>
                    <a:gd name="T88" fmla="*/ 102 w 190"/>
                    <a:gd name="T89" fmla="*/ 102 h 161"/>
                    <a:gd name="T90" fmla="*/ 102 w 190"/>
                    <a:gd name="T91" fmla="*/ 88 h 161"/>
                    <a:gd name="T92" fmla="*/ 93 w 190"/>
                    <a:gd name="T93" fmla="*/ 93 h 161"/>
                    <a:gd name="T94" fmla="*/ 88 w 190"/>
                    <a:gd name="T95" fmla="*/ 122 h 161"/>
                    <a:gd name="T96" fmla="*/ 38 w 190"/>
                    <a:gd name="T97" fmla="*/ 88 h 161"/>
                    <a:gd name="T98" fmla="*/ 27 w 190"/>
                    <a:gd name="T99" fmla="*/ 157 h 161"/>
                    <a:gd name="T100" fmla="*/ 53 w 190"/>
                    <a:gd name="T101" fmla="*/ 139 h 161"/>
                    <a:gd name="T102" fmla="*/ 84 w 190"/>
                    <a:gd name="T103" fmla="*/ 130 h 161"/>
                    <a:gd name="T104" fmla="*/ 99 w 190"/>
                    <a:gd name="T105" fmla="*/ 122 h 161"/>
                    <a:gd name="T106" fmla="*/ 137 w 190"/>
                    <a:gd name="T107" fmla="*/ 139 h 161"/>
                    <a:gd name="T108" fmla="*/ 155 w 190"/>
                    <a:gd name="T109" fmla="*/ 159 h 161"/>
                    <a:gd name="T110" fmla="*/ 153 w 190"/>
                    <a:gd name="T111" fmla="*/ 9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 h="161">
                      <a:moveTo>
                        <a:pt x="62" y="60"/>
                      </a:moveTo>
                      <a:lnTo>
                        <a:pt x="58" y="71"/>
                      </a:lnTo>
                      <a:lnTo>
                        <a:pt x="58" y="71"/>
                      </a:lnTo>
                      <a:lnTo>
                        <a:pt x="71" y="68"/>
                      </a:lnTo>
                      <a:lnTo>
                        <a:pt x="71" y="68"/>
                      </a:lnTo>
                      <a:lnTo>
                        <a:pt x="71" y="64"/>
                      </a:lnTo>
                      <a:lnTo>
                        <a:pt x="71" y="64"/>
                      </a:lnTo>
                      <a:lnTo>
                        <a:pt x="62" y="60"/>
                      </a:lnTo>
                      <a:lnTo>
                        <a:pt x="62" y="60"/>
                      </a:lnTo>
                      <a:close/>
                      <a:moveTo>
                        <a:pt x="119" y="66"/>
                      </a:moveTo>
                      <a:lnTo>
                        <a:pt x="119" y="68"/>
                      </a:lnTo>
                      <a:lnTo>
                        <a:pt x="119" y="68"/>
                      </a:lnTo>
                      <a:lnTo>
                        <a:pt x="122" y="69"/>
                      </a:lnTo>
                      <a:lnTo>
                        <a:pt x="122" y="69"/>
                      </a:lnTo>
                      <a:lnTo>
                        <a:pt x="126" y="62"/>
                      </a:lnTo>
                      <a:lnTo>
                        <a:pt x="126" y="62"/>
                      </a:lnTo>
                      <a:lnTo>
                        <a:pt x="119" y="66"/>
                      </a:lnTo>
                      <a:lnTo>
                        <a:pt x="119" y="66"/>
                      </a:lnTo>
                      <a:close/>
                      <a:moveTo>
                        <a:pt x="51" y="69"/>
                      </a:moveTo>
                      <a:lnTo>
                        <a:pt x="47" y="66"/>
                      </a:lnTo>
                      <a:lnTo>
                        <a:pt x="47" y="66"/>
                      </a:lnTo>
                      <a:lnTo>
                        <a:pt x="44" y="69"/>
                      </a:lnTo>
                      <a:lnTo>
                        <a:pt x="44" y="69"/>
                      </a:lnTo>
                      <a:lnTo>
                        <a:pt x="46" y="73"/>
                      </a:lnTo>
                      <a:lnTo>
                        <a:pt x="46" y="73"/>
                      </a:lnTo>
                      <a:lnTo>
                        <a:pt x="44" y="77"/>
                      </a:lnTo>
                      <a:lnTo>
                        <a:pt x="44" y="77"/>
                      </a:lnTo>
                      <a:lnTo>
                        <a:pt x="44" y="77"/>
                      </a:lnTo>
                      <a:lnTo>
                        <a:pt x="44" y="77"/>
                      </a:lnTo>
                      <a:lnTo>
                        <a:pt x="51" y="75"/>
                      </a:lnTo>
                      <a:lnTo>
                        <a:pt x="51" y="75"/>
                      </a:lnTo>
                      <a:lnTo>
                        <a:pt x="49" y="73"/>
                      </a:lnTo>
                      <a:lnTo>
                        <a:pt x="49" y="73"/>
                      </a:lnTo>
                      <a:lnTo>
                        <a:pt x="51" y="69"/>
                      </a:lnTo>
                      <a:lnTo>
                        <a:pt x="51" y="69"/>
                      </a:lnTo>
                      <a:close/>
                      <a:moveTo>
                        <a:pt x="161" y="33"/>
                      </a:moveTo>
                      <a:lnTo>
                        <a:pt x="161" y="33"/>
                      </a:lnTo>
                      <a:lnTo>
                        <a:pt x="161" y="24"/>
                      </a:lnTo>
                      <a:lnTo>
                        <a:pt x="157" y="16"/>
                      </a:lnTo>
                      <a:lnTo>
                        <a:pt x="155" y="13"/>
                      </a:lnTo>
                      <a:lnTo>
                        <a:pt x="151" y="9"/>
                      </a:lnTo>
                      <a:lnTo>
                        <a:pt x="148" y="7"/>
                      </a:lnTo>
                      <a:lnTo>
                        <a:pt x="142" y="7"/>
                      </a:lnTo>
                      <a:lnTo>
                        <a:pt x="142" y="7"/>
                      </a:lnTo>
                      <a:lnTo>
                        <a:pt x="137" y="7"/>
                      </a:lnTo>
                      <a:lnTo>
                        <a:pt x="131" y="9"/>
                      </a:lnTo>
                      <a:lnTo>
                        <a:pt x="128" y="13"/>
                      </a:lnTo>
                      <a:lnTo>
                        <a:pt x="126" y="16"/>
                      </a:lnTo>
                      <a:lnTo>
                        <a:pt x="126" y="16"/>
                      </a:lnTo>
                      <a:lnTo>
                        <a:pt x="126" y="27"/>
                      </a:lnTo>
                      <a:lnTo>
                        <a:pt x="126" y="27"/>
                      </a:lnTo>
                      <a:lnTo>
                        <a:pt x="130" y="31"/>
                      </a:lnTo>
                      <a:lnTo>
                        <a:pt x="130" y="31"/>
                      </a:lnTo>
                      <a:lnTo>
                        <a:pt x="131" y="37"/>
                      </a:lnTo>
                      <a:lnTo>
                        <a:pt x="131" y="44"/>
                      </a:lnTo>
                      <a:lnTo>
                        <a:pt x="128" y="49"/>
                      </a:lnTo>
                      <a:lnTo>
                        <a:pt x="124" y="53"/>
                      </a:lnTo>
                      <a:lnTo>
                        <a:pt x="124" y="55"/>
                      </a:lnTo>
                      <a:lnTo>
                        <a:pt x="124" y="55"/>
                      </a:lnTo>
                      <a:lnTo>
                        <a:pt x="131" y="58"/>
                      </a:lnTo>
                      <a:lnTo>
                        <a:pt x="139" y="75"/>
                      </a:lnTo>
                      <a:lnTo>
                        <a:pt x="139" y="75"/>
                      </a:lnTo>
                      <a:lnTo>
                        <a:pt x="144" y="77"/>
                      </a:lnTo>
                      <a:lnTo>
                        <a:pt x="144" y="77"/>
                      </a:lnTo>
                      <a:lnTo>
                        <a:pt x="153" y="58"/>
                      </a:lnTo>
                      <a:lnTo>
                        <a:pt x="153" y="58"/>
                      </a:lnTo>
                      <a:lnTo>
                        <a:pt x="164" y="53"/>
                      </a:lnTo>
                      <a:lnTo>
                        <a:pt x="164" y="53"/>
                      </a:lnTo>
                      <a:lnTo>
                        <a:pt x="161" y="46"/>
                      </a:lnTo>
                      <a:lnTo>
                        <a:pt x="161" y="40"/>
                      </a:lnTo>
                      <a:lnTo>
                        <a:pt x="161" y="33"/>
                      </a:lnTo>
                      <a:lnTo>
                        <a:pt x="161" y="33"/>
                      </a:lnTo>
                      <a:close/>
                      <a:moveTo>
                        <a:pt x="58" y="11"/>
                      </a:moveTo>
                      <a:lnTo>
                        <a:pt x="58" y="11"/>
                      </a:lnTo>
                      <a:lnTo>
                        <a:pt x="57" y="9"/>
                      </a:lnTo>
                      <a:lnTo>
                        <a:pt x="55" y="7"/>
                      </a:lnTo>
                      <a:lnTo>
                        <a:pt x="47" y="7"/>
                      </a:lnTo>
                      <a:lnTo>
                        <a:pt x="47" y="7"/>
                      </a:lnTo>
                      <a:lnTo>
                        <a:pt x="40" y="7"/>
                      </a:lnTo>
                      <a:lnTo>
                        <a:pt x="36" y="11"/>
                      </a:lnTo>
                      <a:lnTo>
                        <a:pt x="33" y="15"/>
                      </a:lnTo>
                      <a:lnTo>
                        <a:pt x="33" y="20"/>
                      </a:lnTo>
                      <a:lnTo>
                        <a:pt x="33" y="20"/>
                      </a:lnTo>
                      <a:lnTo>
                        <a:pt x="33" y="31"/>
                      </a:lnTo>
                      <a:lnTo>
                        <a:pt x="33" y="31"/>
                      </a:lnTo>
                      <a:lnTo>
                        <a:pt x="31" y="31"/>
                      </a:lnTo>
                      <a:lnTo>
                        <a:pt x="29" y="33"/>
                      </a:lnTo>
                      <a:lnTo>
                        <a:pt x="29" y="33"/>
                      </a:lnTo>
                      <a:lnTo>
                        <a:pt x="29" y="37"/>
                      </a:lnTo>
                      <a:lnTo>
                        <a:pt x="31" y="42"/>
                      </a:lnTo>
                      <a:lnTo>
                        <a:pt x="31" y="42"/>
                      </a:lnTo>
                      <a:lnTo>
                        <a:pt x="35" y="42"/>
                      </a:lnTo>
                      <a:lnTo>
                        <a:pt x="35" y="42"/>
                      </a:lnTo>
                      <a:lnTo>
                        <a:pt x="36" y="49"/>
                      </a:lnTo>
                      <a:lnTo>
                        <a:pt x="36" y="49"/>
                      </a:lnTo>
                      <a:lnTo>
                        <a:pt x="36" y="55"/>
                      </a:lnTo>
                      <a:lnTo>
                        <a:pt x="36" y="55"/>
                      </a:lnTo>
                      <a:lnTo>
                        <a:pt x="47" y="62"/>
                      </a:lnTo>
                      <a:lnTo>
                        <a:pt x="47" y="62"/>
                      </a:lnTo>
                      <a:lnTo>
                        <a:pt x="60" y="55"/>
                      </a:lnTo>
                      <a:lnTo>
                        <a:pt x="60" y="55"/>
                      </a:lnTo>
                      <a:lnTo>
                        <a:pt x="60" y="49"/>
                      </a:lnTo>
                      <a:lnTo>
                        <a:pt x="60" y="49"/>
                      </a:lnTo>
                      <a:lnTo>
                        <a:pt x="60" y="46"/>
                      </a:lnTo>
                      <a:lnTo>
                        <a:pt x="60" y="46"/>
                      </a:lnTo>
                      <a:lnTo>
                        <a:pt x="58" y="38"/>
                      </a:lnTo>
                      <a:lnTo>
                        <a:pt x="60" y="31"/>
                      </a:lnTo>
                      <a:lnTo>
                        <a:pt x="60" y="31"/>
                      </a:lnTo>
                      <a:lnTo>
                        <a:pt x="64" y="27"/>
                      </a:lnTo>
                      <a:lnTo>
                        <a:pt x="64" y="27"/>
                      </a:lnTo>
                      <a:lnTo>
                        <a:pt x="64" y="15"/>
                      </a:lnTo>
                      <a:lnTo>
                        <a:pt x="64" y="15"/>
                      </a:lnTo>
                      <a:lnTo>
                        <a:pt x="62" y="13"/>
                      </a:lnTo>
                      <a:lnTo>
                        <a:pt x="58" y="11"/>
                      </a:lnTo>
                      <a:lnTo>
                        <a:pt x="58" y="11"/>
                      </a:lnTo>
                      <a:close/>
                      <a:moveTo>
                        <a:pt x="35" y="60"/>
                      </a:moveTo>
                      <a:lnTo>
                        <a:pt x="35" y="60"/>
                      </a:lnTo>
                      <a:lnTo>
                        <a:pt x="22" y="64"/>
                      </a:lnTo>
                      <a:lnTo>
                        <a:pt x="9" y="69"/>
                      </a:lnTo>
                      <a:lnTo>
                        <a:pt x="9" y="69"/>
                      </a:lnTo>
                      <a:lnTo>
                        <a:pt x="5" y="75"/>
                      </a:lnTo>
                      <a:lnTo>
                        <a:pt x="4" y="89"/>
                      </a:lnTo>
                      <a:lnTo>
                        <a:pt x="2" y="111"/>
                      </a:lnTo>
                      <a:lnTo>
                        <a:pt x="0" y="135"/>
                      </a:lnTo>
                      <a:lnTo>
                        <a:pt x="0" y="135"/>
                      </a:lnTo>
                      <a:lnTo>
                        <a:pt x="5" y="137"/>
                      </a:lnTo>
                      <a:lnTo>
                        <a:pt x="20" y="141"/>
                      </a:lnTo>
                      <a:lnTo>
                        <a:pt x="20" y="141"/>
                      </a:lnTo>
                      <a:lnTo>
                        <a:pt x="22" y="120"/>
                      </a:lnTo>
                      <a:lnTo>
                        <a:pt x="24" y="102"/>
                      </a:lnTo>
                      <a:lnTo>
                        <a:pt x="27" y="89"/>
                      </a:lnTo>
                      <a:lnTo>
                        <a:pt x="31" y="84"/>
                      </a:lnTo>
                      <a:lnTo>
                        <a:pt x="35" y="82"/>
                      </a:lnTo>
                      <a:lnTo>
                        <a:pt x="35" y="82"/>
                      </a:lnTo>
                      <a:lnTo>
                        <a:pt x="40" y="78"/>
                      </a:lnTo>
                      <a:lnTo>
                        <a:pt x="40" y="78"/>
                      </a:lnTo>
                      <a:lnTo>
                        <a:pt x="35" y="60"/>
                      </a:lnTo>
                      <a:lnTo>
                        <a:pt x="35" y="60"/>
                      </a:lnTo>
                      <a:close/>
                      <a:moveTo>
                        <a:pt x="181" y="73"/>
                      </a:moveTo>
                      <a:lnTo>
                        <a:pt x="181" y="73"/>
                      </a:lnTo>
                      <a:lnTo>
                        <a:pt x="159" y="62"/>
                      </a:lnTo>
                      <a:lnTo>
                        <a:pt x="159" y="62"/>
                      </a:lnTo>
                      <a:lnTo>
                        <a:pt x="168" y="77"/>
                      </a:lnTo>
                      <a:lnTo>
                        <a:pt x="168" y="77"/>
                      </a:lnTo>
                      <a:lnTo>
                        <a:pt x="151" y="77"/>
                      </a:lnTo>
                      <a:lnTo>
                        <a:pt x="151" y="77"/>
                      </a:lnTo>
                      <a:lnTo>
                        <a:pt x="151" y="78"/>
                      </a:lnTo>
                      <a:lnTo>
                        <a:pt x="151" y="78"/>
                      </a:lnTo>
                      <a:lnTo>
                        <a:pt x="155" y="82"/>
                      </a:lnTo>
                      <a:lnTo>
                        <a:pt x="155" y="82"/>
                      </a:lnTo>
                      <a:lnTo>
                        <a:pt x="159" y="86"/>
                      </a:lnTo>
                      <a:lnTo>
                        <a:pt x="162" y="89"/>
                      </a:lnTo>
                      <a:lnTo>
                        <a:pt x="166" y="104"/>
                      </a:lnTo>
                      <a:lnTo>
                        <a:pt x="166" y="104"/>
                      </a:lnTo>
                      <a:lnTo>
                        <a:pt x="168" y="120"/>
                      </a:lnTo>
                      <a:lnTo>
                        <a:pt x="170" y="141"/>
                      </a:lnTo>
                      <a:lnTo>
                        <a:pt x="170" y="141"/>
                      </a:lnTo>
                      <a:lnTo>
                        <a:pt x="184" y="137"/>
                      </a:lnTo>
                      <a:lnTo>
                        <a:pt x="190" y="135"/>
                      </a:lnTo>
                      <a:lnTo>
                        <a:pt x="190" y="135"/>
                      </a:lnTo>
                      <a:lnTo>
                        <a:pt x="188" y="111"/>
                      </a:lnTo>
                      <a:lnTo>
                        <a:pt x="186" y="91"/>
                      </a:lnTo>
                      <a:lnTo>
                        <a:pt x="184" y="78"/>
                      </a:lnTo>
                      <a:lnTo>
                        <a:pt x="181" y="73"/>
                      </a:lnTo>
                      <a:lnTo>
                        <a:pt x="181" y="73"/>
                      </a:lnTo>
                      <a:close/>
                      <a:moveTo>
                        <a:pt x="122" y="35"/>
                      </a:moveTo>
                      <a:lnTo>
                        <a:pt x="122" y="35"/>
                      </a:lnTo>
                      <a:lnTo>
                        <a:pt x="120" y="33"/>
                      </a:lnTo>
                      <a:lnTo>
                        <a:pt x="119" y="33"/>
                      </a:lnTo>
                      <a:lnTo>
                        <a:pt x="119" y="33"/>
                      </a:lnTo>
                      <a:lnTo>
                        <a:pt x="119" y="20"/>
                      </a:lnTo>
                      <a:lnTo>
                        <a:pt x="119" y="20"/>
                      </a:lnTo>
                      <a:lnTo>
                        <a:pt x="119" y="15"/>
                      </a:lnTo>
                      <a:lnTo>
                        <a:pt x="117" y="11"/>
                      </a:lnTo>
                      <a:lnTo>
                        <a:pt x="113" y="7"/>
                      </a:lnTo>
                      <a:lnTo>
                        <a:pt x="109" y="7"/>
                      </a:lnTo>
                      <a:lnTo>
                        <a:pt x="109" y="7"/>
                      </a:lnTo>
                      <a:lnTo>
                        <a:pt x="108" y="4"/>
                      </a:lnTo>
                      <a:lnTo>
                        <a:pt x="104" y="2"/>
                      </a:lnTo>
                      <a:lnTo>
                        <a:pt x="95" y="0"/>
                      </a:lnTo>
                      <a:lnTo>
                        <a:pt x="95" y="0"/>
                      </a:lnTo>
                      <a:lnTo>
                        <a:pt x="86" y="0"/>
                      </a:lnTo>
                      <a:lnTo>
                        <a:pt x="77" y="5"/>
                      </a:lnTo>
                      <a:lnTo>
                        <a:pt x="73" y="11"/>
                      </a:lnTo>
                      <a:lnTo>
                        <a:pt x="71" y="18"/>
                      </a:lnTo>
                      <a:lnTo>
                        <a:pt x="71" y="18"/>
                      </a:lnTo>
                      <a:lnTo>
                        <a:pt x="71" y="33"/>
                      </a:lnTo>
                      <a:lnTo>
                        <a:pt x="71" y="33"/>
                      </a:lnTo>
                      <a:lnTo>
                        <a:pt x="69" y="33"/>
                      </a:lnTo>
                      <a:lnTo>
                        <a:pt x="68" y="35"/>
                      </a:lnTo>
                      <a:lnTo>
                        <a:pt x="68" y="35"/>
                      </a:lnTo>
                      <a:lnTo>
                        <a:pt x="68" y="38"/>
                      </a:lnTo>
                      <a:lnTo>
                        <a:pt x="68" y="42"/>
                      </a:lnTo>
                      <a:lnTo>
                        <a:pt x="71" y="47"/>
                      </a:lnTo>
                      <a:lnTo>
                        <a:pt x="71" y="47"/>
                      </a:lnTo>
                      <a:lnTo>
                        <a:pt x="73" y="49"/>
                      </a:lnTo>
                      <a:lnTo>
                        <a:pt x="75" y="49"/>
                      </a:lnTo>
                      <a:lnTo>
                        <a:pt x="75" y="49"/>
                      </a:lnTo>
                      <a:lnTo>
                        <a:pt x="78" y="62"/>
                      </a:lnTo>
                      <a:lnTo>
                        <a:pt x="78" y="62"/>
                      </a:lnTo>
                      <a:lnTo>
                        <a:pt x="78" y="69"/>
                      </a:lnTo>
                      <a:lnTo>
                        <a:pt x="78" y="69"/>
                      </a:lnTo>
                      <a:lnTo>
                        <a:pt x="95" y="77"/>
                      </a:lnTo>
                      <a:lnTo>
                        <a:pt x="95" y="77"/>
                      </a:lnTo>
                      <a:lnTo>
                        <a:pt x="111" y="69"/>
                      </a:lnTo>
                      <a:lnTo>
                        <a:pt x="111" y="69"/>
                      </a:lnTo>
                      <a:lnTo>
                        <a:pt x="111" y="62"/>
                      </a:lnTo>
                      <a:lnTo>
                        <a:pt x="111" y="62"/>
                      </a:lnTo>
                      <a:lnTo>
                        <a:pt x="115" y="49"/>
                      </a:lnTo>
                      <a:lnTo>
                        <a:pt x="115" y="49"/>
                      </a:lnTo>
                      <a:lnTo>
                        <a:pt x="117" y="49"/>
                      </a:lnTo>
                      <a:lnTo>
                        <a:pt x="120" y="47"/>
                      </a:lnTo>
                      <a:lnTo>
                        <a:pt x="120" y="47"/>
                      </a:lnTo>
                      <a:lnTo>
                        <a:pt x="122" y="42"/>
                      </a:lnTo>
                      <a:lnTo>
                        <a:pt x="124" y="38"/>
                      </a:lnTo>
                      <a:lnTo>
                        <a:pt x="122" y="35"/>
                      </a:lnTo>
                      <a:lnTo>
                        <a:pt x="122" y="35"/>
                      </a:lnTo>
                      <a:close/>
                      <a:moveTo>
                        <a:pt x="150" y="88"/>
                      </a:moveTo>
                      <a:lnTo>
                        <a:pt x="150" y="88"/>
                      </a:lnTo>
                      <a:lnTo>
                        <a:pt x="131" y="80"/>
                      </a:lnTo>
                      <a:lnTo>
                        <a:pt x="115" y="75"/>
                      </a:lnTo>
                      <a:lnTo>
                        <a:pt x="115" y="75"/>
                      </a:lnTo>
                      <a:lnTo>
                        <a:pt x="102" y="122"/>
                      </a:lnTo>
                      <a:lnTo>
                        <a:pt x="102" y="122"/>
                      </a:lnTo>
                      <a:lnTo>
                        <a:pt x="102" y="102"/>
                      </a:lnTo>
                      <a:lnTo>
                        <a:pt x="102" y="102"/>
                      </a:lnTo>
                      <a:lnTo>
                        <a:pt x="97" y="93"/>
                      </a:lnTo>
                      <a:lnTo>
                        <a:pt x="97" y="93"/>
                      </a:lnTo>
                      <a:lnTo>
                        <a:pt x="102" y="88"/>
                      </a:lnTo>
                      <a:lnTo>
                        <a:pt x="102" y="88"/>
                      </a:lnTo>
                      <a:lnTo>
                        <a:pt x="95" y="80"/>
                      </a:lnTo>
                      <a:lnTo>
                        <a:pt x="95" y="80"/>
                      </a:lnTo>
                      <a:lnTo>
                        <a:pt x="88" y="88"/>
                      </a:lnTo>
                      <a:lnTo>
                        <a:pt x="88" y="88"/>
                      </a:lnTo>
                      <a:lnTo>
                        <a:pt x="93" y="93"/>
                      </a:lnTo>
                      <a:lnTo>
                        <a:pt x="93" y="93"/>
                      </a:lnTo>
                      <a:lnTo>
                        <a:pt x="88" y="102"/>
                      </a:lnTo>
                      <a:lnTo>
                        <a:pt x="88" y="102"/>
                      </a:lnTo>
                      <a:lnTo>
                        <a:pt x="88" y="122"/>
                      </a:lnTo>
                      <a:lnTo>
                        <a:pt x="88" y="122"/>
                      </a:lnTo>
                      <a:lnTo>
                        <a:pt x="75" y="75"/>
                      </a:lnTo>
                      <a:lnTo>
                        <a:pt x="75" y="75"/>
                      </a:lnTo>
                      <a:lnTo>
                        <a:pt x="58" y="80"/>
                      </a:lnTo>
                      <a:lnTo>
                        <a:pt x="38" y="88"/>
                      </a:lnTo>
                      <a:lnTo>
                        <a:pt x="38" y="88"/>
                      </a:lnTo>
                      <a:lnTo>
                        <a:pt x="35" y="93"/>
                      </a:lnTo>
                      <a:lnTo>
                        <a:pt x="31" y="106"/>
                      </a:lnTo>
                      <a:lnTo>
                        <a:pt x="29" y="126"/>
                      </a:lnTo>
                      <a:lnTo>
                        <a:pt x="27" y="157"/>
                      </a:lnTo>
                      <a:lnTo>
                        <a:pt x="27" y="157"/>
                      </a:lnTo>
                      <a:lnTo>
                        <a:pt x="35" y="159"/>
                      </a:lnTo>
                      <a:lnTo>
                        <a:pt x="53" y="161"/>
                      </a:lnTo>
                      <a:lnTo>
                        <a:pt x="53" y="141"/>
                      </a:lnTo>
                      <a:lnTo>
                        <a:pt x="53" y="141"/>
                      </a:lnTo>
                      <a:lnTo>
                        <a:pt x="53" y="139"/>
                      </a:lnTo>
                      <a:lnTo>
                        <a:pt x="55" y="139"/>
                      </a:lnTo>
                      <a:lnTo>
                        <a:pt x="55" y="139"/>
                      </a:lnTo>
                      <a:lnTo>
                        <a:pt x="66" y="137"/>
                      </a:lnTo>
                      <a:lnTo>
                        <a:pt x="75" y="135"/>
                      </a:lnTo>
                      <a:lnTo>
                        <a:pt x="84" y="130"/>
                      </a:lnTo>
                      <a:lnTo>
                        <a:pt x="95" y="122"/>
                      </a:lnTo>
                      <a:lnTo>
                        <a:pt x="95" y="122"/>
                      </a:lnTo>
                      <a:lnTo>
                        <a:pt x="97" y="122"/>
                      </a:lnTo>
                      <a:lnTo>
                        <a:pt x="99" y="122"/>
                      </a:lnTo>
                      <a:lnTo>
                        <a:pt x="99" y="122"/>
                      </a:lnTo>
                      <a:lnTo>
                        <a:pt x="108" y="130"/>
                      </a:lnTo>
                      <a:lnTo>
                        <a:pt x="117" y="135"/>
                      </a:lnTo>
                      <a:lnTo>
                        <a:pt x="126" y="137"/>
                      </a:lnTo>
                      <a:lnTo>
                        <a:pt x="137" y="139"/>
                      </a:lnTo>
                      <a:lnTo>
                        <a:pt x="137" y="139"/>
                      </a:lnTo>
                      <a:lnTo>
                        <a:pt x="139" y="139"/>
                      </a:lnTo>
                      <a:lnTo>
                        <a:pt x="139" y="141"/>
                      </a:lnTo>
                      <a:lnTo>
                        <a:pt x="139" y="161"/>
                      </a:lnTo>
                      <a:lnTo>
                        <a:pt x="139" y="161"/>
                      </a:lnTo>
                      <a:lnTo>
                        <a:pt x="155" y="159"/>
                      </a:lnTo>
                      <a:lnTo>
                        <a:pt x="162" y="157"/>
                      </a:lnTo>
                      <a:lnTo>
                        <a:pt x="162" y="157"/>
                      </a:lnTo>
                      <a:lnTo>
                        <a:pt x="161" y="126"/>
                      </a:lnTo>
                      <a:lnTo>
                        <a:pt x="159" y="106"/>
                      </a:lnTo>
                      <a:lnTo>
                        <a:pt x="153" y="93"/>
                      </a:lnTo>
                      <a:lnTo>
                        <a:pt x="150" y="88"/>
                      </a:lnTo>
                      <a:lnTo>
                        <a:pt x="150"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34" name="Freeform 532">
                  <a:extLst>
                    <a:ext uri="{FF2B5EF4-FFF2-40B4-BE49-F238E27FC236}">
                      <a16:creationId xmlns="" xmlns:a16="http://schemas.microsoft.com/office/drawing/2014/main" id="{622DD18A-041F-4D89-BC61-33C6E85F2177}"/>
                    </a:ext>
                  </a:extLst>
                </p:cNvPr>
                <p:cNvSpPr>
                  <a:spLocks noEditPoints="1"/>
                </p:cNvSpPr>
                <p:nvPr/>
              </p:nvSpPr>
              <p:spPr bwMode="auto">
                <a:xfrm>
                  <a:off x="4874419" y="6761168"/>
                  <a:ext cx="101600" cy="138112"/>
                </a:xfrm>
                <a:custGeom>
                  <a:avLst/>
                  <a:gdLst>
                    <a:gd name="T0" fmla="*/ 62 w 64"/>
                    <a:gd name="T1" fmla="*/ 13 h 87"/>
                    <a:gd name="T2" fmla="*/ 62 w 64"/>
                    <a:gd name="T3" fmla="*/ 13 h 87"/>
                    <a:gd name="T4" fmla="*/ 55 w 64"/>
                    <a:gd name="T5" fmla="*/ 11 h 87"/>
                    <a:gd name="T6" fmla="*/ 47 w 64"/>
                    <a:gd name="T7" fmla="*/ 9 h 87"/>
                    <a:gd name="T8" fmla="*/ 40 w 64"/>
                    <a:gd name="T9" fmla="*/ 5 h 87"/>
                    <a:gd name="T10" fmla="*/ 33 w 64"/>
                    <a:gd name="T11" fmla="*/ 0 h 87"/>
                    <a:gd name="T12" fmla="*/ 33 w 64"/>
                    <a:gd name="T13" fmla="*/ 0 h 87"/>
                    <a:gd name="T14" fmla="*/ 31 w 64"/>
                    <a:gd name="T15" fmla="*/ 0 h 87"/>
                    <a:gd name="T16" fmla="*/ 31 w 64"/>
                    <a:gd name="T17" fmla="*/ 0 h 87"/>
                    <a:gd name="T18" fmla="*/ 24 w 64"/>
                    <a:gd name="T19" fmla="*/ 5 h 87"/>
                    <a:gd name="T20" fmla="*/ 16 w 64"/>
                    <a:gd name="T21" fmla="*/ 9 h 87"/>
                    <a:gd name="T22" fmla="*/ 9 w 64"/>
                    <a:gd name="T23" fmla="*/ 11 h 87"/>
                    <a:gd name="T24" fmla="*/ 2 w 64"/>
                    <a:gd name="T25" fmla="*/ 13 h 87"/>
                    <a:gd name="T26" fmla="*/ 2 w 64"/>
                    <a:gd name="T27" fmla="*/ 13 h 87"/>
                    <a:gd name="T28" fmla="*/ 2 w 64"/>
                    <a:gd name="T29" fmla="*/ 13 h 87"/>
                    <a:gd name="T30" fmla="*/ 0 w 64"/>
                    <a:gd name="T31" fmla="*/ 14 h 87"/>
                    <a:gd name="T32" fmla="*/ 0 w 64"/>
                    <a:gd name="T33" fmla="*/ 14 h 87"/>
                    <a:gd name="T34" fmla="*/ 0 w 64"/>
                    <a:gd name="T35" fmla="*/ 47 h 87"/>
                    <a:gd name="T36" fmla="*/ 0 w 64"/>
                    <a:gd name="T37" fmla="*/ 47 h 87"/>
                    <a:gd name="T38" fmla="*/ 2 w 64"/>
                    <a:gd name="T39" fmla="*/ 58 h 87"/>
                    <a:gd name="T40" fmla="*/ 9 w 64"/>
                    <a:gd name="T41" fmla="*/ 69 h 87"/>
                    <a:gd name="T42" fmla="*/ 18 w 64"/>
                    <a:gd name="T43" fmla="*/ 78 h 87"/>
                    <a:gd name="T44" fmla="*/ 31 w 64"/>
                    <a:gd name="T45" fmla="*/ 87 h 87"/>
                    <a:gd name="T46" fmla="*/ 31 w 64"/>
                    <a:gd name="T47" fmla="*/ 87 h 87"/>
                    <a:gd name="T48" fmla="*/ 33 w 64"/>
                    <a:gd name="T49" fmla="*/ 87 h 87"/>
                    <a:gd name="T50" fmla="*/ 33 w 64"/>
                    <a:gd name="T51" fmla="*/ 87 h 87"/>
                    <a:gd name="T52" fmla="*/ 45 w 64"/>
                    <a:gd name="T53" fmla="*/ 78 h 87"/>
                    <a:gd name="T54" fmla="*/ 55 w 64"/>
                    <a:gd name="T55" fmla="*/ 69 h 87"/>
                    <a:gd name="T56" fmla="*/ 62 w 64"/>
                    <a:gd name="T57" fmla="*/ 58 h 87"/>
                    <a:gd name="T58" fmla="*/ 64 w 64"/>
                    <a:gd name="T59" fmla="*/ 47 h 87"/>
                    <a:gd name="T60" fmla="*/ 64 w 64"/>
                    <a:gd name="T61" fmla="*/ 47 h 87"/>
                    <a:gd name="T62" fmla="*/ 64 w 64"/>
                    <a:gd name="T63" fmla="*/ 14 h 87"/>
                    <a:gd name="T64" fmla="*/ 64 w 64"/>
                    <a:gd name="T65" fmla="*/ 14 h 87"/>
                    <a:gd name="T66" fmla="*/ 64 w 64"/>
                    <a:gd name="T67" fmla="*/ 13 h 87"/>
                    <a:gd name="T68" fmla="*/ 62 w 64"/>
                    <a:gd name="T69" fmla="*/ 13 h 87"/>
                    <a:gd name="T70" fmla="*/ 62 w 64"/>
                    <a:gd name="T71" fmla="*/ 13 h 87"/>
                    <a:gd name="T72" fmla="*/ 36 w 64"/>
                    <a:gd name="T73" fmla="*/ 44 h 87"/>
                    <a:gd name="T74" fmla="*/ 36 w 64"/>
                    <a:gd name="T75" fmla="*/ 44 h 87"/>
                    <a:gd name="T76" fmla="*/ 36 w 64"/>
                    <a:gd name="T77" fmla="*/ 53 h 87"/>
                    <a:gd name="T78" fmla="*/ 36 w 64"/>
                    <a:gd name="T79" fmla="*/ 53 h 87"/>
                    <a:gd name="T80" fmla="*/ 35 w 64"/>
                    <a:gd name="T81" fmla="*/ 55 h 87"/>
                    <a:gd name="T82" fmla="*/ 35 w 64"/>
                    <a:gd name="T83" fmla="*/ 55 h 87"/>
                    <a:gd name="T84" fmla="*/ 31 w 64"/>
                    <a:gd name="T85" fmla="*/ 55 h 87"/>
                    <a:gd name="T86" fmla="*/ 31 w 64"/>
                    <a:gd name="T87" fmla="*/ 55 h 87"/>
                    <a:gd name="T88" fmla="*/ 29 w 64"/>
                    <a:gd name="T89" fmla="*/ 53 h 87"/>
                    <a:gd name="T90" fmla="*/ 29 w 64"/>
                    <a:gd name="T91" fmla="*/ 53 h 87"/>
                    <a:gd name="T92" fmla="*/ 29 w 64"/>
                    <a:gd name="T93" fmla="*/ 53 h 87"/>
                    <a:gd name="T94" fmla="*/ 29 w 64"/>
                    <a:gd name="T95" fmla="*/ 44 h 87"/>
                    <a:gd name="T96" fmla="*/ 29 w 64"/>
                    <a:gd name="T97" fmla="*/ 44 h 87"/>
                    <a:gd name="T98" fmla="*/ 27 w 64"/>
                    <a:gd name="T99" fmla="*/ 42 h 87"/>
                    <a:gd name="T100" fmla="*/ 25 w 64"/>
                    <a:gd name="T101" fmla="*/ 38 h 87"/>
                    <a:gd name="T102" fmla="*/ 25 w 64"/>
                    <a:gd name="T103" fmla="*/ 38 h 87"/>
                    <a:gd name="T104" fmla="*/ 27 w 64"/>
                    <a:gd name="T105" fmla="*/ 34 h 87"/>
                    <a:gd name="T106" fmla="*/ 33 w 64"/>
                    <a:gd name="T107" fmla="*/ 33 h 87"/>
                    <a:gd name="T108" fmla="*/ 33 w 64"/>
                    <a:gd name="T109" fmla="*/ 33 h 87"/>
                    <a:gd name="T110" fmla="*/ 36 w 64"/>
                    <a:gd name="T111" fmla="*/ 34 h 87"/>
                    <a:gd name="T112" fmla="*/ 38 w 64"/>
                    <a:gd name="T113" fmla="*/ 38 h 87"/>
                    <a:gd name="T114" fmla="*/ 38 w 64"/>
                    <a:gd name="T115" fmla="*/ 38 h 87"/>
                    <a:gd name="T116" fmla="*/ 36 w 64"/>
                    <a:gd name="T117" fmla="*/ 42 h 87"/>
                    <a:gd name="T118" fmla="*/ 36 w 64"/>
                    <a:gd name="T119" fmla="*/ 44 h 87"/>
                    <a:gd name="T120" fmla="*/ 36 w 64"/>
                    <a:gd name="T121"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 h="87">
                      <a:moveTo>
                        <a:pt x="62" y="13"/>
                      </a:moveTo>
                      <a:lnTo>
                        <a:pt x="62" y="13"/>
                      </a:lnTo>
                      <a:lnTo>
                        <a:pt x="55" y="11"/>
                      </a:lnTo>
                      <a:lnTo>
                        <a:pt x="47" y="9"/>
                      </a:lnTo>
                      <a:lnTo>
                        <a:pt x="40" y="5"/>
                      </a:lnTo>
                      <a:lnTo>
                        <a:pt x="33" y="0"/>
                      </a:lnTo>
                      <a:lnTo>
                        <a:pt x="33" y="0"/>
                      </a:lnTo>
                      <a:lnTo>
                        <a:pt x="31" y="0"/>
                      </a:lnTo>
                      <a:lnTo>
                        <a:pt x="31" y="0"/>
                      </a:lnTo>
                      <a:lnTo>
                        <a:pt x="24" y="5"/>
                      </a:lnTo>
                      <a:lnTo>
                        <a:pt x="16" y="9"/>
                      </a:lnTo>
                      <a:lnTo>
                        <a:pt x="9" y="11"/>
                      </a:lnTo>
                      <a:lnTo>
                        <a:pt x="2" y="13"/>
                      </a:lnTo>
                      <a:lnTo>
                        <a:pt x="2" y="13"/>
                      </a:lnTo>
                      <a:lnTo>
                        <a:pt x="2" y="13"/>
                      </a:lnTo>
                      <a:lnTo>
                        <a:pt x="0" y="14"/>
                      </a:lnTo>
                      <a:lnTo>
                        <a:pt x="0" y="14"/>
                      </a:lnTo>
                      <a:lnTo>
                        <a:pt x="0" y="47"/>
                      </a:lnTo>
                      <a:lnTo>
                        <a:pt x="0" y="47"/>
                      </a:lnTo>
                      <a:lnTo>
                        <a:pt x="2" y="58"/>
                      </a:lnTo>
                      <a:lnTo>
                        <a:pt x="9" y="69"/>
                      </a:lnTo>
                      <a:lnTo>
                        <a:pt x="18" y="78"/>
                      </a:lnTo>
                      <a:lnTo>
                        <a:pt x="31" y="87"/>
                      </a:lnTo>
                      <a:lnTo>
                        <a:pt x="31" y="87"/>
                      </a:lnTo>
                      <a:lnTo>
                        <a:pt x="33" y="87"/>
                      </a:lnTo>
                      <a:lnTo>
                        <a:pt x="33" y="87"/>
                      </a:lnTo>
                      <a:lnTo>
                        <a:pt x="45" y="78"/>
                      </a:lnTo>
                      <a:lnTo>
                        <a:pt x="55" y="69"/>
                      </a:lnTo>
                      <a:lnTo>
                        <a:pt x="62" y="58"/>
                      </a:lnTo>
                      <a:lnTo>
                        <a:pt x="64" y="47"/>
                      </a:lnTo>
                      <a:lnTo>
                        <a:pt x="64" y="47"/>
                      </a:lnTo>
                      <a:lnTo>
                        <a:pt x="64" y="14"/>
                      </a:lnTo>
                      <a:lnTo>
                        <a:pt x="64" y="14"/>
                      </a:lnTo>
                      <a:lnTo>
                        <a:pt x="64" y="13"/>
                      </a:lnTo>
                      <a:lnTo>
                        <a:pt x="62" y="13"/>
                      </a:lnTo>
                      <a:lnTo>
                        <a:pt x="62" y="13"/>
                      </a:lnTo>
                      <a:close/>
                      <a:moveTo>
                        <a:pt x="36" y="44"/>
                      </a:moveTo>
                      <a:lnTo>
                        <a:pt x="36" y="44"/>
                      </a:lnTo>
                      <a:lnTo>
                        <a:pt x="36" y="53"/>
                      </a:lnTo>
                      <a:lnTo>
                        <a:pt x="36" y="53"/>
                      </a:lnTo>
                      <a:lnTo>
                        <a:pt x="35" y="55"/>
                      </a:lnTo>
                      <a:lnTo>
                        <a:pt x="35" y="55"/>
                      </a:lnTo>
                      <a:lnTo>
                        <a:pt x="31" y="55"/>
                      </a:lnTo>
                      <a:lnTo>
                        <a:pt x="31" y="55"/>
                      </a:lnTo>
                      <a:lnTo>
                        <a:pt x="29" y="53"/>
                      </a:lnTo>
                      <a:lnTo>
                        <a:pt x="29" y="53"/>
                      </a:lnTo>
                      <a:lnTo>
                        <a:pt x="29" y="53"/>
                      </a:lnTo>
                      <a:lnTo>
                        <a:pt x="29" y="44"/>
                      </a:lnTo>
                      <a:lnTo>
                        <a:pt x="29" y="44"/>
                      </a:lnTo>
                      <a:lnTo>
                        <a:pt x="27" y="42"/>
                      </a:lnTo>
                      <a:lnTo>
                        <a:pt x="25" y="38"/>
                      </a:lnTo>
                      <a:lnTo>
                        <a:pt x="25" y="38"/>
                      </a:lnTo>
                      <a:lnTo>
                        <a:pt x="27" y="34"/>
                      </a:lnTo>
                      <a:lnTo>
                        <a:pt x="33" y="33"/>
                      </a:lnTo>
                      <a:lnTo>
                        <a:pt x="33" y="33"/>
                      </a:lnTo>
                      <a:lnTo>
                        <a:pt x="36" y="34"/>
                      </a:lnTo>
                      <a:lnTo>
                        <a:pt x="38" y="38"/>
                      </a:lnTo>
                      <a:lnTo>
                        <a:pt x="38" y="38"/>
                      </a:lnTo>
                      <a:lnTo>
                        <a:pt x="36" y="42"/>
                      </a:lnTo>
                      <a:lnTo>
                        <a:pt x="36" y="44"/>
                      </a:lnTo>
                      <a:lnTo>
                        <a:pt x="36" y="4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2" name="Group 321"/>
          <p:cNvGrpSpPr/>
          <p:nvPr/>
        </p:nvGrpSpPr>
        <p:grpSpPr>
          <a:xfrm>
            <a:off x="4703294" y="1330126"/>
            <a:ext cx="2963216" cy="1019940"/>
            <a:chOff x="4703294" y="1330126"/>
            <a:chExt cx="2963216" cy="1019940"/>
          </a:xfrm>
        </p:grpSpPr>
        <p:sp>
          <p:nvSpPr>
            <p:cNvPr id="236" name="Rectangle 313">
              <a:extLst>
                <a:ext uri="{FF2B5EF4-FFF2-40B4-BE49-F238E27FC236}">
                  <a16:creationId xmlns="" xmlns:a16="http://schemas.microsoft.com/office/drawing/2014/main" id="{6D0E19A6-270B-4169-9881-B3523C819486}"/>
                </a:ext>
              </a:extLst>
            </p:cNvPr>
            <p:cNvSpPr>
              <a:spLocks noChangeArrowheads="1"/>
            </p:cNvSpPr>
            <p:nvPr/>
          </p:nvSpPr>
          <p:spPr bwMode="auto">
            <a:xfrm>
              <a:off x="5121069" y="1572418"/>
              <a:ext cx="2545441" cy="777648"/>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Establish security baselines and standards for cloud services</a:t>
              </a:r>
            </a:p>
            <a:p>
              <a:pPr lvl="0">
                <a:spcAft>
                  <a:spcPts val="300"/>
                </a:spcAft>
              </a:pPr>
              <a:r>
                <a:rPr lang="en-US" altLang="en-US" sz="900" dirty="0">
                  <a:latin typeface="+mn-lt"/>
                </a:rPr>
                <a:t>Establish clear standards &amp; configurations for your cloud services &amp; platforms.</a:t>
              </a:r>
              <a:endParaRPr kumimoji="0" lang="en-US" altLang="en-US" sz="900" b="0" i="0" u="none" strike="noStrike" cap="none" normalizeH="0" dirty="0">
                <a:ln>
                  <a:noFill/>
                </a:ln>
                <a:effectLst/>
                <a:latin typeface="+mn-lt"/>
              </a:endParaRPr>
            </a:p>
          </p:txBody>
        </p:sp>
        <p:grpSp>
          <p:nvGrpSpPr>
            <p:cNvPr id="237" name="Group 236">
              <a:extLst>
                <a:ext uri="{FF2B5EF4-FFF2-40B4-BE49-F238E27FC236}">
                  <a16:creationId xmlns="" xmlns:a16="http://schemas.microsoft.com/office/drawing/2014/main" id="{0522C528-94AE-4041-B6CA-8501F7731053}"/>
                </a:ext>
              </a:extLst>
            </p:cNvPr>
            <p:cNvGrpSpPr/>
            <p:nvPr/>
          </p:nvGrpSpPr>
          <p:grpSpPr>
            <a:xfrm>
              <a:off x="4703294" y="1330126"/>
              <a:ext cx="585788" cy="585788"/>
              <a:chOff x="4753747" y="1330126"/>
              <a:chExt cx="585788" cy="585788"/>
            </a:xfrm>
          </p:grpSpPr>
          <p:sp>
            <p:nvSpPr>
              <p:cNvPr id="238" name="Freeform 316">
                <a:extLst>
                  <a:ext uri="{FF2B5EF4-FFF2-40B4-BE49-F238E27FC236}">
                    <a16:creationId xmlns="" xmlns:a16="http://schemas.microsoft.com/office/drawing/2014/main" id="{4FE1E33E-D1A7-43B5-ADE7-8F8D0D9CB344}"/>
                  </a:ext>
                </a:extLst>
              </p:cNvPr>
              <p:cNvSpPr>
                <a:spLocks/>
              </p:cNvSpPr>
              <p:nvPr/>
            </p:nvSpPr>
            <p:spPr bwMode="auto">
              <a:xfrm>
                <a:off x="4753747"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39" name="Group 238">
                <a:extLst>
                  <a:ext uri="{FF2B5EF4-FFF2-40B4-BE49-F238E27FC236}">
                    <a16:creationId xmlns="" xmlns:a16="http://schemas.microsoft.com/office/drawing/2014/main" id="{7A1ACCBB-0607-4D7C-81BE-BB96192CC4FC}"/>
                  </a:ext>
                </a:extLst>
              </p:cNvPr>
              <p:cNvGrpSpPr/>
              <p:nvPr/>
            </p:nvGrpSpPr>
            <p:grpSpPr>
              <a:xfrm>
                <a:off x="4837091" y="1454745"/>
                <a:ext cx="419100" cy="336550"/>
                <a:chOff x="4881564" y="-574677"/>
                <a:chExt cx="419100" cy="336550"/>
              </a:xfrm>
            </p:grpSpPr>
            <p:sp>
              <p:nvSpPr>
                <p:cNvPr id="240" name="Freeform 329">
                  <a:extLst>
                    <a:ext uri="{FF2B5EF4-FFF2-40B4-BE49-F238E27FC236}">
                      <a16:creationId xmlns="" xmlns:a16="http://schemas.microsoft.com/office/drawing/2014/main" id="{5FFCF97C-60EB-42C3-85B5-1BBA20563F87}"/>
                    </a:ext>
                  </a:extLst>
                </p:cNvPr>
                <p:cNvSpPr>
                  <a:spLocks/>
                </p:cNvSpPr>
                <p:nvPr/>
              </p:nvSpPr>
              <p:spPr bwMode="auto">
                <a:xfrm>
                  <a:off x="5124451" y="-420689"/>
                  <a:ext cx="101600" cy="87313"/>
                </a:xfrm>
                <a:custGeom>
                  <a:avLst/>
                  <a:gdLst>
                    <a:gd name="T0" fmla="*/ 64 w 64"/>
                    <a:gd name="T1" fmla="*/ 27 h 55"/>
                    <a:gd name="T2" fmla="*/ 64 w 64"/>
                    <a:gd name="T3" fmla="*/ 27 h 55"/>
                    <a:gd name="T4" fmla="*/ 64 w 64"/>
                    <a:gd name="T5" fmla="*/ 55 h 55"/>
                    <a:gd name="T6" fmla="*/ 55 w 64"/>
                    <a:gd name="T7" fmla="*/ 55 h 55"/>
                    <a:gd name="T8" fmla="*/ 55 w 64"/>
                    <a:gd name="T9" fmla="*/ 27 h 55"/>
                    <a:gd name="T10" fmla="*/ 55 w 64"/>
                    <a:gd name="T11" fmla="*/ 27 h 55"/>
                    <a:gd name="T12" fmla="*/ 55 w 64"/>
                    <a:gd name="T13" fmla="*/ 20 h 55"/>
                    <a:gd name="T14" fmla="*/ 49 w 64"/>
                    <a:gd name="T15" fmla="*/ 14 h 55"/>
                    <a:gd name="T16" fmla="*/ 44 w 64"/>
                    <a:gd name="T17" fmla="*/ 11 h 55"/>
                    <a:gd name="T18" fmla="*/ 36 w 64"/>
                    <a:gd name="T19" fmla="*/ 9 h 55"/>
                    <a:gd name="T20" fmla="*/ 36 w 64"/>
                    <a:gd name="T21" fmla="*/ 9 h 55"/>
                    <a:gd name="T22" fmla="*/ 0 w 64"/>
                    <a:gd name="T23" fmla="*/ 9 h 55"/>
                    <a:gd name="T24" fmla="*/ 0 w 64"/>
                    <a:gd name="T25" fmla="*/ 0 h 55"/>
                    <a:gd name="T26" fmla="*/ 36 w 64"/>
                    <a:gd name="T27" fmla="*/ 0 h 55"/>
                    <a:gd name="T28" fmla="*/ 36 w 64"/>
                    <a:gd name="T29" fmla="*/ 0 h 55"/>
                    <a:gd name="T30" fmla="*/ 42 w 64"/>
                    <a:gd name="T31" fmla="*/ 2 h 55"/>
                    <a:gd name="T32" fmla="*/ 47 w 64"/>
                    <a:gd name="T33" fmla="*/ 2 h 55"/>
                    <a:gd name="T34" fmla="*/ 56 w 64"/>
                    <a:gd name="T35" fmla="*/ 9 h 55"/>
                    <a:gd name="T36" fmla="*/ 62 w 64"/>
                    <a:gd name="T37" fmla="*/ 16 h 55"/>
                    <a:gd name="T38" fmla="*/ 64 w 64"/>
                    <a:gd name="T39" fmla="*/ 22 h 55"/>
                    <a:gd name="T40" fmla="*/ 64 w 64"/>
                    <a:gd name="T41" fmla="*/ 27 h 55"/>
                    <a:gd name="T42" fmla="*/ 64 w 64"/>
                    <a:gd name="T4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55">
                      <a:moveTo>
                        <a:pt x="64" y="27"/>
                      </a:moveTo>
                      <a:lnTo>
                        <a:pt x="64" y="27"/>
                      </a:lnTo>
                      <a:lnTo>
                        <a:pt x="64" y="55"/>
                      </a:lnTo>
                      <a:lnTo>
                        <a:pt x="55" y="55"/>
                      </a:lnTo>
                      <a:lnTo>
                        <a:pt x="55" y="27"/>
                      </a:lnTo>
                      <a:lnTo>
                        <a:pt x="55" y="27"/>
                      </a:lnTo>
                      <a:lnTo>
                        <a:pt x="55" y="20"/>
                      </a:lnTo>
                      <a:lnTo>
                        <a:pt x="49" y="14"/>
                      </a:lnTo>
                      <a:lnTo>
                        <a:pt x="44" y="11"/>
                      </a:lnTo>
                      <a:lnTo>
                        <a:pt x="36" y="9"/>
                      </a:lnTo>
                      <a:lnTo>
                        <a:pt x="36" y="9"/>
                      </a:lnTo>
                      <a:lnTo>
                        <a:pt x="0" y="9"/>
                      </a:lnTo>
                      <a:lnTo>
                        <a:pt x="0" y="0"/>
                      </a:lnTo>
                      <a:lnTo>
                        <a:pt x="36" y="0"/>
                      </a:lnTo>
                      <a:lnTo>
                        <a:pt x="36" y="0"/>
                      </a:lnTo>
                      <a:lnTo>
                        <a:pt x="42" y="2"/>
                      </a:lnTo>
                      <a:lnTo>
                        <a:pt x="47" y="2"/>
                      </a:lnTo>
                      <a:lnTo>
                        <a:pt x="56" y="9"/>
                      </a:lnTo>
                      <a:lnTo>
                        <a:pt x="62" y="16"/>
                      </a:lnTo>
                      <a:lnTo>
                        <a:pt x="64" y="22"/>
                      </a:lnTo>
                      <a:lnTo>
                        <a:pt x="64" y="27"/>
                      </a:lnTo>
                      <a:lnTo>
                        <a:pt x="6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1" name="Freeform 330">
                  <a:extLst>
                    <a:ext uri="{FF2B5EF4-FFF2-40B4-BE49-F238E27FC236}">
                      <a16:creationId xmlns="" xmlns:a16="http://schemas.microsoft.com/office/drawing/2014/main" id="{9B18E8D2-B2AF-4F40-8774-08ECD4F49365}"/>
                    </a:ext>
                  </a:extLst>
                </p:cNvPr>
                <p:cNvSpPr>
                  <a:spLocks/>
                </p:cNvSpPr>
                <p:nvPr/>
              </p:nvSpPr>
              <p:spPr bwMode="auto">
                <a:xfrm>
                  <a:off x="4949826" y="-420689"/>
                  <a:ext cx="98425" cy="87313"/>
                </a:xfrm>
                <a:custGeom>
                  <a:avLst/>
                  <a:gdLst>
                    <a:gd name="T0" fmla="*/ 62 w 62"/>
                    <a:gd name="T1" fmla="*/ 0 h 55"/>
                    <a:gd name="T2" fmla="*/ 62 w 62"/>
                    <a:gd name="T3" fmla="*/ 9 h 55"/>
                    <a:gd name="T4" fmla="*/ 28 w 62"/>
                    <a:gd name="T5" fmla="*/ 9 h 55"/>
                    <a:gd name="T6" fmla="*/ 28 w 62"/>
                    <a:gd name="T7" fmla="*/ 9 h 55"/>
                    <a:gd name="T8" fmla="*/ 20 w 62"/>
                    <a:gd name="T9" fmla="*/ 11 h 55"/>
                    <a:gd name="T10" fmla="*/ 15 w 62"/>
                    <a:gd name="T11" fmla="*/ 14 h 55"/>
                    <a:gd name="T12" fmla="*/ 9 w 62"/>
                    <a:gd name="T13" fmla="*/ 20 h 55"/>
                    <a:gd name="T14" fmla="*/ 8 w 62"/>
                    <a:gd name="T15" fmla="*/ 27 h 55"/>
                    <a:gd name="T16" fmla="*/ 8 w 62"/>
                    <a:gd name="T17" fmla="*/ 27 h 55"/>
                    <a:gd name="T18" fmla="*/ 8 w 62"/>
                    <a:gd name="T19" fmla="*/ 55 h 55"/>
                    <a:gd name="T20" fmla="*/ 0 w 62"/>
                    <a:gd name="T21" fmla="*/ 55 h 55"/>
                    <a:gd name="T22" fmla="*/ 0 w 62"/>
                    <a:gd name="T23" fmla="*/ 27 h 55"/>
                    <a:gd name="T24" fmla="*/ 0 w 62"/>
                    <a:gd name="T25" fmla="*/ 27 h 55"/>
                    <a:gd name="T26" fmla="*/ 0 w 62"/>
                    <a:gd name="T27" fmla="*/ 22 h 55"/>
                    <a:gd name="T28" fmla="*/ 2 w 62"/>
                    <a:gd name="T29" fmla="*/ 16 h 55"/>
                    <a:gd name="T30" fmla="*/ 8 w 62"/>
                    <a:gd name="T31" fmla="*/ 9 h 55"/>
                    <a:gd name="T32" fmla="*/ 17 w 62"/>
                    <a:gd name="T33" fmla="*/ 2 h 55"/>
                    <a:gd name="T34" fmla="*/ 22 w 62"/>
                    <a:gd name="T35" fmla="*/ 2 h 55"/>
                    <a:gd name="T36" fmla="*/ 28 w 62"/>
                    <a:gd name="T37" fmla="*/ 0 h 55"/>
                    <a:gd name="T38" fmla="*/ 28 w 62"/>
                    <a:gd name="T39" fmla="*/ 0 h 55"/>
                    <a:gd name="T40" fmla="*/ 62 w 62"/>
                    <a:gd name="T41" fmla="*/ 0 h 55"/>
                    <a:gd name="T42" fmla="*/ 62 w 62"/>
                    <a:gd name="T4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55">
                      <a:moveTo>
                        <a:pt x="62" y="0"/>
                      </a:moveTo>
                      <a:lnTo>
                        <a:pt x="62" y="9"/>
                      </a:lnTo>
                      <a:lnTo>
                        <a:pt x="28" y="9"/>
                      </a:lnTo>
                      <a:lnTo>
                        <a:pt x="28" y="9"/>
                      </a:lnTo>
                      <a:lnTo>
                        <a:pt x="20" y="11"/>
                      </a:lnTo>
                      <a:lnTo>
                        <a:pt x="15" y="14"/>
                      </a:lnTo>
                      <a:lnTo>
                        <a:pt x="9" y="20"/>
                      </a:lnTo>
                      <a:lnTo>
                        <a:pt x="8" y="27"/>
                      </a:lnTo>
                      <a:lnTo>
                        <a:pt x="8" y="27"/>
                      </a:lnTo>
                      <a:lnTo>
                        <a:pt x="8" y="55"/>
                      </a:lnTo>
                      <a:lnTo>
                        <a:pt x="0" y="55"/>
                      </a:lnTo>
                      <a:lnTo>
                        <a:pt x="0" y="27"/>
                      </a:lnTo>
                      <a:lnTo>
                        <a:pt x="0" y="27"/>
                      </a:lnTo>
                      <a:lnTo>
                        <a:pt x="0" y="22"/>
                      </a:lnTo>
                      <a:lnTo>
                        <a:pt x="2" y="16"/>
                      </a:lnTo>
                      <a:lnTo>
                        <a:pt x="8" y="9"/>
                      </a:lnTo>
                      <a:lnTo>
                        <a:pt x="17" y="2"/>
                      </a:lnTo>
                      <a:lnTo>
                        <a:pt x="22" y="2"/>
                      </a:lnTo>
                      <a:lnTo>
                        <a:pt x="28" y="0"/>
                      </a:lnTo>
                      <a:lnTo>
                        <a:pt x="28" y="0"/>
                      </a:lnTo>
                      <a:lnTo>
                        <a:pt x="62" y="0"/>
                      </a:lnTo>
                      <a:lnTo>
                        <a:pt x="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2" name="Freeform 331">
                  <a:extLst>
                    <a:ext uri="{FF2B5EF4-FFF2-40B4-BE49-F238E27FC236}">
                      <a16:creationId xmlns="" xmlns:a16="http://schemas.microsoft.com/office/drawing/2014/main" id="{405D8863-B910-4F86-810A-C62A92BDFD79}"/>
                    </a:ext>
                  </a:extLst>
                </p:cNvPr>
                <p:cNvSpPr>
                  <a:spLocks/>
                </p:cNvSpPr>
                <p:nvPr/>
              </p:nvSpPr>
              <p:spPr bwMode="auto">
                <a:xfrm>
                  <a:off x="4999039" y="-574677"/>
                  <a:ext cx="180975" cy="87313"/>
                </a:xfrm>
                <a:custGeom>
                  <a:avLst/>
                  <a:gdLst>
                    <a:gd name="T0" fmla="*/ 93 w 114"/>
                    <a:gd name="T1" fmla="*/ 15 h 55"/>
                    <a:gd name="T2" fmla="*/ 93 w 114"/>
                    <a:gd name="T3" fmla="*/ 15 h 55"/>
                    <a:gd name="T4" fmla="*/ 88 w 114"/>
                    <a:gd name="T5" fmla="*/ 15 h 55"/>
                    <a:gd name="T6" fmla="*/ 83 w 114"/>
                    <a:gd name="T7" fmla="*/ 18 h 55"/>
                    <a:gd name="T8" fmla="*/ 83 w 114"/>
                    <a:gd name="T9" fmla="*/ 18 h 55"/>
                    <a:gd name="T10" fmla="*/ 77 w 114"/>
                    <a:gd name="T11" fmla="*/ 9 h 55"/>
                    <a:gd name="T12" fmla="*/ 72 w 114"/>
                    <a:gd name="T13" fmla="*/ 4 h 55"/>
                    <a:gd name="T14" fmla="*/ 62 w 114"/>
                    <a:gd name="T15" fmla="*/ 0 h 55"/>
                    <a:gd name="T16" fmla="*/ 53 w 114"/>
                    <a:gd name="T17" fmla="*/ 0 h 55"/>
                    <a:gd name="T18" fmla="*/ 53 w 114"/>
                    <a:gd name="T19" fmla="*/ 0 h 55"/>
                    <a:gd name="T20" fmla="*/ 42 w 114"/>
                    <a:gd name="T21" fmla="*/ 2 h 55"/>
                    <a:gd name="T22" fmla="*/ 33 w 114"/>
                    <a:gd name="T23" fmla="*/ 5 h 55"/>
                    <a:gd name="T24" fmla="*/ 26 w 114"/>
                    <a:gd name="T25" fmla="*/ 15 h 55"/>
                    <a:gd name="T26" fmla="*/ 22 w 114"/>
                    <a:gd name="T27" fmla="*/ 24 h 55"/>
                    <a:gd name="T28" fmla="*/ 22 w 114"/>
                    <a:gd name="T29" fmla="*/ 24 h 55"/>
                    <a:gd name="T30" fmla="*/ 17 w 114"/>
                    <a:gd name="T31" fmla="*/ 22 h 55"/>
                    <a:gd name="T32" fmla="*/ 17 w 114"/>
                    <a:gd name="T33" fmla="*/ 22 h 55"/>
                    <a:gd name="T34" fmla="*/ 9 w 114"/>
                    <a:gd name="T35" fmla="*/ 24 h 55"/>
                    <a:gd name="T36" fmla="*/ 4 w 114"/>
                    <a:gd name="T37" fmla="*/ 27 h 55"/>
                    <a:gd name="T38" fmla="*/ 0 w 114"/>
                    <a:gd name="T39" fmla="*/ 33 h 55"/>
                    <a:gd name="T40" fmla="*/ 0 w 114"/>
                    <a:gd name="T41" fmla="*/ 38 h 55"/>
                    <a:gd name="T42" fmla="*/ 0 w 114"/>
                    <a:gd name="T43" fmla="*/ 38 h 55"/>
                    <a:gd name="T44" fmla="*/ 0 w 114"/>
                    <a:gd name="T45" fmla="*/ 46 h 55"/>
                    <a:gd name="T46" fmla="*/ 4 w 114"/>
                    <a:gd name="T47" fmla="*/ 51 h 55"/>
                    <a:gd name="T48" fmla="*/ 9 w 114"/>
                    <a:gd name="T49" fmla="*/ 55 h 55"/>
                    <a:gd name="T50" fmla="*/ 17 w 114"/>
                    <a:gd name="T51" fmla="*/ 55 h 55"/>
                    <a:gd name="T52" fmla="*/ 17 w 114"/>
                    <a:gd name="T53" fmla="*/ 55 h 55"/>
                    <a:gd name="T54" fmla="*/ 93 w 114"/>
                    <a:gd name="T55" fmla="*/ 55 h 55"/>
                    <a:gd name="T56" fmla="*/ 93 w 114"/>
                    <a:gd name="T57" fmla="*/ 55 h 55"/>
                    <a:gd name="T58" fmla="*/ 101 w 114"/>
                    <a:gd name="T59" fmla="*/ 55 h 55"/>
                    <a:gd name="T60" fmla="*/ 108 w 114"/>
                    <a:gd name="T61" fmla="*/ 49 h 55"/>
                    <a:gd name="T62" fmla="*/ 112 w 114"/>
                    <a:gd name="T63" fmla="*/ 44 h 55"/>
                    <a:gd name="T64" fmla="*/ 114 w 114"/>
                    <a:gd name="T65" fmla="*/ 35 h 55"/>
                    <a:gd name="T66" fmla="*/ 114 w 114"/>
                    <a:gd name="T67" fmla="*/ 35 h 55"/>
                    <a:gd name="T68" fmla="*/ 112 w 114"/>
                    <a:gd name="T69" fmla="*/ 27 h 55"/>
                    <a:gd name="T70" fmla="*/ 108 w 114"/>
                    <a:gd name="T71" fmla="*/ 20 h 55"/>
                    <a:gd name="T72" fmla="*/ 101 w 114"/>
                    <a:gd name="T73" fmla="*/ 16 h 55"/>
                    <a:gd name="T74" fmla="*/ 93 w 114"/>
                    <a:gd name="T75" fmla="*/ 15 h 55"/>
                    <a:gd name="T76" fmla="*/ 93 w 114"/>
                    <a:gd name="T77"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 h="55">
                      <a:moveTo>
                        <a:pt x="93" y="15"/>
                      </a:moveTo>
                      <a:lnTo>
                        <a:pt x="93" y="15"/>
                      </a:lnTo>
                      <a:lnTo>
                        <a:pt x="88" y="15"/>
                      </a:lnTo>
                      <a:lnTo>
                        <a:pt x="83" y="18"/>
                      </a:lnTo>
                      <a:lnTo>
                        <a:pt x="83" y="18"/>
                      </a:lnTo>
                      <a:lnTo>
                        <a:pt x="77" y="9"/>
                      </a:lnTo>
                      <a:lnTo>
                        <a:pt x="72" y="4"/>
                      </a:lnTo>
                      <a:lnTo>
                        <a:pt x="62" y="0"/>
                      </a:lnTo>
                      <a:lnTo>
                        <a:pt x="53" y="0"/>
                      </a:lnTo>
                      <a:lnTo>
                        <a:pt x="53" y="0"/>
                      </a:lnTo>
                      <a:lnTo>
                        <a:pt x="42" y="2"/>
                      </a:lnTo>
                      <a:lnTo>
                        <a:pt x="33" y="5"/>
                      </a:lnTo>
                      <a:lnTo>
                        <a:pt x="26" y="15"/>
                      </a:lnTo>
                      <a:lnTo>
                        <a:pt x="22" y="24"/>
                      </a:lnTo>
                      <a:lnTo>
                        <a:pt x="22" y="24"/>
                      </a:lnTo>
                      <a:lnTo>
                        <a:pt x="17" y="22"/>
                      </a:lnTo>
                      <a:lnTo>
                        <a:pt x="17" y="22"/>
                      </a:lnTo>
                      <a:lnTo>
                        <a:pt x="9" y="24"/>
                      </a:lnTo>
                      <a:lnTo>
                        <a:pt x="4" y="27"/>
                      </a:lnTo>
                      <a:lnTo>
                        <a:pt x="0" y="33"/>
                      </a:lnTo>
                      <a:lnTo>
                        <a:pt x="0" y="38"/>
                      </a:lnTo>
                      <a:lnTo>
                        <a:pt x="0" y="38"/>
                      </a:lnTo>
                      <a:lnTo>
                        <a:pt x="0" y="46"/>
                      </a:lnTo>
                      <a:lnTo>
                        <a:pt x="4" y="51"/>
                      </a:lnTo>
                      <a:lnTo>
                        <a:pt x="9" y="55"/>
                      </a:lnTo>
                      <a:lnTo>
                        <a:pt x="17" y="55"/>
                      </a:lnTo>
                      <a:lnTo>
                        <a:pt x="17" y="55"/>
                      </a:lnTo>
                      <a:lnTo>
                        <a:pt x="93" y="55"/>
                      </a:lnTo>
                      <a:lnTo>
                        <a:pt x="93" y="55"/>
                      </a:lnTo>
                      <a:lnTo>
                        <a:pt x="101" y="55"/>
                      </a:lnTo>
                      <a:lnTo>
                        <a:pt x="108" y="49"/>
                      </a:lnTo>
                      <a:lnTo>
                        <a:pt x="112" y="44"/>
                      </a:lnTo>
                      <a:lnTo>
                        <a:pt x="114" y="35"/>
                      </a:lnTo>
                      <a:lnTo>
                        <a:pt x="114" y="35"/>
                      </a:lnTo>
                      <a:lnTo>
                        <a:pt x="112" y="27"/>
                      </a:lnTo>
                      <a:lnTo>
                        <a:pt x="108" y="20"/>
                      </a:lnTo>
                      <a:lnTo>
                        <a:pt x="101" y="16"/>
                      </a:lnTo>
                      <a:lnTo>
                        <a:pt x="93" y="15"/>
                      </a:lnTo>
                      <a:lnTo>
                        <a:pt x="93"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3" name="Freeform 332">
                  <a:extLst>
                    <a:ext uri="{FF2B5EF4-FFF2-40B4-BE49-F238E27FC236}">
                      <a16:creationId xmlns="" xmlns:a16="http://schemas.microsoft.com/office/drawing/2014/main" id="{1B493D64-F753-4B53-918A-97404DB75A13}"/>
                    </a:ext>
                  </a:extLst>
                </p:cNvPr>
                <p:cNvSpPr>
                  <a:spLocks/>
                </p:cNvSpPr>
                <p:nvPr/>
              </p:nvSpPr>
              <p:spPr bwMode="auto">
                <a:xfrm>
                  <a:off x="4881564" y="-314327"/>
                  <a:ext cx="149225" cy="76200"/>
                </a:xfrm>
                <a:custGeom>
                  <a:avLst/>
                  <a:gdLst>
                    <a:gd name="T0" fmla="*/ 78 w 94"/>
                    <a:gd name="T1" fmla="*/ 13 h 48"/>
                    <a:gd name="T2" fmla="*/ 78 w 94"/>
                    <a:gd name="T3" fmla="*/ 13 h 48"/>
                    <a:gd name="T4" fmla="*/ 73 w 94"/>
                    <a:gd name="T5" fmla="*/ 15 h 48"/>
                    <a:gd name="T6" fmla="*/ 69 w 94"/>
                    <a:gd name="T7" fmla="*/ 17 h 48"/>
                    <a:gd name="T8" fmla="*/ 69 w 94"/>
                    <a:gd name="T9" fmla="*/ 17 h 48"/>
                    <a:gd name="T10" fmla="*/ 63 w 94"/>
                    <a:gd name="T11" fmla="*/ 9 h 48"/>
                    <a:gd name="T12" fmla="*/ 58 w 94"/>
                    <a:gd name="T13" fmla="*/ 6 h 48"/>
                    <a:gd name="T14" fmla="*/ 52 w 94"/>
                    <a:gd name="T15" fmla="*/ 2 h 48"/>
                    <a:gd name="T16" fmla="*/ 45 w 94"/>
                    <a:gd name="T17" fmla="*/ 0 h 48"/>
                    <a:gd name="T18" fmla="*/ 45 w 94"/>
                    <a:gd name="T19" fmla="*/ 0 h 48"/>
                    <a:gd name="T20" fmla="*/ 36 w 94"/>
                    <a:gd name="T21" fmla="*/ 2 h 48"/>
                    <a:gd name="T22" fmla="*/ 27 w 94"/>
                    <a:gd name="T23" fmla="*/ 8 h 48"/>
                    <a:gd name="T24" fmla="*/ 21 w 94"/>
                    <a:gd name="T25" fmla="*/ 13 h 48"/>
                    <a:gd name="T26" fmla="*/ 18 w 94"/>
                    <a:gd name="T27" fmla="*/ 22 h 48"/>
                    <a:gd name="T28" fmla="*/ 18 w 94"/>
                    <a:gd name="T29" fmla="*/ 22 h 48"/>
                    <a:gd name="T30" fmla="*/ 14 w 94"/>
                    <a:gd name="T31" fmla="*/ 20 h 48"/>
                    <a:gd name="T32" fmla="*/ 14 w 94"/>
                    <a:gd name="T33" fmla="*/ 20 h 48"/>
                    <a:gd name="T34" fmla="*/ 9 w 94"/>
                    <a:gd name="T35" fmla="*/ 22 h 48"/>
                    <a:gd name="T36" fmla="*/ 3 w 94"/>
                    <a:gd name="T37" fmla="*/ 24 h 48"/>
                    <a:gd name="T38" fmla="*/ 1 w 94"/>
                    <a:gd name="T39" fmla="*/ 30 h 48"/>
                    <a:gd name="T40" fmla="*/ 0 w 94"/>
                    <a:gd name="T41" fmla="*/ 33 h 48"/>
                    <a:gd name="T42" fmla="*/ 0 w 94"/>
                    <a:gd name="T43" fmla="*/ 33 h 48"/>
                    <a:gd name="T44" fmla="*/ 1 w 94"/>
                    <a:gd name="T45" fmla="*/ 39 h 48"/>
                    <a:gd name="T46" fmla="*/ 3 w 94"/>
                    <a:gd name="T47" fmla="*/ 44 h 48"/>
                    <a:gd name="T48" fmla="*/ 9 w 94"/>
                    <a:gd name="T49" fmla="*/ 46 h 48"/>
                    <a:gd name="T50" fmla="*/ 14 w 94"/>
                    <a:gd name="T51" fmla="*/ 48 h 48"/>
                    <a:gd name="T52" fmla="*/ 14 w 94"/>
                    <a:gd name="T53" fmla="*/ 48 h 48"/>
                    <a:gd name="T54" fmla="*/ 78 w 94"/>
                    <a:gd name="T55" fmla="*/ 48 h 48"/>
                    <a:gd name="T56" fmla="*/ 78 w 94"/>
                    <a:gd name="T57" fmla="*/ 48 h 48"/>
                    <a:gd name="T58" fmla="*/ 83 w 94"/>
                    <a:gd name="T59" fmla="*/ 46 h 48"/>
                    <a:gd name="T60" fmla="*/ 89 w 94"/>
                    <a:gd name="T61" fmla="*/ 42 h 48"/>
                    <a:gd name="T62" fmla="*/ 93 w 94"/>
                    <a:gd name="T63" fmla="*/ 37 h 48"/>
                    <a:gd name="T64" fmla="*/ 94 w 94"/>
                    <a:gd name="T65" fmla="*/ 31 h 48"/>
                    <a:gd name="T66" fmla="*/ 94 w 94"/>
                    <a:gd name="T67" fmla="*/ 31 h 48"/>
                    <a:gd name="T68" fmla="*/ 93 w 94"/>
                    <a:gd name="T69" fmla="*/ 24 h 48"/>
                    <a:gd name="T70" fmla="*/ 89 w 94"/>
                    <a:gd name="T71" fmla="*/ 19 h 48"/>
                    <a:gd name="T72" fmla="*/ 83 w 94"/>
                    <a:gd name="T73" fmla="*/ 15 h 48"/>
                    <a:gd name="T74" fmla="*/ 78 w 94"/>
                    <a:gd name="T75" fmla="*/ 13 h 48"/>
                    <a:gd name="T76" fmla="*/ 78 w 94"/>
                    <a:gd name="T7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48">
                      <a:moveTo>
                        <a:pt x="78" y="13"/>
                      </a:moveTo>
                      <a:lnTo>
                        <a:pt x="78" y="13"/>
                      </a:lnTo>
                      <a:lnTo>
                        <a:pt x="73" y="15"/>
                      </a:lnTo>
                      <a:lnTo>
                        <a:pt x="69" y="17"/>
                      </a:lnTo>
                      <a:lnTo>
                        <a:pt x="69" y="17"/>
                      </a:lnTo>
                      <a:lnTo>
                        <a:pt x="63" y="9"/>
                      </a:lnTo>
                      <a:lnTo>
                        <a:pt x="58" y="6"/>
                      </a:lnTo>
                      <a:lnTo>
                        <a:pt x="52" y="2"/>
                      </a:lnTo>
                      <a:lnTo>
                        <a:pt x="45" y="0"/>
                      </a:lnTo>
                      <a:lnTo>
                        <a:pt x="45" y="0"/>
                      </a:lnTo>
                      <a:lnTo>
                        <a:pt x="36" y="2"/>
                      </a:lnTo>
                      <a:lnTo>
                        <a:pt x="27" y="8"/>
                      </a:lnTo>
                      <a:lnTo>
                        <a:pt x="21" y="13"/>
                      </a:lnTo>
                      <a:lnTo>
                        <a:pt x="18" y="22"/>
                      </a:lnTo>
                      <a:lnTo>
                        <a:pt x="18" y="22"/>
                      </a:lnTo>
                      <a:lnTo>
                        <a:pt x="14" y="20"/>
                      </a:lnTo>
                      <a:lnTo>
                        <a:pt x="14" y="20"/>
                      </a:lnTo>
                      <a:lnTo>
                        <a:pt x="9" y="22"/>
                      </a:lnTo>
                      <a:lnTo>
                        <a:pt x="3" y="24"/>
                      </a:lnTo>
                      <a:lnTo>
                        <a:pt x="1" y="30"/>
                      </a:lnTo>
                      <a:lnTo>
                        <a:pt x="0" y="33"/>
                      </a:lnTo>
                      <a:lnTo>
                        <a:pt x="0" y="33"/>
                      </a:lnTo>
                      <a:lnTo>
                        <a:pt x="1" y="39"/>
                      </a:lnTo>
                      <a:lnTo>
                        <a:pt x="3" y="44"/>
                      </a:lnTo>
                      <a:lnTo>
                        <a:pt x="9" y="46"/>
                      </a:lnTo>
                      <a:lnTo>
                        <a:pt x="14" y="48"/>
                      </a:lnTo>
                      <a:lnTo>
                        <a:pt x="14" y="48"/>
                      </a:lnTo>
                      <a:lnTo>
                        <a:pt x="78" y="48"/>
                      </a:lnTo>
                      <a:lnTo>
                        <a:pt x="78" y="48"/>
                      </a:lnTo>
                      <a:lnTo>
                        <a:pt x="83" y="46"/>
                      </a:lnTo>
                      <a:lnTo>
                        <a:pt x="89" y="42"/>
                      </a:lnTo>
                      <a:lnTo>
                        <a:pt x="93" y="37"/>
                      </a:lnTo>
                      <a:lnTo>
                        <a:pt x="94" y="31"/>
                      </a:lnTo>
                      <a:lnTo>
                        <a:pt x="94" y="31"/>
                      </a:lnTo>
                      <a:lnTo>
                        <a:pt x="93" y="24"/>
                      </a:lnTo>
                      <a:lnTo>
                        <a:pt x="89" y="19"/>
                      </a:lnTo>
                      <a:lnTo>
                        <a:pt x="83" y="15"/>
                      </a:lnTo>
                      <a:lnTo>
                        <a:pt x="78" y="13"/>
                      </a:lnTo>
                      <a:lnTo>
                        <a:pt x="78"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4" name="Freeform 333">
                  <a:extLst>
                    <a:ext uri="{FF2B5EF4-FFF2-40B4-BE49-F238E27FC236}">
                      <a16:creationId xmlns="" xmlns:a16="http://schemas.microsoft.com/office/drawing/2014/main" id="{54BB4274-750A-4F99-9C45-DAA3666716EB}"/>
                    </a:ext>
                  </a:extLst>
                </p:cNvPr>
                <p:cNvSpPr>
                  <a:spLocks/>
                </p:cNvSpPr>
                <p:nvPr/>
              </p:nvSpPr>
              <p:spPr bwMode="auto">
                <a:xfrm>
                  <a:off x="5149851" y="-314327"/>
                  <a:ext cx="150813" cy="76200"/>
                </a:xfrm>
                <a:custGeom>
                  <a:avLst/>
                  <a:gdLst>
                    <a:gd name="T0" fmla="*/ 79 w 95"/>
                    <a:gd name="T1" fmla="*/ 13 h 48"/>
                    <a:gd name="T2" fmla="*/ 79 w 95"/>
                    <a:gd name="T3" fmla="*/ 13 h 48"/>
                    <a:gd name="T4" fmla="*/ 73 w 95"/>
                    <a:gd name="T5" fmla="*/ 15 h 48"/>
                    <a:gd name="T6" fmla="*/ 70 w 95"/>
                    <a:gd name="T7" fmla="*/ 17 h 48"/>
                    <a:gd name="T8" fmla="*/ 70 w 95"/>
                    <a:gd name="T9" fmla="*/ 17 h 48"/>
                    <a:gd name="T10" fmla="*/ 66 w 95"/>
                    <a:gd name="T11" fmla="*/ 9 h 48"/>
                    <a:gd name="T12" fmla="*/ 61 w 95"/>
                    <a:gd name="T13" fmla="*/ 6 h 48"/>
                    <a:gd name="T14" fmla="*/ 53 w 95"/>
                    <a:gd name="T15" fmla="*/ 2 h 48"/>
                    <a:gd name="T16" fmla="*/ 46 w 95"/>
                    <a:gd name="T17" fmla="*/ 0 h 48"/>
                    <a:gd name="T18" fmla="*/ 46 w 95"/>
                    <a:gd name="T19" fmla="*/ 0 h 48"/>
                    <a:gd name="T20" fmla="*/ 37 w 95"/>
                    <a:gd name="T21" fmla="*/ 2 h 48"/>
                    <a:gd name="T22" fmla="*/ 30 w 95"/>
                    <a:gd name="T23" fmla="*/ 8 h 48"/>
                    <a:gd name="T24" fmla="*/ 22 w 95"/>
                    <a:gd name="T25" fmla="*/ 13 h 48"/>
                    <a:gd name="T26" fmla="*/ 20 w 95"/>
                    <a:gd name="T27" fmla="*/ 22 h 48"/>
                    <a:gd name="T28" fmla="*/ 20 w 95"/>
                    <a:gd name="T29" fmla="*/ 22 h 48"/>
                    <a:gd name="T30" fmla="*/ 15 w 95"/>
                    <a:gd name="T31" fmla="*/ 20 h 48"/>
                    <a:gd name="T32" fmla="*/ 15 w 95"/>
                    <a:gd name="T33" fmla="*/ 20 h 48"/>
                    <a:gd name="T34" fmla="*/ 9 w 95"/>
                    <a:gd name="T35" fmla="*/ 22 h 48"/>
                    <a:gd name="T36" fmla="*/ 4 w 95"/>
                    <a:gd name="T37" fmla="*/ 24 h 48"/>
                    <a:gd name="T38" fmla="*/ 2 w 95"/>
                    <a:gd name="T39" fmla="*/ 30 h 48"/>
                    <a:gd name="T40" fmla="*/ 0 w 95"/>
                    <a:gd name="T41" fmla="*/ 33 h 48"/>
                    <a:gd name="T42" fmla="*/ 0 w 95"/>
                    <a:gd name="T43" fmla="*/ 33 h 48"/>
                    <a:gd name="T44" fmla="*/ 2 w 95"/>
                    <a:gd name="T45" fmla="*/ 39 h 48"/>
                    <a:gd name="T46" fmla="*/ 4 w 95"/>
                    <a:gd name="T47" fmla="*/ 44 h 48"/>
                    <a:gd name="T48" fmla="*/ 9 w 95"/>
                    <a:gd name="T49" fmla="*/ 46 h 48"/>
                    <a:gd name="T50" fmla="*/ 15 w 95"/>
                    <a:gd name="T51" fmla="*/ 48 h 48"/>
                    <a:gd name="T52" fmla="*/ 15 w 95"/>
                    <a:gd name="T53" fmla="*/ 48 h 48"/>
                    <a:gd name="T54" fmla="*/ 79 w 95"/>
                    <a:gd name="T55" fmla="*/ 48 h 48"/>
                    <a:gd name="T56" fmla="*/ 79 w 95"/>
                    <a:gd name="T57" fmla="*/ 48 h 48"/>
                    <a:gd name="T58" fmla="*/ 84 w 95"/>
                    <a:gd name="T59" fmla="*/ 46 h 48"/>
                    <a:gd name="T60" fmla="*/ 90 w 95"/>
                    <a:gd name="T61" fmla="*/ 42 h 48"/>
                    <a:gd name="T62" fmla="*/ 93 w 95"/>
                    <a:gd name="T63" fmla="*/ 37 h 48"/>
                    <a:gd name="T64" fmla="*/ 95 w 95"/>
                    <a:gd name="T65" fmla="*/ 31 h 48"/>
                    <a:gd name="T66" fmla="*/ 95 w 95"/>
                    <a:gd name="T67" fmla="*/ 31 h 48"/>
                    <a:gd name="T68" fmla="*/ 93 w 95"/>
                    <a:gd name="T69" fmla="*/ 24 h 48"/>
                    <a:gd name="T70" fmla="*/ 90 w 95"/>
                    <a:gd name="T71" fmla="*/ 19 h 48"/>
                    <a:gd name="T72" fmla="*/ 84 w 95"/>
                    <a:gd name="T73" fmla="*/ 15 h 48"/>
                    <a:gd name="T74" fmla="*/ 79 w 95"/>
                    <a:gd name="T75" fmla="*/ 13 h 48"/>
                    <a:gd name="T76" fmla="*/ 79 w 95"/>
                    <a:gd name="T7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48">
                      <a:moveTo>
                        <a:pt x="79" y="13"/>
                      </a:moveTo>
                      <a:lnTo>
                        <a:pt x="79" y="13"/>
                      </a:lnTo>
                      <a:lnTo>
                        <a:pt x="73" y="15"/>
                      </a:lnTo>
                      <a:lnTo>
                        <a:pt x="70" y="17"/>
                      </a:lnTo>
                      <a:lnTo>
                        <a:pt x="70" y="17"/>
                      </a:lnTo>
                      <a:lnTo>
                        <a:pt x="66" y="9"/>
                      </a:lnTo>
                      <a:lnTo>
                        <a:pt x="61" y="6"/>
                      </a:lnTo>
                      <a:lnTo>
                        <a:pt x="53" y="2"/>
                      </a:lnTo>
                      <a:lnTo>
                        <a:pt x="46" y="0"/>
                      </a:lnTo>
                      <a:lnTo>
                        <a:pt x="46" y="0"/>
                      </a:lnTo>
                      <a:lnTo>
                        <a:pt x="37" y="2"/>
                      </a:lnTo>
                      <a:lnTo>
                        <a:pt x="30" y="8"/>
                      </a:lnTo>
                      <a:lnTo>
                        <a:pt x="22" y="13"/>
                      </a:lnTo>
                      <a:lnTo>
                        <a:pt x="20" y="22"/>
                      </a:lnTo>
                      <a:lnTo>
                        <a:pt x="20" y="22"/>
                      </a:lnTo>
                      <a:lnTo>
                        <a:pt x="15" y="20"/>
                      </a:lnTo>
                      <a:lnTo>
                        <a:pt x="15" y="20"/>
                      </a:lnTo>
                      <a:lnTo>
                        <a:pt x="9" y="22"/>
                      </a:lnTo>
                      <a:lnTo>
                        <a:pt x="4" y="24"/>
                      </a:lnTo>
                      <a:lnTo>
                        <a:pt x="2" y="30"/>
                      </a:lnTo>
                      <a:lnTo>
                        <a:pt x="0" y="33"/>
                      </a:lnTo>
                      <a:lnTo>
                        <a:pt x="0" y="33"/>
                      </a:lnTo>
                      <a:lnTo>
                        <a:pt x="2" y="39"/>
                      </a:lnTo>
                      <a:lnTo>
                        <a:pt x="4" y="44"/>
                      </a:lnTo>
                      <a:lnTo>
                        <a:pt x="9" y="46"/>
                      </a:lnTo>
                      <a:lnTo>
                        <a:pt x="15" y="48"/>
                      </a:lnTo>
                      <a:lnTo>
                        <a:pt x="15" y="48"/>
                      </a:lnTo>
                      <a:lnTo>
                        <a:pt x="79" y="48"/>
                      </a:lnTo>
                      <a:lnTo>
                        <a:pt x="79" y="48"/>
                      </a:lnTo>
                      <a:lnTo>
                        <a:pt x="84" y="46"/>
                      </a:lnTo>
                      <a:lnTo>
                        <a:pt x="90" y="42"/>
                      </a:lnTo>
                      <a:lnTo>
                        <a:pt x="93" y="37"/>
                      </a:lnTo>
                      <a:lnTo>
                        <a:pt x="95" y="31"/>
                      </a:lnTo>
                      <a:lnTo>
                        <a:pt x="95" y="31"/>
                      </a:lnTo>
                      <a:lnTo>
                        <a:pt x="93" y="24"/>
                      </a:lnTo>
                      <a:lnTo>
                        <a:pt x="90" y="19"/>
                      </a:lnTo>
                      <a:lnTo>
                        <a:pt x="84" y="15"/>
                      </a:lnTo>
                      <a:lnTo>
                        <a:pt x="79" y="13"/>
                      </a:lnTo>
                      <a:lnTo>
                        <a:pt x="79"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5" name="Freeform 334">
                  <a:extLst>
                    <a:ext uri="{FF2B5EF4-FFF2-40B4-BE49-F238E27FC236}">
                      <a16:creationId xmlns="" xmlns:a16="http://schemas.microsoft.com/office/drawing/2014/main" id="{559C9097-C27C-4284-986F-3FDF01B5DA3F}"/>
                    </a:ext>
                  </a:extLst>
                </p:cNvPr>
                <p:cNvSpPr>
                  <a:spLocks/>
                </p:cNvSpPr>
                <p:nvPr/>
              </p:nvSpPr>
              <p:spPr bwMode="auto">
                <a:xfrm>
                  <a:off x="5211764" y="-333377"/>
                  <a:ext cx="14288" cy="0"/>
                </a:xfrm>
                <a:custGeom>
                  <a:avLst/>
                  <a:gdLst>
                    <a:gd name="T0" fmla="*/ 9 w 9"/>
                    <a:gd name="T1" fmla="*/ 0 w 9"/>
                    <a:gd name="T2" fmla="*/ 9 w 9"/>
                  </a:gdLst>
                  <a:ahLst/>
                  <a:cxnLst>
                    <a:cxn ang="0">
                      <a:pos x="T0" y="0"/>
                    </a:cxn>
                    <a:cxn ang="0">
                      <a:pos x="T1" y="0"/>
                    </a:cxn>
                    <a:cxn ang="0">
                      <a:pos x="T2" y="0"/>
                    </a:cxn>
                  </a:cxnLst>
                  <a:rect l="0" t="0" r="r" b="b"/>
                  <a:pathLst>
                    <a:path w="9">
                      <a:moveTo>
                        <a:pt x="9" y="0"/>
                      </a:moveTo>
                      <a:lnTo>
                        <a:pt x="0" y="0"/>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6" name="Line 335">
                  <a:extLst>
                    <a:ext uri="{FF2B5EF4-FFF2-40B4-BE49-F238E27FC236}">
                      <a16:creationId xmlns="" xmlns:a16="http://schemas.microsoft.com/office/drawing/2014/main" id="{87021BFC-D591-4727-81B9-7F876337AB3C}"/>
                    </a:ext>
                  </a:extLst>
                </p:cNvPr>
                <p:cNvSpPr>
                  <a:spLocks noChangeShapeType="1"/>
                </p:cNvSpPr>
                <p:nvPr/>
              </p:nvSpPr>
              <p:spPr bwMode="auto">
                <a:xfrm flipH="1">
                  <a:off x="5211764" y="-333377"/>
                  <a:ext cx="14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7" name="Freeform 336">
                  <a:extLst>
                    <a:ext uri="{FF2B5EF4-FFF2-40B4-BE49-F238E27FC236}">
                      <a16:creationId xmlns="" xmlns:a16="http://schemas.microsoft.com/office/drawing/2014/main" id="{2D6672C3-F952-4CD0-9AA8-856ACD9B6176}"/>
                    </a:ext>
                  </a:extLst>
                </p:cNvPr>
                <p:cNvSpPr>
                  <a:spLocks/>
                </p:cNvSpPr>
                <p:nvPr/>
              </p:nvSpPr>
              <p:spPr bwMode="auto">
                <a:xfrm>
                  <a:off x="4949826" y="-333377"/>
                  <a:ext cx="12700" cy="0"/>
                </a:xfrm>
                <a:custGeom>
                  <a:avLst/>
                  <a:gdLst>
                    <a:gd name="T0" fmla="*/ 8 w 8"/>
                    <a:gd name="T1" fmla="*/ 0 w 8"/>
                    <a:gd name="T2" fmla="*/ 8 w 8"/>
                  </a:gdLst>
                  <a:ahLst/>
                  <a:cxnLst>
                    <a:cxn ang="0">
                      <a:pos x="T0" y="0"/>
                    </a:cxn>
                    <a:cxn ang="0">
                      <a:pos x="T1" y="0"/>
                    </a:cxn>
                    <a:cxn ang="0">
                      <a:pos x="T2" y="0"/>
                    </a:cxn>
                  </a:cxnLst>
                  <a:rect l="0" t="0" r="r" b="b"/>
                  <a:pathLst>
                    <a:path w="8">
                      <a:moveTo>
                        <a:pt x="8" y="0"/>
                      </a:moveTo>
                      <a:lnTo>
                        <a:pt x="0"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8" name="Line 337">
                  <a:extLst>
                    <a:ext uri="{FF2B5EF4-FFF2-40B4-BE49-F238E27FC236}">
                      <a16:creationId xmlns="" xmlns:a16="http://schemas.microsoft.com/office/drawing/2014/main" id="{83C856F2-7E9B-4712-B67D-F8B5E8FD6F5A}"/>
                    </a:ext>
                  </a:extLst>
                </p:cNvPr>
                <p:cNvSpPr>
                  <a:spLocks noChangeShapeType="1"/>
                </p:cNvSpPr>
                <p:nvPr/>
              </p:nvSpPr>
              <p:spPr bwMode="auto">
                <a:xfrm flipH="1">
                  <a:off x="4949826" y="-333377"/>
                  <a:ext cx="127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9" name="Freeform 338">
                  <a:extLst>
                    <a:ext uri="{FF2B5EF4-FFF2-40B4-BE49-F238E27FC236}">
                      <a16:creationId xmlns="" xmlns:a16="http://schemas.microsoft.com/office/drawing/2014/main" id="{5DB81613-C0EB-4478-8AEC-54B27984D9E8}"/>
                    </a:ext>
                  </a:extLst>
                </p:cNvPr>
                <p:cNvSpPr>
                  <a:spLocks/>
                </p:cNvSpPr>
                <p:nvPr/>
              </p:nvSpPr>
              <p:spPr bwMode="auto">
                <a:xfrm>
                  <a:off x="5080001" y="-452439"/>
                  <a:ext cx="15875" cy="0"/>
                </a:xfrm>
                <a:custGeom>
                  <a:avLst/>
                  <a:gdLst>
                    <a:gd name="T0" fmla="*/ 10 w 10"/>
                    <a:gd name="T1" fmla="*/ 0 w 10"/>
                    <a:gd name="T2" fmla="*/ 10 w 10"/>
                  </a:gdLst>
                  <a:ahLst/>
                  <a:cxnLst>
                    <a:cxn ang="0">
                      <a:pos x="T0" y="0"/>
                    </a:cxn>
                    <a:cxn ang="0">
                      <a:pos x="T1" y="0"/>
                    </a:cxn>
                    <a:cxn ang="0">
                      <a:pos x="T2" y="0"/>
                    </a:cxn>
                  </a:cxnLst>
                  <a:rect l="0" t="0" r="r" b="b"/>
                  <a:pathLst>
                    <a:path w="10">
                      <a:moveTo>
                        <a:pt x="10" y="0"/>
                      </a:move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0" name="Line 339">
                  <a:extLst>
                    <a:ext uri="{FF2B5EF4-FFF2-40B4-BE49-F238E27FC236}">
                      <a16:creationId xmlns="" xmlns:a16="http://schemas.microsoft.com/office/drawing/2014/main" id="{95E44D7B-615A-4689-B4AA-B2FCD671EFE1}"/>
                    </a:ext>
                  </a:extLst>
                </p:cNvPr>
                <p:cNvSpPr>
                  <a:spLocks noChangeShapeType="1"/>
                </p:cNvSpPr>
                <p:nvPr/>
              </p:nvSpPr>
              <p:spPr bwMode="auto">
                <a:xfrm flipH="1">
                  <a:off x="5080001" y="-452439"/>
                  <a:ext cx="15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1" name="Rectangle 340">
                  <a:extLst>
                    <a:ext uri="{FF2B5EF4-FFF2-40B4-BE49-F238E27FC236}">
                      <a16:creationId xmlns="" xmlns:a16="http://schemas.microsoft.com/office/drawing/2014/main" id="{950C490C-F197-4278-A504-19B64ADE72F7}"/>
                    </a:ext>
                  </a:extLst>
                </p:cNvPr>
                <p:cNvSpPr>
                  <a:spLocks noChangeArrowheads="1"/>
                </p:cNvSpPr>
                <p:nvPr/>
              </p:nvSpPr>
              <p:spPr bwMode="auto">
                <a:xfrm>
                  <a:off x="5083176" y="-490539"/>
                  <a:ext cx="14288"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2" name="Freeform 341">
                  <a:extLst>
                    <a:ext uri="{FF2B5EF4-FFF2-40B4-BE49-F238E27FC236}">
                      <a16:creationId xmlns="" xmlns:a16="http://schemas.microsoft.com/office/drawing/2014/main" id="{B3DBBA08-903D-4F9F-A133-24D50D028550}"/>
                    </a:ext>
                  </a:extLst>
                </p:cNvPr>
                <p:cNvSpPr>
                  <a:spLocks noEditPoints="1"/>
                </p:cNvSpPr>
                <p:nvPr/>
              </p:nvSpPr>
              <p:spPr bwMode="auto">
                <a:xfrm>
                  <a:off x="5040314" y="-466727"/>
                  <a:ext cx="101600" cy="106363"/>
                </a:xfrm>
                <a:custGeom>
                  <a:avLst/>
                  <a:gdLst>
                    <a:gd name="T0" fmla="*/ 62 w 64"/>
                    <a:gd name="T1" fmla="*/ 47 h 67"/>
                    <a:gd name="T2" fmla="*/ 64 w 64"/>
                    <a:gd name="T3" fmla="*/ 40 h 67"/>
                    <a:gd name="T4" fmla="*/ 58 w 64"/>
                    <a:gd name="T5" fmla="*/ 36 h 67"/>
                    <a:gd name="T6" fmla="*/ 58 w 64"/>
                    <a:gd name="T7" fmla="*/ 31 h 67"/>
                    <a:gd name="T8" fmla="*/ 64 w 64"/>
                    <a:gd name="T9" fmla="*/ 27 h 67"/>
                    <a:gd name="T10" fmla="*/ 62 w 64"/>
                    <a:gd name="T11" fmla="*/ 20 h 67"/>
                    <a:gd name="T12" fmla="*/ 55 w 64"/>
                    <a:gd name="T13" fmla="*/ 20 h 67"/>
                    <a:gd name="T14" fmla="*/ 51 w 64"/>
                    <a:gd name="T15" fmla="*/ 16 h 67"/>
                    <a:gd name="T16" fmla="*/ 55 w 64"/>
                    <a:gd name="T17" fmla="*/ 9 h 67"/>
                    <a:gd name="T18" fmla="*/ 47 w 64"/>
                    <a:gd name="T19" fmla="*/ 5 h 67"/>
                    <a:gd name="T20" fmla="*/ 42 w 64"/>
                    <a:gd name="T21" fmla="*/ 9 h 67"/>
                    <a:gd name="T22" fmla="*/ 40 w 64"/>
                    <a:gd name="T23" fmla="*/ 9 h 67"/>
                    <a:gd name="T24" fmla="*/ 36 w 64"/>
                    <a:gd name="T25" fmla="*/ 9 h 67"/>
                    <a:gd name="T26" fmla="*/ 35 w 64"/>
                    <a:gd name="T27" fmla="*/ 0 h 67"/>
                    <a:gd name="T28" fmla="*/ 27 w 64"/>
                    <a:gd name="T29" fmla="*/ 0 h 67"/>
                    <a:gd name="T30" fmla="*/ 25 w 64"/>
                    <a:gd name="T31" fmla="*/ 9 h 67"/>
                    <a:gd name="T32" fmla="*/ 22 w 64"/>
                    <a:gd name="T33" fmla="*/ 9 h 67"/>
                    <a:gd name="T34" fmla="*/ 15 w 64"/>
                    <a:gd name="T35" fmla="*/ 5 h 67"/>
                    <a:gd name="T36" fmla="*/ 9 w 64"/>
                    <a:gd name="T37" fmla="*/ 9 h 67"/>
                    <a:gd name="T38" fmla="*/ 13 w 64"/>
                    <a:gd name="T39" fmla="*/ 16 h 67"/>
                    <a:gd name="T40" fmla="*/ 9 w 64"/>
                    <a:gd name="T41" fmla="*/ 20 h 67"/>
                    <a:gd name="T42" fmla="*/ 2 w 64"/>
                    <a:gd name="T43" fmla="*/ 20 h 67"/>
                    <a:gd name="T44" fmla="*/ 0 w 64"/>
                    <a:gd name="T45" fmla="*/ 27 h 67"/>
                    <a:gd name="T46" fmla="*/ 5 w 64"/>
                    <a:gd name="T47" fmla="*/ 31 h 67"/>
                    <a:gd name="T48" fmla="*/ 5 w 64"/>
                    <a:gd name="T49" fmla="*/ 36 h 67"/>
                    <a:gd name="T50" fmla="*/ 0 w 64"/>
                    <a:gd name="T51" fmla="*/ 40 h 67"/>
                    <a:gd name="T52" fmla="*/ 2 w 64"/>
                    <a:gd name="T53" fmla="*/ 47 h 67"/>
                    <a:gd name="T54" fmla="*/ 9 w 64"/>
                    <a:gd name="T55" fmla="*/ 47 h 67"/>
                    <a:gd name="T56" fmla="*/ 13 w 64"/>
                    <a:gd name="T57" fmla="*/ 51 h 67"/>
                    <a:gd name="T58" fmla="*/ 9 w 64"/>
                    <a:gd name="T59" fmla="*/ 58 h 67"/>
                    <a:gd name="T60" fmla="*/ 16 w 64"/>
                    <a:gd name="T61" fmla="*/ 62 h 67"/>
                    <a:gd name="T62" fmla="*/ 22 w 64"/>
                    <a:gd name="T63" fmla="*/ 58 h 67"/>
                    <a:gd name="T64" fmla="*/ 24 w 64"/>
                    <a:gd name="T65" fmla="*/ 58 h 67"/>
                    <a:gd name="T66" fmla="*/ 25 w 64"/>
                    <a:gd name="T67" fmla="*/ 58 h 67"/>
                    <a:gd name="T68" fmla="*/ 27 w 64"/>
                    <a:gd name="T69" fmla="*/ 67 h 67"/>
                    <a:gd name="T70" fmla="*/ 35 w 64"/>
                    <a:gd name="T71" fmla="*/ 65 h 67"/>
                    <a:gd name="T72" fmla="*/ 36 w 64"/>
                    <a:gd name="T73" fmla="*/ 58 h 67"/>
                    <a:gd name="T74" fmla="*/ 42 w 64"/>
                    <a:gd name="T75" fmla="*/ 58 h 67"/>
                    <a:gd name="T76" fmla="*/ 47 w 64"/>
                    <a:gd name="T77" fmla="*/ 62 h 67"/>
                    <a:gd name="T78" fmla="*/ 55 w 64"/>
                    <a:gd name="T79" fmla="*/ 58 h 67"/>
                    <a:gd name="T80" fmla="*/ 51 w 64"/>
                    <a:gd name="T81" fmla="*/ 51 h 67"/>
                    <a:gd name="T82" fmla="*/ 62 w 64"/>
                    <a:gd name="T83" fmla="*/ 47 h 67"/>
                    <a:gd name="T84" fmla="*/ 25 w 64"/>
                    <a:gd name="T85" fmla="*/ 52 h 67"/>
                    <a:gd name="T86" fmla="*/ 13 w 64"/>
                    <a:gd name="T87" fmla="*/ 43 h 67"/>
                    <a:gd name="T88" fmla="*/ 11 w 64"/>
                    <a:gd name="T89" fmla="*/ 27 h 67"/>
                    <a:gd name="T90" fmla="*/ 16 w 64"/>
                    <a:gd name="T91" fmla="*/ 20 h 67"/>
                    <a:gd name="T92" fmla="*/ 29 w 64"/>
                    <a:gd name="T93" fmla="*/ 12 h 67"/>
                    <a:gd name="T94" fmla="*/ 38 w 64"/>
                    <a:gd name="T95" fmla="*/ 14 h 67"/>
                    <a:gd name="T96" fmla="*/ 51 w 64"/>
                    <a:gd name="T97" fmla="*/ 23 h 67"/>
                    <a:gd name="T98" fmla="*/ 51 w 64"/>
                    <a:gd name="T99" fmla="*/ 40 h 67"/>
                    <a:gd name="T100" fmla="*/ 47 w 64"/>
                    <a:gd name="T101" fmla="*/ 47 h 67"/>
                    <a:gd name="T102" fmla="*/ 33 w 64"/>
                    <a:gd name="T103" fmla="*/ 5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 h="67">
                      <a:moveTo>
                        <a:pt x="62" y="47"/>
                      </a:moveTo>
                      <a:lnTo>
                        <a:pt x="62" y="47"/>
                      </a:lnTo>
                      <a:lnTo>
                        <a:pt x="64" y="40"/>
                      </a:lnTo>
                      <a:lnTo>
                        <a:pt x="64" y="40"/>
                      </a:lnTo>
                      <a:lnTo>
                        <a:pt x="58" y="36"/>
                      </a:lnTo>
                      <a:lnTo>
                        <a:pt x="58" y="36"/>
                      </a:lnTo>
                      <a:lnTo>
                        <a:pt x="58" y="31"/>
                      </a:lnTo>
                      <a:lnTo>
                        <a:pt x="58" y="31"/>
                      </a:lnTo>
                      <a:lnTo>
                        <a:pt x="64" y="27"/>
                      </a:lnTo>
                      <a:lnTo>
                        <a:pt x="64" y="27"/>
                      </a:lnTo>
                      <a:lnTo>
                        <a:pt x="62" y="20"/>
                      </a:lnTo>
                      <a:lnTo>
                        <a:pt x="62" y="20"/>
                      </a:lnTo>
                      <a:lnTo>
                        <a:pt x="55" y="20"/>
                      </a:lnTo>
                      <a:lnTo>
                        <a:pt x="55" y="20"/>
                      </a:lnTo>
                      <a:lnTo>
                        <a:pt x="51" y="16"/>
                      </a:lnTo>
                      <a:lnTo>
                        <a:pt x="51" y="16"/>
                      </a:lnTo>
                      <a:lnTo>
                        <a:pt x="55" y="9"/>
                      </a:lnTo>
                      <a:lnTo>
                        <a:pt x="55" y="9"/>
                      </a:lnTo>
                      <a:lnTo>
                        <a:pt x="47" y="5"/>
                      </a:lnTo>
                      <a:lnTo>
                        <a:pt x="47" y="5"/>
                      </a:lnTo>
                      <a:lnTo>
                        <a:pt x="42" y="9"/>
                      </a:lnTo>
                      <a:lnTo>
                        <a:pt x="42" y="9"/>
                      </a:lnTo>
                      <a:lnTo>
                        <a:pt x="40" y="9"/>
                      </a:lnTo>
                      <a:lnTo>
                        <a:pt x="40" y="9"/>
                      </a:lnTo>
                      <a:lnTo>
                        <a:pt x="36" y="9"/>
                      </a:lnTo>
                      <a:lnTo>
                        <a:pt x="36" y="9"/>
                      </a:lnTo>
                      <a:lnTo>
                        <a:pt x="35" y="0"/>
                      </a:lnTo>
                      <a:lnTo>
                        <a:pt x="35" y="0"/>
                      </a:lnTo>
                      <a:lnTo>
                        <a:pt x="27" y="0"/>
                      </a:lnTo>
                      <a:lnTo>
                        <a:pt x="27" y="0"/>
                      </a:lnTo>
                      <a:lnTo>
                        <a:pt x="25" y="9"/>
                      </a:lnTo>
                      <a:lnTo>
                        <a:pt x="25" y="9"/>
                      </a:lnTo>
                      <a:lnTo>
                        <a:pt x="22" y="9"/>
                      </a:lnTo>
                      <a:lnTo>
                        <a:pt x="22" y="9"/>
                      </a:lnTo>
                      <a:lnTo>
                        <a:pt x="15" y="5"/>
                      </a:lnTo>
                      <a:lnTo>
                        <a:pt x="15" y="5"/>
                      </a:lnTo>
                      <a:lnTo>
                        <a:pt x="9" y="9"/>
                      </a:lnTo>
                      <a:lnTo>
                        <a:pt x="9" y="9"/>
                      </a:lnTo>
                      <a:lnTo>
                        <a:pt x="13" y="16"/>
                      </a:lnTo>
                      <a:lnTo>
                        <a:pt x="13" y="16"/>
                      </a:lnTo>
                      <a:lnTo>
                        <a:pt x="9" y="20"/>
                      </a:lnTo>
                      <a:lnTo>
                        <a:pt x="9" y="20"/>
                      </a:lnTo>
                      <a:lnTo>
                        <a:pt x="2" y="20"/>
                      </a:lnTo>
                      <a:lnTo>
                        <a:pt x="2" y="20"/>
                      </a:lnTo>
                      <a:lnTo>
                        <a:pt x="0" y="27"/>
                      </a:lnTo>
                      <a:lnTo>
                        <a:pt x="0" y="27"/>
                      </a:lnTo>
                      <a:lnTo>
                        <a:pt x="5" y="31"/>
                      </a:lnTo>
                      <a:lnTo>
                        <a:pt x="5" y="31"/>
                      </a:lnTo>
                      <a:lnTo>
                        <a:pt x="5" y="36"/>
                      </a:lnTo>
                      <a:lnTo>
                        <a:pt x="5" y="36"/>
                      </a:lnTo>
                      <a:lnTo>
                        <a:pt x="0" y="40"/>
                      </a:lnTo>
                      <a:lnTo>
                        <a:pt x="0" y="40"/>
                      </a:lnTo>
                      <a:lnTo>
                        <a:pt x="2" y="47"/>
                      </a:lnTo>
                      <a:lnTo>
                        <a:pt x="2" y="47"/>
                      </a:lnTo>
                      <a:lnTo>
                        <a:pt x="9" y="47"/>
                      </a:lnTo>
                      <a:lnTo>
                        <a:pt x="9" y="47"/>
                      </a:lnTo>
                      <a:lnTo>
                        <a:pt x="13" y="51"/>
                      </a:lnTo>
                      <a:lnTo>
                        <a:pt x="13" y="51"/>
                      </a:lnTo>
                      <a:lnTo>
                        <a:pt x="9" y="58"/>
                      </a:lnTo>
                      <a:lnTo>
                        <a:pt x="9" y="58"/>
                      </a:lnTo>
                      <a:lnTo>
                        <a:pt x="16" y="62"/>
                      </a:lnTo>
                      <a:lnTo>
                        <a:pt x="16" y="62"/>
                      </a:lnTo>
                      <a:lnTo>
                        <a:pt x="22" y="58"/>
                      </a:lnTo>
                      <a:lnTo>
                        <a:pt x="22" y="58"/>
                      </a:lnTo>
                      <a:lnTo>
                        <a:pt x="24" y="58"/>
                      </a:lnTo>
                      <a:lnTo>
                        <a:pt x="24" y="58"/>
                      </a:lnTo>
                      <a:lnTo>
                        <a:pt x="25" y="58"/>
                      </a:lnTo>
                      <a:lnTo>
                        <a:pt x="25" y="58"/>
                      </a:lnTo>
                      <a:lnTo>
                        <a:pt x="27" y="67"/>
                      </a:lnTo>
                      <a:lnTo>
                        <a:pt x="27" y="67"/>
                      </a:lnTo>
                      <a:lnTo>
                        <a:pt x="35" y="65"/>
                      </a:lnTo>
                      <a:lnTo>
                        <a:pt x="35" y="65"/>
                      </a:lnTo>
                      <a:lnTo>
                        <a:pt x="36" y="58"/>
                      </a:lnTo>
                      <a:lnTo>
                        <a:pt x="36" y="58"/>
                      </a:lnTo>
                      <a:lnTo>
                        <a:pt x="42" y="58"/>
                      </a:lnTo>
                      <a:lnTo>
                        <a:pt x="42" y="58"/>
                      </a:lnTo>
                      <a:lnTo>
                        <a:pt x="47" y="62"/>
                      </a:lnTo>
                      <a:lnTo>
                        <a:pt x="47" y="62"/>
                      </a:lnTo>
                      <a:lnTo>
                        <a:pt x="55" y="58"/>
                      </a:lnTo>
                      <a:lnTo>
                        <a:pt x="55" y="58"/>
                      </a:lnTo>
                      <a:lnTo>
                        <a:pt x="51" y="51"/>
                      </a:lnTo>
                      <a:lnTo>
                        <a:pt x="51" y="51"/>
                      </a:lnTo>
                      <a:lnTo>
                        <a:pt x="55" y="47"/>
                      </a:lnTo>
                      <a:lnTo>
                        <a:pt x="62" y="47"/>
                      </a:lnTo>
                      <a:close/>
                      <a:moveTo>
                        <a:pt x="25" y="52"/>
                      </a:moveTo>
                      <a:lnTo>
                        <a:pt x="25" y="52"/>
                      </a:lnTo>
                      <a:lnTo>
                        <a:pt x="18" y="49"/>
                      </a:lnTo>
                      <a:lnTo>
                        <a:pt x="13" y="43"/>
                      </a:lnTo>
                      <a:lnTo>
                        <a:pt x="11" y="36"/>
                      </a:lnTo>
                      <a:lnTo>
                        <a:pt x="11" y="27"/>
                      </a:lnTo>
                      <a:lnTo>
                        <a:pt x="11" y="27"/>
                      </a:lnTo>
                      <a:lnTo>
                        <a:pt x="16" y="20"/>
                      </a:lnTo>
                      <a:lnTo>
                        <a:pt x="22" y="14"/>
                      </a:lnTo>
                      <a:lnTo>
                        <a:pt x="29" y="12"/>
                      </a:lnTo>
                      <a:lnTo>
                        <a:pt x="38" y="14"/>
                      </a:lnTo>
                      <a:lnTo>
                        <a:pt x="38" y="14"/>
                      </a:lnTo>
                      <a:lnTo>
                        <a:pt x="46" y="18"/>
                      </a:lnTo>
                      <a:lnTo>
                        <a:pt x="51" y="23"/>
                      </a:lnTo>
                      <a:lnTo>
                        <a:pt x="53" y="31"/>
                      </a:lnTo>
                      <a:lnTo>
                        <a:pt x="51" y="40"/>
                      </a:lnTo>
                      <a:lnTo>
                        <a:pt x="51" y="40"/>
                      </a:lnTo>
                      <a:lnTo>
                        <a:pt x="47" y="47"/>
                      </a:lnTo>
                      <a:lnTo>
                        <a:pt x="42" y="52"/>
                      </a:lnTo>
                      <a:lnTo>
                        <a:pt x="33" y="54"/>
                      </a:lnTo>
                      <a:lnTo>
                        <a:pt x="25" y="52"/>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3" name="Freeform 342">
                  <a:extLst>
                    <a:ext uri="{FF2B5EF4-FFF2-40B4-BE49-F238E27FC236}">
                      <a16:creationId xmlns="" xmlns:a16="http://schemas.microsoft.com/office/drawing/2014/main" id="{C87BB7C0-72C9-42B7-B5D1-1DF907000312}"/>
                    </a:ext>
                  </a:extLst>
                </p:cNvPr>
                <p:cNvSpPr>
                  <a:spLocks/>
                </p:cNvSpPr>
                <p:nvPr/>
              </p:nvSpPr>
              <p:spPr bwMode="auto">
                <a:xfrm>
                  <a:off x="5040314" y="-466727"/>
                  <a:ext cx="101600" cy="106363"/>
                </a:xfrm>
                <a:custGeom>
                  <a:avLst/>
                  <a:gdLst>
                    <a:gd name="T0" fmla="*/ 62 w 64"/>
                    <a:gd name="T1" fmla="*/ 47 h 67"/>
                    <a:gd name="T2" fmla="*/ 64 w 64"/>
                    <a:gd name="T3" fmla="*/ 40 h 67"/>
                    <a:gd name="T4" fmla="*/ 58 w 64"/>
                    <a:gd name="T5" fmla="*/ 36 h 67"/>
                    <a:gd name="T6" fmla="*/ 58 w 64"/>
                    <a:gd name="T7" fmla="*/ 31 h 67"/>
                    <a:gd name="T8" fmla="*/ 64 w 64"/>
                    <a:gd name="T9" fmla="*/ 27 h 67"/>
                    <a:gd name="T10" fmla="*/ 62 w 64"/>
                    <a:gd name="T11" fmla="*/ 20 h 67"/>
                    <a:gd name="T12" fmla="*/ 55 w 64"/>
                    <a:gd name="T13" fmla="*/ 20 h 67"/>
                    <a:gd name="T14" fmla="*/ 51 w 64"/>
                    <a:gd name="T15" fmla="*/ 16 h 67"/>
                    <a:gd name="T16" fmla="*/ 55 w 64"/>
                    <a:gd name="T17" fmla="*/ 9 h 67"/>
                    <a:gd name="T18" fmla="*/ 47 w 64"/>
                    <a:gd name="T19" fmla="*/ 5 h 67"/>
                    <a:gd name="T20" fmla="*/ 42 w 64"/>
                    <a:gd name="T21" fmla="*/ 9 h 67"/>
                    <a:gd name="T22" fmla="*/ 40 w 64"/>
                    <a:gd name="T23" fmla="*/ 9 h 67"/>
                    <a:gd name="T24" fmla="*/ 36 w 64"/>
                    <a:gd name="T25" fmla="*/ 9 h 67"/>
                    <a:gd name="T26" fmla="*/ 35 w 64"/>
                    <a:gd name="T27" fmla="*/ 0 h 67"/>
                    <a:gd name="T28" fmla="*/ 27 w 64"/>
                    <a:gd name="T29" fmla="*/ 0 h 67"/>
                    <a:gd name="T30" fmla="*/ 25 w 64"/>
                    <a:gd name="T31" fmla="*/ 9 h 67"/>
                    <a:gd name="T32" fmla="*/ 22 w 64"/>
                    <a:gd name="T33" fmla="*/ 9 h 67"/>
                    <a:gd name="T34" fmla="*/ 15 w 64"/>
                    <a:gd name="T35" fmla="*/ 5 h 67"/>
                    <a:gd name="T36" fmla="*/ 9 w 64"/>
                    <a:gd name="T37" fmla="*/ 9 h 67"/>
                    <a:gd name="T38" fmla="*/ 13 w 64"/>
                    <a:gd name="T39" fmla="*/ 16 h 67"/>
                    <a:gd name="T40" fmla="*/ 9 w 64"/>
                    <a:gd name="T41" fmla="*/ 20 h 67"/>
                    <a:gd name="T42" fmla="*/ 2 w 64"/>
                    <a:gd name="T43" fmla="*/ 20 h 67"/>
                    <a:gd name="T44" fmla="*/ 0 w 64"/>
                    <a:gd name="T45" fmla="*/ 27 h 67"/>
                    <a:gd name="T46" fmla="*/ 5 w 64"/>
                    <a:gd name="T47" fmla="*/ 31 h 67"/>
                    <a:gd name="T48" fmla="*/ 5 w 64"/>
                    <a:gd name="T49" fmla="*/ 36 h 67"/>
                    <a:gd name="T50" fmla="*/ 0 w 64"/>
                    <a:gd name="T51" fmla="*/ 40 h 67"/>
                    <a:gd name="T52" fmla="*/ 2 w 64"/>
                    <a:gd name="T53" fmla="*/ 47 h 67"/>
                    <a:gd name="T54" fmla="*/ 9 w 64"/>
                    <a:gd name="T55" fmla="*/ 47 h 67"/>
                    <a:gd name="T56" fmla="*/ 13 w 64"/>
                    <a:gd name="T57" fmla="*/ 51 h 67"/>
                    <a:gd name="T58" fmla="*/ 9 w 64"/>
                    <a:gd name="T59" fmla="*/ 58 h 67"/>
                    <a:gd name="T60" fmla="*/ 16 w 64"/>
                    <a:gd name="T61" fmla="*/ 62 h 67"/>
                    <a:gd name="T62" fmla="*/ 22 w 64"/>
                    <a:gd name="T63" fmla="*/ 58 h 67"/>
                    <a:gd name="T64" fmla="*/ 24 w 64"/>
                    <a:gd name="T65" fmla="*/ 58 h 67"/>
                    <a:gd name="T66" fmla="*/ 25 w 64"/>
                    <a:gd name="T67" fmla="*/ 58 h 67"/>
                    <a:gd name="T68" fmla="*/ 27 w 64"/>
                    <a:gd name="T69" fmla="*/ 67 h 67"/>
                    <a:gd name="T70" fmla="*/ 35 w 64"/>
                    <a:gd name="T71" fmla="*/ 65 h 67"/>
                    <a:gd name="T72" fmla="*/ 36 w 64"/>
                    <a:gd name="T73" fmla="*/ 58 h 67"/>
                    <a:gd name="T74" fmla="*/ 42 w 64"/>
                    <a:gd name="T75" fmla="*/ 58 h 67"/>
                    <a:gd name="T76" fmla="*/ 47 w 64"/>
                    <a:gd name="T77" fmla="*/ 62 h 67"/>
                    <a:gd name="T78" fmla="*/ 55 w 64"/>
                    <a:gd name="T79" fmla="*/ 58 h 67"/>
                    <a:gd name="T80" fmla="*/ 51 w 64"/>
                    <a:gd name="T81" fmla="*/ 51 h 67"/>
                    <a:gd name="T82" fmla="*/ 62 w 64"/>
                    <a:gd name="T83"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7">
                      <a:moveTo>
                        <a:pt x="62" y="47"/>
                      </a:moveTo>
                      <a:lnTo>
                        <a:pt x="62" y="47"/>
                      </a:lnTo>
                      <a:lnTo>
                        <a:pt x="64" y="40"/>
                      </a:lnTo>
                      <a:lnTo>
                        <a:pt x="64" y="40"/>
                      </a:lnTo>
                      <a:lnTo>
                        <a:pt x="58" y="36"/>
                      </a:lnTo>
                      <a:lnTo>
                        <a:pt x="58" y="36"/>
                      </a:lnTo>
                      <a:lnTo>
                        <a:pt x="58" y="31"/>
                      </a:lnTo>
                      <a:lnTo>
                        <a:pt x="58" y="31"/>
                      </a:lnTo>
                      <a:lnTo>
                        <a:pt x="64" y="27"/>
                      </a:lnTo>
                      <a:lnTo>
                        <a:pt x="64" y="27"/>
                      </a:lnTo>
                      <a:lnTo>
                        <a:pt x="62" y="20"/>
                      </a:lnTo>
                      <a:lnTo>
                        <a:pt x="62" y="20"/>
                      </a:lnTo>
                      <a:lnTo>
                        <a:pt x="55" y="20"/>
                      </a:lnTo>
                      <a:lnTo>
                        <a:pt x="55" y="20"/>
                      </a:lnTo>
                      <a:lnTo>
                        <a:pt x="51" y="16"/>
                      </a:lnTo>
                      <a:lnTo>
                        <a:pt x="51" y="16"/>
                      </a:lnTo>
                      <a:lnTo>
                        <a:pt x="55" y="9"/>
                      </a:lnTo>
                      <a:lnTo>
                        <a:pt x="55" y="9"/>
                      </a:lnTo>
                      <a:lnTo>
                        <a:pt x="47" y="5"/>
                      </a:lnTo>
                      <a:lnTo>
                        <a:pt x="47" y="5"/>
                      </a:lnTo>
                      <a:lnTo>
                        <a:pt x="42" y="9"/>
                      </a:lnTo>
                      <a:lnTo>
                        <a:pt x="42" y="9"/>
                      </a:lnTo>
                      <a:lnTo>
                        <a:pt x="40" y="9"/>
                      </a:lnTo>
                      <a:lnTo>
                        <a:pt x="40" y="9"/>
                      </a:lnTo>
                      <a:lnTo>
                        <a:pt x="36" y="9"/>
                      </a:lnTo>
                      <a:lnTo>
                        <a:pt x="36" y="9"/>
                      </a:lnTo>
                      <a:lnTo>
                        <a:pt x="35" y="0"/>
                      </a:lnTo>
                      <a:lnTo>
                        <a:pt x="35" y="0"/>
                      </a:lnTo>
                      <a:lnTo>
                        <a:pt x="27" y="0"/>
                      </a:lnTo>
                      <a:lnTo>
                        <a:pt x="27" y="0"/>
                      </a:lnTo>
                      <a:lnTo>
                        <a:pt x="25" y="9"/>
                      </a:lnTo>
                      <a:lnTo>
                        <a:pt x="25" y="9"/>
                      </a:lnTo>
                      <a:lnTo>
                        <a:pt x="22" y="9"/>
                      </a:lnTo>
                      <a:lnTo>
                        <a:pt x="22" y="9"/>
                      </a:lnTo>
                      <a:lnTo>
                        <a:pt x="15" y="5"/>
                      </a:lnTo>
                      <a:lnTo>
                        <a:pt x="15" y="5"/>
                      </a:lnTo>
                      <a:lnTo>
                        <a:pt x="9" y="9"/>
                      </a:lnTo>
                      <a:lnTo>
                        <a:pt x="9" y="9"/>
                      </a:lnTo>
                      <a:lnTo>
                        <a:pt x="13" y="16"/>
                      </a:lnTo>
                      <a:lnTo>
                        <a:pt x="13" y="16"/>
                      </a:lnTo>
                      <a:lnTo>
                        <a:pt x="9" y="20"/>
                      </a:lnTo>
                      <a:lnTo>
                        <a:pt x="9" y="20"/>
                      </a:lnTo>
                      <a:lnTo>
                        <a:pt x="2" y="20"/>
                      </a:lnTo>
                      <a:lnTo>
                        <a:pt x="2" y="20"/>
                      </a:lnTo>
                      <a:lnTo>
                        <a:pt x="0" y="27"/>
                      </a:lnTo>
                      <a:lnTo>
                        <a:pt x="0" y="27"/>
                      </a:lnTo>
                      <a:lnTo>
                        <a:pt x="5" y="31"/>
                      </a:lnTo>
                      <a:lnTo>
                        <a:pt x="5" y="31"/>
                      </a:lnTo>
                      <a:lnTo>
                        <a:pt x="5" y="36"/>
                      </a:lnTo>
                      <a:lnTo>
                        <a:pt x="5" y="36"/>
                      </a:lnTo>
                      <a:lnTo>
                        <a:pt x="0" y="40"/>
                      </a:lnTo>
                      <a:lnTo>
                        <a:pt x="0" y="40"/>
                      </a:lnTo>
                      <a:lnTo>
                        <a:pt x="2" y="47"/>
                      </a:lnTo>
                      <a:lnTo>
                        <a:pt x="2" y="47"/>
                      </a:lnTo>
                      <a:lnTo>
                        <a:pt x="9" y="47"/>
                      </a:lnTo>
                      <a:lnTo>
                        <a:pt x="9" y="47"/>
                      </a:lnTo>
                      <a:lnTo>
                        <a:pt x="13" y="51"/>
                      </a:lnTo>
                      <a:lnTo>
                        <a:pt x="13" y="51"/>
                      </a:lnTo>
                      <a:lnTo>
                        <a:pt x="9" y="58"/>
                      </a:lnTo>
                      <a:lnTo>
                        <a:pt x="9" y="58"/>
                      </a:lnTo>
                      <a:lnTo>
                        <a:pt x="16" y="62"/>
                      </a:lnTo>
                      <a:lnTo>
                        <a:pt x="16" y="62"/>
                      </a:lnTo>
                      <a:lnTo>
                        <a:pt x="22" y="58"/>
                      </a:lnTo>
                      <a:lnTo>
                        <a:pt x="22" y="58"/>
                      </a:lnTo>
                      <a:lnTo>
                        <a:pt x="24" y="58"/>
                      </a:lnTo>
                      <a:lnTo>
                        <a:pt x="24" y="58"/>
                      </a:lnTo>
                      <a:lnTo>
                        <a:pt x="25" y="58"/>
                      </a:lnTo>
                      <a:lnTo>
                        <a:pt x="25" y="58"/>
                      </a:lnTo>
                      <a:lnTo>
                        <a:pt x="27" y="67"/>
                      </a:lnTo>
                      <a:lnTo>
                        <a:pt x="27" y="67"/>
                      </a:lnTo>
                      <a:lnTo>
                        <a:pt x="35" y="65"/>
                      </a:lnTo>
                      <a:lnTo>
                        <a:pt x="35" y="65"/>
                      </a:lnTo>
                      <a:lnTo>
                        <a:pt x="36" y="58"/>
                      </a:lnTo>
                      <a:lnTo>
                        <a:pt x="36" y="58"/>
                      </a:lnTo>
                      <a:lnTo>
                        <a:pt x="42" y="58"/>
                      </a:lnTo>
                      <a:lnTo>
                        <a:pt x="42" y="58"/>
                      </a:lnTo>
                      <a:lnTo>
                        <a:pt x="47" y="62"/>
                      </a:lnTo>
                      <a:lnTo>
                        <a:pt x="47" y="62"/>
                      </a:lnTo>
                      <a:lnTo>
                        <a:pt x="55" y="58"/>
                      </a:lnTo>
                      <a:lnTo>
                        <a:pt x="55" y="58"/>
                      </a:lnTo>
                      <a:lnTo>
                        <a:pt x="51" y="51"/>
                      </a:lnTo>
                      <a:lnTo>
                        <a:pt x="51" y="51"/>
                      </a:lnTo>
                      <a:lnTo>
                        <a:pt x="55" y="47"/>
                      </a:lnTo>
                      <a:lnTo>
                        <a:pt x="62"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4" name="Freeform 343">
                  <a:extLst>
                    <a:ext uri="{FF2B5EF4-FFF2-40B4-BE49-F238E27FC236}">
                      <a16:creationId xmlns="" xmlns:a16="http://schemas.microsoft.com/office/drawing/2014/main" id="{810C5547-64B4-40CE-97C1-92705B2B1920}"/>
                    </a:ext>
                  </a:extLst>
                </p:cNvPr>
                <p:cNvSpPr>
                  <a:spLocks/>
                </p:cNvSpPr>
                <p:nvPr/>
              </p:nvSpPr>
              <p:spPr bwMode="auto">
                <a:xfrm>
                  <a:off x="5057776" y="-447677"/>
                  <a:ext cx="66675" cy="66675"/>
                </a:xfrm>
                <a:custGeom>
                  <a:avLst/>
                  <a:gdLst>
                    <a:gd name="T0" fmla="*/ 14 w 42"/>
                    <a:gd name="T1" fmla="*/ 40 h 42"/>
                    <a:gd name="T2" fmla="*/ 14 w 42"/>
                    <a:gd name="T3" fmla="*/ 40 h 42"/>
                    <a:gd name="T4" fmla="*/ 7 w 42"/>
                    <a:gd name="T5" fmla="*/ 37 h 42"/>
                    <a:gd name="T6" fmla="*/ 2 w 42"/>
                    <a:gd name="T7" fmla="*/ 31 h 42"/>
                    <a:gd name="T8" fmla="*/ 0 w 42"/>
                    <a:gd name="T9" fmla="*/ 24 h 42"/>
                    <a:gd name="T10" fmla="*/ 0 w 42"/>
                    <a:gd name="T11" fmla="*/ 15 h 42"/>
                    <a:gd name="T12" fmla="*/ 0 w 42"/>
                    <a:gd name="T13" fmla="*/ 15 h 42"/>
                    <a:gd name="T14" fmla="*/ 5 w 42"/>
                    <a:gd name="T15" fmla="*/ 8 h 42"/>
                    <a:gd name="T16" fmla="*/ 11 w 42"/>
                    <a:gd name="T17" fmla="*/ 2 h 42"/>
                    <a:gd name="T18" fmla="*/ 18 w 42"/>
                    <a:gd name="T19" fmla="*/ 0 h 42"/>
                    <a:gd name="T20" fmla="*/ 27 w 42"/>
                    <a:gd name="T21" fmla="*/ 2 h 42"/>
                    <a:gd name="T22" fmla="*/ 27 w 42"/>
                    <a:gd name="T23" fmla="*/ 2 h 42"/>
                    <a:gd name="T24" fmla="*/ 35 w 42"/>
                    <a:gd name="T25" fmla="*/ 6 h 42"/>
                    <a:gd name="T26" fmla="*/ 40 w 42"/>
                    <a:gd name="T27" fmla="*/ 11 h 42"/>
                    <a:gd name="T28" fmla="*/ 42 w 42"/>
                    <a:gd name="T29" fmla="*/ 19 h 42"/>
                    <a:gd name="T30" fmla="*/ 40 w 42"/>
                    <a:gd name="T31" fmla="*/ 28 h 42"/>
                    <a:gd name="T32" fmla="*/ 40 w 42"/>
                    <a:gd name="T33" fmla="*/ 28 h 42"/>
                    <a:gd name="T34" fmla="*/ 36 w 42"/>
                    <a:gd name="T35" fmla="*/ 35 h 42"/>
                    <a:gd name="T36" fmla="*/ 31 w 42"/>
                    <a:gd name="T37" fmla="*/ 40 h 42"/>
                    <a:gd name="T38" fmla="*/ 22 w 42"/>
                    <a:gd name="T39" fmla="*/ 42 h 42"/>
                    <a:gd name="T40" fmla="*/ 14 w 42"/>
                    <a:gd name="T4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14" y="40"/>
                      </a:moveTo>
                      <a:lnTo>
                        <a:pt x="14" y="40"/>
                      </a:lnTo>
                      <a:lnTo>
                        <a:pt x="7" y="37"/>
                      </a:lnTo>
                      <a:lnTo>
                        <a:pt x="2" y="31"/>
                      </a:lnTo>
                      <a:lnTo>
                        <a:pt x="0" y="24"/>
                      </a:lnTo>
                      <a:lnTo>
                        <a:pt x="0" y="15"/>
                      </a:lnTo>
                      <a:lnTo>
                        <a:pt x="0" y="15"/>
                      </a:lnTo>
                      <a:lnTo>
                        <a:pt x="5" y="8"/>
                      </a:lnTo>
                      <a:lnTo>
                        <a:pt x="11" y="2"/>
                      </a:lnTo>
                      <a:lnTo>
                        <a:pt x="18" y="0"/>
                      </a:lnTo>
                      <a:lnTo>
                        <a:pt x="27" y="2"/>
                      </a:lnTo>
                      <a:lnTo>
                        <a:pt x="27" y="2"/>
                      </a:lnTo>
                      <a:lnTo>
                        <a:pt x="35" y="6"/>
                      </a:lnTo>
                      <a:lnTo>
                        <a:pt x="40" y="11"/>
                      </a:lnTo>
                      <a:lnTo>
                        <a:pt x="42" y="19"/>
                      </a:lnTo>
                      <a:lnTo>
                        <a:pt x="40" y="28"/>
                      </a:lnTo>
                      <a:lnTo>
                        <a:pt x="40" y="28"/>
                      </a:lnTo>
                      <a:lnTo>
                        <a:pt x="36" y="35"/>
                      </a:lnTo>
                      <a:lnTo>
                        <a:pt x="31" y="40"/>
                      </a:lnTo>
                      <a:lnTo>
                        <a:pt x="22" y="42"/>
                      </a:lnTo>
                      <a:lnTo>
                        <a:pt x="14"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7" name="Group 326"/>
          <p:cNvGrpSpPr/>
          <p:nvPr/>
        </p:nvGrpSpPr>
        <p:grpSpPr>
          <a:xfrm>
            <a:off x="8278154" y="1330126"/>
            <a:ext cx="2921660" cy="1019940"/>
            <a:chOff x="8278154" y="1330126"/>
            <a:chExt cx="2921660" cy="1019940"/>
          </a:xfrm>
        </p:grpSpPr>
        <p:sp>
          <p:nvSpPr>
            <p:cNvPr id="256" name="Rectangle 313">
              <a:extLst>
                <a:ext uri="{FF2B5EF4-FFF2-40B4-BE49-F238E27FC236}">
                  <a16:creationId xmlns="" xmlns:a16="http://schemas.microsoft.com/office/drawing/2014/main" id="{EAE9173C-A829-4F9A-9149-F100CA557769}"/>
                </a:ext>
              </a:extLst>
            </p:cNvPr>
            <p:cNvSpPr>
              <a:spLocks noChangeArrowheads="1"/>
            </p:cNvSpPr>
            <p:nvPr/>
          </p:nvSpPr>
          <p:spPr bwMode="auto">
            <a:xfrm>
              <a:off x="8709820" y="1572418"/>
              <a:ext cx="2489994" cy="777648"/>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Automate security and compliance</a:t>
              </a:r>
            </a:p>
            <a:p>
              <a:pPr lvl="0">
                <a:spcAft>
                  <a:spcPts val="300"/>
                </a:spcAft>
              </a:pPr>
              <a:r>
                <a:rPr lang="en-US" altLang="en-US" sz="900" dirty="0">
                  <a:latin typeface="+mn-lt"/>
                </a:rPr>
                <a:t>Automate security standards &amp; configurations (infrastructure, scaling, devops, self healing)</a:t>
              </a:r>
              <a:endParaRPr kumimoji="0" lang="en-US" altLang="en-US" sz="900" b="0" i="0" u="none" strike="noStrike" cap="none" normalizeH="0" dirty="0">
                <a:ln>
                  <a:noFill/>
                </a:ln>
                <a:effectLst/>
                <a:latin typeface="+mn-lt"/>
              </a:endParaRPr>
            </a:p>
          </p:txBody>
        </p:sp>
        <p:grpSp>
          <p:nvGrpSpPr>
            <p:cNvPr id="257" name="Group 256">
              <a:extLst>
                <a:ext uri="{FF2B5EF4-FFF2-40B4-BE49-F238E27FC236}">
                  <a16:creationId xmlns="" xmlns:a16="http://schemas.microsoft.com/office/drawing/2014/main" id="{215068B2-9599-424D-A41B-E39C19C84F05}"/>
                </a:ext>
              </a:extLst>
            </p:cNvPr>
            <p:cNvGrpSpPr/>
            <p:nvPr/>
          </p:nvGrpSpPr>
          <p:grpSpPr>
            <a:xfrm>
              <a:off x="8278154" y="1330126"/>
              <a:ext cx="585788" cy="585788"/>
              <a:chOff x="8384609" y="1330126"/>
              <a:chExt cx="585788" cy="585788"/>
            </a:xfrm>
          </p:grpSpPr>
          <p:sp>
            <p:nvSpPr>
              <p:cNvPr id="258" name="Freeform 316">
                <a:extLst>
                  <a:ext uri="{FF2B5EF4-FFF2-40B4-BE49-F238E27FC236}">
                    <a16:creationId xmlns="" xmlns:a16="http://schemas.microsoft.com/office/drawing/2014/main" id="{00779F9C-0E69-40D0-BF1E-8BF9511FEF25}"/>
                  </a:ext>
                </a:extLst>
              </p:cNvPr>
              <p:cNvSpPr>
                <a:spLocks/>
              </p:cNvSpPr>
              <p:nvPr/>
            </p:nvSpPr>
            <p:spPr bwMode="auto">
              <a:xfrm>
                <a:off x="8384609"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59" name="Group 258">
                <a:extLst>
                  <a:ext uri="{FF2B5EF4-FFF2-40B4-BE49-F238E27FC236}">
                    <a16:creationId xmlns="" xmlns:a16="http://schemas.microsoft.com/office/drawing/2014/main" id="{D4CF4B8B-4B9F-4D33-84FA-9F9C63D49C0E}"/>
                  </a:ext>
                </a:extLst>
              </p:cNvPr>
              <p:cNvGrpSpPr/>
              <p:nvPr/>
            </p:nvGrpSpPr>
            <p:grpSpPr>
              <a:xfrm>
                <a:off x="8524309" y="1446807"/>
                <a:ext cx="306388" cy="352426"/>
                <a:chOff x="8567852" y="386555"/>
                <a:chExt cx="306388" cy="352426"/>
              </a:xfrm>
            </p:grpSpPr>
            <p:sp>
              <p:nvSpPr>
                <p:cNvPr id="260" name="Freeform 344">
                  <a:extLst>
                    <a:ext uri="{FF2B5EF4-FFF2-40B4-BE49-F238E27FC236}">
                      <a16:creationId xmlns="" xmlns:a16="http://schemas.microsoft.com/office/drawing/2014/main" id="{363720EA-138C-422A-872A-F0218ED8E61A}"/>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1" name="Freeform 345">
                  <a:extLst>
                    <a:ext uri="{FF2B5EF4-FFF2-40B4-BE49-F238E27FC236}">
                      <a16:creationId xmlns="" xmlns:a16="http://schemas.microsoft.com/office/drawing/2014/main" id="{A7515A57-26E8-4E25-9A80-8FA68F365CAC}"/>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2" name="Freeform 346">
                  <a:extLst>
                    <a:ext uri="{FF2B5EF4-FFF2-40B4-BE49-F238E27FC236}">
                      <a16:creationId xmlns="" xmlns:a16="http://schemas.microsoft.com/office/drawing/2014/main" id="{3322C8E3-53EF-4C8C-9EF5-4426DD70858C}"/>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3" name="Freeform 347">
                  <a:extLst>
                    <a:ext uri="{FF2B5EF4-FFF2-40B4-BE49-F238E27FC236}">
                      <a16:creationId xmlns="" xmlns:a16="http://schemas.microsoft.com/office/drawing/2014/main" id="{5D7FE606-04A4-45ED-B181-BD6CB3ED799E}"/>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4" name="Freeform 348">
                  <a:extLst>
                    <a:ext uri="{FF2B5EF4-FFF2-40B4-BE49-F238E27FC236}">
                      <a16:creationId xmlns="" xmlns:a16="http://schemas.microsoft.com/office/drawing/2014/main" id="{7251A65F-9D08-423B-90CA-CD574C26C154}"/>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5" name="Freeform 349">
                  <a:extLst>
                    <a:ext uri="{FF2B5EF4-FFF2-40B4-BE49-F238E27FC236}">
                      <a16:creationId xmlns="" xmlns:a16="http://schemas.microsoft.com/office/drawing/2014/main" id="{788E71E5-CD60-4435-AC13-4FEB5FFFEA7A}"/>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6" name="Freeform 350">
                  <a:extLst>
                    <a:ext uri="{FF2B5EF4-FFF2-40B4-BE49-F238E27FC236}">
                      <a16:creationId xmlns="" xmlns:a16="http://schemas.microsoft.com/office/drawing/2014/main" id="{3C6DF6C0-13B9-453B-B80A-8FAA72400AE3}"/>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7" name="Freeform 351">
                  <a:extLst>
                    <a:ext uri="{FF2B5EF4-FFF2-40B4-BE49-F238E27FC236}">
                      <a16:creationId xmlns="" xmlns:a16="http://schemas.microsoft.com/office/drawing/2014/main" id="{C2A49A24-73F8-4020-902B-43248A51EE90}"/>
                    </a:ext>
                  </a:extLst>
                </p:cNvPr>
                <p:cNvSpPr>
                  <a:spLocks/>
                </p:cNvSpPr>
                <p:nvPr/>
              </p:nvSpPr>
              <p:spPr bwMode="auto">
                <a:xfrm>
                  <a:off x="8623415" y="551655"/>
                  <a:ext cx="144463" cy="14288"/>
                </a:xfrm>
                <a:custGeom>
                  <a:avLst/>
                  <a:gdLst>
                    <a:gd name="T0" fmla="*/ 0 w 91"/>
                    <a:gd name="T1" fmla="*/ 0 h 9"/>
                    <a:gd name="T2" fmla="*/ 0 w 91"/>
                    <a:gd name="T3" fmla="*/ 0 h 9"/>
                    <a:gd name="T4" fmla="*/ 0 w 91"/>
                    <a:gd name="T5" fmla="*/ 9 h 9"/>
                    <a:gd name="T6" fmla="*/ 0 w 91"/>
                    <a:gd name="T7" fmla="*/ 9 h 9"/>
                    <a:gd name="T8" fmla="*/ 91 w 91"/>
                    <a:gd name="T9" fmla="*/ 9 h 9"/>
                    <a:gd name="T10" fmla="*/ 91 w 91"/>
                    <a:gd name="T11" fmla="*/ 9 h 9"/>
                    <a:gd name="T12" fmla="*/ 91 w 91"/>
                    <a:gd name="T13" fmla="*/ 0 h 9"/>
                    <a:gd name="T14" fmla="*/ 0 w 91"/>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0"/>
                      </a:moveTo>
                      <a:lnTo>
                        <a:pt x="0" y="0"/>
                      </a:lnTo>
                      <a:lnTo>
                        <a:pt x="0" y="9"/>
                      </a:lnTo>
                      <a:lnTo>
                        <a:pt x="0" y="9"/>
                      </a:lnTo>
                      <a:lnTo>
                        <a:pt x="91" y="9"/>
                      </a:lnTo>
                      <a:lnTo>
                        <a:pt x="91" y="9"/>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8" name="Freeform 352">
                  <a:extLst>
                    <a:ext uri="{FF2B5EF4-FFF2-40B4-BE49-F238E27FC236}">
                      <a16:creationId xmlns="" xmlns:a16="http://schemas.microsoft.com/office/drawing/2014/main" id="{FBCA2E20-F8E0-4727-BF7D-D33D06C6D8EA}"/>
                    </a:ext>
                  </a:extLst>
                </p:cNvPr>
                <p:cNvSpPr>
                  <a:spLocks/>
                </p:cNvSpPr>
                <p:nvPr/>
              </p:nvSpPr>
              <p:spPr bwMode="auto">
                <a:xfrm>
                  <a:off x="8623415" y="589755"/>
                  <a:ext cx="144463" cy="14288"/>
                </a:xfrm>
                <a:custGeom>
                  <a:avLst/>
                  <a:gdLst>
                    <a:gd name="T0" fmla="*/ 0 w 91"/>
                    <a:gd name="T1" fmla="*/ 0 h 9"/>
                    <a:gd name="T2" fmla="*/ 0 w 91"/>
                    <a:gd name="T3" fmla="*/ 0 h 9"/>
                    <a:gd name="T4" fmla="*/ 0 w 91"/>
                    <a:gd name="T5" fmla="*/ 9 h 9"/>
                    <a:gd name="T6" fmla="*/ 0 w 91"/>
                    <a:gd name="T7" fmla="*/ 9 h 9"/>
                    <a:gd name="T8" fmla="*/ 91 w 91"/>
                    <a:gd name="T9" fmla="*/ 9 h 9"/>
                    <a:gd name="T10" fmla="*/ 91 w 91"/>
                    <a:gd name="T11" fmla="*/ 9 h 9"/>
                    <a:gd name="T12" fmla="*/ 91 w 91"/>
                    <a:gd name="T13" fmla="*/ 0 h 9"/>
                    <a:gd name="T14" fmla="*/ 0 w 91"/>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0"/>
                      </a:moveTo>
                      <a:lnTo>
                        <a:pt x="0" y="0"/>
                      </a:lnTo>
                      <a:lnTo>
                        <a:pt x="0" y="9"/>
                      </a:lnTo>
                      <a:lnTo>
                        <a:pt x="0" y="9"/>
                      </a:lnTo>
                      <a:lnTo>
                        <a:pt x="91" y="9"/>
                      </a:lnTo>
                      <a:lnTo>
                        <a:pt x="91" y="9"/>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9" name="Freeform 353">
                  <a:extLst>
                    <a:ext uri="{FF2B5EF4-FFF2-40B4-BE49-F238E27FC236}">
                      <a16:creationId xmlns="" xmlns:a16="http://schemas.microsoft.com/office/drawing/2014/main" id="{4C0EC248-BA57-46C8-B65B-4862273B8E02}"/>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0" name="Freeform 354">
                  <a:extLst>
                    <a:ext uri="{FF2B5EF4-FFF2-40B4-BE49-F238E27FC236}">
                      <a16:creationId xmlns="" xmlns:a16="http://schemas.microsoft.com/office/drawing/2014/main" id="{689A0A9C-FEBC-4408-9A90-2E87FC2B42F1}"/>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1" name="Freeform 355">
                  <a:extLst>
                    <a:ext uri="{FF2B5EF4-FFF2-40B4-BE49-F238E27FC236}">
                      <a16:creationId xmlns="" xmlns:a16="http://schemas.microsoft.com/office/drawing/2014/main" id="{7674C5D4-2247-4B26-96EC-BD2F5858D45E}"/>
                    </a:ext>
                  </a:extLst>
                </p:cNvPr>
                <p:cNvSpPr>
                  <a:spLocks/>
                </p:cNvSpPr>
                <p:nvPr/>
              </p:nvSpPr>
              <p:spPr bwMode="auto">
                <a:xfrm>
                  <a:off x="8567852" y="386555"/>
                  <a:ext cx="269875" cy="315913"/>
                </a:xfrm>
                <a:custGeom>
                  <a:avLst/>
                  <a:gdLst>
                    <a:gd name="T0" fmla="*/ 0 w 170"/>
                    <a:gd name="T1" fmla="*/ 0 h 199"/>
                    <a:gd name="T2" fmla="*/ 0 w 170"/>
                    <a:gd name="T3" fmla="*/ 199 h 199"/>
                    <a:gd name="T4" fmla="*/ 109 w 170"/>
                    <a:gd name="T5" fmla="*/ 199 h 199"/>
                    <a:gd name="T6" fmla="*/ 109 w 170"/>
                    <a:gd name="T7" fmla="*/ 199 h 199"/>
                    <a:gd name="T8" fmla="*/ 106 w 170"/>
                    <a:gd name="T9" fmla="*/ 188 h 199"/>
                    <a:gd name="T10" fmla="*/ 13 w 170"/>
                    <a:gd name="T11" fmla="*/ 188 h 199"/>
                    <a:gd name="T12" fmla="*/ 13 w 170"/>
                    <a:gd name="T13" fmla="*/ 11 h 199"/>
                    <a:gd name="T14" fmla="*/ 159 w 170"/>
                    <a:gd name="T15" fmla="*/ 11 h 199"/>
                    <a:gd name="T16" fmla="*/ 159 w 170"/>
                    <a:gd name="T17" fmla="*/ 122 h 199"/>
                    <a:gd name="T18" fmla="*/ 159 w 170"/>
                    <a:gd name="T19" fmla="*/ 122 h 199"/>
                    <a:gd name="T20" fmla="*/ 162 w 170"/>
                    <a:gd name="T21" fmla="*/ 120 h 199"/>
                    <a:gd name="T22" fmla="*/ 162 w 170"/>
                    <a:gd name="T23" fmla="*/ 120 h 199"/>
                    <a:gd name="T24" fmla="*/ 170 w 170"/>
                    <a:gd name="T25" fmla="*/ 122 h 199"/>
                    <a:gd name="T26" fmla="*/ 170 w 170"/>
                    <a:gd name="T27" fmla="*/ 0 h 199"/>
                    <a:gd name="T28" fmla="*/ 0 w 170"/>
                    <a:gd name="T2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99">
                      <a:moveTo>
                        <a:pt x="0" y="0"/>
                      </a:moveTo>
                      <a:lnTo>
                        <a:pt x="0" y="199"/>
                      </a:lnTo>
                      <a:lnTo>
                        <a:pt x="109" y="199"/>
                      </a:lnTo>
                      <a:lnTo>
                        <a:pt x="109" y="199"/>
                      </a:lnTo>
                      <a:lnTo>
                        <a:pt x="106" y="188"/>
                      </a:lnTo>
                      <a:lnTo>
                        <a:pt x="13" y="188"/>
                      </a:lnTo>
                      <a:lnTo>
                        <a:pt x="13" y="11"/>
                      </a:lnTo>
                      <a:lnTo>
                        <a:pt x="159" y="11"/>
                      </a:lnTo>
                      <a:lnTo>
                        <a:pt x="159" y="122"/>
                      </a:lnTo>
                      <a:lnTo>
                        <a:pt x="159" y="122"/>
                      </a:lnTo>
                      <a:lnTo>
                        <a:pt x="162" y="120"/>
                      </a:lnTo>
                      <a:lnTo>
                        <a:pt x="162" y="120"/>
                      </a:lnTo>
                      <a:lnTo>
                        <a:pt x="170" y="122"/>
                      </a:lnTo>
                      <a:lnTo>
                        <a:pt x="17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2" name="Freeform 356">
                  <a:extLst>
                    <a:ext uri="{FF2B5EF4-FFF2-40B4-BE49-F238E27FC236}">
                      <a16:creationId xmlns="" xmlns:a16="http://schemas.microsoft.com/office/drawing/2014/main" id="{F3EB0F93-BB42-4227-9269-FAD65853AAA1}"/>
                    </a:ext>
                  </a:extLst>
                </p:cNvPr>
                <p:cNvSpPr>
                  <a:spLocks noEditPoints="1"/>
                </p:cNvSpPr>
                <p:nvPr/>
              </p:nvSpPr>
              <p:spPr bwMode="auto">
                <a:xfrm>
                  <a:off x="8761527" y="604043"/>
                  <a:ext cx="112713" cy="134938"/>
                </a:xfrm>
                <a:custGeom>
                  <a:avLst/>
                  <a:gdLst>
                    <a:gd name="T0" fmla="*/ 37 w 71"/>
                    <a:gd name="T1" fmla="*/ 0 h 85"/>
                    <a:gd name="T2" fmla="*/ 13 w 71"/>
                    <a:gd name="T3" fmla="*/ 9 h 85"/>
                    <a:gd name="T4" fmla="*/ 0 w 71"/>
                    <a:gd name="T5" fmla="*/ 11 h 85"/>
                    <a:gd name="T6" fmla="*/ 0 w 71"/>
                    <a:gd name="T7" fmla="*/ 34 h 85"/>
                    <a:gd name="T8" fmla="*/ 6 w 71"/>
                    <a:gd name="T9" fmla="*/ 58 h 85"/>
                    <a:gd name="T10" fmla="*/ 18 w 71"/>
                    <a:gd name="T11" fmla="*/ 75 h 85"/>
                    <a:gd name="T12" fmla="*/ 37 w 71"/>
                    <a:gd name="T13" fmla="*/ 85 h 85"/>
                    <a:gd name="T14" fmla="*/ 42 w 71"/>
                    <a:gd name="T15" fmla="*/ 84 h 85"/>
                    <a:gd name="T16" fmla="*/ 60 w 71"/>
                    <a:gd name="T17" fmla="*/ 67 h 85"/>
                    <a:gd name="T18" fmla="*/ 71 w 71"/>
                    <a:gd name="T19" fmla="*/ 47 h 85"/>
                    <a:gd name="T20" fmla="*/ 71 w 71"/>
                    <a:gd name="T21" fmla="*/ 34 h 85"/>
                    <a:gd name="T22" fmla="*/ 71 w 71"/>
                    <a:gd name="T23" fmla="*/ 11 h 85"/>
                    <a:gd name="T24" fmla="*/ 48 w 71"/>
                    <a:gd name="T25" fmla="*/ 5 h 85"/>
                    <a:gd name="T26" fmla="*/ 60 w 71"/>
                    <a:gd name="T27" fmla="*/ 43 h 85"/>
                    <a:gd name="T28" fmla="*/ 53 w 71"/>
                    <a:gd name="T29" fmla="*/ 43 h 85"/>
                    <a:gd name="T30" fmla="*/ 51 w 71"/>
                    <a:gd name="T31" fmla="*/ 49 h 85"/>
                    <a:gd name="T32" fmla="*/ 57 w 71"/>
                    <a:gd name="T33" fmla="*/ 53 h 85"/>
                    <a:gd name="T34" fmla="*/ 51 w 71"/>
                    <a:gd name="T35" fmla="*/ 58 h 85"/>
                    <a:gd name="T36" fmla="*/ 46 w 71"/>
                    <a:gd name="T37" fmla="*/ 54 h 85"/>
                    <a:gd name="T38" fmla="*/ 40 w 71"/>
                    <a:gd name="T39" fmla="*/ 56 h 85"/>
                    <a:gd name="T40" fmla="*/ 40 w 71"/>
                    <a:gd name="T41" fmla="*/ 62 h 85"/>
                    <a:gd name="T42" fmla="*/ 33 w 71"/>
                    <a:gd name="T43" fmla="*/ 62 h 85"/>
                    <a:gd name="T44" fmla="*/ 33 w 71"/>
                    <a:gd name="T45" fmla="*/ 56 h 85"/>
                    <a:gd name="T46" fmla="*/ 28 w 71"/>
                    <a:gd name="T47" fmla="*/ 54 h 85"/>
                    <a:gd name="T48" fmla="*/ 22 w 71"/>
                    <a:gd name="T49" fmla="*/ 58 h 85"/>
                    <a:gd name="T50" fmla="*/ 17 w 71"/>
                    <a:gd name="T51" fmla="*/ 53 h 85"/>
                    <a:gd name="T52" fmla="*/ 22 w 71"/>
                    <a:gd name="T53" fmla="*/ 49 h 85"/>
                    <a:gd name="T54" fmla="*/ 18 w 71"/>
                    <a:gd name="T55" fmla="*/ 43 h 85"/>
                    <a:gd name="T56" fmla="*/ 13 w 71"/>
                    <a:gd name="T57" fmla="*/ 43 h 85"/>
                    <a:gd name="T58" fmla="*/ 13 w 71"/>
                    <a:gd name="T59" fmla="*/ 34 h 85"/>
                    <a:gd name="T60" fmla="*/ 18 w 71"/>
                    <a:gd name="T61" fmla="*/ 34 h 85"/>
                    <a:gd name="T62" fmla="*/ 22 w 71"/>
                    <a:gd name="T63" fmla="*/ 29 h 85"/>
                    <a:gd name="T64" fmla="*/ 17 w 71"/>
                    <a:gd name="T65" fmla="*/ 25 h 85"/>
                    <a:gd name="T66" fmla="*/ 22 w 71"/>
                    <a:gd name="T67" fmla="*/ 20 h 85"/>
                    <a:gd name="T68" fmla="*/ 28 w 71"/>
                    <a:gd name="T69" fmla="*/ 23 h 85"/>
                    <a:gd name="T70" fmla="*/ 33 w 71"/>
                    <a:gd name="T71" fmla="*/ 22 h 85"/>
                    <a:gd name="T72" fmla="*/ 33 w 71"/>
                    <a:gd name="T73" fmla="*/ 14 h 85"/>
                    <a:gd name="T74" fmla="*/ 40 w 71"/>
                    <a:gd name="T75" fmla="*/ 14 h 85"/>
                    <a:gd name="T76" fmla="*/ 40 w 71"/>
                    <a:gd name="T77" fmla="*/ 22 h 85"/>
                    <a:gd name="T78" fmla="*/ 46 w 71"/>
                    <a:gd name="T79" fmla="*/ 23 h 85"/>
                    <a:gd name="T80" fmla="*/ 51 w 71"/>
                    <a:gd name="T81" fmla="*/ 20 h 85"/>
                    <a:gd name="T82" fmla="*/ 57 w 71"/>
                    <a:gd name="T83" fmla="*/ 25 h 85"/>
                    <a:gd name="T84" fmla="*/ 51 w 71"/>
                    <a:gd name="T85" fmla="*/ 29 h 85"/>
                    <a:gd name="T86" fmla="*/ 53 w 71"/>
                    <a:gd name="T87" fmla="*/ 34 h 85"/>
                    <a:gd name="T88" fmla="*/ 60 w 71"/>
                    <a:gd name="T89" fmla="*/ 3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 h="85">
                      <a:moveTo>
                        <a:pt x="37" y="0"/>
                      </a:moveTo>
                      <a:lnTo>
                        <a:pt x="37" y="0"/>
                      </a:lnTo>
                      <a:lnTo>
                        <a:pt x="26" y="5"/>
                      </a:lnTo>
                      <a:lnTo>
                        <a:pt x="13" y="9"/>
                      </a:lnTo>
                      <a:lnTo>
                        <a:pt x="0" y="11"/>
                      </a:lnTo>
                      <a:lnTo>
                        <a:pt x="0" y="11"/>
                      </a:lnTo>
                      <a:lnTo>
                        <a:pt x="0" y="34"/>
                      </a:lnTo>
                      <a:lnTo>
                        <a:pt x="0" y="34"/>
                      </a:lnTo>
                      <a:lnTo>
                        <a:pt x="2" y="47"/>
                      </a:lnTo>
                      <a:lnTo>
                        <a:pt x="6" y="58"/>
                      </a:lnTo>
                      <a:lnTo>
                        <a:pt x="13" y="67"/>
                      </a:lnTo>
                      <a:lnTo>
                        <a:pt x="18" y="75"/>
                      </a:lnTo>
                      <a:lnTo>
                        <a:pt x="31" y="84"/>
                      </a:lnTo>
                      <a:lnTo>
                        <a:pt x="37" y="85"/>
                      </a:lnTo>
                      <a:lnTo>
                        <a:pt x="37" y="85"/>
                      </a:lnTo>
                      <a:lnTo>
                        <a:pt x="42" y="84"/>
                      </a:lnTo>
                      <a:lnTo>
                        <a:pt x="55" y="75"/>
                      </a:lnTo>
                      <a:lnTo>
                        <a:pt x="60" y="67"/>
                      </a:lnTo>
                      <a:lnTo>
                        <a:pt x="66" y="58"/>
                      </a:lnTo>
                      <a:lnTo>
                        <a:pt x="71" y="47"/>
                      </a:lnTo>
                      <a:lnTo>
                        <a:pt x="71" y="34"/>
                      </a:lnTo>
                      <a:lnTo>
                        <a:pt x="71" y="34"/>
                      </a:lnTo>
                      <a:lnTo>
                        <a:pt x="71" y="11"/>
                      </a:lnTo>
                      <a:lnTo>
                        <a:pt x="71" y="11"/>
                      </a:lnTo>
                      <a:lnTo>
                        <a:pt x="59" y="9"/>
                      </a:lnTo>
                      <a:lnTo>
                        <a:pt x="48" y="5"/>
                      </a:lnTo>
                      <a:lnTo>
                        <a:pt x="37" y="0"/>
                      </a:lnTo>
                      <a:close/>
                      <a:moveTo>
                        <a:pt x="60" y="43"/>
                      </a:moveTo>
                      <a:lnTo>
                        <a:pt x="60" y="43"/>
                      </a:lnTo>
                      <a:lnTo>
                        <a:pt x="53" y="43"/>
                      </a:lnTo>
                      <a:lnTo>
                        <a:pt x="53" y="43"/>
                      </a:lnTo>
                      <a:lnTo>
                        <a:pt x="51" y="49"/>
                      </a:lnTo>
                      <a:lnTo>
                        <a:pt x="51" y="49"/>
                      </a:lnTo>
                      <a:lnTo>
                        <a:pt x="57" y="53"/>
                      </a:lnTo>
                      <a:lnTo>
                        <a:pt x="57" y="53"/>
                      </a:lnTo>
                      <a:lnTo>
                        <a:pt x="51" y="58"/>
                      </a:lnTo>
                      <a:lnTo>
                        <a:pt x="51" y="58"/>
                      </a:lnTo>
                      <a:lnTo>
                        <a:pt x="46" y="54"/>
                      </a:lnTo>
                      <a:lnTo>
                        <a:pt x="46" y="54"/>
                      </a:lnTo>
                      <a:lnTo>
                        <a:pt x="40" y="56"/>
                      </a:lnTo>
                      <a:lnTo>
                        <a:pt x="40" y="56"/>
                      </a:lnTo>
                      <a:lnTo>
                        <a:pt x="40" y="62"/>
                      </a:lnTo>
                      <a:lnTo>
                        <a:pt x="40" y="62"/>
                      </a:lnTo>
                      <a:lnTo>
                        <a:pt x="33" y="62"/>
                      </a:lnTo>
                      <a:lnTo>
                        <a:pt x="33" y="62"/>
                      </a:lnTo>
                      <a:lnTo>
                        <a:pt x="33" y="56"/>
                      </a:lnTo>
                      <a:lnTo>
                        <a:pt x="33" y="56"/>
                      </a:lnTo>
                      <a:lnTo>
                        <a:pt x="28" y="54"/>
                      </a:lnTo>
                      <a:lnTo>
                        <a:pt x="28" y="54"/>
                      </a:lnTo>
                      <a:lnTo>
                        <a:pt x="22" y="58"/>
                      </a:lnTo>
                      <a:lnTo>
                        <a:pt x="22" y="58"/>
                      </a:lnTo>
                      <a:lnTo>
                        <a:pt x="17" y="53"/>
                      </a:lnTo>
                      <a:lnTo>
                        <a:pt x="17" y="53"/>
                      </a:lnTo>
                      <a:lnTo>
                        <a:pt x="22" y="49"/>
                      </a:lnTo>
                      <a:lnTo>
                        <a:pt x="22" y="49"/>
                      </a:lnTo>
                      <a:lnTo>
                        <a:pt x="18" y="43"/>
                      </a:lnTo>
                      <a:lnTo>
                        <a:pt x="18" y="43"/>
                      </a:lnTo>
                      <a:lnTo>
                        <a:pt x="13" y="43"/>
                      </a:lnTo>
                      <a:lnTo>
                        <a:pt x="13" y="43"/>
                      </a:lnTo>
                      <a:lnTo>
                        <a:pt x="13" y="34"/>
                      </a:lnTo>
                      <a:lnTo>
                        <a:pt x="13" y="34"/>
                      </a:lnTo>
                      <a:lnTo>
                        <a:pt x="18" y="34"/>
                      </a:lnTo>
                      <a:lnTo>
                        <a:pt x="18" y="34"/>
                      </a:lnTo>
                      <a:lnTo>
                        <a:pt x="22" y="29"/>
                      </a:lnTo>
                      <a:lnTo>
                        <a:pt x="22" y="29"/>
                      </a:lnTo>
                      <a:lnTo>
                        <a:pt x="17" y="25"/>
                      </a:lnTo>
                      <a:lnTo>
                        <a:pt x="17" y="25"/>
                      </a:lnTo>
                      <a:lnTo>
                        <a:pt x="22" y="20"/>
                      </a:lnTo>
                      <a:lnTo>
                        <a:pt x="22" y="20"/>
                      </a:lnTo>
                      <a:lnTo>
                        <a:pt x="28" y="23"/>
                      </a:lnTo>
                      <a:lnTo>
                        <a:pt x="28" y="23"/>
                      </a:lnTo>
                      <a:lnTo>
                        <a:pt x="33" y="22"/>
                      </a:lnTo>
                      <a:lnTo>
                        <a:pt x="33" y="22"/>
                      </a:lnTo>
                      <a:lnTo>
                        <a:pt x="33" y="14"/>
                      </a:lnTo>
                      <a:lnTo>
                        <a:pt x="33" y="14"/>
                      </a:lnTo>
                      <a:lnTo>
                        <a:pt x="40" y="14"/>
                      </a:lnTo>
                      <a:lnTo>
                        <a:pt x="40" y="14"/>
                      </a:lnTo>
                      <a:lnTo>
                        <a:pt x="40" y="22"/>
                      </a:lnTo>
                      <a:lnTo>
                        <a:pt x="40" y="22"/>
                      </a:lnTo>
                      <a:lnTo>
                        <a:pt x="46" y="23"/>
                      </a:lnTo>
                      <a:lnTo>
                        <a:pt x="46" y="23"/>
                      </a:lnTo>
                      <a:lnTo>
                        <a:pt x="51" y="20"/>
                      </a:lnTo>
                      <a:lnTo>
                        <a:pt x="51" y="20"/>
                      </a:lnTo>
                      <a:lnTo>
                        <a:pt x="57" y="25"/>
                      </a:lnTo>
                      <a:lnTo>
                        <a:pt x="57" y="25"/>
                      </a:lnTo>
                      <a:lnTo>
                        <a:pt x="51" y="29"/>
                      </a:lnTo>
                      <a:lnTo>
                        <a:pt x="51" y="29"/>
                      </a:lnTo>
                      <a:lnTo>
                        <a:pt x="53" y="34"/>
                      </a:lnTo>
                      <a:lnTo>
                        <a:pt x="53" y="34"/>
                      </a:lnTo>
                      <a:lnTo>
                        <a:pt x="60" y="34"/>
                      </a:lnTo>
                      <a:lnTo>
                        <a:pt x="60" y="43"/>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3" name="Freeform 357">
                  <a:extLst>
                    <a:ext uri="{FF2B5EF4-FFF2-40B4-BE49-F238E27FC236}">
                      <a16:creationId xmlns="" xmlns:a16="http://schemas.microsoft.com/office/drawing/2014/main" id="{B6BCA0DC-C075-4000-9C3B-13F4DE633DCA}"/>
                    </a:ext>
                  </a:extLst>
                </p:cNvPr>
                <p:cNvSpPr>
                  <a:spLocks/>
                </p:cNvSpPr>
                <p:nvPr/>
              </p:nvSpPr>
              <p:spPr bwMode="auto">
                <a:xfrm>
                  <a:off x="8761527" y="604043"/>
                  <a:ext cx="112713" cy="134938"/>
                </a:xfrm>
                <a:custGeom>
                  <a:avLst/>
                  <a:gdLst>
                    <a:gd name="T0" fmla="*/ 37 w 71"/>
                    <a:gd name="T1" fmla="*/ 0 h 85"/>
                    <a:gd name="T2" fmla="*/ 37 w 71"/>
                    <a:gd name="T3" fmla="*/ 0 h 85"/>
                    <a:gd name="T4" fmla="*/ 26 w 71"/>
                    <a:gd name="T5" fmla="*/ 5 h 85"/>
                    <a:gd name="T6" fmla="*/ 13 w 71"/>
                    <a:gd name="T7" fmla="*/ 9 h 85"/>
                    <a:gd name="T8" fmla="*/ 0 w 71"/>
                    <a:gd name="T9" fmla="*/ 11 h 85"/>
                    <a:gd name="T10" fmla="*/ 0 w 71"/>
                    <a:gd name="T11" fmla="*/ 11 h 85"/>
                    <a:gd name="T12" fmla="*/ 0 w 71"/>
                    <a:gd name="T13" fmla="*/ 34 h 85"/>
                    <a:gd name="T14" fmla="*/ 0 w 71"/>
                    <a:gd name="T15" fmla="*/ 34 h 85"/>
                    <a:gd name="T16" fmla="*/ 2 w 71"/>
                    <a:gd name="T17" fmla="*/ 47 h 85"/>
                    <a:gd name="T18" fmla="*/ 6 w 71"/>
                    <a:gd name="T19" fmla="*/ 58 h 85"/>
                    <a:gd name="T20" fmla="*/ 13 w 71"/>
                    <a:gd name="T21" fmla="*/ 67 h 85"/>
                    <a:gd name="T22" fmla="*/ 18 w 71"/>
                    <a:gd name="T23" fmla="*/ 75 h 85"/>
                    <a:gd name="T24" fmla="*/ 31 w 71"/>
                    <a:gd name="T25" fmla="*/ 84 h 85"/>
                    <a:gd name="T26" fmla="*/ 37 w 71"/>
                    <a:gd name="T27" fmla="*/ 85 h 85"/>
                    <a:gd name="T28" fmla="*/ 37 w 71"/>
                    <a:gd name="T29" fmla="*/ 85 h 85"/>
                    <a:gd name="T30" fmla="*/ 42 w 71"/>
                    <a:gd name="T31" fmla="*/ 84 h 85"/>
                    <a:gd name="T32" fmla="*/ 55 w 71"/>
                    <a:gd name="T33" fmla="*/ 75 h 85"/>
                    <a:gd name="T34" fmla="*/ 60 w 71"/>
                    <a:gd name="T35" fmla="*/ 67 h 85"/>
                    <a:gd name="T36" fmla="*/ 66 w 71"/>
                    <a:gd name="T37" fmla="*/ 58 h 85"/>
                    <a:gd name="T38" fmla="*/ 71 w 71"/>
                    <a:gd name="T39" fmla="*/ 47 h 85"/>
                    <a:gd name="T40" fmla="*/ 71 w 71"/>
                    <a:gd name="T41" fmla="*/ 34 h 85"/>
                    <a:gd name="T42" fmla="*/ 71 w 71"/>
                    <a:gd name="T43" fmla="*/ 34 h 85"/>
                    <a:gd name="T44" fmla="*/ 71 w 71"/>
                    <a:gd name="T45" fmla="*/ 11 h 85"/>
                    <a:gd name="T46" fmla="*/ 71 w 71"/>
                    <a:gd name="T47" fmla="*/ 11 h 85"/>
                    <a:gd name="T48" fmla="*/ 59 w 71"/>
                    <a:gd name="T49" fmla="*/ 9 h 85"/>
                    <a:gd name="T50" fmla="*/ 48 w 71"/>
                    <a:gd name="T51" fmla="*/ 5 h 85"/>
                    <a:gd name="T52" fmla="*/ 37 w 71"/>
                    <a:gd name="T5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85">
                      <a:moveTo>
                        <a:pt x="37" y="0"/>
                      </a:moveTo>
                      <a:lnTo>
                        <a:pt x="37" y="0"/>
                      </a:lnTo>
                      <a:lnTo>
                        <a:pt x="26" y="5"/>
                      </a:lnTo>
                      <a:lnTo>
                        <a:pt x="13" y="9"/>
                      </a:lnTo>
                      <a:lnTo>
                        <a:pt x="0" y="11"/>
                      </a:lnTo>
                      <a:lnTo>
                        <a:pt x="0" y="11"/>
                      </a:lnTo>
                      <a:lnTo>
                        <a:pt x="0" y="34"/>
                      </a:lnTo>
                      <a:lnTo>
                        <a:pt x="0" y="34"/>
                      </a:lnTo>
                      <a:lnTo>
                        <a:pt x="2" y="47"/>
                      </a:lnTo>
                      <a:lnTo>
                        <a:pt x="6" y="58"/>
                      </a:lnTo>
                      <a:lnTo>
                        <a:pt x="13" y="67"/>
                      </a:lnTo>
                      <a:lnTo>
                        <a:pt x="18" y="75"/>
                      </a:lnTo>
                      <a:lnTo>
                        <a:pt x="31" y="84"/>
                      </a:lnTo>
                      <a:lnTo>
                        <a:pt x="37" y="85"/>
                      </a:lnTo>
                      <a:lnTo>
                        <a:pt x="37" y="85"/>
                      </a:lnTo>
                      <a:lnTo>
                        <a:pt x="42" y="84"/>
                      </a:lnTo>
                      <a:lnTo>
                        <a:pt x="55" y="75"/>
                      </a:lnTo>
                      <a:lnTo>
                        <a:pt x="60" y="67"/>
                      </a:lnTo>
                      <a:lnTo>
                        <a:pt x="66" y="58"/>
                      </a:lnTo>
                      <a:lnTo>
                        <a:pt x="71" y="47"/>
                      </a:lnTo>
                      <a:lnTo>
                        <a:pt x="71" y="34"/>
                      </a:lnTo>
                      <a:lnTo>
                        <a:pt x="71" y="34"/>
                      </a:lnTo>
                      <a:lnTo>
                        <a:pt x="71" y="11"/>
                      </a:lnTo>
                      <a:lnTo>
                        <a:pt x="71" y="11"/>
                      </a:lnTo>
                      <a:lnTo>
                        <a:pt x="59" y="9"/>
                      </a:lnTo>
                      <a:lnTo>
                        <a:pt x="48" y="5"/>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4" name="Freeform 358">
                  <a:extLst>
                    <a:ext uri="{FF2B5EF4-FFF2-40B4-BE49-F238E27FC236}">
                      <a16:creationId xmlns="" xmlns:a16="http://schemas.microsoft.com/office/drawing/2014/main" id="{47EF8DE8-93F6-44E7-A24F-FBB92C870876}"/>
                    </a:ext>
                  </a:extLst>
                </p:cNvPr>
                <p:cNvSpPr>
                  <a:spLocks/>
                </p:cNvSpPr>
                <p:nvPr/>
              </p:nvSpPr>
              <p:spPr bwMode="auto">
                <a:xfrm>
                  <a:off x="8782165" y="626268"/>
                  <a:ext cx="74613" cy="76200"/>
                </a:xfrm>
                <a:custGeom>
                  <a:avLst/>
                  <a:gdLst>
                    <a:gd name="T0" fmla="*/ 47 w 47"/>
                    <a:gd name="T1" fmla="*/ 29 h 48"/>
                    <a:gd name="T2" fmla="*/ 40 w 47"/>
                    <a:gd name="T3" fmla="*/ 29 h 48"/>
                    <a:gd name="T4" fmla="*/ 38 w 47"/>
                    <a:gd name="T5" fmla="*/ 35 h 48"/>
                    <a:gd name="T6" fmla="*/ 44 w 47"/>
                    <a:gd name="T7" fmla="*/ 39 h 48"/>
                    <a:gd name="T8" fmla="*/ 38 w 47"/>
                    <a:gd name="T9" fmla="*/ 44 h 48"/>
                    <a:gd name="T10" fmla="*/ 33 w 47"/>
                    <a:gd name="T11" fmla="*/ 40 h 48"/>
                    <a:gd name="T12" fmla="*/ 27 w 47"/>
                    <a:gd name="T13" fmla="*/ 42 h 48"/>
                    <a:gd name="T14" fmla="*/ 27 w 47"/>
                    <a:gd name="T15" fmla="*/ 48 h 48"/>
                    <a:gd name="T16" fmla="*/ 20 w 47"/>
                    <a:gd name="T17" fmla="*/ 48 h 48"/>
                    <a:gd name="T18" fmla="*/ 20 w 47"/>
                    <a:gd name="T19" fmla="*/ 42 h 48"/>
                    <a:gd name="T20" fmla="*/ 15 w 47"/>
                    <a:gd name="T21" fmla="*/ 40 h 48"/>
                    <a:gd name="T22" fmla="*/ 9 w 47"/>
                    <a:gd name="T23" fmla="*/ 44 h 48"/>
                    <a:gd name="T24" fmla="*/ 4 w 47"/>
                    <a:gd name="T25" fmla="*/ 39 h 48"/>
                    <a:gd name="T26" fmla="*/ 9 w 47"/>
                    <a:gd name="T27" fmla="*/ 35 h 48"/>
                    <a:gd name="T28" fmla="*/ 5 w 47"/>
                    <a:gd name="T29" fmla="*/ 29 h 48"/>
                    <a:gd name="T30" fmla="*/ 0 w 47"/>
                    <a:gd name="T31" fmla="*/ 29 h 48"/>
                    <a:gd name="T32" fmla="*/ 0 w 47"/>
                    <a:gd name="T33" fmla="*/ 20 h 48"/>
                    <a:gd name="T34" fmla="*/ 5 w 47"/>
                    <a:gd name="T35" fmla="*/ 20 h 48"/>
                    <a:gd name="T36" fmla="*/ 9 w 47"/>
                    <a:gd name="T37" fmla="*/ 15 h 48"/>
                    <a:gd name="T38" fmla="*/ 4 w 47"/>
                    <a:gd name="T39" fmla="*/ 11 h 48"/>
                    <a:gd name="T40" fmla="*/ 9 w 47"/>
                    <a:gd name="T41" fmla="*/ 6 h 48"/>
                    <a:gd name="T42" fmla="*/ 15 w 47"/>
                    <a:gd name="T43" fmla="*/ 9 h 48"/>
                    <a:gd name="T44" fmla="*/ 20 w 47"/>
                    <a:gd name="T45" fmla="*/ 8 h 48"/>
                    <a:gd name="T46" fmla="*/ 20 w 47"/>
                    <a:gd name="T47" fmla="*/ 0 h 48"/>
                    <a:gd name="T48" fmla="*/ 27 w 47"/>
                    <a:gd name="T49" fmla="*/ 0 h 48"/>
                    <a:gd name="T50" fmla="*/ 27 w 47"/>
                    <a:gd name="T51" fmla="*/ 8 h 48"/>
                    <a:gd name="T52" fmla="*/ 33 w 47"/>
                    <a:gd name="T53" fmla="*/ 9 h 48"/>
                    <a:gd name="T54" fmla="*/ 38 w 47"/>
                    <a:gd name="T55" fmla="*/ 6 h 48"/>
                    <a:gd name="T56" fmla="*/ 44 w 47"/>
                    <a:gd name="T57" fmla="*/ 11 h 48"/>
                    <a:gd name="T58" fmla="*/ 38 w 47"/>
                    <a:gd name="T59" fmla="*/ 15 h 48"/>
                    <a:gd name="T60" fmla="*/ 40 w 47"/>
                    <a:gd name="T61" fmla="*/ 20 h 48"/>
                    <a:gd name="T62" fmla="*/ 47 w 47"/>
                    <a:gd name="T63"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48">
                      <a:moveTo>
                        <a:pt x="47" y="29"/>
                      </a:moveTo>
                      <a:lnTo>
                        <a:pt x="47" y="29"/>
                      </a:lnTo>
                      <a:lnTo>
                        <a:pt x="40" y="29"/>
                      </a:lnTo>
                      <a:lnTo>
                        <a:pt x="40" y="29"/>
                      </a:lnTo>
                      <a:lnTo>
                        <a:pt x="38" y="35"/>
                      </a:lnTo>
                      <a:lnTo>
                        <a:pt x="38" y="35"/>
                      </a:lnTo>
                      <a:lnTo>
                        <a:pt x="44" y="39"/>
                      </a:lnTo>
                      <a:lnTo>
                        <a:pt x="44" y="39"/>
                      </a:lnTo>
                      <a:lnTo>
                        <a:pt x="38" y="44"/>
                      </a:lnTo>
                      <a:lnTo>
                        <a:pt x="38" y="44"/>
                      </a:lnTo>
                      <a:lnTo>
                        <a:pt x="33" y="40"/>
                      </a:lnTo>
                      <a:lnTo>
                        <a:pt x="33" y="40"/>
                      </a:lnTo>
                      <a:lnTo>
                        <a:pt x="27" y="42"/>
                      </a:lnTo>
                      <a:lnTo>
                        <a:pt x="27" y="42"/>
                      </a:lnTo>
                      <a:lnTo>
                        <a:pt x="27" y="48"/>
                      </a:lnTo>
                      <a:lnTo>
                        <a:pt x="27" y="48"/>
                      </a:lnTo>
                      <a:lnTo>
                        <a:pt x="20" y="48"/>
                      </a:lnTo>
                      <a:lnTo>
                        <a:pt x="20" y="48"/>
                      </a:lnTo>
                      <a:lnTo>
                        <a:pt x="20" y="42"/>
                      </a:lnTo>
                      <a:lnTo>
                        <a:pt x="20" y="42"/>
                      </a:lnTo>
                      <a:lnTo>
                        <a:pt x="15" y="40"/>
                      </a:lnTo>
                      <a:lnTo>
                        <a:pt x="15" y="40"/>
                      </a:lnTo>
                      <a:lnTo>
                        <a:pt x="9" y="44"/>
                      </a:lnTo>
                      <a:lnTo>
                        <a:pt x="9" y="44"/>
                      </a:lnTo>
                      <a:lnTo>
                        <a:pt x="4" y="39"/>
                      </a:lnTo>
                      <a:lnTo>
                        <a:pt x="4" y="39"/>
                      </a:lnTo>
                      <a:lnTo>
                        <a:pt x="9" y="35"/>
                      </a:lnTo>
                      <a:lnTo>
                        <a:pt x="9" y="35"/>
                      </a:lnTo>
                      <a:lnTo>
                        <a:pt x="5" y="29"/>
                      </a:lnTo>
                      <a:lnTo>
                        <a:pt x="5" y="29"/>
                      </a:lnTo>
                      <a:lnTo>
                        <a:pt x="0" y="29"/>
                      </a:lnTo>
                      <a:lnTo>
                        <a:pt x="0" y="29"/>
                      </a:lnTo>
                      <a:lnTo>
                        <a:pt x="0" y="20"/>
                      </a:lnTo>
                      <a:lnTo>
                        <a:pt x="0" y="20"/>
                      </a:lnTo>
                      <a:lnTo>
                        <a:pt x="5" y="20"/>
                      </a:lnTo>
                      <a:lnTo>
                        <a:pt x="5" y="20"/>
                      </a:lnTo>
                      <a:lnTo>
                        <a:pt x="9" y="15"/>
                      </a:lnTo>
                      <a:lnTo>
                        <a:pt x="9" y="15"/>
                      </a:lnTo>
                      <a:lnTo>
                        <a:pt x="4" y="11"/>
                      </a:lnTo>
                      <a:lnTo>
                        <a:pt x="4" y="11"/>
                      </a:lnTo>
                      <a:lnTo>
                        <a:pt x="9" y="6"/>
                      </a:lnTo>
                      <a:lnTo>
                        <a:pt x="9" y="6"/>
                      </a:lnTo>
                      <a:lnTo>
                        <a:pt x="15" y="9"/>
                      </a:lnTo>
                      <a:lnTo>
                        <a:pt x="15" y="9"/>
                      </a:lnTo>
                      <a:lnTo>
                        <a:pt x="20" y="8"/>
                      </a:lnTo>
                      <a:lnTo>
                        <a:pt x="20" y="8"/>
                      </a:lnTo>
                      <a:lnTo>
                        <a:pt x="20" y="0"/>
                      </a:lnTo>
                      <a:lnTo>
                        <a:pt x="20" y="0"/>
                      </a:lnTo>
                      <a:lnTo>
                        <a:pt x="27" y="0"/>
                      </a:lnTo>
                      <a:lnTo>
                        <a:pt x="27" y="0"/>
                      </a:lnTo>
                      <a:lnTo>
                        <a:pt x="27" y="8"/>
                      </a:lnTo>
                      <a:lnTo>
                        <a:pt x="27" y="8"/>
                      </a:lnTo>
                      <a:lnTo>
                        <a:pt x="33" y="9"/>
                      </a:lnTo>
                      <a:lnTo>
                        <a:pt x="33" y="9"/>
                      </a:lnTo>
                      <a:lnTo>
                        <a:pt x="38" y="6"/>
                      </a:lnTo>
                      <a:lnTo>
                        <a:pt x="38" y="6"/>
                      </a:lnTo>
                      <a:lnTo>
                        <a:pt x="44" y="11"/>
                      </a:lnTo>
                      <a:lnTo>
                        <a:pt x="44" y="11"/>
                      </a:lnTo>
                      <a:lnTo>
                        <a:pt x="38" y="15"/>
                      </a:lnTo>
                      <a:lnTo>
                        <a:pt x="38" y="15"/>
                      </a:lnTo>
                      <a:lnTo>
                        <a:pt x="40" y="20"/>
                      </a:lnTo>
                      <a:lnTo>
                        <a:pt x="40" y="20"/>
                      </a:lnTo>
                      <a:lnTo>
                        <a:pt x="47" y="20"/>
                      </a:lnTo>
                      <a:lnTo>
                        <a:pt x="47"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6" name="Group 325"/>
          <p:cNvGrpSpPr/>
          <p:nvPr/>
        </p:nvGrpSpPr>
        <p:grpSpPr>
          <a:xfrm>
            <a:off x="8278154" y="2374816"/>
            <a:ext cx="2921660" cy="1082646"/>
            <a:chOff x="8278154" y="2374197"/>
            <a:chExt cx="2921660" cy="1082646"/>
          </a:xfrm>
        </p:grpSpPr>
        <p:sp>
          <p:nvSpPr>
            <p:cNvPr id="275" name="Rectangle 313">
              <a:extLst>
                <a:ext uri="{FF2B5EF4-FFF2-40B4-BE49-F238E27FC236}">
                  <a16:creationId xmlns="" xmlns:a16="http://schemas.microsoft.com/office/drawing/2014/main" id="{A5AC18F3-0512-4D3B-96EF-F0A2F6325EA0}"/>
                </a:ext>
              </a:extLst>
            </p:cNvPr>
            <p:cNvSpPr>
              <a:spLocks noChangeArrowheads="1"/>
            </p:cNvSpPr>
            <p:nvPr/>
          </p:nvSpPr>
          <p:spPr bwMode="auto">
            <a:xfrm>
              <a:off x="8709820" y="2616489"/>
              <a:ext cx="2489994" cy="840354"/>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Prioritize security for key architecture patterns</a:t>
              </a:r>
            </a:p>
            <a:p>
              <a:pPr lvl="0">
                <a:spcAft>
                  <a:spcPts val="300"/>
                </a:spcAft>
              </a:pPr>
              <a:r>
                <a:rPr lang="en-US" altLang="en-US" sz="900" dirty="0">
                  <a:latin typeface="+mn-lt"/>
                </a:rPr>
                <a:t>Lift and shift, multi cloud deployment, refactor, hybrid, native cloud development, etc.</a:t>
              </a:r>
              <a:endParaRPr kumimoji="0" lang="en-US" altLang="en-US" sz="900" b="0" i="0" u="none" strike="noStrike" cap="none" normalizeH="0" dirty="0">
                <a:ln>
                  <a:noFill/>
                </a:ln>
                <a:effectLst/>
                <a:latin typeface="+mn-lt"/>
              </a:endParaRPr>
            </a:p>
          </p:txBody>
        </p:sp>
        <p:grpSp>
          <p:nvGrpSpPr>
            <p:cNvPr id="276" name="Group 275">
              <a:extLst>
                <a:ext uri="{FF2B5EF4-FFF2-40B4-BE49-F238E27FC236}">
                  <a16:creationId xmlns="" xmlns:a16="http://schemas.microsoft.com/office/drawing/2014/main" id="{353463AB-75FB-4E78-A111-DB13DD5474C1}"/>
                </a:ext>
              </a:extLst>
            </p:cNvPr>
            <p:cNvGrpSpPr/>
            <p:nvPr/>
          </p:nvGrpSpPr>
          <p:grpSpPr>
            <a:xfrm>
              <a:off x="8278154" y="2374197"/>
              <a:ext cx="585788" cy="585788"/>
              <a:chOff x="8765609" y="2397947"/>
              <a:chExt cx="585788" cy="585788"/>
            </a:xfrm>
          </p:grpSpPr>
          <p:sp>
            <p:nvSpPr>
              <p:cNvPr id="277" name="Freeform 316">
                <a:extLst>
                  <a:ext uri="{FF2B5EF4-FFF2-40B4-BE49-F238E27FC236}">
                    <a16:creationId xmlns="" xmlns:a16="http://schemas.microsoft.com/office/drawing/2014/main" id="{2381F893-8089-4A6B-9787-253F26232EEF}"/>
                  </a:ext>
                </a:extLst>
              </p:cNvPr>
              <p:cNvSpPr>
                <a:spLocks/>
              </p:cNvSpPr>
              <p:nvPr/>
            </p:nvSpPr>
            <p:spPr bwMode="auto">
              <a:xfrm>
                <a:off x="8765609" y="2397947"/>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78" name="Group 277">
                <a:extLst>
                  <a:ext uri="{FF2B5EF4-FFF2-40B4-BE49-F238E27FC236}">
                    <a16:creationId xmlns="" xmlns:a16="http://schemas.microsoft.com/office/drawing/2014/main" id="{FD985AAD-B892-4985-8FC2-AB841736A0D1}"/>
                  </a:ext>
                </a:extLst>
              </p:cNvPr>
              <p:cNvGrpSpPr/>
              <p:nvPr/>
            </p:nvGrpSpPr>
            <p:grpSpPr>
              <a:xfrm>
                <a:off x="8905309" y="2530504"/>
                <a:ext cx="306388" cy="320674"/>
                <a:chOff x="11557002" y="2527301"/>
                <a:chExt cx="306388" cy="320674"/>
              </a:xfrm>
            </p:grpSpPr>
            <p:sp>
              <p:nvSpPr>
                <p:cNvPr id="279" name="Freeform 409">
                  <a:extLst>
                    <a:ext uri="{FF2B5EF4-FFF2-40B4-BE49-F238E27FC236}">
                      <a16:creationId xmlns="" xmlns:a16="http://schemas.microsoft.com/office/drawing/2014/main" id="{66B57A31-728E-41BC-B7E1-A50B48281101}"/>
                    </a:ext>
                  </a:extLst>
                </p:cNvPr>
                <p:cNvSpPr>
                  <a:spLocks/>
                </p:cNvSpPr>
                <p:nvPr/>
              </p:nvSpPr>
              <p:spPr bwMode="auto">
                <a:xfrm>
                  <a:off x="11557002" y="2527301"/>
                  <a:ext cx="306388" cy="196850"/>
                </a:xfrm>
                <a:custGeom>
                  <a:avLst/>
                  <a:gdLst>
                    <a:gd name="T0" fmla="*/ 170 w 193"/>
                    <a:gd name="T1" fmla="*/ 58 h 124"/>
                    <a:gd name="T2" fmla="*/ 166 w 193"/>
                    <a:gd name="T3" fmla="*/ 53 h 124"/>
                    <a:gd name="T4" fmla="*/ 166 w 193"/>
                    <a:gd name="T5" fmla="*/ 45 h 124"/>
                    <a:gd name="T6" fmla="*/ 161 w 193"/>
                    <a:gd name="T7" fmla="*/ 34 h 124"/>
                    <a:gd name="T8" fmla="*/ 151 w 193"/>
                    <a:gd name="T9" fmla="*/ 25 h 124"/>
                    <a:gd name="T10" fmla="*/ 139 w 193"/>
                    <a:gd name="T11" fmla="*/ 20 h 124"/>
                    <a:gd name="T12" fmla="*/ 131 w 193"/>
                    <a:gd name="T13" fmla="*/ 20 h 124"/>
                    <a:gd name="T14" fmla="*/ 113 w 193"/>
                    <a:gd name="T15" fmla="*/ 24 h 124"/>
                    <a:gd name="T16" fmla="*/ 106 w 193"/>
                    <a:gd name="T17" fmla="*/ 14 h 124"/>
                    <a:gd name="T18" fmla="*/ 84 w 193"/>
                    <a:gd name="T19" fmla="*/ 2 h 124"/>
                    <a:gd name="T20" fmla="*/ 71 w 193"/>
                    <a:gd name="T21" fmla="*/ 0 h 124"/>
                    <a:gd name="T22" fmla="*/ 53 w 193"/>
                    <a:gd name="T23" fmla="*/ 3 h 124"/>
                    <a:gd name="T24" fmla="*/ 38 w 193"/>
                    <a:gd name="T25" fmla="*/ 13 h 124"/>
                    <a:gd name="T26" fmla="*/ 29 w 193"/>
                    <a:gd name="T27" fmla="*/ 27 h 124"/>
                    <a:gd name="T28" fmla="*/ 26 w 193"/>
                    <a:gd name="T29" fmla="*/ 44 h 124"/>
                    <a:gd name="T30" fmla="*/ 26 w 193"/>
                    <a:gd name="T31" fmla="*/ 53 h 124"/>
                    <a:gd name="T32" fmla="*/ 16 w 193"/>
                    <a:gd name="T33" fmla="*/ 58 h 124"/>
                    <a:gd name="T34" fmla="*/ 4 w 193"/>
                    <a:gd name="T35" fmla="*/ 75 h 124"/>
                    <a:gd name="T36" fmla="*/ 2 w 193"/>
                    <a:gd name="T37" fmla="*/ 86 h 124"/>
                    <a:gd name="T38" fmla="*/ 0 w 193"/>
                    <a:gd name="T39" fmla="*/ 91 h 124"/>
                    <a:gd name="T40" fmla="*/ 2 w 193"/>
                    <a:gd name="T41" fmla="*/ 98 h 124"/>
                    <a:gd name="T42" fmla="*/ 7 w 193"/>
                    <a:gd name="T43" fmla="*/ 109 h 124"/>
                    <a:gd name="T44" fmla="*/ 27 w 193"/>
                    <a:gd name="T45" fmla="*/ 122 h 124"/>
                    <a:gd name="T46" fmla="*/ 66 w 193"/>
                    <a:gd name="T47" fmla="*/ 124 h 124"/>
                    <a:gd name="T48" fmla="*/ 130 w 193"/>
                    <a:gd name="T49" fmla="*/ 78 h 124"/>
                    <a:gd name="T50" fmla="*/ 151 w 193"/>
                    <a:gd name="T51" fmla="*/ 124 h 124"/>
                    <a:gd name="T52" fmla="*/ 164 w 193"/>
                    <a:gd name="T53" fmla="*/ 122 h 124"/>
                    <a:gd name="T54" fmla="*/ 184 w 193"/>
                    <a:gd name="T55" fmla="*/ 111 h 124"/>
                    <a:gd name="T56" fmla="*/ 190 w 193"/>
                    <a:gd name="T57" fmla="*/ 102 h 124"/>
                    <a:gd name="T58" fmla="*/ 193 w 193"/>
                    <a:gd name="T59" fmla="*/ 89 h 124"/>
                    <a:gd name="T60" fmla="*/ 192 w 193"/>
                    <a:gd name="T61" fmla="*/ 78 h 124"/>
                    <a:gd name="T62" fmla="*/ 179 w 193"/>
                    <a:gd name="T63" fmla="*/ 62 h 124"/>
                    <a:gd name="T64" fmla="*/ 170 w 193"/>
                    <a:gd name="T65" fmla="*/ 5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24">
                      <a:moveTo>
                        <a:pt x="170" y="58"/>
                      </a:moveTo>
                      <a:lnTo>
                        <a:pt x="170" y="58"/>
                      </a:lnTo>
                      <a:lnTo>
                        <a:pt x="166" y="55"/>
                      </a:lnTo>
                      <a:lnTo>
                        <a:pt x="166" y="53"/>
                      </a:lnTo>
                      <a:lnTo>
                        <a:pt x="166" y="53"/>
                      </a:lnTo>
                      <a:lnTo>
                        <a:pt x="166" y="45"/>
                      </a:lnTo>
                      <a:lnTo>
                        <a:pt x="164" y="40"/>
                      </a:lnTo>
                      <a:lnTo>
                        <a:pt x="161" y="34"/>
                      </a:lnTo>
                      <a:lnTo>
                        <a:pt x="157" y="29"/>
                      </a:lnTo>
                      <a:lnTo>
                        <a:pt x="151" y="25"/>
                      </a:lnTo>
                      <a:lnTo>
                        <a:pt x="146" y="22"/>
                      </a:lnTo>
                      <a:lnTo>
                        <a:pt x="139" y="20"/>
                      </a:lnTo>
                      <a:lnTo>
                        <a:pt x="131" y="20"/>
                      </a:lnTo>
                      <a:lnTo>
                        <a:pt x="131" y="20"/>
                      </a:lnTo>
                      <a:lnTo>
                        <a:pt x="122" y="20"/>
                      </a:lnTo>
                      <a:lnTo>
                        <a:pt x="113" y="24"/>
                      </a:lnTo>
                      <a:lnTo>
                        <a:pt x="113" y="24"/>
                      </a:lnTo>
                      <a:lnTo>
                        <a:pt x="106" y="14"/>
                      </a:lnTo>
                      <a:lnTo>
                        <a:pt x="97" y="7"/>
                      </a:lnTo>
                      <a:lnTo>
                        <a:pt x="84" y="2"/>
                      </a:lnTo>
                      <a:lnTo>
                        <a:pt x="71" y="0"/>
                      </a:lnTo>
                      <a:lnTo>
                        <a:pt x="71" y="0"/>
                      </a:lnTo>
                      <a:lnTo>
                        <a:pt x="62" y="2"/>
                      </a:lnTo>
                      <a:lnTo>
                        <a:pt x="53" y="3"/>
                      </a:lnTo>
                      <a:lnTo>
                        <a:pt x="46" y="7"/>
                      </a:lnTo>
                      <a:lnTo>
                        <a:pt x="38" y="13"/>
                      </a:lnTo>
                      <a:lnTo>
                        <a:pt x="33" y="20"/>
                      </a:lnTo>
                      <a:lnTo>
                        <a:pt x="29" y="27"/>
                      </a:lnTo>
                      <a:lnTo>
                        <a:pt x="26" y="34"/>
                      </a:lnTo>
                      <a:lnTo>
                        <a:pt x="26" y="44"/>
                      </a:lnTo>
                      <a:lnTo>
                        <a:pt x="26" y="44"/>
                      </a:lnTo>
                      <a:lnTo>
                        <a:pt x="26" y="53"/>
                      </a:lnTo>
                      <a:lnTo>
                        <a:pt x="26" y="53"/>
                      </a:lnTo>
                      <a:lnTo>
                        <a:pt x="16" y="58"/>
                      </a:lnTo>
                      <a:lnTo>
                        <a:pt x="9" y="65"/>
                      </a:lnTo>
                      <a:lnTo>
                        <a:pt x="4" y="75"/>
                      </a:lnTo>
                      <a:lnTo>
                        <a:pt x="2" y="84"/>
                      </a:lnTo>
                      <a:lnTo>
                        <a:pt x="2" y="86"/>
                      </a:lnTo>
                      <a:lnTo>
                        <a:pt x="2" y="86"/>
                      </a:lnTo>
                      <a:lnTo>
                        <a:pt x="0" y="91"/>
                      </a:lnTo>
                      <a:lnTo>
                        <a:pt x="2" y="98"/>
                      </a:lnTo>
                      <a:lnTo>
                        <a:pt x="2" y="98"/>
                      </a:lnTo>
                      <a:lnTo>
                        <a:pt x="4" y="104"/>
                      </a:lnTo>
                      <a:lnTo>
                        <a:pt x="7" y="109"/>
                      </a:lnTo>
                      <a:lnTo>
                        <a:pt x="15" y="118"/>
                      </a:lnTo>
                      <a:lnTo>
                        <a:pt x="27" y="122"/>
                      </a:lnTo>
                      <a:lnTo>
                        <a:pt x="40" y="124"/>
                      </a:lnTo>
                      <a:lnTo>
                        <a:pt x="66" y="124"/>
                      </a:lnTo>
                      <a:lnTo>
                        <a:pt x="66" y="78"/>
                      </a:lnTo>
                      <a:lnTo>
                        <a:pt x="130" y="78"/>
                      </a:lnTo>
                      <a:lnTo>
                        <a:pt x="130" y="124"/>
                      </a:lnTo>
                      <a:lnTo>
                        <a:pt x="151" y="124"/>
                      </a:lnTo>
                      <a:lnTo>
                        <a:pt x="151" y="124"/>
                      </a:lnTo>
                      <a:lnTo>
                        <a:pt x="164" y="122"/>
                      </a:lnTo>
                      <a:lnTo>
                        <a:pt x="175" y="118"/>
                      </a:lnTo>
                      <a:lnTo>
                        <a:pt x="184" y="111"/>
                      </a:lnTo>
                      <a:lnTo>
                        <a:pt x="190" y="102"/>
                      </a:lnTo>
                      <a:lnTo>
                        <a:pt x="190" y="102"/>
                      </a:lnTo>
                      <a:lnTo>
                        <a:pt x="193" y="95"/>
                      </a:lnTo>
                      <a:lnTo>
                        <a:pt x="193" y="89"/>
                      </a:lnTo>
                      <a:lnTo>
                        <a:pt x="193" y="89"/>
                      </a:lnTo>
                      <a:lnTo>
                        <a:pt x="192" y="78"/>
                      </a:lnTo>
                      <a:lnTo>
                        <a:pt x="188" y="69"/>
                      </a:lnTo>
                      <a:lnTo>
                        <a:pt x="179" y="62"/>
                      </a:lnTo>
                      <a:lnTo>
                        <a:pt x="170" y="58"/>
                      </a:lnTo>
                      <a:lnTo>
                        <a:pt x="17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0" name="Freeform 410">
                  <a:extLst>
                    <a:ext uri="{FF2B5EF4-FFF2-40B4-BE49-F238E27FC236}">
                      <a16:creationId xmlns="" xmlns:a16="http://schemas.microsoft.com/office/drawing/2014/main" id="{98B331A2-634E-450D-9BEA-546B03FE9B2B}"/>
                    </a:ext>
                  </a:extLst>
                </p:cNvPr>
                <p:cNvSpPr>
                  <a:spLocks/>
                </p:cNvSpPr>
                <p:nvPr/>
              </p:nvSpPr>
              <p:spPr bwMode="auto">
                <a:xfrm>
                  <a:off x="11563352" y="2668588"/>
                  <a:ext cx="298450" cy="179387"/>
                </a:xfrm>
                <a:custGeom>
                  <a:avLst/>
                  <a:gdLst>
                    <a:gd name="T0" fmla="*/ 109 w 188"/>
                    <a:gd name="T1" fmla="*/ 59 h 113"/>
                    <a:gd name="T2" fmla="*/ 109 w 188"/>
                    <a:gd name="T3" fmla="*/ 40 h 113"/>
                    <a:gd name="T4" fmla="*/ 116 w 188"/>
                    <a:gd name="T5" fmla="*/ 40 h 113"/>
                    <a:gd name="T6" fmla="*/ 116 w 188"/>
                    <a:gd name="T7" fmla="*/ 0 h 113"/>
                    <a:gd name="T8" fmla="*/ 71 w 188"/>
                    <a:gd name="T9" fmla="*/ 0 h 113"/>
                    <a:gd name="T10" fmla="*/ 71 w 188"/>
                    <a:gd name="T11" fmla="*/ 40 h 113"/>
                    <a:gd name="T12" fmla="*/ 76 w 188"/>
                    <a:gd name="T13" fmla="*/ 40 h 113"/>
                    <a:gd name="T14" fmla="*/ 76 w 188"/>
                    <a:gd name="T15" fmla="*/ 59 h 113"/>
                    <a:gd name="T16" fmla="*/ 0 w 188"/>
                    <a:gd name="T17" fmla="*/ 59 h 113"/>
                    <a:gd name="T18" fmla="*/ 0 w 188"/>
                    <a:gd name="T19" fmla="*/ 66 h 113"/>
                    <a:gd name="T20" fmla="*/ 80 w 188"/>
                    <a:gd name="T21" fmla="*/ 66 h 113"/>
                    <a:gd name="T22" fmla="*/ 84 w 188"/>
                    <a:gd name="T23" fmla="*/ 66 h 113"/>
                    <a:gd name="T24" fmla="*/ 84 w 188"/>
                    <a:gd name="T25" fmla="*/ 40 h 113"/>
                    <a:gd name="T26" fmla="*/ 89 w 188"/>
                    <a:gd name="T27" fmla="*/ 40 h 113"/>
                    <a:gd name="T28" fmla="*/ 89 w 188"/>
                    <a:gd name="T29" fmla="*/ 113 h 113"/>
                    <a:gd name="T30" fmla="*/ 96 w 188"/>
                    <a:gd name="T31" fmla="*/ 113 h 113"/>
                    <a:gd name="T32" fmla="*/ 96 w 188"/>
                    <a:gd name="T33" fmla="*/ 40 h 113"/>
                    <a:gd name="T34" fmla="*/ 102 w 188"/>
                    <a:gd name="T35" fmla="*/ 40 h 113"/>
                    <a:gd name="T36" fmla="*/ 102 w 188"/>
                    <a:gd name="T37" fmla="*/ 66 h 113"/>
                    <a:gd name="T38" fmla="*/ 106 w 188"/>
                    <a:gd name="T39" fmla="*/ 66 h 113"/>
                    <a:gd name="T40" fmla="*/ 188 w 188"/>
                    <a:gd name="T41" fmla="*/ 66 h 113"/>
                    <a:gd name="T42" fmla="*/ 188 w 188"/>
                    <a:gd name="T43" fmla="*/ 59 h 113"/>
                    <a:gd name="T44" fmla="*/ 109 w 188"/>
                    <a:gd name="T45" fmla="*/ 5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13">
                      <a:moveTo>
                        <a:pt x="109" y="59"/>
                      </a:moveTo>
                      <a:lnTo>
                        <a:pt x="109" y="40"/>
                      </a:lnTo>
                      <a:lnTo>
                        <a:pt x="116" y="40"/>
                      </a:lnTo>
                      <a:lnTo>
                        <a:pt x="116" y="0"/>
                      </a:lnTo>
                      <a:lnTo>
                        <a:pt x="71" y="0"/>
                      </a:lnTo>
                      <a:lnTo>
                        <a:pt x="71" y="40"/>
                      </a:lnTo>
                      <a:lnTo>
                        <a:pt x="76" y="40"/>
                      </a:lnTo>
                      <a:lnTo>
                        <a:pt x="76" y="59"/>
                      </a:lnTo>
                      <a:lnTo>
                        <a:pt x="0" y="59"/>
                      </a:lnTo>
                      <a:lnTo>
                        <a:pt x="0" y="66"/>
                      </a:lnTo>
                      <a:lnTo>
                        <a:pt x="80" y="66"/>
                      </a:lnTo>
                      <a:lnTo>
                        <a:pt x="84" y="66"/>
                      </a:lnTo>
                      <a:lnTo>
                        <a:pt x="84" y="40"/>
                      </a:lnTo>
                      <a:lnTo>
                        <a:pt x="89" y="40"/>
                      </a:lnTo>
                      <a:lnTo>
                        <a:pt x="89" y="113"/>
                      </a:lnTo>
                      <a:lnTo>
                        <a:pt x="96" y="113"/>
                      </a:lnTo>
                      <a:lnTo>
                        <a:pt x="96" y="40"/>
                      </a:lnTo>
                      <a:lnTo>
                        <a:pt x="102" y="40"/>
                      </a:lnTo>
                      <a:lnTo>
                        <a:pt x="102" y="66"/>
                      </a:lnTo>
                      <a:lnTo>
                        <a:pt x="106" y="66"/>
                      </a:lnTo>
                      <a:lnTo>
                        <a:pt x="188" y="66"/>
                      </a:lnTo>
                      <a:lnTo>
                        <a:pt x="188" y="59"/>
                      </a:lnTo>
                      <a:lnTo>
                        <a:pt x="109" y="59"/>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5" name="Group 324"/>
          <p:cNvGrpSpPr/>
          <p:nvPr/>
        </p:nvGrpSpPr>
        <p:grpSpPr>
          <a:xfrm>
            <a:off x="8278154" y="3482212"/>
            <a:ext cx="2921660" cy="1178642"/>
            <a:chOff x="8278154" y="3482212"/>
            <a:chExt cx="2921660" cy="1178642"/>
          </a:xfrm>
        </p:grpSpPr>
        <p:sp>
          <p:nvSpPr>
            <p:cNvPr id="281" name="Rectangle 313">
              <a:extLst>
                <a:ext uri="{FF2B5EF4-FFF2-40B4-BE49-F238E27FC236}">
                  <a16:creationId xmlns="" xmlns:a16="http://schemas.microsoft.com/office/drawing/2014/main" id="{F3305C05-5AC6-4949-B6B5-4861B35620B2}"/>
                </a:ext>
              </a:extLst>
            </p:cNvPr>
            <p:cNvSpPr>
              <a:spLocks noChangeArrowheads="1"/>
            </p:cNvSpPr>
            <p:nvPr/>
          </p:nvSpPr>
          <p:spPr bwMode="auto">
            <a:xfrm>
              <a:off x="8709820" y="3724504"/>
              <a:ext cx="2489994" cy="936350"/>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Perform and maintain inventory of cloud services and data</a:t>
              </a:r>
            </a:p>
            <a:p>
              <a:pPr lvl="0">
                <a:spcAft>
                  <a:spcPts val="300"/>
                </a:spcAft>
              </a:pPr>
              <a:r>
                <a:rPr lang="en-US" altLang="en-US" sz="900" dirty="0">
                  <a:latin typeface="+mn-lt"/>
                </a:rPr>
                <a:t>Inventory &amp; visibility of service providers, code, 3rd party tools, open source, applications, libraries</a:t>
              </a:r>
              <a:endParaRPr kumimoji="0" lang="en-US" altLang="en-US" sz="900" b="0" i="0" u="none" strike="noStrike" cap="none" normalizeH="0" dirty="0">
                <a:ln>
                  <a:noFill/>
                </a:ln>
                <a:effectLst/>
                <a:latin typeface="+mn-lt"/>
              </a:endParaRPr>
            </a:p>
          </p:txBody>
        </p:sp>
        <p:grpSp>
          <p:nvGrpSpPr>
            <p:cNvPr id="282" name="Group 281">
              <a:extLst>
                <a:ext uri="{FF2B5EF4-FFF2-40B4-BE49-F238E27FC236}">
                  <a16:creationId xmlns="" xmlns:a16="http://schemas.microsoft.com/office/drawing/2014/main" id="{C5425BCF-7922-47EF-808D-57242D0D6193}"/>
                </a:ext>
              </a:extLst>
            </p:cNvPr>
            <p:cNvGrpSpPr/>
            <p:nvPr/>
          </p:nvGrpSpPr>
          <p:grpSpPr>
            <a:xfrm>
              <a:off x="8278154" y="3482212"/>
              <a:ext cx="585788" cy="585788"/>
              <a:chOff x="8765609" y="3553462"/>
              <a:chExt cx="585788" cy="585788"/>
            </a:xfrm>
          </p:grpSpPr>
          <p:sp>
            <p:nvSpPr>
              <p:cNvPr id="283" name="Freeform 316">
                <a:extLst>
                  <a:ext uri="{FF2B5EF4-FFF2-40B4-BE49-F238E27FC236}">
                    <a16:creationId xmlns="" xmlns:a16="http://schemas.microsoft.com/office/drawing/2014/main" id="{F1E58F41-1D17-441C-B743-F23310A88E38}"/>
                  </a:ext>
                </a:extLst>
              </p:cNvPr>
              <p:cNvSpPr>
                <a:spLocks/>
              </p:cNvSpPr>
              <p:nvPr/>
            </p:nvSpPr>
            <p:spPr bwMode="auto">
              <a:xfrm>
                <a:off x="8765609" y="3553462"/>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84" name="Group 283">
                <a:extLst>
                  <a:ext uri="{FF2B5EF4-FFF2-40B4-BE49-F238E27FC236}">
                    <a16:creationId xmlns="" xmlns:a16="http://schemas.microsoft.com/office/drawing/2014/main" id="{893D89C4-D5E8-4676-94B3-1777170BB4F2}"/>
                  </a:ext>
                </a:extLst>
              </p:cNvPr>
              <p:cNvGrpSpPr/>
              <p:nvPr/>
            </p:nvGrpSpPr>
            <p:grpSpPr>
              <a:xfrm>
                <a:off x="8905309" y="3702687"/>
                <a:ext cx="306388" cy="287338"/>
                <a:chOff x="11420475" y="3517901"/>
                <a:chExt cx="306388" cy="287338"/>
              </a:xfrm>
            </p:grpSpPr>
            <p:sp>
              <p:nvSpPr>
                <p:cNvPr id="285" name="Freeform 411">
                  <a:extLst>
                    <a:ext uri="{FF2B5EF4-FFF2-40B4-BE49-F238E27FC236}">
                      <a16:creationId xmlns="" xmlns:a16="http://schemas.microsoft.com/office/drawing/2014/main" id="{D8EBAD9A-75B0-40B1-9F31-0BE6744A1E38}"/>
                    </a:ext>
                  </a:extLst>
                </p:cNvPr>
                <p:cNvSpPr>
                  <a:spLocks/>
                </p:cNvSpPr>
                <p:nvPr/>
              </p:nvSpPr>
              <p:spPr bwMode="auto">
                <a:xfrm>
                  <a:off x="11420475" y="3517901"/>
                  <a:ext cx="306388" cy="196850"/>
                </a:xfrm>
                <a:custGeom>
                  <a:avLst/>
                  <a:gdLst>
                    <a:gd name="T0" fmla="*/ 170 w 193"/>
                    <a:gd name="T1" fmla="*/ 56 h 124"/>
                    <a:gd name="T2" fmla="*/ 168 w 193"/>
                    <a:gd name="T3" fmla="*/ 51 h 124"/>
                    <a:gd name="T4" fmla="*/ 166 w 193"/>
                    <a:gd name="T5" fmla="*/ 44 h 124"/>
                    <a:gd name="T6" fmla="*/ 160 w 193"/>
                    <a:gd name="T7" fmla="*/ 33 h 124"/>
                    <a:gd name="T8" fmla="*/ 151 w 193"/>
                    <a:gd name="T9" fmla="*/ 24 h 124"/>
                    <a:gd name="T10" fmla="*/ 139 w 193"/>
                    <a:gd name="T11" fmla="*/ 20 h 124"/>
                    <a:gd name="T12" fmla="*/ 131 w 193"/>
                    <a:gd name="T13" fmla="*/ 18 h 124"/>
                    <a:gd name="T14" fmla="*/ 113 w 193"/>
                    <a:gd name="T15" fmla="*/ 24 h 124"/>
                    <a:gd name="T16" fmla="*/ 106 w 193"/>
                    <a:gd name="T17" fmla="*/ 14 h 124"/>
                    <a:gd name="T18" fmla="*/ 86 w 193"/>
                    <a:gd name="T19" fmla="*/ 2 h 124"/>
                    <a:gd name="T20" fmla="*/ 71 w 193"/>
                    <a:gd name="T21" fmla="*/ 0 h 124"/>
                    <a:gd name="T22" fmla="*/ 53 w 193"/>
                    <a:gd name="T23" fmla="*/ 3 h 124"/>
                    <a:gd name="T24" fmla="*/ 38 w 193"/>
                    <a:gd name="T25" fmla="*/ 13 h 124"/>
                    <a:gd name="T26" fmla="*/ 29 w 193"/>
                    <a:gd name="T27" fmla="*/ 25 h 124"/>
                    <a:gd name="T28" fmla="*/ 25 w 193"/>
                    <a:gd name="T29" fmla="*/ 42 h 124"/>
                    <a:gd name="T30" fmla="*/ 25 w 193"/>
                    <a:gd name="T31" fmla="*/ 53 h 124"/>
                    <a:gd name="T32" fmla="*/ 16 w 193"/>
                    <a:gd name="T33" fmla="*/ 56 h 124"/>
                    <a:gd name="T34" fmla="*/ 3 w 193"/>
                    <a:gd name="T35" fmla="*/ 73 h 124"/>
                    <a:gd name="T36" fmla="*/ 2 w 193"/>
                    <a:gd name="T37" fmla="*/ 84 h 124"/>
                    <a:gd name="T38" fmla="*/ 0 w 193"/>
                    <a:gd name="T39" fmla="*/ 91 h 124"/>
                    <a:gd name="T40" fmla="*/ 2 w 193"/>
                    <a:gd name="T41" fmla="*/ 98 h 124"/>
                    <a:gd name="T42" fmla="*/ 7 w 193"/>
                    <a:gd name="T43" fmla="*/ 109 h 124"/>
                    <a:gd name="T44" fmla="*/ 27 w 193"/>
                    <a:gd name="T45" fmla="*/ 122 h 124"/>
                    <a:gd name="T46" fmla="*/ 47 w 193"/>
                    <a:gd name="T47" fmla="*/ 124 h 124"/>
                    <a:gd name="T48" fmla="*/ 142 w 193"/>
                    <a:gd name="T49" fmla="*/ 77 h 124"/>
                    <a:gd name="T50" fmla="*/ 151 w 193"/>
                    <a:gd name="T51" fmla="*/ 124 h 124"/>
                    <a:gd name="T52" fmla="*/ 164 w 193"/>
                    <a:gd name="T53" fmla="*/ 122 h 124"/>
                    <a:gd name="T54" fmla="*/ 184 w 193"/>
                    <a:gd name="T55" fmla="*/ 111 h 124"/>
                    <a:gd name="T56" fmla="*/ 190 w 193"/>
                    <a:gd name="T57" fmla="*/ 100 h 124"/>
                    <a:gd name="T58" fmla="*/ 193 w 193"/>
                    <a:gd name="T59" fmla="*/ 87 h 124"/>
                    <a:gd name="T60" fmla="*/ 191 w 193"/>
                    <a:gd name="T61" fmla="*/ 77 h 124"/>
                    <a:gd name="T62" fmla="*/ 179 w 193"/>
                    <a:gd name="T63" fmla="*/ 62 h 124"/>
                    <a:gd name="T64" fmla="*/ 170 w 193"/>
                    <a:gd name="T65" fmla="*/ 5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24">
                      <a:moveTo>
                        <a:pt x="170" y="56"/>
                      </a:moveTo>
                      <a:lnTo>
                        <a:pt x="170" y="56"/>
                      </a:lnTo>
                      <a:lnTo>
                        <a:pt x="168" y="55"/>
                      </a:lnTo>
                      <a:lnTo>
                        <a:pt x="168" y="51"/>
                      </a:lnTo>
                      <a:lnTo>
                        <a:pt x="168" y="51"/>
                      </a:lnTo>
                      <a:lnTo>
                        <a:pt x="166" y="44"/>
                      </a:lnTo>
                      <a:lnTo>
                        <a:pt x="164" y="38"/>
                      </a:lnTo>
                      <a:lnTo>
                        <a:pt x="160" y="33"/>
                      </a:lnTo>
                      <a:lnTo>
                        <a:pt x="157" y="27"/>
                      </a:lnTo>
                      <a:lnTo>
                        <a:pt x="151" y="24"/>
                      </a:lnTo>
                      <a:lnTo>
                        <a:pt x="146" y="22"/>
                      </a:lnTo>
                      <a:lnTo>
                        <a:pt x="139" y="20"/>
                      </a:lnTo>
                      <a:lnTo>
                        <a:pt x="131" y="18"/>
                      </a:lnTo>
                      <a:lnTo>
                        <a:pt x="131" y="18"/>
                      </a:lnTo>
                      <a:lnTo>
                        <a:pt x="122" y="20"/>
                      </a:lnTo>
                      <a:lnTo>
                        <a:pt x="113" y="24"/>
                      </a:lnTo>
                      <a:lnTo>
                        <a:pt x="113" y="24"/>
                      </a:lnTo>
                      <a:lnTo>
                        <a:pt x="106" y="14"/>
                      </a:lnTo>
                      <a:lnTo>
                        <a:pt x="97" y="7"/>
                      </a:lnTo>
                      <a:lnTo>
                        <a:pt x="86" y="2"/>
                      </a:lnTo>
                      <a:lnTo>
                        <a:pt x="71" y="0"/>
                      </a:lnTo>
                      <a:lnTo>
                        <a:pt x="71" y="0"/>
                      </a:lnTo>
                      <a:lnTo>
                        <a:pt x="62" y="0"/>
                      </a:lnTo>
                      <a:lnTo>
                        <a:pt x="53" y="3"/>
                      </a:lnTo>
                      <a:lnTo>
                        <a:pt x="45" y="7"/>
                      </a:lnTo>
                      <a:lnTo>
                        <a:pt x="38" y="13"/>
                      </a:lnTo>
                      <a:lnTo>
                        <a:pt x="33" y="18"/>
                      </a:lnTo>
                      <a:lnTo>
                        <a:pt x="29" y="25"/>
                      </a:lnTo>
                      <a:lnTo>
                        <a:pt x="25" y="33"/>
                      </a:lnTo>
                      <a:lnTo>
                        <a:pt x="25" y="42"/>
                      </a:lnTo>
                      <a:lnTo>
                        <a:pt x="25" y="42"/>
                      </a:lnTo>
                      <a:lnTo>
                        <a:pt x="25" y="53"/>
                      </a:lnTo>
                      <a:lnTo>
                        <a:pt x="25" y="53"/>
                      </a:lnTo>
                      <a:lnTo>
                        <a:pt x="16" y="56"/>
                      </a:lnTo>
                      <a:lnTo>
                        <a:pt x="9" y="64"/>
                      </a:lnTo>
                      <a:lnTo>
                        <a:pt x="3" y="73"/>
                      </a:lnTo>
                      <a:lnTo>
                        <a:pt x="2" y="84"/>
                      </a:lnTo>
                      <a:lnTo>
                        <a:pt x="2" y="84"/>
                      </a:lnTo>
                      <a:lnTo>
                        <a:pt x="2" y="84"/>
                      </a:lnTo>
                      <a:lnTo>
                        <a:pt x="0" y="91"/>
                      </a:lnTo>
                      <a:lnTo>
                        <a:pt x="2" y="98"/>
                      </a:lnTo>
                      <a:lnTo>
                        <a:pt x="2" y="98"/>
                      </a:lnTo>
                      <a:lnTo>
                        <a:pt x="3" y="104"/>
                      </a:lnTo>
                      <a:lnTo>
                        <a:pt x="7" y="109"/>
                      </a:lnTo>
                      <a:lnTo>
                        <a:pt x="14" y="117"/>
                      </a:lnTo>
                      <a:lnTo>
                        <a:pt x="27" y="122"/>
                      </a:lnTo>
                      <a:lnTo>
                        <a:pt x="40" y="124"/>
                      </a:lnTo>
                      <a:lnTo>
                        <a:pt x="47" y="124"/>
                      </a:lnTo>
                      <a:lnTo>
                        <a:pt x="47" y="77"/>
                      </a:lnTo>
                      <a:lnTo>
                        <a:pt x="142" y="77"/>
                      </a:lnTo>
                      <a:lnTo>
                        <a:pt x="142" y="124"/>
                      </a:lnTo>
                      <a:lnTo>
                        <a:pt x="151" y="124"/>
                      </a:lnTo>
                      <a:lnTo>
                        <a:pt x="151" y="124"/>
                      </a:lnTo>
                      <a:lnTo>
                        <a:pt x="164" y="122"/>
                      </a:lnTo>
                      <a:lnTo>
                        <a:pt x="175" y="118"/>
                      </a:lnTo>
                      <a:lnTo>
                        <a:pt x="184" y="111"/>
                      </a:lnTo>
                      <a:lnTo>
                        <a:pt x="190" y="100"/>
                      </a:lnTo>
                      <a:lnTo>
                        <a:pt x="190" y="100"/>
                      </a:lnTo>
                      <a:lnTo>
                        <a:pt x="193" y="95"/>
                      </a:lnTo>
                      <a:lnTo>
                        <a:pt x="193" y="87"/>
                      </a:lnTo>
                      <a:lnTo>
                        <a:pt x="193" y="87"/>
                      </a:lnTo>
                      <a:lnTo>
                        <a:pt x="191" y="77"/>
                      </a:lnTo>
                      <a:lnTo>
                        <a:pt x="188" y="67"/>
                      </a:lnTo>
                      <a:lnTo>
                        <a:pt x="179" y="62"/>
                      </a:lnTo>
                      <a:lnTo>
                        <a:pt x="170" y="56"/>
                      </a:lnTo>
                      <a:lnTo>
                        <a:pt x="17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6" name="Freeform 412">
                  <a:extLst>
                    <a:ext uri="{FF2B5EF4-FFF2-40B4-BE49-F238E27FC236}">
                      <a16:creationId xmlns="" xmlns:a16="http://schemas.microsoft.com/office/drawing/2014/main" id="{DBD2C95F-BE48-4584-8A45-2EE9784CA33E}"/>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7" name="Freeform 413">
                  <a:extLst>
                    <a:ext uri="{FF2B5EF4-FFF2-40B4-BE49-F238E27FC236}">
                      <a16:creationId xmlns="" xmlns:a16="http://schemas.microsoft.com/office/drawing/2014/main" id="{17DEA6E2-ABCF-4AE0-84DA-1385AB4F4BC9}"/>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8" name="Freeform 414">
                  <a:extLst>
                    <a:ext uri="{FF2B5EF4-FFF2-40B4-BE49-F238E27FC236}">
                      <a16:creationId xmlns="" xmlns:a16="http://schemas.microsoft.com/office/drawing/2014/main" id="{DA76DC55-C11F-41EF-8D65-0745BAE1C152}"/>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9" name="Freeform 415">
                  <a:extLst>
                    <a:ext uri="{FF2B5EF4-FFF2-40B4-BE49-F238E27FC236}">
                      <a16:creationId xmlns="" xmlns:a16="http://schemas.microsoft.com/office/drawing/2014/main" id="{96F5414E-4FEA-4006-BB3A-70E1D512775A}"/>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0" name="Freeform 416">
                  <a:extLst>
                    <a:ext uri="{FF2B5EF4-FFF2-40B4-BE49-F238E27FC236}">
                      <a16:creationId xmlns="" xmlns:a16="http://schemas.microsoft.com/office/drawing/2014/main" id="{53BBA15E-3622-4F8A-B5B7-BE911F7A0160}"/>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1" name="Freeform 417">
                  <a:extLst>
                    <a:ext uri="{FF2B5EF4-FFF2-40B4-BE49-F238E27FC236}">
                      <a16:creationId xmlns="" xmlns:a16="http://schemas.microsoft.com/office/drawing/2014/main" id="{2410D6D5-5A57-410E-A74F-9DB5586C4F0B}"/>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2" name="Freeform 418">
                  <a:extLst>
                    <a:ext uri="{FF2B5EF4-FFF2-40B4-BE49-F238E27FC236}">
                      <a16:creationId xmlns="" xmlns:a16="http://schemas.microsoft.com/office/drawing/2014/main" id="{2D442567-018D-4661-9062-7E5042066BBD}"/>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3" name="Freeform 419">
                  <a:extLst>
                    <a:ext uri="{FF2B5EF4-FFF2-40B4-BE49-F238E27FC236}">
                      <a16:creationId xmlns="" xmlns:a16="http://schemas.microsoft.com/office/drawing/2014/main" id="{850B4420-B174-4B65-A349-F58A37FB0592}"/>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4" name="Freeform 420">
                  <a:extLst>
                    <a:ext uri="{FF2B5EF4-FFF2-40B4-BE49-F238E27FC236}">
                      <a16:creationId xmlns="" xmlns:a16="http://schemas.microsoft.com/office/drawing/2014/main" id="{55F85D76-CBB5-4D64-B86E-15BF5AB72D3C}"/>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5" name="Freeform 421">
                  <a:extLst>
                    <a:ext uri="{FF2B5EF4-FFF2-40B4-BE49-F238E27FC236}">
                      <a16:creationId xmlns="" xmlns:a16="http://schemas.microsoft.com/office/drawing/2014/main" id="{71D2A327-7CE8-4CC2-B009-E9A7C984F8B0}"/>
                    </a:ext>
                  </a:extLst>
                </p:cNvPr>
                <p:cNvSpPr>
                  <a:spLocks/>
                </p:cNvSpPr>
                <p:nvPr/>
              </p:nvSpPr>
              <p:spPr bwMode="auto">
                <a:xfrm>
                  <a:off x="11509375" y="3654426"/>
                  <a:ext cx="119063" cy="120650"/>
                </a:xfrm>
                <a:custGeom>
                  <a:avLst/>
                  <a:gdLst>
                    <a:gd name="T0" fmla="*/ 0 w 75"/>
                    <a:gd name="T1" fmla="*/ 0 h 76"/>
                    <a:gd name="T2" fmla="*/ 0 w 75"/>
                    <a:gd name="T3" fmla="*/ 76 h 76"/>
                    <a:gd name="T4" fmla="*/ 35 w 75"/>
                    <a:gd name="T5" fmla="*/ 76 h 76"/>
                    <a:gd name="T6" fmla="*/ 35 w 75"/>
                    <a:gd name="T7" fmla="*/ 73 h 76"/>
                    <a:gd name="T8" fmla="*/ 4 w 75"/>
                    <a:gd name="T9" fmla="*/ 73 h 76"/>
                    <a:gd name="T10" fmla="*/ 4 w 75"/>
                    <a:gd name="T11" fmla="*/ 5 h 76"/>
                    <a:gd name="T12" fmla="*/ 70 w 75"/>
                    <a:gd name="T13" fmla="*/ 5 h 76"/>
                    <a:gd name="T14" fmla="*/ 70 w 75"/>
                    <a:gd name="T15" fmla="*/ 42 h 76"/>
                    <a:gd name="T16" fmla="*/ 75 w 75"/>
                    <a:gd name="T17" fmla="*/ 42 h 76"/>
                    <a:gd name="T18" fmla="*/ 75 w 75"/>
                    <a:gd name="T19" fmla="*/ 0 h 76"/>
                    <a:gd name="T20" fmla="*/ 0 w 75"/>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6">
                      <a:moveTo>
                        <a:pt x="0" y="0"/>
                      </a:moveTo>
                      <a:lnTo>
                        <a:pt x="0" y="76"/>
                      </a:lnTo>
                      <a:lnTo>
                        <a:pt x="35" y="76"/>
                      </a:lnTo>
                      <a:lnTo>
                        <a:pt x="35" y="73"/>
                      </a:lnTo>
                      <a:lnTo>
                        <a:pt x="4" y="73"/>
                      </a:lnTo>
                      <a:lnTo>
                        <a:pt x="4" y="5"/>
                      </a:lnTo>
                      <a:lnTo>
                        <a:pt x="70" y="5"/>
                      </a:lnTo>
                      <a:lnTo>
                        <a:pt x="70" y="42"/>
                      </a:lnTo>
                      <a:lnTo>
                        <a:pt x="75" y="42"/>
                      </a:lnTo>
                      <a:lnTo>
                        <a:pt x="7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6" name="Freeform 422">
                  <a:extLst>
                    <a:ext uri="{FF2B5EF4-FFF2-40B4-BE49-F238E27FC236}">
                      <a16:creationId xmlns="" xmlns:a16="http://schemas.microsoft.com/office/drawing/2014/main" id="{F009690D-6308-47CF-A0D0-92BF57E5CA30}"/>
                    </a:ext>
                  </a:extLst>
                </p:cNvPr>
                <p:cNvSpPr>
                  <a:spLocks noEditPoints="1"/>
                </p:cNvSpPr>
                <p:nvPr/>
              </p:nvSpPr>
              <p:spPr bwMode="auto">
                <a:xfrm>
                  <a:off x="11574463" y="3725864"/>
                  <a:ext cx="74613" cy="79375"/>
                </a:xfrm>
                <a:custGeom>
                  <a:avLst/>
                  <a:gdLst>
                    <a:gd name="T0" fmla="*/ 45 w 47"/>
                    <a:gd name="T1" fmla="*/ 35 h 50"/>
                    <a:gd name="T2" fmla="*/ 47 w 47"/>
                    <a:gd name="T3" fmla="*/ 29 h 50"/>
                    <a:gd name="T4" fmla="*/ 43 w 47"/>
                    <a:gd name="T5" fmla="*/ 28 h 50"/>
                    <a:gd name="T6" fmla="*/ 43 w 47"/>
                    <a:gd name="T7" fmla="*/ 24 h 50"/>
                    <a:gd name="T8" fmla="*/ 47 w 47"/>
                    <a:gd name="T9" fmla="*/ 20 h 50"/>
                    <a:gd name="T10" fmla="*/ 45 w 47"/>
                    <a:gd name="T11" fmla="*/ 15 h 50"/>
                    <a:gd name="T12" fmla="*/ 40 w 47"/>
                    <a:gd name="T13" fmla="*/ 15 h 50"/>
                    <a:gd name="T14" fmla="*/ 38 w 47"/>
                    <a:gd name="T15" fmla="*/ 13 h 50"/>
                    <a:gd name="T16" fmla="*/ 40 w 47"/>
                    <a:gd name="T17" fmla="*/ 8 h 50"/>
                    <a:gd name="T18" fmla="*/ 36 w 47"/>
                    <a:gd name="T19" fmla="*/ 4 h 50"/>
                    <a:gd name="T20" fmla="*/ 29 w 47"/>
                    <a:gd name="T21" fmla="*/ 6 h 50"/>
                    <a:gd name="T22" fmla="*/ 27 w 47"/>
                    <a:gd name="T23" fmla="*/ 6 h 50"/>
                    <a:gd name="T24" fmla="*/ 27 w 47"/>
                    <a:gd name="T25" fmla="*/ 0 h 50"/>
                    <a:gd name="T26" fmla="*/ 20 w 47"/>
                    <a:gd name="T27" fmla="*/ 0 h 50"/>
                    <a:gd name="T28" fmla="*/ 20 w 47"/>
                    <a:gd name="T29" fmla="*/ 6 h 50"/>
                    <a:gd name="T30" fmla="*/ 16 w 47"/>
                    <a:gd name="T31" fmla="*/ 8 h 50"/>
                    <a:gd name="T32" fmla="*/ 11 w 47"/>
                    <a:gd name="T33" fmla="*/ 4 h 50"/>
                    <a:gd name="T34" fmla="*/ 7 w 47"/>
                    <a:gd name="T35" fmla="*/ 8 h 50"/>
                    <a:gd name="T36" fmla="*/ 9 w 47"/>
                    <a:gd name="T37" fmla="*/ 13 h 50"/>
                    <a:gd name="T38" fmla="*/ 7 w 47"/>
                    <a:gd name="T39" fmla="*/ 15 h 50"/>
                    <a:gd name="T40" fmla="*/ 1 w 47"/>
                    <a:gd name="T41" fmla="*/ 15 h 50"/>
                    <a:gd name="T42" fmla="*/ 0 w 47"/>
                    <a:gd name="T43" fmla="*/ 20 h 50"/>
                    <a:gd name="T44" fmla="*/ 3 w 47"/>
                    <a:gd name="T45" fmla="*/ 24 h 50"/>
                    <a:gd name="T46" fmla="*/ 3 w 47"/>
                    <a:gd name="T47" fmla="*/ 28 h 50"/>
                    <a:gd name="T48" fmla="*/ 0 w 47"/>
                    <a:gd name="T49" fmla="*/ 31 h 50"/>
                    <a:gd name="T50" fmla="*/ 1 w 47"/>
                    <a:gd name="T51" fmla="*/ 35 h 50"/>
                    <a:gd name="T52" fmla="*/ 7 w 47"/>
                    <a:gd name="T53" fmla="*/ 35 h 50"/>
                    <a:gd name="T54" fmla="*/ 9 w 47"/>
                    <a:gd name="T55" fmla="*/ 39 h 50"/>
                    <a:gd name="T56" fmla="*/ 7 w 47"/>
                    <a:gd name="T57" fmla="*/ 44 h 50"/>
                    <a:gd name="T58" fmla="*/ 11 w 47"/>
                    <a:gd name="T59" fmla="*/ 48 h 50"/>
                    <a:gd name="T60" fmla="*/ 18 w 47"/>
                    <a:gd name="T61" fmla="*/ 44 h 50"/>
                    <a:gd name="T62" fmla="*/ 20 w 47"/>
                    <a:gd name="T63" fmla="*/ 44 h 50"/>
                    <a:gd name="T64" fmla="*/ 20 w 47"/>
                    <a:gd name="T65" fmla="*/ 50 h 50"/>
                    <a:gd name="T66" fmla="*/ 27 w 47"/>
                    <a:gd name="T67" fmla="*/ 50 h 50"/>
                    <a:gd name="T68" fmla="*/ 27 w 47"/>
                    <a:gd name="T69" fmla="*/ 44 h 50"/>
                    <a:gd name="T70" fmla="*/ 31 w 47"/>
                    <a:gd name="T71" fmla="*/ 44 h 50"/>
                    <a:gd name="T72" fmla="*/ 36 w 47"/>
                    <a:gd name="T73" fmla="*/ 48 h 50"/>
                    <a:gd name="T74" fmla="*/ 40 w 47"/>
                    <a:gd name="T75" fmla="*/ 44 h 50"/>
                    <a:gd name="T76" fmla="*/ 38 w 47"/>
                    <a:gd name="T77" fmla="*/ 39 h 50"/>
                    <a:gd name="T78" fmla="*/ 45 w 47"/>
                    <a:gd name="T79" fmla="*/ 35 h 50"/>
                    <a:gd name="T80" fmla="*/ 18 w 47"/>
                    <a:gd name="T81" fmla="*/ 40 h 50"/>
                    <a:gd name="T82" fmla="*/ 9 w 47"/>
                    <a:gd name="T83" fmla="*/ 33 h 50"/>
                    <a:gd name="T84" fmla="*/ 9 w 47"/>
                    <a:gd name="T85" fmla="*/ 20 h 50"/>
                    <a:gd name="T86" fmla="*/ 11 w 47"/>
                    <a:gd name="T87" fmla="*/ 15 h 50"/>
                    <a:gd name="T88" fmla="*/ 21 w 47"/>
                    <a:gd name="T89" fmla="*/ 9 h 50"/>
                    <a:gd name="T90" fmla="*/ 29 w 47"/>
                    <a:gd name="T91" fmla="*/ 9 h 50"/>
                    <a:gd name="T92" fmla="*/ 38 w 47"/>
                    <a:gd name="T93" fmla="*/ 19 h 50"/>
                    <a:gd name="T94" fmla="*/ 38 w 47"/>
                    <a:gd name="T95" fmla="*/ 29 h 50"/>
                    <a:gd name="T96" fmla="*/ 36 w 47"/>
                    <a:gd name="T97" fmla="*/ 35 h 50"/>
                    <a:gd name="T98" fmla="*/ 25 w 47"/>
                    <a:gd name="T99"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 h="50">
                      <a:moveTo>
                        <a:pt x="45" y="35"/>
                      </a:moveTo>
                      <a:lnTo>
                        <a:pt x="45" y="35"/>
                      </a:lnTo>
                      <a:lnTo>
                        <a:pt x="47" y="29"/>
                      </a:lnTo>
                      <a:lnTo>
                        <a:pt x="47" y="29"/>
                      </a:lnTo>
                      <a:lnTo>
                        <a:pt x="43" y="28"/>
                      </a:lnTo>
                      <a:lnTo>
                        <a:pt x="43" y="28"/>
                      </a:lnTo>
                      <a:lnTo>
                        <a:pt x="43" y="24"/>
                      </a:lnTo>
                      <a:lnTo>
                        <a:pt x="43" y="24"/>
                      </a:lnTo>
                      <a:lnTo>
                        <a:pt x="47" y="20"/>
                      </a:lnTo>
                      <a:lnTo>
                        <a:pt x="47" y="20"/>
                      </a:lnTo>
                      <a:lnTo>
                        <a:pt x="45" y="15"/>
                      </a:lnTo>
                      <a:lnTo>
                        <a:pt x="45" y="15"/>
                      </a:lnTo>
                      <a:lnTo>
                        <a:pt x="40" y="15"/>
                      </a:lnTo>
                      <a:lnTo>
                        <a:pt x="40" y="15"/>
                      </a:lnTo>
                      <a:lnTo>
                        <a:pt x="38" y="13"/>
                      </a:lnTo>
                      <a:lnTo>
                        <a:pt x="38" y="13"/>
                      </a:lnTo>
                      <a:lnTo>
                        <a:pt x="40" y="8"/>
                      </a:lnTo>
                      <a:lnTo>
                        <a:pt x="40" y="8"/>
                      </a:lnTo>
                      <a:lnTo>
                        <a:pt x="36" y="4"/>
                      </a:lnTo>
                      <a:lnTo>
                        <a:pt x="36" y="4"/>
                      </a:lnTo>
                      <a:lnTo>
                        <a:pt x="31" y="8"/>
                      </a:lnTo>
                      <a:lnTo>
                        <a:pt x="29" y="6"/>
                      </a:lnTo>
                      <a:lnTo>
                        <a:pt x="27" y="6"/>
                      </a:lnTo>
                      <a:lnTo>
                        <a:pt x="27" y="6"/>
                      </a:lnTo>
                      <a:lnTo>
                        <a:pt x="27" y="0"/>
                      </a:lnTo>
                      <a:lnTo>
                        <a:pt x="27" y="0"/>
                      </a:lnTo>
                      <a:lnTo>
                        <a:pt x="20" y="0"/>
                      </a:lnTo>
                      <a:lnTo>
                        <a:pt x="20" y="0"/>
                      </a:lnTo>
                      <a:lnTo>
                        <a:pt x="20" y="6"/>
                      </a:lnTo>
                      <a:lnTo>
                        <a:pt x="20" y="6"/>
                      </a:lnTo>
                      <a:lnTo>
                        <a:pt x="16" y="8"/>
                      </a:lnTo>
                      <a:lnTo>
                        <a:pt x="16" y="8"/>
                      </a:lnTo>
                      <a:lnTo>
                        <a:pt x="11" y="4"/>
                      </a:lnTo>
                      <a:lnTo>
                        <a:pt x="11" y="4"/>
                      </a:lnTo>
                      <a:lnTo>
                        <a:pt x="7" y="8"/>
                      </a:lnTo>
                      <a:lnTo>
                        <a:pt x="7" y="8"/>
                      </a:lnTo>
                      <a:lnTo>
                        <a:pt x="9" y="13"/>
                      </a:lnTo>
                      <a:lnTo>
                        <a:pt x="9" y="13"/>
                      </a:lnTo>
                      <a:lnTo>
                        <a:pt x="7" y="15"/>
                      </a:lnTo>
                      <a:lnTo>
                        <a:pt x="7" y="15"/>
                      </a:lnTo>
                      <a:lnTo>
                        <a:pt x="1" y="15"/>
                      </a:lnTo>
                      <a:lnTo>
                        <a:pt x="1" y="15"/>
                      </a:lnTo>
                      <a:lnTo>
                        <a:pt x="0" y="20"/>
                      </a:lnTo>
                      <a:lnTo>
                        <a:pt x="0" y="20"/>
                      </a:lnTo>
                      <a:lnTo>
                        <a:pt x="3" y="24"/>
                      </a:lnTo>
                      <a:lnTo>
                        <a:pt x="3" y="24"/>
                      </a:lnTo>
                      <a:lnTo>
                        <a:pt x="3" y="28"/>
                      </a:lnTo>
                      <a:lnTo>
                        <a:pt x="3" y="28"/>
                      </a:lnTo>
                      <a:lnTo>
                        <a:pt x="0" y="31"/>
                      </a:lnTo>
                      <a:lnTo>
                        <a:pt x="0" y="31"/>
                      </a:lnTo>
                      <a:lnTo>
                        <a:pt x="1" y="35"/>
                      </a:lnTo>
                      <a:lnTo>
                        <a:pt x="1" y="35"/>
                      </a:lnTo>
                      <a:lnTo>
                        <a:pt x="7" y="35"/>
                      </a:lnTo>
                      <a:lnTo>
                        <a:pt x="7" y="35"/>
                      </a:lnTo>
                      <a:lnTo>
                        <a:pt x="9" y="39"/>
                      </a:lnTo>
                      <a:lnTo>
                        <a:pt x="9" y="39"/>
                      </a:lnTo>
                      <a:lnTo>
                        <a:pt x="7" y="44"/>
                      </a:lnTo>
                      <a:lnTo>
                        <a:pt x="7" y="44"/>
                      </a:lnTo>
                      <a:lnTo>
                        <a:pt x="11" y="48"/>
                      </a:lnTo>
                      <a:lnTo>
                        <a:pt x="11" y="48"/>
                      </a:lnTo>
                      <a:lnTo>
                        <a:pt x="16" y="44"/>
                      </a:lnTo>
                      <a:lnTo>
                        <a:pt x="18" y="44"/>
                      </a:lnTo>
                      <a:lnTo>
                        <a:pt x="20" y="44"/>
                      </a:lnTo>
                      <a:lnTo>
                        <a:pt x="20" y="44"/>
                      </a:lnTo>
                      <a:lnTo>
                        <a:pt x="20" y="50"/>
                      </a:lnTo>
                      <a:lnTo>
                        <a:pt x="20" y="50"/>
                      </a:lnTo>
                      <a:lnTo>
                        <a:pt x="27" y="50"/>
                      </a:lnTo>
                      <a:lnTo>
                        <a:pt x="27" y="50"/>
                      </a:lnTo>
                      <a:lnTo>
                        <a:pt x="27" y="44"/>
                      </a:lnTo>
                      <a:lnTo>
                        <a:pt x="27" y="44"/>
                      </a:lnTo>
                      <a:lnTo>
                        <a:pt x="31" y="44"/>
                      </a:lnTo>
                      <a:lnTo>
                        <a:pt x="31" y="44"/>
                      </a:lnTo>
                      <a:lnTo>
                        <a:pt x="36" y="48"/>
                      </a:lnTo>
                      <a:lnTo>
                        <a:pt x="36" y="48"/>
                      </a:lnTo>
                      <a:lnTo>
                        <a:pt x="40" y="44"/>
                      </a:lnTo>
                      <a:lnTo>
                        <a:pt x="40" y="44"/>
                      </a:lnTo>
                      <a:lnTo>
                        <a:pt x="38" y="39"/>
                      </a:lnTo>
                      <a:lnTo>
                        <a:pt x="38" y="39"/>
                      </a:lnTo>
                      <a:lnTo>
                        <a:pt x="40" y="35"/>
                      </a:lnTo>
                      <a:lnTo>
                        <a:pt x="45" y="35"/>
                      </a:lnTo>
                      <a:close/>
                      <a:moveTo>
                        <a:pt x="18" y="40"/>
                      </a:moveTo>
                      <a:lnTo>
                        <a:pt x="18" y="40"/>
                      </a:lnTo>
                      <a:lnTo>
                        <a:pt x="12" y="37"/>
                      </a:lnTo>
                      <a:lnTo>
                        <a:pt x="9" y="33"/>
                      </a:lnTo>
                      <a:lnTo>
                        <a:pt x="7" y="26"/>
                      </a:lnTo>
                      <a:lnTo>
                        <a:pt x="9" y="20"/>
                      </a:lnTo>
                      <a:lnTo>
                        <a:pt x="9" y="20"/>
                      </a:lnTo>
                      <a:lnTo>
                        <a:pt x="11" y="15"/>
                      </a:lnTo>
                      <a:lnTo>
                        <a:pt x="16" y="11"/>
                      </a:lnTo>
                      <a:lnTo>
                        <a:pt x="21" y="9"/>
                      </a:lnTo>
                      <a:lnTo>
                        <a:pt x="29" y="9"/>
                      </a:lnTo>
                      <a:lnTo>
                        <a:pt x="29" y="9"/>
                      </a:lnTo>
                      <a:lnTo>
                        <a:pt x="34" y="13"/>
                      </a:lnTo>
                      <a:lnTo>
                        <a:pt x="38" y="19"/>
                      </a:lnTo>
                      <a:lnTo>
                        <a:pt x="40" y="24"/>
                      </a:lnTo>
                      <a:lnTo>
                        <a:pt x="38" y="29"/>
                      </a:lnTo>
                      <a:lnTo>
                        <a:pt x="38" y="29"/>
                      </a:lnTo>
                      <a:lnTo>
                        <a:pt x="36" y="35"/>
                      </a:lnTo>
                      <a:lnTo>
                        <a:pt x="31" y="39"/>
                      </a:lnTo>
                      <a:lnTo>
                        <a:pt x="25" y="40"/>
                      </a:lnTo>
                      <a:lnTo>
                        <a:pt x="18" y="40"/>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7" name="Freeform 423">
                  <a:extLst>
                    <a:ext uri="{FF2B5EF4-FFF2-40B4-BE49-F238E27FC236}">
                      <a16:creationId xmlns="" xmlns:a16="http://schemas.microsoft.com/office/drawing/2014/main" id="{7B352917-B083-423C-9FA6-F9B92E908228}"/>
                    </a:ext>
                  </a:extLst>
                </p:cNvPr>
                <p:cNvSpPr>
                  <a:spLocks/>
                </p:cNvSpPr>
                <p:nvPr/>
              </p:nvSpPr>
              <p:spPr bwMode="auto">
                <a:xfrm>
                  <a:off x="11574463" y="3725864"/>
                  <a:ext cx="74613" cy="79375"/>
                </a:xfrm>
                <a:custGeom>
                  <a:avLst/>
                  <a:gdLst>
                    <a:gd name="T0" fmla="*/ 45 w 47"/>
                    <a:gd name="T1" fmla="*/ 35 h 50"/>
                    <a:gd name="T2" fmla="*/ 47 w 47"/>
                    <a:gd name="T3" fmla="*/ 29 h 50"/>
                    <a:gd name="T4" fmla="*/ 43 w 47"/>
                    <a:gd name="T5" fmla="*/ 28 h 50"/>
                    <a:gd name="T6" fmla="*/ 43 w 47"/>
                    <a:gd name="T7" fmla="*/ 24 h 50"/>
                    <a:gd name="T8" fmla="*/ 47 w 47"/>
                    <a:gd name="T9" fmla="*/ 20 h 50"/>
                    <a:gd name="T10" fmla="*/ 45 w 47"/>
                    <a:gd name="T11" fmla="*/ 15 h 50"/>
                    <a:gd name="T12" fmla="*/ 40 w 47"/>
                    <a:gd name="T13" fmla="*/ 15 h 50"/>
                    <a:gd name="T14" fmla="*/ 38 w 47"/>
                    <a:gd name="T15" fmla="*/ 13 h 50"/>
                    <a:gd name="T16" fmla="*/ 40 w 47"/>
                    <a:gd name="T17" fmla="*/ 8 h 50"/>
                    <a:gd name="T18" fmla="*/ 36 w 47"/>
                    <a:gd name="T19" fmla="*/ 4 h 50"/>
                    <a:gd name="T20" fmla="*/ 29 w 47"/>
                    <a:gd name="T21" fmla="*/ 6 h 50"/>
                    <a:gd name="T22" fmla="*/ 27 w 47"/>
                    <a:gd name="T23" fmla="*/ 6 h 50"/>
                    <a:gd name="T24" fmla="*/ 27 w 47"/>
                    <a:gd name="T25" fmla="*/ 0 h 50"/>
                    <a:gd name="T26" fmla="*/ 20 w 47"/>
                    <a:gd name="T27" fmla="*/ 0 h 50"/>
                    <a:gd name="T28" fmla="*/ 20 w 47"/>
                    <a:gd name="T29" fmla="*/ 6 h 50"/>
                    <a:gd name="T30" fmla="*/ 16 w 47"/>
                    <a:gd name="T31" fmla="*/ 8 h 50"/>
                    <a:gd name="T32" fmla="*/ 11 w 47"/>
                    <a:gd name="T33" fmla="*/ 4 h 50"/>
                    <a:gd name="T34" fmla="*/ 7 w 47"/>
                    <a:gd name="T35" fmla="*/ 8 h 50"/>
                    <a:gd name="T36" fmla="*/ 9 w 47"/>
                    <a:gd name="T37" fmla="*/ 13 h 50"/>
                    <a:gd name="T38" fmla="*/ 7 w 47"/>
                    <a:gd name="T39" fmla="*/ 15 h 50"/>
                    <a:gd name="T40" fmla="*/ 1 w 47"/>
                    <a:gd name="T41" fmla="*/ 15 h 50"/>
                    <a:gd name="T42" fmla="*/ 0 w 47"/>
                    <a:gd name="T43" fmla="*/ 20 h 50"/>
                    <a:gd name="T44" fmla="*/ 3 w 47"/>
                    <a:gd name="T45" fmla="*/ 24 h 50"/>
                    <a:gd name="T46" fmla="*/ 3 w 47"/>
                    <a:gd name="T47" fmla="*/ 28 h 50"/>
                    <a:gd name="T48" fmla="*/ 0 w 47"/>
                    <a:gd name="T49" fmla="*/ 31 h 50"/>
                    <a:gd name="T50" fmla="*/ 1 w 47"/>
                    <a:gd name="T51" fmla="*/ 35 h 50"/>
                    <a:gd name="T52" fmla="*/ 7 w 47"/>
                    <a:gd name="T53" fmla="*/ 35 h 50"/>
                    <a:gd name="T54" fmla="*/ 9 w 47"/>
                    <a:gd name="T55" fmla="*/ 39 h 50"/>
                    <a:gd name="T56" fmla="*/ 7 w 47"/>
                    <a:gd name="T57" fmla="*/ 44 h 50"/>
                    <a:gd name="T58" fmla="*/ 11 w 47"/>
                    <a:gd name="T59" fmla="*/ 48 h 50"/>
                    <a:gd name="T60" fmla="*/ 18 w 47"/>
                    <a:gd name="T61" fmla="*/ 44 h 50"/>
                    <a:gd name="T62" fmla="*/ 20 w 47"/>
                    <a:gd name="T63" fmla="*/ 44 h 50"/>
                    <a:gd name="T64" fmla="*/ 20 w 47"/>
                    <a:gd name="T65" fmla="*/ 50 h 50"/>
                    <a:gd name="T66" fmla="*/ 27 w 47"/>
                    <a:gd name="T67" fmla="*/ 50 h 50"/>
                    <a:gd name="T68" fmla="*/ 27 w 47"/>
                    <a:gd name="T69" fmla="*/ 44 h 50"/>
                    <a:gd name="T70" fmla="*/ 31 w 47"/>
                    <a:gd name="T71" fmla="*/ 44 h 50"/>
                    <a:gd name="T72" fmla="*/ 36 w 47"/>
                    <a:gd name="T73" fmla="*/ 48 h 50"/>
                    <a:gd name="T74" fmla="*/ 40 w 47"/>
                    <a:gd name="T75" fmla="*/ 44 h 50"/>
                    <a:gd name="T76" fmla="*/ 38 w 47"/>
                    <a:gd name="T77" fmla="*/ 39 h 50"/>
                    <a:gd name="T78" fmla="*/ 45 w 47"/>
                    <a:gd name="T79"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50">
                      <a:moveTo>
                        <a:pt x="45" y="35"/>
                      </a:moveTo>
                      <a:lnTo>
                        <a:pt x="45" y="35"/>
                      </a:lnTo>
                      <a:lnTo>
                        <a:pt x="47" y="29"/>
                      </a:lnTo>
                      <a:lnTo>
                        <a:pt x="47" y="29"/>
                      </a:lnTo>
                      <a:lnTo>
                        <a:pt x="43" y="28"/>
                      </a:lnTo>
                      <a:lnTo>
                        <a:pt x="43" y="28"/>
                      </a:lnTo>
                      <a:lnTo>
                        <a:pt x="43" y="24"/>
                      </a:lnTo>
                      <a:lnTo>
                        <a:pt x="43" y="24"/>
                      </a:lnTo>
                      <a:lnTo>
                        <a:pt x="47" y="20"/>
                      </a:lnTo>
                      <a:lnTo>
                        <a:pt x="47" y="20"/>
                      </a:lnTo>
                      <a:lnTo>
                        <a:pt x="45" y="15"/>
                      </a:lnTo>
                      <a:lnTo>
                        <a:pt x="45" y="15"/>
                      </a:lnTo>
                      <a:lnTo>
                        <a:pt x="40" y="15"/>
                      </a:lnTo>
                      <a:lnTo>
                        <a:pt x="40" y="15"/>
                      </a:lnTo>
                      <a:lnTo>
                        <a:pt x="38" y="13"/>
                      </a:lnTo>
                      <a:lnTo>
                        <a:pt x="38" y="13"/>
                      </a:lnTo>
                      <a:lnTo>
                        <a:pt x="40" y="8"/>
                      </a:lnTo>
                      <a:lnTo>
                        <a:pt x="40" y="8"/>
                      </a:lnTo>
                      <a:lnTo>
                        <a:pt x="36" y="4"/>
                      </a:lnTo>
                      <a:lnTo>
                        <a:pt x="36" y="4"/>
                      </a:lnTo>
                      <a:lnTo>
                        <a:pt x="31" y="8"/>
                      </a:lnTo>
                      <a:lnTo>
                        <a:pt x="29" y="6"/>
                      </a:lnTo>
                      <a:lnTo>
                        <a:pt x="27" y="6"/>
                      </a:lnTo>
                      <a:lnTo>
                        <a:pt x="27" y="6"/>
                      </a:lnTo>
                      <a:lnTo>
                        <a:pt x="27" y="0"/>
                      </a:lnTo>
                      <a:lnTo>
                        <a:pt x="27" y="0"/>
                      </a:lnTo>
                      <a:lnTo>
                        <a:pt x="20" y="0"/>
                      </a:lnTo>
                      <a:lnTo>
                        <a:pt x="20" y="0"/>
                      </a:lnTo>
                      <a:lnTo>
                        <a:pt x="20" y="6"/>
                      </a:lnTo>
                      <a:lnTo>
                        <a:pt x="20" y="6"/>
                      </a:lnTo>
                      <a:lnTo>
                        <a:pt x="16" y="8"/>
                      </a:lnTo>
                      <a:lnTo>
                        <a:pt x="16" y="8"/>
                      </a:lnTo>
                      <a:lnTo>
                        <a:pt x="11" y="4"/>
                      </a:lnTo>
                      <a:lnTo>
                        <a:pt x="11" y="4"/>
                      </a:lnTo>
                      <a:lnTo>
                        <a:pt x="7" y="8"/>
                      </a:lnTo>
                      <a:lnTo>
                        <a:pt x="7" y="8"/>
                      </a:lnTo>
                      <a:lnTo>
                        <a:pt x="9" y="13"/>
                      </a:lnTo>
                      <a:lnTo>
                        <a:pt x="9" y="13"/>
                      </a:lnTo>
                      <a:lnTo>
                        <a:pt x="7" y="15"/>
                      </a:lnTo>
                      <a:lnTo>
                        <a:pt x="7" y="15"/>
                      </a:lnTo>
                      <a:lnTo>
                        <a:pt x="1" y="15"/>
                      </a:lnTo>
                      <a:lnTo>
                        <a:pt x="1" y="15"/>
                      </a:lnTo>
                      <a:lnTo>
                        <a:pt x="0" y="20"/>
                      </a:lnTo>
                      <a:lnTo>
                        <a:pt x="0" y="20"/>
                      </a:lnTo>
                      <a:lnTo>
                        <a:pt x="3" y="24"/>
                      </a:lnTo>
                      <a:lnTo>
                        <a:pt x="3" y="24"/>
                      </a:lnTo>
                      <a:lnTo>
                        <a:pt x="3" y="28"/>
                      </a:lnTo>
                      <a:lnTo>
                        <a:pt x="3" y="28"/>
                      </a:lnTo>
                      <a:lnTo>
                        <a:pt x="0" y="31"/>
                      </a:lnTo>
                      <a:lnTo>
                        <a:pt x="0" y="31"/>
                      </a:lnTo>
                      <a:lnTo>
                        <a:pt x="1" y="35"/>
                      </a:lnTo>
                      <a:lnTo>
                        <a:pt x="1" y="35"/>
                      </a:lnTo>
                      <a:lnTo>
                        <a:pt x="7" y="35"/>
                      </a:lnTo>
                      <a:lnTo>
                        <a:pt x="7" y="35"/>
                      </a:lnTo>
                      <a:lnTo>
                        <a:pt x="9" y="39"/>
                      </a:lnTo>
                      <a:lnTo>
                        <a:pt x="9" y="39"/>
                      </a:lnTo>
                      <a:lnTo>
                        <a:pt x="7" y="44"/>
                      </a:lnTo>
                      <a:lnTo>
                        <a:pt x="7" y="44"/>
                      </a:lnTo>
                      <a:lnTo>
                        <a:pt x="11" y="48"/>
                      </a:lnTo>
                      <a:lnTo>
                        <a:pt x="11" y="48"/>
                      </a:lnTo>
                      <a:lnTo>
                        <a:pt x="16" y="44"/>
                      </a:lnTo>
                      <a:lnTo>
                        <a:pt x="18" y="44"/>
                      </a:lnTo>
                      <a:lnTo>
                        <a:pt x="20" y="44"/>
                      </a:lnTo>
                      <a:lnTo>
                        <a:pt x="20" y="44"/>
                      </a:lnTo>
                      <a:lnTo>
                        <a:pt x="20" y="50"/>
                      </a:lnTo>
                      <a:lnTo>
                        <a:pt x="20" y="50"/>
                      </a:lnTo>
                      <a:lnTo>
                        <a:pt x="27" y="50"/>
                      </a:lnTo>
                      <a:lnTo>
                        <a:pt x="27" y="50"/>
                      </a:lnTo>
                      <a:lnTo>
                        <a:pt x="27" y="44"/>
                      </a:lnTo>
                      <a:lnTo>
                        <a:pt x="27" y="44"/>
                      </a:lnTo>
                      <a:lnTo>
                        <a:pt x="31" y="44"/>
                      </a:lnTo>
                      <a:lnTo>
                        <a:pt x="31" y="44"/>
                      </a:lnTo>
                      <a:lnTo>
                        <a:pt x="36" y="48"/>
                      </a:lnTo>
                      <a:lnTo>
                        <a:pt x="36" y="48"/>
                      </a:lnTo>
                      <a:lnTo>
                        <a:pt x="40" y="44"/>
                      </a:lnTo>
                      <a:lnTo>
                        <a:pt x="40" y="44"/>
                      </a:lnTo>
                      <a:lnTo>
                        <a:pt x="38" y="39"/>
                      </a:lnTo>
                      <a:lnTo>
                        <a:pt x="38" y="39"/>
                      </a:lnTo>
                      <a:lnTo>
                        <a:pt x="40" y="35"/>
                      </a:lnTo>
                      <a:lnTo>
                        <a:pt x="4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8" name="Freeform 424">
                  <a:extLst>
                    <a:ext uri="{FF2B5EF4-FFF2-40B4-BE49-F238E27FC236}">
                      <a16:creationId xmlns="" xmlns:a16="http://schemas.microsoft.com/office/drawing/2014/main" id="{084432DA-A663-4FE4-9DE4-6BD4329983D2}"/>
                    </a:ext>
                  </a:extLst>
                </p:cNvPr>
                <p:cNvSpPr>
                  <a:spLocks/>
                </p:cNvSpPr>
                <p:nvPr/>
              </p:nvSpPr>
              <p:spPr bwMode="auto">
                <a:xfrm>
                  <a:off x="11585575" y="3740151"/>
                  <a:ext cx="52388" cy="49212"/>
                </a:xfrm>
                <a:custGeom>
                  <a:avLst/>
                  <a:gdLst>
                    <a:gd name="T0" fmla="*/ 11 w 33"/>
                    <a:gd name="T1" fmla="*/ 31 h 31"/>
                    <a:gd name="T2" fmla="*/ 11 w 33"/>
                    <a:gd name="T3" fmla="*/ 31 h 31"/>
                    <a:gd name="T4" fmla="*/ 5 w 33"/>
                    <a:gd name="T5" fmla="*/ 28 h 31"/>
                    <a:gd name="T6" fmla="*/ 2 w 33"/>
                    <a:gd name="T7" fmla="*/ 24 h 31"/>
                    <a:gd name="T8" fmla="*/ 0 w 33"/>
                    <a:gd name="T9" fmla="*/ 17 h 31"/>
                    <a:gd name="T10" fmla="*/ 2 w 33"/>
                    <a:gd name="T11" fmla="*/ 11 h 31"/>
                    <a:gd name="T12" fmla="*/ 2 w 33"/>
                    <a:gd name="T13" fmla="*/ 11 h 31"/>
                    <a:gd name="T14" fmla="*/ 4 w 33"/>
                    <a:gd name="T15" fmla="*/ 6 h 31"/>
                    <a:gd name="T16" fmla="*/ 9 w 33"/>
                    <a:gd name="T17" fmla="*/ 2 h 31"/>
                    <a:gd name="T18" fmla="*/ 14 w 33"/>
                    <a:gd name="T19" fmla="*/ 0 h 31"/>
                    <a:gd name="T20" fmla="*/ 22 w 33"/>
                    <a:gd name="T21" fmla="*/ 0 h 31"/>
                    <a:gd name="T22" fmla="*/ 22 w 33"/>
                    <a:gd name="T23" fmla="*/ 0 h 31"/>
                    <a:gd name="T24" fmla="*/ 27 w 33"/>
                    <a:gd name="T25" fmla="*/ 4 h 31"/>
                    <a:gd name="T26" fmla="*/ 31 w 33"/>
                    <a:gd name="T27" fmla="*/ 10 h 31"/>
                    <a:gd name="T28" fmla="*/ 33 w 33"/>
                    <a:gd name="T29" fmla="*/ 15 h 31"/>
                    <a:gd name="T30" fmla="*/ 31 w 33"/>
                    <a:gd name="T31" fmla="*/ 20 h 31"/>
                    <a:gd name="T32" fmla="*/ 31 w 33"/>
                    <a:gd name="T33" fmla="*/ 20 h 31"/>
                    <a:gd name="T34" fmla="*/ 29 w 33"/>
                    <a:gd name="T35" fmla="*/ 26 h 31"/>
                    <a:gd name="T36" fmla="*/ 24 w 33"/>
                    <a:gd name="T37" fmla="*/ 30 h 31"/>
                    <a:gd name="T38" fmla="*/ 18 w 33"/>
                    <a:gd name="T39" fmla="*/ 31 h 31"/>
                    <a:gd name="T40" fmla="*/ 11 w 33"/>
                    <a:gd name="T4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1">
                      <a:moveTo>
                        <a:pt x="11" y="31"/>
                      </a:moveTo>
                      <a:lnTo>
                        <a:pt x="11" y="31"/>
                      </a:lnTo>
                      <a:lnTo>
                        <a:pt x="5" y="28"/>
                      </a:lnTo>
                      <a:lnTo>
                        <a:pt x="2" y="24"/>
                      </a:lnTo>
                      <a:lnTo>
                        <a:pt x="0" y="17"/>
                      </a:lnTo>
                      <a:lnTo>
                        <a:pt x="2" y="11"/>
                      </a:lnTo>
                      <a:lnTo>
                        <a:pt x="2" y="11"/>
                      </a:lnTo>
                      <a:lnTo>
                        <a:pt x="4" y="6"/>
                      </a:lnTo>
                      <a:lnTo>
                        <a:pt x="9" y="2"/>
                      </a:lnTo>
                      <a:lnTo>
                        <a:pt x="14" y="0"/>
                      </a:lnTo>
                      <a:lnTo>
                        <a:pt x="22" y="0"/>
                      </a:lnTo>
                      <a:lnTo>
                        <a:pt x="22" y="0"/>
                      </a:lnTo>
                      <a:lnTo>
                        <a:pt x="27" y="4"/>
                      </a:lnTo>
                      <a:lnTo>
                        <a:pt x="31" y="10"/>
                      </a:lnTo>
                      <a:lnTo>
                        <a:pt x="33" y="15"/>
                      </a:lnTo>
                      <a:lnTo>
                        <a:pt x="31" y="20"/>
                      </a:lnTo>
                      <a:lnTo>
                        <a:pt x="31" y="20"/>
                      </a:lnTo>
                      <a:lnTo>
                        <a:pt x="29" y="26"/>
                      </a:lnTo>
                      <a:lnTo>
                        <a:pt x="24" y="30"/>
                      </a:lnTo>
                      <a:lnTo>
                        <a:pt x="18" y="31"/>
                      </a:lnTo>
                      <a:lnTo>
                        <a:pt x="11"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4" name="Group 323"/>
          <p:cNvGrpSpPr/>
          <p:nvPr/>
        </p:nvGrpSpPr>
        <p:grpSpPr>
          <a:xfrm>
            <a:off x="6929366" y="4582054"/>
            <a:ext cx="4270447" cy="1294683"/>
            <a:chOff x="6929366" y="4582054"/>
            <a:chExt cx="4270447" cy="1294683"/>
          </a:xfrm>
        </p:grpSpPr>
        <p:sp>
          <p:nvSpPr>
            <p:cNvPr id="299" name="Rectangle 313">
              <a:extLst>
                <a:ext uri="{FF2B5EF4-FFF2-40B4-BE49-F238E27FC236}">
                  <a16:creationId xmlns="" xmlns:a16="http://schemas.microsoft.com/office/drawing/2014/main" id="{34A89257-296A-4933-8DC8-31BED5BE5C7F}"/>
                </a:ext>
              </a:extLst>
            </p:cNvPr>
            <p:cNvSpPr>
              <a:spLocks noChangeArrowheads="1"/>
            </p:cNvSpPr>
            <p:nvPr/>
          </p:nvSpPr>
          <p:spPr bwMode="auto">
            <a:xfrm>
              <a:off x="7354910" y="4824346"/>
              <a:ext cx="3844903" cy="1052391"/>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Develop a security review process for new cloud services &amp; API’s</a:t>
              </a:r>
            </a:p>
            <a:p>
              <a:pPr lvl="0">
                <a:spcAft>
                  <a:spcPts val="300"/>
                </a:spcAft>
              </a:pPr>
              <a:r>
                <a:rPr lang="en-US" altLang="en-US" sz="900" dirty="0">
                  <a:latin typeface="+mn-lt"/>
                </a:rPr>
                <a:t>Platform providers release new features all the time that could impact existing architecture and access controls, etc. Security should play a role in vetting those services and providing updates to standards and automated controls before they are approved for production use cases.</a:t>
              </a:r>
              <a:endParaRPr kumimoji="0" lang="en-US" altLang="en-US" sz="900" b="0" i="0" u="none" strike="noStrike" cap="none" normalizeH="0" dirty="0">
                <a:ln>
                  <a:noFill/>
                </a:ln>
                <a:effectLst/>
                <a:latin typeface="+mn-lt"/>
              </a:endParaRPr>
            </a:p>
          </p:txBody>
        </p:sp>
        <p:grpSp>
          <p:nvGrpSpPr>
            <p:cNvPr id="300" name="Group 299">
              <a:extLst>
                <a:ext uri="{FF2B5EF4-FFF2-40B4-BE49-F238E27FC236}">
                  <a16:creationId xmlns="" xmlns:a16="http://schemas.microsoft.com/office/drawing/2014/main" id="{ED53D7EF-21F2-4482-8A97-B28D2A15B211}"/>
                </a:ext>
              </a:extLst>
            </p:cNvPr>
            <p:cNvGrpSpPr/>
            <p:nvPr/>
          </p:nvGrpSpPr>
          <p:grpSpPr>
            <a:xfrm>
              <a:off x="6929366" y="4582054"/>
              <a:ext cx="585788" cy="585788"/>
              <a:chOff x="8168572" y="4652509"/>
              <a:chExt cx="585788" cy="585788"/>
            </a:xfrm>
          </p:grpSpPr>
          <p:sp>
            <p:nvSpPr>
              <p:cNvPr id="301" name="Freeform 316">
                <a:extLst>
                  <a:ext uri="{FF2B5EF4-FFF2-40B4-BE49-F238E27FC236}">
                    <a16:creationId xmlns="" xmlns:a16="http://schemas.microsoft.com/office/drawing/2014/main" id="{8423F6FA-F5F6-4DA9-961C-1842EB4C9758}"/>
                  </a:ext>
                </a:extLst>
              </p:cNvPr>
              <p:cNvSpPr>
                <a:spLocks/>
              </p:cNvSpPr>
              <p:nvPr/>
            </p:nvSpPr>
            <p:spPr bwMode="auto">
              <a:xfrm>
                <a:off x="8168572" y="4652509"/>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302" name="Group 301">
                <a:extLst>
                  <a:ext uri="{FF2B5EF4-FFF2-40B4-BE49-F238E27FC236}">
                    <a16:creationId xmlns="" xmlns:a16="http://schemas.microsoft.com/office/drawing/2014/main" id="{3FC98B59-389C-4B77-9397-7B63231A2571}"/>
                  </a:ext>
                </a:extLst>
              </p:cNvPr>
              <p:cNvGrpSpPr/>
              <p:nvPr/>
            </p:nvGrpSpPr>
            <p:grpSpPr>
              <a:xfrm>
                <a:off x="8332879" y="4791416"/>
                <a:ext cx="257175" cy="307975"/>
                <a:chOff x="11769725" y="4853894"/>
                <a:chExt cx="257175" cy="307975"/>
              </a:xfrm>
            </p:grpSpPr>
            <p:sp>
              <p:nvSpPr>
                <p:cNvPr id="303" name="Freeform 486">
                  <a:extLst>
                    <a:ext uri="{FF2B5EF4-FFF2-40B4-BE49-F238E27FC236}">
                      <a16:creationId xmlns="" xmlns:a16="http://schemas.microsoft.com/office/drawing/2014/main" id="{202BE704-4068-4A3B-A69B-A79D08C1247F}"/>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4" name="Freeform 487">
                  <a:extLst>
                    <a:ext uri="{FF2B5EF4-FFF2-40B4-BE49-F238E27FC236}">
                      <a16:creationId xmlns="" xmlns:a16="http://schemas.microsoft.com/office/drawing/2014/main" id="{48BA2F9A-633E-4265-A35A-5513D1480F02}"/>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5" name="Freeform 488">
                  <a:extLst>
                    <a:ext uri="{FF2B5EF4-FFF2-40B4-BE49-F238E27FC236}">
                      <a16:creationId xmlns="" xmlns:a16="http://schemas.microsoft.com/office/drawing/2014/main" id="{B6F6FC91-EEF7-4DD3-B44E-98CD320F138F}"/>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6" name="Freeform 489">
                  <a:extLst>
                    <a:ext uri="{FF2B5EF4-FFF2-40B4-BE49-F238E27FC236}">
                      <a16:creationId xmlns="" xmlns:a16="http://schemas.microsoft.com/office/drawing/2014/main" id="{C1EC88EA-F2F0-4127-8B9A-54C9A826D464}"/>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7" name="Freeform 490">
                  <a:extLst>
                    <a:ext uri="{FF2B5EF4-FFF2-40B4-BE49-F238E27FC236}">
                      <a16:creationId xmlns="" xmlns:a16="http://schemas.microsoft.com/office/drawing/2014/main" id="{2435E73E-E7C4-4CF3-9CE5-ECD5EAF7EB29}"/>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8" name="Freeform 491">
                  <a:extLst>
                    <a:ext uri="{FF2B5EF4-FFF2-40B4-BE49-F238E27FC236}">
                      <a16:creationId xmlns="" xmlns:a16="http://schemas.microsoft.com/office/drawing/2014/main" id="{609A936A-3ADC-469E-9649-94B87C520ADD}"/>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9" name="Freeform 492">
                  <a:extLst>
                    <a:ext uri="{FF2B5EF4-FFF2-40B4-BE49-F238E27FC236}">
                      <a16:creationId xmlns="" xmlns:a16="http://schemas.microsoft.com/office/drawing/2014/main" id="{DA6D5D3B-62FE-4A33-9C22-3BDFF9850D35}"/>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0" name="Freeform 493">
                  <a:extLst>
                    <a:ext uri="{FF2B5EF4-FFF2-40B4-BE49-F238E27FC236}">
                      <a16:creationId xmlns="" xmlns:a16="http://schemas.microsoft.com/office/drawing/2014/main" id="{93DBBAA9-88BE-4647-9B7E-6658E6A9D342}"/>
                    </a:ext>
                  </a:extLst>
                </p:cNvPr>
                <p:cNvSpPr>
                  <a:spLocks/>
                </p:cNvSpPr>
                <p:nvPr/>
              </p:nvSpPr>
              <p:spPr bwMode="auto">
                <a:xfrm>
                  <a:off x="11853862" y="4987244"/>
                  <a:ext cx="49213" cy="12700"/>
                </a:xfrm>
                <a:custGeom>
                  <a:avLst/>
                  <a:gdLst>
                    <a:gd name="T0" fmla="*/ 31 w 31"/>
                    <a:gd name="T1" fmla="*/ 8 h 8"/>
                    <a:gd name="T2" fmla="*/ 31 w 31"/>
                    <a:gd name="T3" fmla="*/ 8 h 8"/>
                    <a:gd name="T4" fmla="*/ 31 w 31"/>
                    <a:gd name="T5" fmla="*/ 0 h 8"/>
                    <a:gd name="T6" fmla="*/ 0 w 31"/>
                    <a:gd name="T7" fmla="*/ 0 h 8"/>
                    <a:gd name="T8" fmla="*/ 0 w 31"/>
                    <a:gd name="T9" fmla="*/ 0 h 8"/>
                    <a:gd name="T10" fmla="*/ 0 w 31"/>
                    <a:gd name="T11" fmla="*/ 8 h 8"/>
                    <a:gd name="T12" fmla="*/ 31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31" y="8"/>
                      </a:moveTo>
                      <a:lnTo>
                        <a:pt x="31" y="8"/>
                      </a:lnTo>
                      <a:lnTo>
                        <a:pt x="31" y="0"/>
                      </a:lnTo>
                      <a:lnTo>
                        <a:pt x="0" y="0"/>
                      </a:lnTo>
                      <a:lnTo>
                        <a:pt x="0" y="0"/>
                      </a:lnTo>
                      <a:lnTo>
                        <a:pt x="0" y="8"/>
                      </a:lnTo>
                      <a:lnTo>
                        <a:pt x="3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1" name="Freeform 494">
                  <a:extLst>
                    <a:ext uri="{FF2B5EF4-FFF2-40B4-BE49-F238E27FC236}">
                      <a16:creationId xmlns="" xmlns:a16="http://schemas.microsoft.com/office/drawing/2014/main" id="{84E779C9-D907-453D-9904-4E5F8A3440A3}"/>
                    </a:ext>
                  </a:extLst>
                </p:cNvPr>
                <p:cNvSpPr>
                  <a:spLocks/>
                </p:cNvSpPr>
                <p:nvPr/>
              </p:nvSpPr>
              <p:spPr bwMode="auto">
                <a:xfrm>
                  <a:off x="11861800" y="5017407"/>
                  <a:ext cx="41275" cy="11112"/>
                </a:xfrm>
                <a:custGeom>
                  <a:avLst/>
                  <a:gdLst>
                    <a:gd name="T0" fmla="*/ 8 w 26"/>
                    <a:gd name="T1" fmla="*/ 7 h 7"/>
                    <a:gd name="T2" fmla="*/ 8 w 26"/>
                    <a:gd name="T3" fmla="*/ 7 h 7"/>
                    <a:gd name="T4" fmla="*/ 0 w 26"/>
                    <a:gd name="T5" fmla="*/ 0 h 7"/>
                    <a:gd name="T6" fmla="*/ 26 w 26"/>
                    <a:gd name="T7" fmla="*/ 0 h 7"/>
                    <a:gd name="T8" fmla="*/ 26 w 26"/>
                    <a:gd name="T9" fmla="*/ 0 h 7"/>
                    <a:gd name="T10" fmla="*/ 26 w 26"/>
                    <a:gd name="T11" fmla="*/ 7 h 7"/>
                    <a:gd name="T12" fmla="*/ 8 w 2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6" h="7">
                      <a:moveTo>
                        <a:pt x="8" y="7"/>
                      </a:moveTo>
                      <a:lnTo>
                        <a:pt x="8" y="7"/>
                      </a:lnTo>
                      <a:lnTo>
                        <a:pt x="0" y="0"/>
                      </a:lnTo>
                      <a:lnTo>
                        <a:pt x="26" y="0"/>
                      </a:lnTo>
                      <a:lnTo>
                        <a:pt x="26" y="0"/>
                      </a:lnTo>
                      <a:lnTo>
                        <a:pt x="26" y="7"/>
                      </a:ln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2" name="Freeform 495">
                  <a:extLst>
                    <a:ext uri="{FF2B5EF4-FFF2-40B4-BE49-F238E27FC236}">
                      <a16:creationId xmlns="" xmlns:a16="http://schemas.microsoft.com/office/drawing/2014/main" id="{84BE0629-D3F6-4165-995A-5D90DC9A5B7F}"/>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3" name="Freeform 496">
                  <a:extLst>
                    <a:ext uri="{FF2B5EF4-FFF2-40B4-BE49-F238E27FC236}">
                      <a16:creationId xmlns="" xmlns:a16="http://schemas.microsoft.com/office/drawing/2014/main" id="{788A9E34-E213-498D-BB9C-68160B78F045}"/>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4" name="Freeform 497">
                  <a:extLst>
                    <a:ext uri="{FF2B5EF4-FFF2-40B4-BE49-F238E27FC236}">
                      <a16:creationId xmlns="" xmlns:a16="http://schemas.microsoft.com/office/drawing/2014/main" id="{41DD216C-97BE-4436-8445-E882E5CD4247}"/>
                    </a:ext>
                  </a:extLst>
                </p:cNvPr>
                <p:cNvSpPr>
                  <a:spLocks noEditPoints="1"/>
                </p:cNvSpPr>
                <p:nvPr/>
              </p:nvSpPr>
              <p:spPr bwMode="auto">
                <a:xfrm>
                  <a:off x="11769725" y="5025344"/>
                  <a:ext cx="120650" cy="136525"/>
                </a:xfrm>
                <a:custGeom>
                  <a:avLst/>
                  <a:gdLst>
                    <a:gd name="T0" fmla="*/ 75 w 76"/>
                    <a:gd name="T1" fmla="*/ 73 h 86"/>
                    <a:gd name="T2" fmla="*/ 64 w 76"/>
                    <a:gd name="T3" fmla="*/ 58 h 86"/>
                    <a:gd name="T4" fmla="*/ 58 w 76"/>
                    <a:gd name="T5" fmla="*/ 57 h 86"/>
                    <a:gd name="T6" fmla="*/ 64 w 76"/>
                    <a:gd name="T7" fmla="*/ 48 h 86"/>
                    <a:gd name="T8" fmla="*/ 67 w 76"/>
                    <a:gd name="T9" fmla="*/ 38 h 86"/>
                    <a:gd name="T10" fmla="*/ 66 w 76"/>
                    <a:gd name="T11" fmla="*/ 26 h 86"/>
                    <a:gd name="T12" fmla="*/ 60 w 76"/>
                    <a:gd name="T13" fmla="*/ 13 h 86"/>
                    <a:gd name="T14" fmla="*/ 55 w 76"/>
                    <a:gd name="T15" fmla="*/ 9 h 86"/>
                    <a:gd name="T16" fmla="*/ 44 w 76"/>
                    <a:gd name="T17" fmla="*/ 2 h 86"/>
                    <a:gd name="T18" fmla="*/ 36 w 76"/>
                    <a:gd name="T19" fmla="*/ 2 h 86"/>
                    <a:gd name="T20" fmla="*/ 24 w 76"/>
                    <a:gd name="T21" fmla="*/ 2 h 86"/>
                    <a:gd name="T22" fmla="*/ 13 w 76"/>
                    <a:gd name="T23" fmla="*/ 7 h 86"/>
                    <a:gd name="T24" fmla="*/ 7 w 76"/>
                    <a:gd name="T25" fmla="*/ 13 h 86"/>
                    <a:gd name="T26" fmla="*/ 2 w 76"/>
                    <a:gd name="T27" fmla="*/ 24 h 86"/>
                    <a:gd name="T28" fmla="*/ 0 w 76"/>
                    <a:gd name="T29" fmla="*/ 29 h 86"/>
                    <a:gd name="T30" fmla="*/ 2 w 76"/>
                    <a:gd name="T31" fmla="*/ 42 h 86"/>
                    <a:gd name="T32" fmla="*/ 7 w 76"/>
                    <a:gd name="T33" fmla="*/ 55 h 86"/>
                    <a:gd name="T34" fmla="*/ 13 w 76"/>
                    <a:gd name="T35" fmla="*/ 60 h 86"/>
                    <a:gd name="T36" fmla="*/ 29 w 76"/>
                    <a:gd name="T37" fmla="*/ 68 h 86"/>
                    <a:gd name="T38" fmla="*/ 40 w 76"/>
                    <a:gd name="T39" fmla="*/ 66 h 86"/>
                    <a:gd name="T40" fmla="*/ 49 w 76"/>
                    <a:gd name="T41" fmla="*/ 64 h 86"/>
                    <a:gd name="T42" fmla="*/ 51 w 76"/>
                    <a:gd name="T43" fmla="*/ 69 h 86"/>
                    <a:gd name="T44" fmla="*/ 62 w 76"/>
                    <a:gd name="T45" fmla="*/ 82 h 86"/>
                    <a:gd name="T46" fmla="*/ 64 w 76"/>
                    <a:gd name="T47" fmla="*/ 86 h 86"/>
                    <a:gd name="T48" fmla="*/ 71 w 76"/>
                    <a:gd name="T49" fmla="*/ 86 h 86"/>
                    <a:gd name="T50" fmla="*/ 73 w 76"/>
                    <a:gd name="T51" fmla="*/ 84 h 86"/>
                    <a:gd name="T52" fmla="*/ 76 w 76"/>
                    <a:gd name="T53" fmla="*/ 79 h 86"/>
                    <a:gd name="T54" fmla="*/ 75 w 76"/>
                    <a:gd name="T55" fmla="*/ 73 h 86"/>
                    <a:gd name="T56" fmla="*/ 55 w 76"/>
                    <a:gd name="T57" fmla="*/ 37 h 86"/>
                    <a:gd name="T58" fmla="*/ 53 w 76"/>
                    <a:gd name="T59" fmla="*/ 44 h 86"/>
                    <a:gd name="T60" fmla="*/ 47 w 76"/>
                    <a:gd name="T61" fmla="*/ 51 h 86"/>
                    <a:gd name="T62" fmla="*/ 31 w 76"/>
                    <a:gd name="T63" fmla="*/ 55 h 86"/>
                    <a:gd name="T64" fmla="*/ 22 w 76"/>
                    <a:gd name="T65" fmla="*/ 53 h 86"/>
                    <a:gd name="T66" fmla="*/ 14 w 76"/>
                    <a:gd name="T67" fmla="*/ 48 h 86"/>
                    <a:gd name="T68" fmla="*/ 11 w 76"/>
                    <a:gd name="T69" fmla="*/ 31 h 86"/>
                    <a:gd name="T70" fmla="*/ 14 w 76"/>
                    <a:gd name="T71" fmla="*/ 24 h 86"/>
                    <a:gd name="T72" fmla="*/ 20 w 76"/>
                    <a:gd name="T73" fmla="*/ 17 h 86"/>
                    <a:gd name="T74" fmla="*/ 36 w 76"/>
                    <a:gd name="T75" fmla="*/ 11 h 86"/>
                    <a:gd name="T76" fmla="*/ 44 w 76"/>
                    <a:gd name="T77" fmla="*/ 15 h 86"/>
                    <a:gd name="T78" fmla="*/ 49 w 76"/>
                    <a:gd name="T79" fmla="*/ 20 h 86"/>
                    <a:gd name="T80" fmla="*/ 55 w 76"/>
                    <a:gd name="T81" fmla="*/ 3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 h="86">
                      <a:moveTo>
                        <a:pt x="75" y="73"/>
                      </a:moveTo>
                      <a:lnTo>
                        <a:pt x="75" y="73"/>
                      </a:lnTo>
                      <a:lnTo>
                        <a:pt x="64" y="58"/>
                      </a:lnTo>
                      <a:lnTo>
                        <a:pt x="64" y="58"/>
                      </a:lnTo>
                      <a:lnTo>
                        <a:pt x="62" y="57"/>
                      </a:lnTo>
                      <a:lnTo>
                        <a:pt x="58" y="57"/>
                      </a:lnTo>
                      <a:lnTo>
                        <a:pt x="58" y="57"/>
                      </a:lnTo>
                      <a:lnTo>
                        <a:pt x="64" y="48"/>
                      </a:lnTo>
                      <a:lnTo>
                        <a:pt x="67" y="38"/>
                      </a:lnTo>
                      <a:lnTo>
                        <a:pt x="67" y="38"/>
                      </a:lnTo>
                      <a:lnTo>
                        <a:pt x="67" y="31"/>
                      </a:lnTo>
                      <a:lnTo>
                        <a:pt x="66" y="26"/>
                      </a:lnTo>
                      <a:lnTo>
                        <a:pt x="64" y="18"/>
                      </a:lnTo>
                      <a:lnTo>
                        <a:pt x="60" y="13"/>
                      </a:lnTo>
                      <a:lnTo>
                        <a:pt x="60" y="13"/>
                      </a:lnTo>
                      <a:lnTo>
                        <a:pt x="55" y="9"/>
                      </a:lnTo>
                      <a:lnTo>
                        <a:pt x="49" y="6"/>
                      </a:lnTo>
                      <a:lnTo>
                        <a:pt x="44" y="2"/>
                      </a:lnTo>
                      <a:lnTo>
                        <a:pt x="36" y="2"/>
                      </a:lnTo>
                      <a:lnTo>
                        <a:pt x="36" y="2"/>
                      </a:lnTo>
                      <a:lnTo>
                        <a:pt x="31" y="0"/>
                      </a:lnTo>
                      <a:lnTo>
                        <a:pt x="24" y="2"/>
                      </a:lnTo>
                      <a:lnTo>
                        <a:pt x="18" y="4"/>
                      </a:lnTo>
                      <a:lnTo>
                        <a:pt x="13" y="7"/>
                      </a:lnTo>
                      <a:lnTo>
                        <a:pt x="13" y="7"/>
                      </a:lnTo>
                      <a:lnTo>
                        <a:pt x="7" y="13"/>
                      </a:lnTo>
                      <a:lnTo>
                        <a:pt x="3" y="18"/>
                      </a:lnTo>
                      <a:lnTo>
                        <a:pt x="2" y="24"/>
                      </a:lnTo>
                      <a:lnTo>
                        <a:pt x="0" y="29"/>
                      </a:lnTo>
                      <a:lnTo>
                        <a:pt x="0" y="29"/>
                      </a:lnTo>
                      <a:lnTo>
                        <a:pt x="0" y="37"/>
                      </a:lnTo>
                      <a:lnTo>
                        <a:pt x="2" y="42"/>
                      </a:lnTo>
                      <a:lnTo>
                        <a:pt x="3" y="49"/>
                      </a:lnTo>
                      <a:lnTo>
                        <a:pt x="7" y="55"/>
                      </a:lnTo>
                      <a:lnTo>
                        <a:pt x="7" y="55"/>
                      </a:lnTo>
                      <a:lnTo>
                        <a:pt x="13" y="60"/>
                      </a:lnTo>
                      <a:lnTo>
                        <a:pt x="18" y="64"/>
                      </a:lnTo>
                      <a:lnTo>
                        <a:pt x="29" y="68"/>
                      </a:lnTo>
                      <a:lnTo>
                        <a:pt x="29" y="68"/>
                      </a:lnTo>
                      <a:lnTo>
                        <a:pt x="40" y="66"/>
                      </a:lnTo>
                      <a:lnTo>
                        <a:pt x="49" y="64"/>
                      </a:lnTo>
                      <a:lnTo>
                        <a:pt x="49" y="64"/>
                      </a:lnTo>
                      <a:lnTo>
                        <a:pt x="49" y="66"/>
                      </a:lnTo>
                      <a:lnTo>
                        <a:pt x="51" y="69"/>
                      </a:lnTo>
                      <a:lnTo>
                        <a:pt x="51" y="69"/>
                      </a:lnTo>
                      <a:lnTo>
                        <a:pt x="62" y="82"/>
                      </a:lnTo>
                      <a:lnTo>
                        <a:pt x="62" y="82"/>
                      </a:lnTo>
                      <a:lnTo>
                        <a:pt x="64" y="86"/>
                      </a:lnTo>
                      <a:lnTo>
                        <a:pt x="67" y="86"/>
                      </a:lnTo>
                      <a:lnTo>
                        <a:pt x="71" y="86"/>
                      </a:lnTo>
                      <a:lnTo>
                        <a:pt x="73" y="84"/>
                      </a:lnTo>
                      <a:lnTo>
                        <a:pt x="73" y="84"/>
                      </a:lnTo>
                      <a:lnTo>
                        <a:pt x="76" y="82"/>
                      </a:lnTo>
                      <a:lnTo>
                        <a:pt x="76" y="79"/>
                      </a:lnTo>
                      <a:lnTo>
                        <a:pt x="76" y="77"/>
                      </a:lnTo>
                      <a:lnTo>
                        <a:pt x="75" y="73"/>
                      </a:lnTo>
                      <a:lnTo>
                        <a:pt x="75" y="73"/>
                      </a:lnTo>
                      <a:close/>
                      <a:moveTo>
                        <a:pt x="55" y="37"/>
                      </a:moveTo>
                      <a:lnTo>
                        <a:pt x="55" y="37"/>
                      </a:lnTo>
                      <a:lnTo>
                        <a:pt x="53" y="44"/>
                      </a:lnTo>
                      <a:lnTo>
                        <a:pt x="47" y="51"/>
                      </a:lnTo>
                      <a:lnTo>
                        <a:pt x="47" y="51"/>
                      </a:lnTo>
                      <a:lnTo>
                        <a:pt x="38" y="55"/>
                      </a:lnTo>
                      <a:lnTo>
                        <a:pt x="31" y="55"/>
                      </a:lnTo>
                      <a:lnTo>
                        <a:pt x="31" y="55"/>
                      </a:lnTo>
                      <a:lnTo>
                        <a:pt x="22" y="53"/>
                      </a:lnTo>
                      <a:lnTo>
                        <a:pt x="14" y="48"/>
                      </a:lnTo>
                      <a:lnTo>
                        <a:pt x="14" y="48"/>
                      </a:lnTo>
                      <a:lnTo>
                        <a:pt x="11" y="40"/>
                      </a:lnTo>
                      <a:lnTo>
                        <a:pt x="11" y="31"/>
                      </a:lnTo>
                      <a:lnTo>
                        <a:pt x="11" y="31"/>
                      </a:lnTo>
                      <a:lnTo>
                        <a:pt x="14" y="24"/>
                      </a:lnTo>
                      <a:lnTo>
                        <a:pt x="20" y="17"/>
                      </a:lnTo>
                      <a:lnTo>
                        <a:pt x="20" y="17"/>
                      </a:lnTo>
                      <a:lnTo>
                        <a:pt x="27" y="13"/>
                      </a:lnTo>
                      <a:lnTo>
                        <a:pt x="36" y="11"/>
                      </a:lnTo>
                      <a:lnTo>
                        <a:pt x="36" y="11"/>
                      </a:lnTo>
                      <a:lnTo>
                        <a:pt x="44" y="15"/>
                      </a:lnTo>
                      <a:lnTo>
                        <a:pt x="49" y="20"/>
                      </a:lnTo>
                      <a:lnTo>
                        <a:pt x="49" y="20"/>
                      </a:lnTo>
                      <a:lnTo>
                        <a:pt x="55" y="27"/>
                      </a:lnTo>
                      <a:lnTo>
                        <a:pt x="55" y="37"/>
                      </a:lnTo>
                      <a:lnTo>
                        <a:pt x="55" y="37"/>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5" name="Freeform 498">
                  <a:extLst>
                    <a:ext uri="{FF2B5EF4-FFF2-40B4-BE49-F238E27FC236}">
                      <a16:creationId xmlns="" xmlns:a16="http://schemas.microsoft.com/office/drawing/2014/main" id="{D077125D-DD9C-4A76-9C21-99B3F497FAF1}"/>
                    </a:ext>
                  </a:extLst>
                </p:cNvPr>
                <p:cNvSpPr>
                  <a:spLocks/>
                </p:cNvSpPr>
                <p:nvPr/>
              </p:nvSpPr>
              <p:spPr bwMode="auto">
                <a:xfrm>
                  <a:off x="11809412" y="4853894"/>
                  <a:ext cx="217488" cy="252412"/>
                </a:xfrm>
                <a:custGeom>
                  <a:avLst/>
                  <a:gdLst>
                    <a:gd name="T0" fmla="*/ 0 w 137"/>
                    <a:gd name="T1" fmla="*/ 0 h 159"/>
                    <a:gd name="T2" fmla="*/ 0 w 137"/>
                    <a:gd name="T3" fmla="*/ 97 h 159"/>
                    <a:gd name="T4" fmla="*/ 0 w 137"/>
                    <a:gd name="T5" fmla="*/ 97 h 159"/>
                    <a:gd name="T6" fmla="*/ 9 w 137"/>
                    <a:gd name="T7" fmla="*/ 95 h 159"/>
                    <a:gd name="T8" fmla="*/ 11 w 137"/>
                    <a:gd name="T9" fmla="*/ 95 h 159"/>
                    <a:gd name="T10" fmla="*/ 11 w 137"/>
                    <a:gd name="T11" fmla="*/ 9 h 159"/>
                    <a:gd name="T12" fmla="*/ 126 w 137"/>
                    <a:gd name="T13" fmla="*/ 9 h 159"/>
                    <a:gd name="T14" fmla="*/ 126 w 137"/>
                    <a:gd name="T15" fmla="*/ 150 h 159"/>
                    <a:gd name="T16" fmla="*/ 53 w 137"/>
                    <a:gd name="T17" fmla="*/ 150 h 159"/>
                    <a:gd name="T18" fmla="*/ 53 w 137"/>
                    <a:gd name="T19" fmla="*/ 150 h 159"/>
                    <a:gd name="T20" fmla="*/ 50 w 137"/>
                    <a:gd name="T21" fmla="*/ 157 h 159"/>
                    <a:gd name="T22" fmla="*/ 50 w 137"/>
                    <a:gd name="T23" fmla="*/ 159 h 159"/>
                    <a:gd name="T24" fmla="*/ 50 w 137"/>
                    <a:gd name="T25" fmla="*/ 159 h 159"/>
                    <a:gd name="T26" fmla="*/ 137 w 137"/>
                    <a:gd name="T27" fmla="*/ 159 h 159"/>
                    <a:gd name="T28" fmla="*/ 137 w 137"/>
                    <a:gd name="T29" fmla="*/ 0 h 159"/>
                    <a:gd name="T30" fmla="*/ 0 w 137"/>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159">
                      <a:moveTo>
                        <a:pt x="0" y="0"/>
                      </a:moveTo>
                      <a:lnTo>
                        <a:pt x="0" y="97"/>
                      </a:lnTo>
                      <a:lnTo>
                        <a:pt x="0" y="97"/>
                      </a:lnTo>
                      <a:lnTo>
                        <a:pt x="9" y="95"/>
                      </a:lnTo>
                      <a:lnTo>
                        <a:pt x="11" y="95"/>
                      </a:lnTo>
                      <a:lnTo>
                        <a:pt x="11" y="9"/>
                      </a:lnTo>
                      <a:lnTo>
                        <a:pt x="126" y="9"/>
                      </a:lnTo>
                      <a:lnTo>
                        <a:pt x="126" y="150"/>
                      </a:lnTo>
                      <a:lnTo>
                        <a:pt x="53" y="150"/>
                      </a:lnTo>
                      <a:lnTo>
                        <a:pt x="53" y="150"/>
                      </a:lnTo>
                      <a:lnTo>
                        <a:pt x="50" y="157"/>
                      </a:lnTo>
                      <a:lnTo>
                        <a:pt x="50" y="159"/>
                      </a:lnTo>
                      <a:lnTo>
                        <a:pt x="50" y="159"/>
                      </a:lnTo>
                      <a:lnTo>
                        <a:pt x="137" y="159"/>
                      </a:lnTo>
                      <a:lnTo>
                        <a:pt x="13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6" name="Freeform 499">
                  <a:extLst>
                    <a:ext uri="{FF2B5EF4-FFF2-40B4-BE49-F238E27FC236}">
                      <a16:creationId xmlns="" xmlns:a16="http://schemas.microsoft.com/office/drawing/2014/main" id="{984250D0-94BB-4EBA-81ED-15B5DBD7CD8B}"/>
                    </a:ext>
                  </a:extLst>
                </p:cNvPr>
                <p:cNvSpPr>
                  <a:spLocks noEditPoints="1"/>
                </p:cNvSpPr>
                <p:nvPr/>
              </p:nvSpPr>
              <p:spPr bwMode="auto">
                <a:xfrm>
                  <a:off x="11917362" y="5014232"/>
                  <a:ext cx="84138" cy="101600"/>
                </a:xfrm>
                <a:custGeom>
                  <a:avLst/>
                  <a:gdLst>
                    <a:gd name="T0" fmla="*/ 25 w 53"/>
                    <a:gd name="T1" fmla="*/ 0 h 64"/>
                    <a:gd name="T2" fmla="*/ 25 w 53"/>
                    <a:gd name="T3" fmla="*/ 0 h 64"/>
                    <a:gd name="T4" fmla="*/ 18 w 53"/>
                    <a:gd name="T5" fmla="*/ 5 h 64"/>
                    <a:gd name="T6" fmla="*/ 9 w 53"/>
                    <a:gd name="T7" fmla="*/ 7 h 64"/>
                    <a:gd name="T8" fmla="*/ 0 w 53"/>
                    <a:gd name="T9" fmla="*/ 7 h 64"/>
                    <a:gd name="T10" fmla="*/ 0 w 53"/>
                    <a:gd name="T11" fmla="*/ 7 h 64"/>
                    <a:gd name="T12" fmla="*/ 0 w 53"/>
                    <a:gd name="T13" fmla="*/ 22 h 64"/>
                    <a:gd name="T14" fmla="*/ 0 w 53"/>
                    <a:gd name="T15" fmla="*/ 22 h 64"/>
                    <a:gd name="T16" fmla="*/ 2 w 53"/>
                    <a:gd name="T17" fmla="*/ 33 h 64"/>
                    <a:gd name="T18" fmla="*/ 4 w 53"/>
                    <a:gd name="T19" fmla="*/ 42 h 64"/>
                    <a:gd name="T20" fmla="*/ 9 w 53"/>
                    <a:gd name="T21" fmla="*/ 49 h 64"/>
                    <a:gd name="T22" fmla="*/ 13 w 53"/>
                    <a:gd name="T23" fmla="*/ 55 h 64"/>
                    <a:gd name="T24" fmla="*/ 22 w 53"/>
                    <a:gd name="T25" fmla="*/ 62 h 64"/>
                    <a:gd name="T26" fmla="*/ 25 w 53"/>
                    <a:gd name="T27" fmla="*/ 64 h 64"/>
                    <a:gd name="T28" fmla="*/ 25 w 53"/>
                    <a:gd name="T29" fmla="*/ 64 h 64"/>
                    <a:gd name="T30" fmla="*/ 31 w 53"/>
                    <a:gd name="T31" fmla="*/ 62 h 64"/>
                    <a:gd name="T32" fmla="*/ 40 w 53"/>
                    <a:gd name="T33" fmla="*/ 55 h 64"/>
                    <a:gd name="T34" fmla="*/ 44 w 53"/>
                    <a:gd name="T35" fmla="*/ 49 h 64"/>
                    <a:gd name="T36" fmla="*/ 49 w 53"/>
                    <a:gd name="T37" fmla="*/ 42 h 64"/>
                    <a:gd name="T38" fmla="*/ 51 w 53"/>
                    <a:gd name="T39" fmla="*/ 33 h 64"/>
                    <a:gd name="T40" fmla="*/ 53 w 53"/>
                    <a:gd name="T41" fmla="*/ 22 h 64"/>
                    <a:gd name="T42" fmla="*/ 53 w 53"/>
                    <a:gd name="T43" fmla="*/ 22 h 64"/>
                    <a:gd name="T44" fmla="*/ 53 w 53"/>
                    <a:gd name="T45" fmla="*/ 7 h 64"/>
                    <a:gd name="T46" fmla="*/ 53 w 53"/>
                    <a:gd name="T47" fmla="*/ 7 h 64"/>
                    <a:gd name="T48" fmla="*/ 44 w 53"/>
                    <a:gd name="T49" fmla="*/ 7 h 64"/>
                    <a:gd name="T50" fmla="*/ 35 w 53"/>
                    <a:gd name="T51" fmla="*/ 5 h 64"/>
                    <a:gd name="T52" fmla="*/ 25 w 53"/>
                    <a:gd name="T53" fmla="*/ 0 h 64"/>
                    <a:gd name="T54" fmla="*/ 25 w 53"/>
                    <a:gd name="T55" fmla="*/ 0 h 64"/>
                    <a:gd name="T56" fmla="*/ 47 w 53"/>
                    <a:gd name="T57" fmla="*/ 24 h 64"/>
                    <a:gd name="T58" fmla="*/ 47 w 53"/>
                    <a:gd name="T59" fmla="*/ 24 h 64"/>
                    <a:gd name="T60" fmla="*/ 47 w 53"/>
                    <a:gd name="T61" fmla="*/ 31 h 64"/>
                    <a:gd name="T62" fmla="*/ 46 w 53"/>
                    <a:gd name="T63" fmla="*/ 38 h 64"/>
                    <a:gd name="T64" fmla="*/ 42 w 53"/>
                    <a:gd name="T65" fmla="*/ 44 h 64"/>
                    <a:gd name="T66" fmla="*/ 38 w 53"/>
                    <a:gd name="T67" fmla="*/ 47 h 64"/>
                    <a:gd name="T68" fmla="*/ 33 w 53"/>
                    <a:gd name="T69" fmla="*/ 55 h 64"/>
                    <a:gd name="T70" fmla="*/ 25 w 53"/>
                    <a:gd name="T71" fmla="*/ 58 h 64"/>
                    <a:gd name="T72" fmla="*/ 25 w 53"/>
                    <a:gd name="T73" fmla="*/ 58 h 64"/>
                    <a:gd name="T74" fmla="*/ 20 w 53"/>
                    <a:gd name="T75" fmla="*/ 55 h 64"/>
                    <a:gd name="T76" fmla="*/ 15 w 53"/>
                    <a:gd name="T77" fmla="*/ 47 h 64"/>
                    <a:gd name="T78" fmla="*/ 11 w 53"/>
                    <a:gd name="T79" fmla="*/ 44 h 64"/>
                    <a:gd name="T80" fmla="*/ 7 w 53"/>
                    <a:gd name="T81" fmla="*/ 38 h 64"/>
                    <a:gd name="T82" fmla="*/ 5 w 53"/>
                    <a:gd name="T83" fmla="*/ 31 h 64"/>
                    <a:gd name="T84" fmla="*/ 5 w 53"/>
                    <a:gd name="T85" fmla="*/ 24 h 64"/>
                    <a:gd name="T86" fmla="*/ 5 w 53"/>
                    <a:gd name="T87" fmla="*/ 24 h 64"/>
                    <a:gd name="T88" fmla="*/ 5 w 53"/>
                    <a:gd name="T89" fmla="*/ 13 h 64"/>
                    <a:gd name="T90" fmla="*/ 5 w 53"/>
                    <a:gd name="T91" fmla="*/ 13 h 64"/>
                    <a:gd name="T92" fmla="*/ 15 w 53"/>
                    <a:gd name="T93" fmla="*/ 11 h 64"/>
                    <a:gd name="T94" fmla="*/ 25 w 53"/>
                    <a:gd name="T95" fmla="*/ 7 h 64"/>
                    <a:gd name="T96" fmla="*/ 25 w 53"/>
                    <a:gd name="T97" fmla="*/ 7 h 64"/>
                    <a:gd name="T98" fmla="*/ 38 w 53"/>
                    <a:gd name="T99" fmla="*/ 11 h 64"/>
                    <a:gd name="T100" fmla="*/ 47 w 53"/>
                    <a:gd name="T101" fmla="*/ 13 h 64"/>
                    <a:gd name="T102" fmla="*/ 47 w 53"/>
                    <a:gd name="T103"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64">
                      <a:moveTo>
                        <a:pt x="25" y="0"/>
                      </a:moveTo>
                      <a:lnTo>
                        <a:pt x="25" y="0"/>
                      </a:lnTo>
                      <a:lnTo>
                        <a:pt x="18" y="5"/>
                      </a:lnTo>
                      <a:lnTo>
                        <a:pt x="9" y="7"/>
                      </a:lnTo>
                      <a:lnTo>
                        <a:pt x="0" y="7"/>
                      </a:lnTo>
                      <a:lnTo>
                        <a:pt x="0" y="7"/>
                      </a:lnTo>
                      <a:lnTo>
                        <a:pt x="0" y="22"/>
                      </a:lnTo>
                      <a:lnTo>
                        <a:pt x="0" y="22"/>
                      </a:lnTo>
                      <a:lnTo>
                        <a:pt x="2" y="33"/>
                      </a:lnTo>
                      <a:lnTo>
                        <a:pt x="4" y="42"/>
                      </a:lnTo>
                      <a:lnTo>
                        <a:pt x="9" y="49"/>
                      </a:lnTo>
                      <a:lnTo>
                        <a:pt x="13" y="55"/>
                      </a:lnTo>
                      <a:lnTo>
                        <a:pt x="22" y="62"/>
                      </a:lnTo>
                      <a:lnTo>
                        <a:pt x="25" y="64"/>
                      </a:lnTo>
                      <a:lnTo>
                        <a:pt x="25" y="64"/>
                      </a:lnTo>
                      <a:lnTo>
                        <a:pt x="31" y="62"/>
                      </a:lnTo>
                      <a:lnTo>
                        <a:pt x="40" y="55"/>
                      </a:lnTo>
                      <a:lnTo>
                        <a:pt x="44" y="49"/>
                      </a:lnTo>
                      <a:lnTo>
                        <a:pt x="49" y="42"/>
                      </a:lnTo>
                      <a:lnTo>
                        <a:pt x="51" y="33"/>
                      </a:lnTo>
                      <a:lnTo>
                        <a:pt x="53" y="22"/>
                      </a:lnTo>
                      <a:lnTo>
                        <a:pt x="53" y="22"/>
                      </a:lnTo>
                      <a:lnTo>
                        <a:pt x="53" y="7"/>
                      </a:lnTo>
                      <a:lnTo>
                        <a:pt x="53" y="7"/>
                      </a:lnTo>
                      <a:lnTo>
                        <a:pt x="44" y="7"/>
                      </a:lnTo>
                      <a:lnTo>
                        <a:pt x="35" y="5"/>
                      </a:lnTo>
                      <a:lnTo>
                        <a:pt x="25" y="0"/>
                      </a:lnTo>
                      <a:lnTo>
                        <a:pt x="25" y="0"/>
                      </a:lnTo>
                      <a:close/>
                      <a:moveTo>
                        <a:pt x="47" y="24"/>
                      </a:moveTo>
                      <a:lnTo>
                        <a:pt x="47" y="24"/>
                      </a:lnTo>
                      <a:lnTo>
                        <a:pt x="47" y="31"/>
                      </a:lnTo>
                      <a:lnTo>
                        <a:pt x="46" y="38"/>
                      </a:lnTo>
                      <a:lnTo>
                        <a:pt x="42" y="44"/>
                      </a:lnTo>
                      <a:lnTo>
                        <a:pt x="38" y="47"/>
                      </a:lnTo>
                      <a:lnTo>
                        <a:pt x="33" y="55"/>
                      </a:lnTo>
                      <a:lnTo>
                        <a:pt x="25" y="58"/>
                      </a:lnTo>
                      <a:lnTo>
                        <a:pt x="25" y="58"/>
                      </a:lnTo>
                      <a:lnTo>
                        <a:pt x="20" y="55"/>
                      </a:lnTo>
                      <a:lnTo>
                        <a:pt x="15" y="47"/>
                      </a:lnTo>
                      <a:lnTo>
                        <a:pt x="11" y="44"/>
                      </a:lnTo>
                      <a:lnTo>
                        <a:pt x="7" y="38"/>
                      </a:lnTo>
                      <a:lnTo>
                        <a:pt x="5" y="31"/>
                      </a:lnTo>
                      <a:lnTo>
                        <a:pt x="5" y="24"/>
                      </a:lnTo>
                      <a:lnTo>
                        <a:pt x="5" y="24"/>
                      </a:lnTo>
                      <a:lnTo>
                        <a:pt x="5" y="13"/>
                      </a:lnTo>
                      <a:lnTo>
                        <a:pt x="5" y="13"/>
                      </a:lnTo>
                      <a:lnTo>
                        <a:pt x="15" y="11"/>
                      </a:lnTo>
                      <a:lnTo>
                        <a:pt x="25" y="7"/>
                      </a:lnTo>
                      <a:lnTo>
                        <a:pt x="25" y="7"/>
                      </a:lnTo>
                      <a:lnTo>
                        <a:pt x="38" y="11"/>
                      </a:lnTo>
                      <a:lnTo>
                        <a:pt x="47" y="13"/>
                      </a:lnTo>
                      <a:lnTo>
                        <a:pt x="47"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7" name="Freeform 500">
                  <a:extLst>
                    <a:ext uri="{FF2B5EF4-FFF2-40B4-BE49-F238E27FC236}">
                      <a16:creationId xmlns="" xmlns:a16="http://schemas.microsoft.com/office/drawing/2014/main" id="{764FF143-6E44-49F2-9D98-A1A676684DFF}"/>
                    </a:ext>
                  </a:extLst>
                </p:cNvPr>
                <p:cNvSpPr>
                  <a:spLocks/>
                </p:cNvSpPr>
                <p:nvPr/>
              </p:nvSpPr>
              <p:spPr bwMode="auto">
                <a:xfrm>
                  <a:off x="11938000" y="5045982"/>
                  <a:ext cx="52388" cy="39687"/>
                </a:xfrm>
                <a:custGeom>
                  <a:avLst/>
                  <a:gdLst>
                    <a:gd name="T0" fmla="*/ 29 w 33"/>
                    <a:gd name="T1" fmla="*/ 0 h 25"/>
                    <a:gd name="T2" fmla="*/ 33 w 33"/>
                    <a:gd name="T3" fmla="*/ 4 h 25"/>
                    <a:gd name="T4" fmla="*/ 11 w 33"/>
                    <a:gd name="T5" fmla="*/ 25 h 25"/>
                    <a:gd name="T6" fmla="*/ 0 w 33"/>
                    <a:gd name="T7" fmla="*/ 14 h 25"/>
                    <a:gd name="T8" fmla="*/ 5 w 33"/>
                    <a:gd name="T9" fmla="*/ 11 h 25"/>
                    <a:gd name="T10" fmla="*/ 11 w 33"/>
                    <a:gd name="T11" fmla="*/ 16 h 25"/>
                    <a:gd name="T12" fmla="*/ 29 w 33"/>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3" h="25">
                      <a:moveTo>
                        <a:pt x="29" y="0"/>
                      </a:moveTo>
                      <a:lnTo>
                        <a:pt x="33" y="4"/>
                      </a:lnTo>
                      <a:lnTo>
                        <a:pt x="11" y="25"/>
                      </a:lnTo>
                      <a:lnTo>
                        <a:pt x="0" y="14"/>
                      </a:lnTo>
                      <a:lnTo>
                        <a:pt x="5" y="11"/>
                      </a:lnTo>
                      <a:lnTo>
                        <a:pt x="11" y="16"/>
                      </a:lnTo>
                      <a:lnTo>
                        <a:pt x="29" y="0"/>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sp>
        <p:nvSpPr>
          <p:cNvPr id="328" name="Text Placeholder 122"/>
          <p:cNvSpPr txBox="1">
            <a:spLocks/>
          </p:cNvSpPr>
          <p:nvPr/>
        </p:nvSpPr>
        <p:spPr>
          <a:xfrm>
            <a:off x="947600" y="186726"/>
            <a:ext cx="10195200" cy="173736"/>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Introduction</a:t>
            </a:r>
          </a:p>
        </p:txBody>
      </p:sp>
    </p:spTree>
    <p:extLst>
      <p:ext uri="{BB962C8B-B14F-4D97-AF65-F5344CB8AC3E}">
        <p14:creationId xmlns:p14="http://schemas.microsoft.com/office/powerpoint/2010/main" val="142860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AC985B-396C-4632-BAFD-683634FFED57}"/>
              </a:ext>
            </a:extLst>
          </p:cNvPr>
          <p:cNvSpPr>
            <a:spLocks noGrp="1"/>
          </p:cNvSpPr>
          <p:nvPr>
            <p:ph type="title"/>
          </p:nvPr>
        </p:nvSpPr>
        <p:spPr>
          <a:xfrm>
            <a:off x="998400" y="431800"/>
            <a:ext cx="10195200" cy="533400"/>
          </a:xfrm>
        </p:spPr>
        <p:txBody>
          <a:bodyPr/>
          <a:lstStyle/>
          <a:p>
            <a:r>
              <a:rPr lang="en-US" dirty="0"/>
              <a:t>Identity &amp; access management</a:t>
            </a:r>
          </a:p>
        </p:txBody>
      </p:sp>
      <p:sp>
        <p:nvSpPr>
          <p:cNvPr id="3" name="Text Placeholder 2">
            <a:extLst>
              <a:ext uri="{FF2B5EF4-FFF2-40B4-BE49-F238E27FC236}">
                <a16:creationId xmlns="" xmlns:a16="http://schemas.microsoft.com/office/drawing/2014/main" id="{5566EF6F-D879-4175-BC50-E574BCBBA212}"/>
              </a:ext>
            </a:extLst>
          </p:cNvPr>
          <p:cNvSpPr>
            <a:spLocks noGrp="1"/>
          </p:cNvSpPr>
          <p:nvPr>
            <p:ph type="body" sz="quarter" idx="12"/>
          </p:nvPr>
        </p:nvSpPr>
        <p:spPr/>
        <p:txBody>
          <a:bodyPr/>
          <a:lstStyle/>
          <a:p>
            <a:r>
              <a:rPr lang="en-US" dirty="0"/>
              <a:t>Sample reference architectures</a:t>
            </a:r>
          </a:p>
        </p:txBody>
      </p:sp>
      <p:grpSp>
        <p:nvGrpSpPr>
          <p:cNvPr id="4" name="Group 3"/>
          <p:cNvGrpSpPr/>
          <p:nvPr/>
        </p:nvGrpSpPr>
        <p:grpSpPr>
          <a:xfrm>
            <a:off x="998399" y="1321349"/>
            <a:ext cx="7454600" cy="4555575"/>
            <a:chOff x="998399" y="1321349"/>
            <a:chExt cx="7454600" cy="4555575"/>
          </a:xfrm>
        </p:grpSpPr>
        <p:sp>
          <p:nvSpPr>
            <p:cNvPr id="240" name="Rectangle 239"/>
            <p:cNvSpPr/>
            <p:nvPr/>
          </p:nvSpPr>
          <p:spPr>
            <a:xfrm>
              <a:off x="998399" y="1321349"/>
              <a:ext cx="7454600" cy="4555575"/>
            </a:xfrm>
            <a:prstGeom prst="rect">
              <a:avLst/>
            </a:prstGeom>
            <a:solidFill>
              <a:schemeClr val="bg1">
                <a:alpha val="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9" name="Rectangle 8"/>
            <p:cNvSpPr/>
            <p:nvPr/>
          </p:nvSpPr>
          <p:spPr>
            <a:xfrm>
              <a:off x="2890201" y="1401181"/>
              <a:ext cx="2349185" cy="2662580"/>
            </a:xfrm>
            <a:prstGeom prst="rect">
              <a:avLst/>
            </a:prstGeom>
            <a:solidFill>
              <a:srgbClr val="FDD08D">
                <a:alpha val="0"/>
              </a:srgb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7" name="Rectangle 6"/>
            <p:cNvSpPr/>
            <p:nvPr/>
          </p:nvSpPr>
          <p:spPr>
            <a:xfrm>
              <a:off x="2890200" y="4463805"/>
              <a:ext cx="3614854" cy="1240786"/>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112" name="Freeform 5"/>
            <p:cNvSpPr>
              <a:spLocks/>
            </p:cNvSpPr>
            <p:nvPr/>
          </p:nvSpPr>
          <p:spPr bwMode="auto">
            <a:xfrm>
              <a:off x="1608442" y="2463682"/>
              <a:ext cx="213226" cy="293033"/>
            </a:xfrm>
            <a:custGeom>
              <a:avLst/>
              <a:gdLst>
                <a:gd name="T0" fmla="*/ 1 w 205"/>
                <a:gd name="T1" fmla="*/ 95 h 315"/>
                <a:gd name="T2" fmla="*/ 1 w 205"/>
                <a:gd name="T3" fmla="*/ 32 h 315"/>
                <a:gd name="T4" fmla="*/ 32 w 205"/>
                <a:gd name="T5" fmla="*/ 1 h 315"/>
                <a:gd name="T6" fmla="*/ 54 w 205"/>
                <a:gd name="T7" fmla="*/ 1 h 315"/>
                <a:gd name="T8" fmla="*/ 79 w 205"/>
                <a:gd name="T9" fmla="*/ 8 h 315"/>
                <a:gd name="T10" fmla="*/ 117 w 205"/>
                <a:gd name="T11" fmla="*/ 31 h 315"/>
                <a:gd name="T12" fmla="*/ 124 w 205"/>
                <a:gd name="T13" fmla="*/ 32 h 315"/>
                <a:gd name="T14" fmla="*/ 166 w 205"/>
                <a:gd name="T15" fmla="*/ 32 h 315"/>
                <a:gd name="T16" fmla="*/ 189 w 205"/>
                <a:gd name="T17" fmla="*/ 55 h 315"/>
                <a:gd name="T18" fmla="*/ 167 w 205"/>
                <a:gd name="T19" fmla="*/ 79 h 315"/>
                <a:gd name="T20" fmla="*/ 111 w 205"/>
                <a:gd name="T21" fmla="*/ 80 h 315"/>
                <a:gd name="T22" fmla="*/ 97 w 205"/>
                <a:gd name="T23" fmla="*/ 75 h 315"/>
                <a:gd name="T24" fmla="*/ 84 w 205"/>
                <a:gd name="T25" fmla="*/ 66 h 315"/>
                <a:gd name="T26" fmla="*/ 80 w 205"/>
                <a:gd name="T27" fmla="*/ 69 h 315"/>
                <a:gd name="T28" fmla="*/ 80 w 205"/>
                <a:gd name="T29" fmla="*/ 137 h 315"/>
                <a:gd name="T30" fmla="*/ 85 w 205"/>
                <a:gd name="T31" fmla="*/ 142 h 315"/>
                <a:gd name="T32" fmla="*/ 139 w 205"/>
                <a:gd name="T33" fmla="*/ 142 h 315"/>
                <a:gd name="T34" fmla="*/ 172 w 205"/>
                <a:gd name="T35" fmla="*/ 162 h 315"/>
                <a:gd name="T36" fmla="*/ 174 w 205"/>
                <a:gd name="T37" fmla="*/ 174 h 315"/>
                <a:gd name="T38" fmla="*/ 174 w 205"/>
                <a:gd name="T39" fmla="*/ 276 h 315"/>
                <a:gd name="T40" fmla="*/ 181 w 205"/>
                <a:gd name="T41" fmla="*/ 283 h 315"/>
                <a:gd name="T42" fmla="*/ 190 w 205"/>
                <a:gd name="T43" fmla="*/ 283 h 315"/>
                <a:gd name="T44" fmla="*/ 205 w 205"/>
                <a:gd name="T45" fmla="*/ 297 h 315"/>
                <a:gd name="T46" fmla="*/ 191 w 205"/>
                <a:gd name="T47" fmla="*/ 314 h 315"/>
                <a:gd name="T48" fmla="*/ 140 w 205"/>
                <a:gd name="T49" fmla="*/ 314 h 315"/>
                <a:gd name="T50" fmla="*/ 126 w 205"/>
                <a:gd name="T51" fmla="*/ 298 h 315"/>
                <a:gd name="T52" fmla="*/ 126 w 205"/>
                <a:gd name="T53" fmla="*/ 230 h 315"/>
                <a:gd name="T54" fmla="*/ 126 w 205"/>
                <a:gd name="T55" fmla="*/ 195 h 315"/>
                <a:gd name="T56" fmla="*/ 121 w 205"/>
                <a:gd name="T57" fmla="*/ 189 h 315"/>
                <a:gd name="T58" fmla="*/ 35 w 205"/>
                <a:gd name="T59" fmla="*/ 189 h 315"/>
                <a:gd name="T60" fmla="*/ 1 w 205"/>
                <a:gd name="T61" fmla="*/ 156 h 315"/>
                <a:gd name="T62" fmla="*/ 1 w 205"/>
                <a:gd name="T63" fmla="*/ 9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315">
                  <a:moveTo>
                    <a:pt x="1" y="95"/>
                  </a:moveTo>
                  <a:cubicBezTo>
                    <a:pt x="1" y="74"/>
                    <a:pt x="1" y="53"/>
                    <a:pt x="1" y="32"/>
                  </a:cubicBezTo>
                  <a:cubicBezTo>
                    <a:pt x="1" y="14"/>
                    <a:pt x="15" y="1"/>
                    <a:pt x="32" y="1"/>
                  </a:cubicBezTo>
                  <a:cubicBezTo>
                    <a:pt x="40" y="1"/>
                    <a:pt x="47" y="1"/>
                    <a:pt x="54" y="1"/>
                  </a:cubicBezTo>
                  <a:cubicBezTo>
                    <a:pt x="63" y="0"/>
                    <a:pt x="72" y="3"/>
                    <a:pt x="79" y="8"/>
                  </a:cubicBezTo>
                  <a:cubicBezTo>
                    <a:pt x="92" y="15"/>
                    <a:pt x="105" y="23"/>
                    <a:pt x="117" y="31"/>
                  </a:cubicBezTo>
                  <a:cubicBezTo>
                    <a:pt x="119" y="32"/>
                    <a:pt x="122" y="32"/>
                    <a:pt x="124" y="32"/>
                  </a:cubicBezTo>
                  <a:cubicBezTo>
                    <a:pt x="138" y="32"/>
                    <a:pt x="152" y="32"/>
                    <a:pt x="166" y="32"/>
                  </a:cubicBezTo>
                  <a:cubicBezTo>
                    <a:pt x="179" y="32"/>
                    <a:pt x="189" y="42"/>
                    <a:pt x="189" y="55"/>
                  </a:cubicBezTo>
                  <a:cubicBezTo>
                    <a:pt x="189" y="69"/>
                    <a:pt x="180" y="79"/>
                    <a:pt x="167" y="79"/>
                  </a:cubicBezTo>
                  <a:cubicBezTo>
                    <a:pt x="148" y="80"/>
                    <a:pt x="130" y="80"/>
                    <a:pt x="111" y="80"/>
                  </a:cubicBezTo>
                  <a:cubicBezTo>
                    <a:pt x="106" y="80"/>
                    <a:pt x="102" y="77"/>
                    <a:pt x="97" y="75"/>
                  </a:cubicBezTo>
                  <a:cubicBezTo>
                    <a:pt x="93" y="72"/>
                    <a:pt x="88" y="69"/>
                    <a:pt x="84" y="66"/>
                  </a:cubicBezTo>
                  <a:cubicBezTo>
                    <a:pt x="80" y="64"/>
                    <a:pt x="80" y="65"/>
                    <a:pt x="80" y="69"/>
                  </a:cubicBezTo>
                  <a:cubicBezTo>
                    <a:pt x="80" y="91"/>
                    <a:pt x="80" y="114"/>
                    <a:pt x="80" y="137"/>
                  </a:cubicBezTo>
                  <a:cubicBezTo>
                    <a:pt x="80" y="141"/>
                    <a:pt x="81" y="142"/>
                    <a:pt x="85" y="142"/>
                  </a:cubicBezTo>
                  <a:cubicBezTo>
                    <a:pt x="103" y="142"/>
                    <a:pt x="121" y="142"/>
                    <a:pt x="139" y="142"/>
                  </a:cubicBezTo>
                  <a:cubicBezTo>
                    <a:pt x="156" y="142"/>
                    <a:pt x="166" y="148"/>
                    <a:pt x="172" y="162"/>
                  </a:cubicBezTo>
                  <a:cubicBezTo>
                    <a:pt x="173" y="166"/>
                    <a:pt x="174" y="170"/>
                    <a:pt x="174" y="174"/>
                  </a:cubicBezTo>
                  <a:cubicBezTo>
                    <a:pt x="174" y="208"/>
                    <a:pt x="174" y="242"/>
                    <a:pt x="174" y="276"/>
                  </a:cubicBezTo>
                  <a:cubicBezTo>
                    <a:pt x="174" y="283"/>
                    <a:pt x="174" y="283"/>
                    <a:pt x="181" y="283"/>
                  </a:cubicBezTo>
                  <a:cubicBezTo>
                    <a:pt x="184" y="283"/>
                    <a:pt x="187" y="283"/>
                    <a:pt x="190" y="283"/>
                  </a:cubicBezTo>
                  <a:cubicBezTo>
                    <a:pt x="198" y="283"/>
                    <a:pt x="205" y="289"/>
                    <a:pt x="205" y="297"/>
                  </a:cubicBezTo>
                  <a:cubicBezTo>
                    <a:pt x="205" y="307"/>
                    <a:pt x="200" y="314"/>
                    <a:pt x="191" y="314"/>
                  </a:cubicBezTo>
                  <a:cubicBezTo>
                    <a:pt x="174" y="315"/>
                    <a:pt x="157" y="315"/>
                    <a:pt x="140" y="314"/>
                  </a:cubicBezTo>
                  <a:cubicBezTo>
                    <a:pt x="132" y="314"/>
                    <a:pt x="126" y="307"/>
                    <a:pt x="126" y="298"/>
                  </a:cubicBezTo>
                  <a:cubicBezTo>
                    <a:pt x="126" y="276"/>
                    <a:pt x="126" y="253"/>
                    <a:pt x="126" y="230"/>
                  </a:cubicBezTo>
                  <a:cubicBezTo>
                    <a:pt x="126" y="218"/>
                    <a:pt x="126" y="206"/>
                    <a:pt x="126" y="195"/>
                  </a:cubicBezTo>
                  <a:cubicBezTo>
                    <a:pt x="126" y="190"/>
                    <a:pt x="125" y="189"/>
                    <a:pt x="121" y="189"/>
                  </a:cubicBezTo>
                  <a:cubicBezTo>
                    <a:pt x="92" y="189"/>
                    <a:pt x="63" y="189"/>
                    <a:pt x="35" y="189"/>
                  </a:cubicBezTo>
                  <a:cubicBezTo>
                    <a:pt x="15" y="190"/>
                    <a:pt x="0" y="173"/>
                    <a:pt x="1" y="156"/>
                  </a:cubicBezTo>
                  <a:cubicBezTo>
                    <a:pt x="2" y="135"/>
                    <a:pt x="1" y="115"/>
                    <a:pt x="1" y="95"/>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3" name="Freeform 6"/>
            <p:cNvSpPr>
              <a:spLocks/>
            </p:cNvSpPr>
            <p:nvPr/>
          </p:nvSpPr>
          <p:spPr bwMode="auto">
            <a:xfrm>
              <a:off x="1739658" y="2375091"/>
              <a:ext cx="229627" cy="381624"/>
            </a:xfrm>
            <a:custGeom>
              <a:avLst/>
              <a:gdLst>
                <a:gd name="T0" fmla="*/ 129 w 220"/>
                <a:gd name="T1" fmla="*/ 190 h 410"/>
                <a:gd name="T2" fmla="*/ 127 w 220"/>
                <a:gd name="T3" fmla="*/ 178 h 410"/>
                <a:gd name="T4" fmla="*/ 136 w 220"/>
                <a:gd name="T5" fmla="*/ 174 h 410"/>
                <a:gd name="T6" fmla="*/ 152 w 220"/>
                <a:gd name="T7" fmla="*/ 174 h 410"/>
                <a:gd name="T8" fmla="*/ 157 w 220"/>
                <a:gd name="T9" fmla="*/ 170 h 410"/>
                <a:gd name="T10" fmla="*/ 157 w 220"/>
                <a:gd name="T11" fmla="*/ 120 h 410"/>
                <a:gd name="T12" fmla="*/ 153 w 220"/>
                <a:gd name="T13" fmla="*/ 118 h 410"/>
                <a:gd name="T14" fmla="*/ 152 w 220"/>
                <a:gd name="T15" fmla="*/ 119 h 410"/>
                <a:gd name="T16" fmla="*/ 139 w 220"/>
                <a:gd name="T17" fmla="*/ 136 h 410"/>
                <a:gd name="T18" fmla="*/ 134 w 220"/>
                <a:gd name="T19" fmla="*/ 153 h 410"/>
                <a:gd name="T20" fmla="*/ 125 w 220"/>
                <a:gd name="T21" fmla="*/ 159 h 410"/>
                <a:gd name="T22" fmla="*/ 107 w 220"/>
                <a:gd name="T23" fmla="*/ 154 h 410"/>
                <a:gd name="T24" fmla="*/ 103 w 220"/>
                <a:gd name="T25" fmla="*/ 143 h 410"/>
                <a:gd name="T26" fmla="*/ 114 w 220"/>
                <a:gd name="T27" fmla="*/ 102 h 410"/>
                <a:gd name="T28" fmla="*/ 140 w 220"/>
                <a:gd name="T29" fmla="*/ 10 h 410"/>
                <a:gd name="T30" fmla="*/ 154 w 220"/>
                <a:gd name="T31" fmla="*/ 3 h 410"/>
                <a:gd name="T32" fmla="*/ 166 w 220"/>
                <a:gd name="T33" fmla="*/ 6 h 410"/>
                <a:gd name="T34" fmla="*/ 172 w 220"/>
                <a:gd name="T35" fmla="*/ 18 h 410"/>
                <a:gd name="T36" fmla="*/ 163 w 220"/>
                <a:gd name="T37" fmla="*/ 48 h 410"/>
                <a:gd name="T38" fmla="*/ 164 w 220"/>
                <a:gd name="T39" fmla="*/ 57 h 410"/>
                <a:gd name="T40" fmla="*/ 173 w 220"/>
                <a:gd name="T41" fmla="*/ 96 h 410"/>
                <a:gd name="T42" fmla="*/ 173 w 220"/>
                <a:gd name="T43" fmla="*/ 184 h 410"/>
                <a:gd name="T44" fmla="*/ 179 w 220"/>
                <a:gd name="T45" fmla="*/ 190 h 410"/>
                <a:gd name="T46" fmla="*/ 208 w 220"/>
                <a:gd name="T47" fmla="*/ 190 h 410"/>
                <a:gd name="T48" fmla="*/ 220 w 220"/>
                <a:gd name="T49" fmla="*/ 201 h 410"/>
                <a:gd name="T50" fmla="*/ 220 w 220"/>
                <a:gd name="T51" fmla="*/ 399 h 410"/>
                <a:gd name="T52" fmla="*/ 210 w 220"/>
                <a:gd name="T53" fmla="*/ 410 h 410"/>
                <a:gd name="T54" fmla="*/ 120 w 220"/>
                <a:gd name="T55" fmla="*/ 409 h 410"/>
                <a:gd name="T56" fmla="*/ 110 w 220"/>
                <a:gd name="T57" fmla="*/ 399 h 410"/>
                <a:gd name="T58" fmla="*/ 110 w 220"/>
                <a:gd name="T59" fmla="*/ 387 h 410"/>
                <a:gd name="T60" fmla="*/ 119 w 220"/>
                <a:gd name="T61" fmla="*/ 378 h 410"/>
                <a:gd name="T62" fmla="*/ 152 w 220"/>
                <a:gd name="T63" fmla="*/ 378 h 410"/>
                <a:gd name="T64" fmla="*/ 157 w 220"/>
                <a:gd name="T65" fmla="*/ 373 h 410"/>
                <a:gd name="T66" fmla="*/ 157 w 220"/>
                <a:gd name="T67" fmla="*/ 226 h 410"/>
                <a:gd name="T68" fmla="*/ 151 w 220"/>
                <a:gd name="T69" fmla="*/ 222 h 410"/>
                <a:gd name="T70" fmla="*/ 12 w 220"/>
                <a:gd name="T71" fmla="*/ 222 h 410"/>
                <a:gd name="T72" fmla="*/ 0 w 220"/>
                <a:gd name="T73" fmla="*/ 209 h 410"/>
                <a:gd name="T74" fmla="*/ 0 w 220"/>
                <a:gd name="T75" fmla="*/ 200 h 410"/>
                <a:gd name="T76" fmla="*/ 11 w 220"/>
                <a:gd name="T77" fmla="*/ 190 h 410"/>
                <a:gd name="T78" fmla="*/ 82 w 220"/>
                <a:gd name="T79" fmla="*/ 190 h 410"/>
                <a:gd name="T80" fmla="*/ 129 w 220"/>
                <a:gd name="T81" fmla="*/ 1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410">
                  <a:moveTo>
                    <a:pt x="129" y="190"/>
                  </a:moveTo>
                  <a:cubicBezTo>
                    <a:pt x="126" y="186"/>
                    <a:pt x="124" y="182"/>
                    <a:pt x="127" y="178"/>
                  </a:cubicBezTo>
                  <a:cubicBezTo>
                    <a:pt x="129" y="174"/>
                    <a:pt x="132" y="174"/>
                    <a:pt x="136" y="174"/>
                  </a:cubicBezTo>
                  <a:cubicBezTo>
                    <a:pt x="142" y="174"/>
                    <a:pt x="147" y="174"/>
                    <a:pt x="152" y="174"/>
                  </a:cubicBezTo>
                  <a:cubicBezTo>
                    <a:pt x="155" y="174"/>
                    <a:pt x="157" y="173"/>
                    <a:pt x="157" y="170"/>
                  </a:cubicBezTo>
                  <a:cubicBezTo>
                    <a:pt x="157" y="153"/>
                    <a:pt x="157" y="137"/>
                    <a:pt x="157" y="120"/>
                  </a:cubicBezTo>
                  <a:cubicBezTo>
                    <a:pt x="157" y="117"/>
                    <a:pt x="156" y="117"/>
                    <a:pt x="153" y="118"/>
                  </a:cubicBezTo>
                  <a:cubicBezTo>
                    <a:pt x="153" y="119"/>
                    <a:pt x="152" y="119"/>
                    <a:pt x="152" y="119"/>
                  </a:cubicBezTo>
                  <a:cubicBezTo>
                    <a:pt x="144" y="122"/>
                    <a:pt x="140" y="128"/>
                    <a:pt x="139" y="136"/>
                  </a:cubicBezTo>
                  <a:cubicBezTo>
                    <a:pt x="137" y="142"/>
                    <a:pt x="136" y="148"/>
                    <a:pt x="134" y="153"/>
                  </a:cubicBezTo>
                  <a:cubicBezTo>
                    <a:pt x="132" y="158"/>
                    <a:pt x="130" y="160"/>
                    <a:pt x="125" y="159"/>
                  </a:cubicBezTo>
                  <a:cubicBezTo>
                    <a:pt x="119" y="157"/>
                    <a:pt x="113" y="156"/>
                    <a:pt x="107" y="154"/>
                  </a:cubicBezTo>
                  <a:cubicBezTo>
                    <a:pt x="102" y="152"/>
                    <a:pt x="101" y="149"/>
                    <a:pt x="103" y="143"/>
                  </a:cubicBezTo>
                  <a:cubicBezTo>
                    <a:pt x="107" y="129"/>
                    <a:pt x="110" y="116"/>
                    <a:pt x="114" y="102"/>
                  </a:cubicBezTo>
                  <a:cubicBezTo>
                    <a:pt x="123" y="72"/>
                    <a:pt x="132" y="41"/>
                    <a:pt x="140" y="10"/>
                  </a:cubicBezTo>
                  <a:cubicBezTo>
                    <a:pt x="143" y="2"/>
                    <a:pt x="145" y="0"/>
                    <a:pt x="154" y="3"/>
                  </a:cubicBezTo>
                  <a:cubicBezTo>
                    <a:pt x="158" y="4"/>
                    <a:pt x="162" y="5"/>
                    <a:pt x="166" y="6"/>
                  </a:cubicBezTo>
                  <a:cubicBezTo>
                    <a:pt x="173" y="8"/>
                    <a:pt x="174" y="11"/>
                    <a:pt x="172" y="18"/>
                  </a:cubicBezTo>
                  <a:cubicBezTo>
                    <a:pt x="169" y="28"/>
                    <a:pt x="167" y="38"/>
                    <a:pt x="163" y="48"/>
                  </a:cubicBezTo>
                  <a:cubicBezTo>
                    <a:pt x="163" y="52"/>
                    <a:pt x="162" y="54"/>
                    <a:pt x="164" y="57"/>
                  </a:cubicBezTo>
                  <a:cubicBezTo>
                    <a:pt x="172" y="69"/>
                    <a:pt x="174" y="82"/>
                    <a:pt x="173" y="96"/>
                  </a:cubicBezTo>
                  <a:cubicBezTo>
                    <a:pt x="173" y="126"/>
                    <a:pt x="173" y="155"/>
                    <a:pt x="173" y="184"/>
                  </a:cubicBezTo>
                  <a:cubicBezTo>
                    <a:pt x="173" y="188"/>
                    <a:pt x="174" y="190"/>
                    <a:pt x="179" y="190"/>
                  </a:cubicBezTo>
                  <a:cubicBezTo>
                    <a:pt x="189" y="189"/>
                    <a:pt x="199" y="190"/>
                    <a:pt x="208" y="190"/>
                  </a:cubicBezTo>
                  <a:cubicBezTo>
                    <a:pt x="217" y="190"/>
                    <a:pt x="220" y="193"/>
                    <a:pt x="220" y="201"/>
                  </a:cubicBezTo>
                  <a:cubicBezTo>
                    <a:pt x="220" y="267"/>
                    <a:pt x="220" y="333"/>
                    <a:pt x="220" y="399"/>
                  </a:cubicBezTo>
                  <a:cubicBezTo>
                    <a:pt x="220" y="406"/>
                    <a:pt x="216" y="410"/>
                    <a:pt x="210" y="410"/>
                  </a:cubicBezTo>
                  <a:cubicBezTo>
                    <a:pt x="180" y="410"/>
                    <a:pt x="150" y="410"/>
                    <a:pt x="120" y="409"/>
                  </a:cubicBezTo>
                  <a:cubicBezTo>
                    <a:pt x="113" y="409"/>
                    <a:pt x="110" y="406"/>
                    <a:pt x="110" y="399"/>
                  </a:cubicBezTo>
                  <a:cubicBezTo>
                    <a:pt x="110" y="395"/>
                    <a:pt x="110" y="391"/>
                    <a:pt x="110" y="387"/>
                  </a:cubicBezTo>
                  <a:cubicBezTo>
                    <a:pt x="110" y="381"/>
                    <a:pt x="114" y="378"/>
                    <a:pt x="119" y="378"/>
                  </a:cubicBezTo>
                  <a:cubicBezTo>
                    <a:pt x="130" y="378"/>
                    <a:pt x="141" y="377"/>
                    <a:pt x="152" y="378"/>
                  </a:cubicBezTo>
                  <a:cubicBezTo>
                    <a:pt x="156" y="378"/>
                    <a:pt x="157" y="377"/>
                    <a:pt x="157" y="373"/>
                  </a:cubicBezTo>
                  <a:cubicBezTo>
                    <a:pt x="157" y="324"/>
                    <a:pt x="157" y="275"/>
                    <a:pt x="157" y="226"/>
                  </a:cubicBezTo>
                  <a:cubicBezTo>
                    <a:pt x="157" y="222"/>
                    <a:pt x="155" y="222"/>
                    <a:pt x="151" y="222"/>
                  </a:cubicBezTo>
                  <a:cubicBezTo>
                    <a:pt x="105" y="222"/>
                    <a:pt x="58" y="222"/>
                    <a:pt x="12" y="222"/>
                  </a:cubicBezTo>
                  <a:cubicBezTo>
                    <a:pt x="3" y="222"/>
                    <a:pt x="0" y="218"/>
                    <a:pt x="0" y="209"/>
                  </a:cubicBezTo>
                  <a:cubicBezTo>
                    <a:pt x="0" y="206"/>
                    <a:pt x="0" y="203"/>
                    <a:pt x="0" y="200"/>
                  </a:cubicBezTo>
                  <a:cubicBezTo>
                    <a:pt x="0" y="193"/>
                    <a:pt x="4" y="190"/>
                    <a:pt x="11" y="190"/>
                  </a:cubicBezTo>
                  <a:cubicBezTo>
                    <a:pt x="35" y="190"/>
                    <a:pt x="58" y="190"/>
                    <a:pt x="82" y="190"/>
                  </a:cubicBezTo>
                  <a:cubicBezTo>
                    <a:pt x="98" y="190"/>
                    <a:pt x="113" y="190"/>
                    <a:pt x="129" y="190"/>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4" name="Freeform 7"/>
            <p:cNvSpPr>
              <a:spLocks/>
            </p:cNvSpPr>
            <p:nvPr/>
          </p:nvSpPr>
          <p:spPr bwMode="auto">
            <a:xfrm>
              <a:off x="1560330" y="2476339"/>
              <a:ext cx="162926" cy="281350"/>
            </a:xfrm>
            <a:custGeom>
              <a:avLst/>
              <a:gdLst>
                <a:gd name="T0" fmla="*/ 0 w 157"/>
                <a:gd name="T1" fmla="*/ 112 h 302"/>
                <a:gd name="T2" fmla="*/ 0 w 157"/>
                <a:gd name="T3" fmla="*/ 19 h 302"/>
                <a:gd name="T4" fmla="*/ 20 w 157"/>
                <a:gd name="T5" fmla="*/ 3 h 302"/>
                <a:gd name="T6" fmla="*/ 32 w 157"/>
                <a:gd name="T7" fmla="*/ 19 h 302"/>
                <a:gd name="T8" fmla="*/ 32 w 157"/>
                <a:gd name="T9" fmla="*/ 105 h 302"/>
                <a:gd name="T10" fmla="*/ 32 w 157"/>
                <a:gd name="T11" fmla="*/ 185 h 302"/>
                <a:gd name="T12" fmla="*/ 38 w 157"/>
                <a:gd name="T13" fmla="*/ 190 h 302"/>
                <a:gd name="T14" fmla="*/ 140 w 157"/>
                <a:gd name="T15" fmla="*/ 190 h 302"/>
                <a:gd name="T16" fmla="*/ 157 w 157"/>
                <a:gd name="T17" fmla="*/ 206 h 302"/>
                <a:gd name="T18" fmla="*/ 141 w 157"/>
                <a:gd name="T19" fmla="*/ 222 h 302"/>
                <a:gd name="T20" fmla="*/ 100 w 157"/>
                <a:gd name="T21" fmla="*/ 222 h 302"/>
                <a:gd name="T22" fmla="*/ 94 w 157"/>
                <a:gd name="T23" fmla="*/ 227 h 302"/>
                <a:gd name="T24" fmla="*/ 94 w 157"/>
                <a:gd name="T25" fmla="*/ 264 h 302"/>
                <a:gd name="T26" fmla="*/ 99 w 157"/>
                <a:gd name="T27" fmla="*/ 269 h 302"/>
                <a:gd name="T28" fmla="*/ 111 w 157"/>
                <a:gd name="T29" fmla="*/ 269 h 302"/>
                <a:gd name="T30" fmla="*/ 126 w 157"/>
                <a:gd name="T31" fmla="*/ 283 h 302"/>
                <a:gd name="T32" fmla="*/ 114 w 157"/>
                <a:gd name="T33" fmla="*/ 300 h 302"/>
                <a:gd name="T34" fmla="*/ 95 w 157"/>
                <a:gd name="T35" fmla="*/ 290 h 302"/>
                <a:gd name="T36" fmla="*/ 87 w 157"/>
                <a:gd name="T37" fmla="*/ 285 h 302"/>
                <a:gd name="T38" fmla="*/ 68 w 157"/>
                <a:gd name="T39" fmla="*/ 285 h 302"/>
                <a:gd name="T40" fmla="*/ 63 w 157"/>
                <a:gd name="T41" fmla="*/ 289 h 302"/>
                <a:gd name="T42" fmla="*/ 46 w 157"/>
                <a:gd name="T43" fmla="*/ 300 h 302"/>
                <a:gd name="T44" fmla="*/ 32 w 157"/>
                <a:gd name="T45" fmla="*/ 288 h 302"/>
                <a:gd name="T46" fmla="*/ 40 w 157"/>
                <a:gd name="T47" fmla="*/ 270 h 302"/>
                <a:gd name="T48" fmla="*/ 53 w 157"/>
                <a:gd name="T49" fmla="*/ 269 h 302"/>
                <a:gd name="T50" fmla="*/ 58 w 157"/>
                <a:gd name="T51" fmla="*/ 269 h 302"/>
                <a:gd name="T52" fmla="*/ 63 w 157"/>
                <a:gd name="T53" fmla="*/ 265 h 302"/>
                <a:gd name="T54" fmla="*/ 63 w 157"/>
                <a:gd name="T55" fmla="*/ 226 h 302"/>
                <a:gd name="T56" fmla="*/ 58 w 157"/>
                <a:gd name="T57" fmla="*/ 222 h 302"/>
                <a:gd name="T58" fmla="*/ 17 w 157"/>
                <a:gd name="T59" fmla="*/ 222 h 302"/>
                <a:gd name="T60" fmla="*/ 0 w 157"/>
                <a:gd name="T61" fmla="*/ 205 h 302"/>
                <a:gd name="T62" fmla="*/ 0 w 157"/>
                <a:gd name="T63" fmla="*/ 112 h 302"/>
                <a:gd name="T64" fmla="*/ 0 w 157"/>
                <a:gd name="T65" fmla="*/ 1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302">
                  <a:moveTo>
                    <a:pt x="0" y="112"/>
                  </a:moveTo>
                  <a:cubicBezTo>
                    <a:pt x="0" y="81"/>
                    <a:pt x="0" y="50"/>
                    <a:pt x="0" y="19"/>
                  </a:cubicBezTo>
                  <a:cubicBezTo>
                    <a:pt x="0" y="8"/>
                    <a:pt x="9" y="0"/>
                    <a:pt x="20" y="3"/>
                  </a:cubicBezTo>
                  <a:cubicBezTo>
                    <a:pt x="27" y="5"/>
                    <a:pt x="32" y="10"/>
                    <a:pt x="32" y="19"/>
                  </a:cubicBezTo>
                  <a:cubicBezTo>
                    <a:pt x="32" y="48"/>
                    <a:pt x="32" y="76"/>
                    <a:pt x="32" y="105"/>
                  </a:cubicBezTo>
                  <a:cubicBezTo>
                    <a:pt x="32" y="132"/>
                    <a:pt x="32" y="158"/>
                    <a:pt x="32" y="185"/>
                  </a:cubicBezTo>
                  <a:cubicBezTo>
                    <a:pt x="32" y="189"/>
                    <a:pt x="33" y="190"/>
                    <a:pt x="38" y="190"/>
                  </a:cubicBezTo>
                  <a:cubicBezTo>
                    <a:pt x="72" y="190"/>
                    <a:pt x="106" y="190"/>
                    <a:pt x="140" y="190"/>
                  </a:cubicBezTo>
                  <a:cubicBezTo>
                    <a:pt x="150" y="190"/>
                    <a:pt x="157" y="197"/>
                    <a:pt x="157" y="206"/>
                  </a:cubicBezTo>
                  <a:cubicBezTo>
                    <a:pt x="157" y="216"/>
                    <a:pt x="151" y="222"/>
                    <a:pt x="141" y="222"/>
                  </a:cubicBezTo>
                  <a:cubicBezTo>
                    <a:pt x="127" y="222"/>
                    <a:pt x="114" y="222"/>
                    <a:pt x="100" y="222"/>
                  </a:cubicBezTo>
                  <a:cubicBezTo>
                    <a:pt x="96" y="222"/>
                    <a:pt x="94" y="223"/>
                    <a:pt x="94" y="227"/>
                  </a:cubicBezTo>
                  <a:cubicBezTo>
                    <a:pt x="95" y="239"/>
                    <a:pt x="95" y="252"/>
                    <a:pt x="94" y="264"/>
                  </a:cubicBezTo>
                  <a:cubicBezTo>
                    <a:pt x="94" y="267"/>
                    <a:pt x="96" y="269"/>
                    <a:pt x="99" y="269"/>
                  </a:cubicBezTo>
                  <a:cubicBezTo>
                    <a:pt x="103" y="268"/>
                    <a:pt x="107" y="269"/>
                    <a:pt x="111" y="269"/>
                  </a:cubicBezTo>
                  <a:cubicBezTo>
                    <a:pt x="119" y="269"/>
                    <a:pt x="125" y="275"/>
                    <a:pt x="126" y="283"/>
                  </a:cubicBezTo>
                  <a:cubicBezTo>
                    <a:pt x="127" y="291"/>
                    <a:pt x="121" y="298"/>
                    <a:pt x="114" y="300"/>
                  </a:cubicBezTo>
                  <a:cubicBezTo>
                    <a:pt x="105" y="302"/>
                    <a:pt x="97" y="298"/>
                    <a:pt x="95" y="290"/>
                  </a:cubicBezTo>
                  <a:cubicBezTo>
                    <a:pt x="94" y="285"/>
                    <a:pt x="91" y="285"/>
                    <a:pt x="87" y="285"/>
                  </a:cubicBezTo>
                  <a:cubicBezTo>
                    <a:pt x="81" y="285"/>
                    <a:pt x="75" y="285"/>
                    <a:pt x="68" y="285"/>
                  </a:cubicBezTo>
                  <a:cubicBezTo>
                    <a:pt x="65" y="285"/>
                    <a:pt x="63" y="286"/>
                    <a:pt x="63" y="289"/>
                  </a:cubicBezTo>
                  <a:cubicBezTo>
                    <a:pt x="61" y="296"/>
                    <a:pt x="54" y="301"/>
                    <a:pt x="46" y="300"/>
                  </a:cubicBezTo>
                  <a:cubicBezTo>
                    <a:pt x="39" y="300"/>
                    <a:pt x="33" y="295"/>
                    <a:pt x="32" y="288"/>
                  </a:cubicBezTo>
                  <a:cubicBezTo>
                    <a:pt x="30" y="281"/>
                    <a:pt x="33" y="274"/>
                    <a:pt x="40" y="270"/>
                  </a:cubicBezTo>
                  <a:cubicBezTo>
                    <a:pt x="44" y="268"/>
                    <a:pt x="48" y="269"/>
                    <a:pt x="53" y="269"/>
                  </a:cubicBezTo>
                  <a:cubicBezTo>
                    <a:pt x="54" y="269"/>
                    <a:pt x="56" y="269"/>
                    <a:pt x="58" y="269"/>
                  </a:cubicBezTo>
                  <a:cubicBezTo>
                    <a:pt x="61" y="269"/>
                    <a:pt x="63" y="268"/>
                    <a:pt x="63" y="265"/>
                  </a:cubicBezTo>
                  <a:cubicBezTo>
                    <a:pt x="62" y="252"/>
                    <a:pt x="62" y="239"/>
                    <a:pt x="63" y="226"/>
                  </a:cubicBezTo>
                  <a:cubicBezTo>
                    <a:pt x="63" y="222"/>
                    <a:pt x="61" y="222"/>
                    <a:pt x="58" y="222"/>
                  </a:cubicBezTo>
                  <a:cubicBezTo>
                    <a:pt x="44" y="222"/>
                    <a:pt x="31" y="222"/>
                    <a:pt x="17" y="222"/>
                  </a:cubicBezTo>
                  <a:cubicBezTo>
                    <a:pt x="6" y="222"/>
                    <a:pt x="0" y="216"/>
                    <a:pt x="0" y="205"/>
                  </a:cubicBezTo>
                  <a:cubicBezTo>
                    <a:pt x="0" y="174"/>
                    <a:pt x="0" y="143"/>
                    <a:pt x="0" y="112"/>
                  </a:cubicBezTo>
                  <a:cubicBezTo>
                    <a:pt x="0" y="112"/>
                    <a:pt x="0" y="112"/>
                    <a:pt x="0" y="112"/>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5" name="Freeform 8"/>
            <p:cNvSpPr>
              <a:spLocks/>
            </p:cNvSpPr>
            <p:nvPr/>
          </p:nvSpPr>
          <p:spPr bwMode="auto">
            <a:xfrm>
              <a:off x="1608442" y="2361462"/>
              <a:ext cx="99505" cy="89565"/>
            </a:xfrm>
            <a:custGeom>
              <a:avLst/>
              <a:gdLst>
                <a:gd name="T0" fmla="*/ 1 w 96"/>
                <a:gd name="T1" fmla="*/ 49 h 96"/>
                <a:gd name="T2" fmla="*/ 48 w 96"/>
                <a:gd name="T3" fmla="*/ 1 h 96"/>
                <a:gd name="T4" fmla="*/ 95 w 96"/>
                <a:gd name="T5" fmla="*/ 48 h 96"/>
                <a:gd name="T6" fmla="*/ 48 w 96"/>
                <a:gd name="T7" fmla="*/ 96 h 96"/>
                <a:gd name="T8" fmla="*/ 1 w 96"/>
                <a:gd name="T9" fmla="*/ 49 h 96"/>
              </a:gdLst>
              <a:ahLst/>
              <a:cxnLst>
                <a:cxn ang="0">
                  <a:pos x="T0" y="T1"/>
                </a:cxn>
                <a:cxn ang="0">
                  <a:pos x="T2" y="T3"/>
                </a:cxn>
                <a:cxn ang="0">
                  <a:pos x="T4" y="T5"/>
                </a:cxn>
                <a:cxn ang="0">
                  <a:pos x="T6" y="T7"/>
                </a:cxn>
                <a:cxn ang="0">
                  <a:pos x="T8" y="T9"/>
                </a:cxn>
              </a:cxnLst>
              <a:rect l="0" t="0" r="r" b="b"/>
              <a:pathLst>
                <a:path w="96" h="96">
                  <a:moveTo>
                    <a:pt x="1" y="49"/>
                  </a:moveTo>
                  <a:cubicBezTo>
                    <a:pt x="1" y="22"/>
                    <a:pt x="21" y="1"/>
                    <a:pt x="48" y="1"/>
                  </a:cubicBezTo>
                  <a:cubicBezTo>
                    <a:pt x="74" y="0"/>
                    <a:pt x="96" y="23"/>
                    <a:pt x="95" y="48"/>
                  </a:cubicBezTo>
                  <a:cubicBezTo>
                    <a:pt x="95" y="75"/>
                    <a:pt x="75" y="95"/>
                    <a:pt x="48" y="96"/>
                  </a:cubicBezTo>
                  <a:cubicBezTo>
                    <a:pt x="22" y="96"/>
                    <a:pt x="0" y="74"/>
                    <a:pt x="1" y="49"/>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7" name="Freeform 28"/>
            <p:cNvSpPr>
              <a:spLocks noEditPoints="1"/>
            </p:cNvSpPr>
            <p:nvPr/>
          </p:nvSpPr>
          <p:spPr bwMode="auto">
            <a:xfrm>
              <a:off x="1563154" y="2945757"/>
              <a:ext cx="428003" cy="382195"/>
            </a:xfrm>
            <a:custGeom>
              <a:avLst/>
              <a:gdLst>
                <a:gd name="T0" fmla="*/ 275 w 372"/>
                <a:gd name="T1" fmla="*/ 366 h 366"/>
                <a:gd name="T2" fmla="*/ 244 w 372"/>
                <a:gd name="T3" fmla="*/ 342 h 366"/>
                <a:gd name="T4" fmla="*/ 202 w 372"/>
                <a:gd name="T5" fmla="*/ 289 h 366"/>
                <a:gd name="T6" fmla="*/ 190 w 372"/>
                <a:gd name="T7" fmla="*/ 263 h 366"/>
                <a:gd name="T8" fmla="*/ 213 w 372"/>
                <a:gd name="T9" fmla="*/ 244 h 366"/>
                <a:gd name="T10" fmla="*/ 237 w 372"/>
                <a:gd name="T11" fmla="*/ 262 h 366"/>
                <a:gd name="T12" fmla="*/ 243 w 372"/>
                <a:gd name="T13" fmla="*/ 267 h 366"/>
                <a:gd name="T14" fmla="*/ 243 w 372"/>
                <a:gd name="T15" fmla="*/ 234 h 366"/>
                <a:gd name="T16" fmla="*/ 238 w 372"/>
                <a:gd name="T17" fmla="*/ 230 h 366"/>
                <a:gd name="T18" fmla="*/ 229 w 372"/>
                <a:gd name="T19" fmla="*/ 230 h 366"/>
                <a:gd name="T20" fmla="*/ 27 w 372"/>
                <a:gd name="T21" fmla="*/ 230 h 366"/>
                <a:gd name="T22" fmla="*/ 0 w 372"/>
                <a:gd name="T23" fmla="*/ 203 h 366"/>
                <a:gd name="T24" fmla="*/ 0 w 372"/>
                <a:gd name="T25" fmla="*/ 24 h 366"/>
                <a:gd name="T26" fmla="*/ 24 w 372"/>
                <a:gd name="T27" fmla="*/ 0 h 366"/>
                <a:gd name="T28" fmla="*/ 326 w 372"/>
                <a:gd name="T29" fmla="*/ 0 h 366"/>
                <a:gd name="T30" fmla="*/ 351 w 372"/>
                <a:gd name="T31" fmla="*/ 24 h 366"/>
                <a:gd name="T32" fmla="*/ 351 w 372"/>
                <a:gd name="T33" fmla="*/ 204 h 366"/>
                <a:gd name="T34" fmla="*/ 325 w 372"/>
                <a:gd name="T35" fmla="*/ 230 h 366"/>
                <a:gd name="T36" fmla="*/ 294 w 372"/>
                <a:gd name="T37" fmla="*/ 230 h 366"/>
                <a:gd name="T38" fmla="*/ 286 w 372"/>
                <a:gd name="T39" fmla="*/ 235 h 366"/>
                <a:gd name="T40" fmla="*/ 295 w 372"/>
                <a:gd name="T41" fmla="*/ 240 h 366"/>
                <a:gd name="T42" fmla="*/ 326 w 372"/>
                <a:gd name="T43" fmla="*/ 240 h 366"/>
                <a:gd name="T44" fmla="*/ 372 w 372"/>
                <a:gd name="T45" fmla="*/ 287 h 366"/>
                <a:gd name="T46" fmla="*/ 371 w 372"/>
                <a:gd name="T47" fmla="*/ 316 h 366"/>
                <a:gd name="T48" fmla="*/ 333 w 372"/>
                <a:gd name="T49" fmla="*/ 366 h 366"/>
                <a:gd name="T50" fmla="*/ 275 w 372"/>
                <a:gd name="T51" fmla="*/ 366 h 366"/>
                <a:gd name="T52" fmla="*/ 164 w 372"/>
                <a:gd name="T53" fmla="*/ 14 h 366"/>
                <a:gd name="T54" fmla="*/ 41 w 372"/>
                <a:gd name="T55" fmla="*/ 14 h 366"/>
                <a:gd name="T56" fmla="*/ 16 w 372"/>
                <a:gd name="T57" fmla="*/ 40 h 366"/>
                <a:gd name="T58" fmla="*/ 16 w 372"/>
                <a:gd name="T59" fmla="*/ 189 h 366"/>
                <a:gd name="T60" fmla="*/ 41 w 372"/>
                <a:gd name="T61" fmla="*/ 214 h 366"/>
                <a:gd name="T62" fmla="*/ 231 w 372"/>
                <a:gd name="T63" fmla="*/ 214 h 366"/>
                <a:gd name="T64" fmla="*/ 238 w 372"/>
                <a:gd name="T65" fmla="*/ 214 h 366"/>
                <a:gd name="T66" fmla="*/ 243 w 372"/>
                <a:gd name="T67" fmla="*/ 208 h 366"/>
                <a:gd name="T68" fmla="*/ 238 w 372"/>
                <a:gd name="T69" fmla="*/ 179 h 366"/>
                <a:gd name="T70" fmla="*/ 244 w 372"/>
                <a:gd name="T71" fmla="*/ 139 h 366"/>
                <a:gd name="T72" fmla="*/ 285 w 372"/>
                <a:gd name="T73" fmla="*/ 139 h 366"/>
                <a:gd name="T74" fmla="*/ 292 w 372"/>
                <a:gd name="T75" fmla="*/ 177 h 366"/>
                <a:gd name="T76" fmla="*/ 286 w 372"/>
                <a:gd name="T77" fmla="*/ 204 h 366"/>
                <a:gd name="T78" fmla="*/ 300 w 372"/>
                <a:gd name="T79" fmla="*/ 212 h 366"/>
                <a:gd name="T80" fmla="*/ 310 w 372"/>
                <a:gd name="T81" fmla="*/ 190 h 366"/>
                <a:gd name="T82" fmla="*/ 310 w 372"/>
                <a:gd name="T83" fmla="*/ 42 h 366"/>
                <a:gd name="T84" fmla="*/ 282 w 372"/>
                <a:gd name="T85" fmla="*/ 14 h 366"/>
                <a:gd name="T86" fmla="*/ 164 w 372"/>
                <a:gd name="T87" fmla="*/ 14 h 366"/>
                <a:gd name="T88" fmla="*/ 242 w 372"/>
                <a:gd name="T89" fmla="*/ 170 h 366"/>
                <a:gd name="T90" fmla="*/ 265 w 372"/>
                <a:gd name="T91" fmla="*/ 146 h 366"/>
                <a:gd name="T92" fmla="*/ 287 w 372"/>
                <a:gd name="T93" fmla="*/ 171 h 366"/>
                <a:gd name="T94" fmla="*/ 281 w 372"/>
                <a:gd name="T95" fmla="*/ 144 h 366"/>
                <a:gd name="T96" fmla="*/ 251 w 372"/>
                <a:gd name="T97" fmla="*/ 142 h 366"/>
                <a:gd name="T98" fmla="*/ 242 w 372"/>
                <a:gd name="T99" fmla="*/ 170 h 366"/>
                <a:gd name="T100" fmla="*/ 342 w 372"/>
                <a:gd name="T101" fmla="*/ 115 h 366"/>
                <a:gd name="T102" fmla="*/ 331 w 372"/>
                <a:gd name="T103" fmla="*/ 102 h 366"/>
                <a:gd name="T104" fmla="*/ 319 w 372"/>
                <a:gd name="T105" fmla="*/ 114 h 366"/>
                <a:gd name="T106" fmla="*/ 330 w 372"/>
                <a:gd name="T107" fmla="*/ 126 h 366"/>
                <a:gd name="T108" fmla="*/ 342 w 372"/>
                <a:gd name="T109" fmla="*/ 1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 h="366">
                  <a:moveTo>
                    <a:pt x="275" y="366"/>
                  </a:moveTo>
                  <a:cubicBezTo>
                    <a:pt x="262" y="362"/>
                    <a:pt x="253" y="353"/>
                    <a:pt x="244" y="342"/>
                  </a:cubicBezTo>
                  <a:cubicBezTo>
                    <a:pt x="230" y="324"/>
                    <a:pt x="216" y="307"/>
                    <a:pt x="202" y="289"/>
                  </a:cubicBezTo>
                  <a:cubicBezTo>
                    <a:pt x="196" y="281"/>
                    <a:pt x="192" y="273"/>
                    <a:pt x="190" y="263"/>
                  </a:cubicBezTo>
                  <a:cubicBezTo>
                    <a:pt x="187" y="248"/>
                    <a:pt x="198" y="239"/>
                    <a:pt x="213" y="244"/>
                  </a:cubicBezTo>
                  <a:cubicBezTo>
                    <a:pt x="223" y="247"/>
                    <a:pt x="230" y="255"/>
                    <a:pt x="237" y="262"/>
                  </a:cubicBezTo>
                  <a:cubicBezTo>
                    <a:pt x="238" y="264"/>
                    <a:pt x="239" y="267"/>
                    <a:pt x="243" y="267"/>
                  </a:cubicBezTo>
                  <a:cubicBezTo>
                    <a:pt x="243" y="256"/>
                    <a:pt x="243" y="245"/>
                    <a:pt x="243" y="234"/>
                  </a:cubicBezTo>
                  <a:cubicBezTo>
                    <a:pt x="243" y="231"/>
                    <a:pt x="241" y="230"/>
                    <a:pt x="238" y="230"/>
                  </a:cubicBezTo>
                  <a:cubicBezTo>
                    <a:pt x="235" y="230"/>
                    <a:pt x="232" y="230"/>
                    <a:pt x="229" y="230"/>
                  </a:cubicBezTo>
                  <a:cubicBezTo>
                    <a:pt x="162" y="230"/>
                    <a:pt x="94" y="230"/>
                    <a:pt x="27" y="230"/>
                  </a:cubicBezTo>
                  <a:cubicBezTo>
                    <a:pt x="6" y="230"/>
                    <a:pt x="0" y="223"/>
                    <a:pt x="0" y="203"/>
                  </a:cubicBezTo>
                  <a:cubicBezTo>
                    <a:pt x="0" y="143"/>
                    <a:pt x="0" y="84"/>
                    <a:pt x="0" y="24"/>
                  </a:cubicBezTo>
                  <a:cubicBezTo>
                    <a:pt x="0" y="6"/>
                    <a:pt x="6" y="0"/>
                    <a:pt x="24" y="0"/>
                  </a:cubicBezTo>
                  <a:cubicBezTo>
                    <a:pt x="125" y="0"/>
                    <a:pt x="226" y="0"/>
                    <a:pt x="326" y="0"/>
                  </a:cubicBezTo>
                  <a:cubicBezTo>
                    <a:pt x="343" y="0"/>
                    <a:pt x="351" y="7"/>
                    <a:pt x="351" y="24"/>
                  </a:cubicBezTo>
                  <a:cubicBezTo>
                    <a:pt x="351" y="84"/>
                    <a:pt x="351" y="144"/>
                    <a:pt x="351" y="204"/>
                  </a:cubicBezTo>
                  <a:cubicBezTo>
                    <a:pt x="351" y="222"/>
                    <a:pt x="343" y="230"/>
                    <a:pt x="325" y="230"/>
                  </a:cubicBezTo>
                  <a:cubicBezTo>
                    <a:pt x="315" y="230"/>
                    <a:pt x="305" y="230"/>
                    <a:pt x="294" y="230"/>
                  </a:cubicBezTo>
                  <a:cubicBezTo>
                    <a:pt x="291" y="230"/>
                    <a:pt x="286" y="229"/>
                    <a:pt x="286" y="235"/>
                  </a:cubicBezTo>
                  <a:cubicBezTo>
                    <a:pt x="286" y="241"/>
                    <a:pt x="291" y="240"/>
                    <a:pt x="295" y="240"/>
                  </a:cubicBezTo>
                  <a:cubicBezTo>
                    <a:pt x="305" y="240"/>
                    <a:pt x="316" y="240"/>
                    <a:pt x="326" y="240"/>
                  </a:cubicBezTo>
                  <a:cubicBezTo>
                    <a:pt x="355" y="241"/>
                    <a:pt x="372" y="259"/>
                    <a:pt x="372" y="287"/>
                  </a:cubicBezTo>
                  <a:cubicBezTo>
                    <a:pt x="372" y="297"/>
                    <a:pt x="371" y="306"/>
                    <a:pt x="371" y="316"/>
                  </a:cubicBezTo>
                  <a:cubicBezTo>
                    <a:pt x="370" y="342"/>
                    <a:pt x="357" y="358"/>
                    <a:pt x="333" y="366"/>
                  </a:cubicBezTo>
                  <a:cubicBezTo>
                    <a:pt x="314" y="366"/>
                    <a:pt x="295" y="366"/>
                    <a:pt x="275" y="366"/>
                  </a:cubicBezTo>
                  <a:close/>
                  <a:moveTo>
                    <a:pt x="164" y="14"/>
                  </a:moveTo>
                  <a:cubicBezTo>
                    <a:pt x="123" y="14"/>
                    <a:pt x="82" y="14"/>
                    <a:pt x="41" y="14"/>
                  </a:cubicBezTo>
                  <a:cubicBezTo>
                    <a:pt x="23" y="14"/>
                    <a:pt x="16" y="22"/>
                    <a:pt x="16" y="40"/>
                  </a:cubicBezTo>
                  <a:cubicBezTo>
                    <a:pt x="16" y="90"/>
                    <a:pt x="16" y="139"/>
                    <a:pt x="16" y="189"/>
                  </a:cubicBezTo>
                  <a:cubicBezTo>
                    <a:pt x="16" y="207"/>
                    <a:pt x="22" y="214"/>
                    <a:pt x="41" y="214"/>
                  </a:cubicBezTo>
                  <a:cubicBezTo>
                    <a:pt x="104" y="214"/>
                    <a:pt x="167" y="214"/>
                    <a:pt x="231" y="214"/>
                  </a:cubicBezTo>
                  <a:cubicBezTo>
                    <a:pt x="233" y="214"/>
                    <a:pt x="235" y="214"/>
                    <a:pt x="238" y="214"/>
                  </a:cubicBezTo>
                  <a:cubicBezTo>
                    <a:pt x="241" y="214"/>
                    <a:pt x="243" y="212"/>
                    <a:pt x="243" y="208"/>
                  </a:cubicBezTo>
                  <a:cubicBezTo>
                    <a:pt x="243" y="198"/>
                    <a:pt x="245" y="188"/>
                    <a:pt x="238" y="179"/>
                  </a:cubicBezTo>
                  <a:cubicBezTo>
                    <a:pt x="229" y="166"/>
                    <a:pt x="233" y="149"/>
                    <a:pt x="244" y="139"/>
                  </a:cubicBezTo>
                  <a:cubicBezTo>
                    <a:pt x="256" y="129"/>
                    <a:pt x="273" y="129"/>
                    <a:pt x="285" y="139"/>
                  </a:cubicBezTo>
                  <a:cubicBezTo>
                    <a:pt x="296" y="147"/>
                    <a:pt x="300" y="165"/>
                    <a:pt x="292" y="177"/>
                  </a:cubicBezTo>
                  <a:cubicBezTo>
                    <a:pt x="286" y="186"/>
                    <a:pt x="286" y="195"/>
                    <a:pt x="286" y="204"/>
                  </a:cubicBezTo>
                  <a:cubicBezTo>
                    <a:pt x="286" y="214"/>
                    <a:pt x="291" y="217"/>
                    <a:pt x="300" y="212"/>
                  </a:cubicBezTo>
                  <a:cubicBezTo>
                    <a:pt x="308" y="207"/>
                    <a:pt x="310" y="199"/>
                    <a:pt x="310" y="190"/>
                  </a:cubicBezTo>
                  <a:cubicBezTo>
                    <a:pt x="310" y="141"/>
                    <a:pt x="310" y="91"/>
                    <a:pt x="310" y="42"/>
                  </a:cubicBezTo>
                  <a:cubicBezTo>
                    <a:pt x="310" y="21"/>
                    <a:pt x="304" y="14"/>
                    <a:pt x="282" y="14"/>
                  </a:cubicBezTo>
                  <a:cubicBezTo>
                    <a:pt x="243" y="14"/>
                    <a:pt x="203" y="14"/>
                    <a:pt x="164" y="14"/>
                  </a:cubicBezTo>
                  <a:close/>
                  <a:moveTo>
                    <a:pt x="242" y="170"/>
                  </a:moveTo>
                  <a:cubicBezTo>
                    <a:pt x="248" y="159"/>
                    <a:pt x="249" y="146"/>
                    <a:pt x="265" y="146"/>
                  </a:cubicBezTo>
                  <a:cubicBezTo>
                    <a:pt x="282" y="145"/>
                    <a:pt x="281" y="161"/>
                    <a:pt x="287" y="171"/>
                  </a:cubicBezTo>
                  <a:cubicBezTo>
                    <a:pt x="291" y="161"/>
                    <a:pt x="289" y="150"/>
                    <a:pt x="281" y="144"/>
                  </a:cubicBezTo>
                  <a:cubicBezTo>
                    <a:pt x="273" y="137"/>
                    <a:pt x="260" y="136"/>
                    <a:pt x="251" y="142"/>
                  </a:cubicBezTo>
                  <a:cubicBezTo>
                    <a:pt x="242" y="148"/>
                    <a:pt x="238" y="158"/>
                    <a:pt x="242" y="170"/>
                  </a:cubicBezTo>
                  <a:close/>
                  <a:moveTo>
                    <a:pt x="342" y="115"/>
                  </a:moveTo>
                  <a:cubicBezTo>
                    <a:pt x="343" y="109"/>
                    <a:pt x="337" y="103"/>
                    <a:pt x="331" y="102"/>
                  </a:cubicBezTo>
                  <a:cubicBezTo>
                    <a:pt x="325" y="102"/>
                    <a:pt x="320" y="108"/>
                    <a:pt x="319" y="114"/>
                  </a:cubicBezTo>
                  <a:cubicBezTo>
                    <a:pt x="319" y="121"/>
                    <a:pt x="324" y="126"/>
                    <a:pt x="330" y="126"/>
                  </a:cubicBezTo>
                  <a:cubicBezTo>
                    <a:pt x="337" y="126"/>
                    <a:pt x="342" y="121"/>
                    <a:pt x="342" y="11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8" name="Freeform 29"/>
            <p:cNvSpPr>
              <a:spLocks/>
            </p:cNvSpPr>
            <p:nvPr/>
          </p:nvSpPr>
          <p:spPr bwMode="auto">
            <a:xfrm>
              <a:off x="1971598" y="2870571"/>
              <a:ext cx="80538" cy="99204"/>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9" name="Freeform 30"/>
            <p:cNvSpPr>
              <a:spLocks/>
            </p:cNvSpPr>
            <p:nvPr/>
          </p:nvSpPr>
          <p:spPr bwMode="auto">
            <a:xfrm>
              <a:off x="1963544" y="2902942"/>
              <a:ext cx="48323" cy="57433"/>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20" name="Freeform 31"/>
            <p:cNvSpPr>
              <a:spLocks/>
            </p:cNvSpPr>
            <p:nvPr/>
          </p:nvSpPr>
          <p:spPr bwMode="auto">
            <a:xfrm>
              <a:off x="1673607" y="2983350"/>
              <a:ext cx="154173" cy="173345"/>
            </a:xfrm>
            <a:custGeom>
              <a:avLst/>
              <a:gdLst>
                <a:gd name="T0" fmla="*/ 48 w 134"/>
                <a:gd name="T1" fmla="*/ 100 h 166"/>
                <a:gd name="T2" fmla="*/ 18 w 134"/>
                <a:gd name="T3" fmla="*/ 55 h 166"/>
                <a:gd name="T4" fmla="*/ 33 w 134"/>
                <a:gd name="T5" fmla="*/ 19 h 166"/>
                <a:gd name="T6" fmla="*/ 103 w 134"/>
                <a:gd name="T7" fmla="*/ 22 h 166"/>
                <a:gd name="T8" fmla="*/ 87 w 134"/>
                <a:gd name="T9" fmla="*/ 100 h 166"/>
                <a:gd name="T10" fmla="*/ 96 w 134"/>
                <a:gd name="T11" fmla="*/ 105 h 166"/>
                <a:gd name="T12" fmla="*/ 133 w 134"/>
                <a:gd name="T13" fmla="*/ 159 h 166"/>
                <a:gd name="T14" fmla="*/ 126 w 134"/>
                <a:gd name="T15" fmla="*/ 165 h 166"/>
                <a:gd name="T16" fmla="*/ 94 w 134"/>
                <a:gd name="T17" fmla="*/ 165 h 166"/>
                <a:gd name="T18" fmla="*/ 11 w 134"/>
                <a:gd name="T19" fmla="*/ 165 h 166"/>
                <a:gd name="T20" fmla="*/ 2 w 134"/>
                <a:gd name="T21" fmla="*/ 154 h 166"/>
                <a:gd name="T22" fmla="*/ 45 w 134"/>
                <a:gd name="T23" fmla="*/ 102 h 166"/>
                <a:gd name="T24" fmla="*/ 47 w 134"/>
                <a:gd name="T25" fmla="*/ 101 h 166"/>
                <a:gd name="T26" fmla="*/ 48 w 134"/>
                <a:gd name="T27"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6">
                  <a:moveTo>
                    <a:pt x="48" y="100"/>
                  </a:moveTo>
                  <a:cubicBezTo>
                    <a:pt x="30" y="90"/>
                    <a:pt x="19" y="76"/>
                    <a:pt x="18" y="55"/>
                  </a:cubicBezTo>
                  <a:cubicBezTo>
                    <a:pt x="18" y="41"/>
                    <a:pt x="23" y="29"/>
                    <a:pt x="33" y="19"/>
                  </a:cubicBezTo>
                  <a:cubicBezTo>
                    <a:pt x="53" y="0"/>
                    <a:pt x="84" y="1"/>
                    <a:pt x="103" y="22"/>
                  </a:cubicBezTo>
                  <a:cubicBezTo>
                    <a:pt x="125" y="46"/>
                    <a:pt x="119" y="73"/>
                    <a:pt x="87" y="100"/>
                  </a:cubicBezTo>
                  <a:cubicBezTo>
                    <a:pt x="89" y="103"/>
                    <a:pt x="93" y="103"/>
                    <a:pt x="96" y="105"/>
                  </a:cubicBezTo>
                  <a:cubicBezTo>
                    <a:pt x="122" y="114"/>
                    <a:pt x="129" y="136"/>
                    <a:pt x="133" y="159"/>
                  </a:cubicBezTo>
                  <a:cubicBezTo>
                    <a:pt x="134" y="165"/>
                    <a:pt x="130" y="165"/>
                    <a:pt x="126" y="165"/>
                  </a:cubicBezTo>
                  <a:cubicBezTo>
                    <a:pt x="115" y="165"/>
                    <a:pt x="105" y="165"/>
                    <a:pt x="94" y="165"/>
                  </a:cubicBezTo>
                  <a:cubicBezTo>
                    <a:pt x="67" y="165"/>
                    <a:pt x="39" y="166"/>
                    <a:pt x="11" y="165"/>
                  </a:cubicBezTo>
                  <a:cubicBezTo>
                    <a:pt x="0" y="165"/>
                    <a:pt x="0" y="165"/>
                    <a:pt x="2" y="154"/>
                  </a:cubicBezTo>
                  <a:cubicBezTo>
                    <a:pt x="6" y="129"/>
                    <a:pt x="18" y="110"/>
                    <a:pt x="45" y="102"/>
                  </a:cubicBezTo>
                  <a:cubicBezTo>
                    <a:pt x="45" y="102"/>
                    <a:pt x="46" y="102"/>
                    <a:pt x="47" y="101"/>
                  </a:cubicBezTo>
                  <a:cubicBezTo>
                    <a:pt x="47" y="101"/>
                    <a:pt x="47" y="101"/>
                    <a:pt x="48" y="10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21" name="TextBox 120"/>
            <p:cNvSpPr txBox="1"/>
            <p:nvPr/>
          </p:nvSpPr>
          <p:spPr>
            <a:xfrm>
              <a:off x="1217944" y="1917639"/>
              <a:ext cx="1283934" cy="278770"/>
            </a:xfrm>
            <a:prstGeom prst="rect">
              <a:avLst/>
            </a:prstGeom>
            <a:noFill/>
          </p:spPr>
          <p:txBody>
            <a:bodyPr wrap="none" lIns="40958" tIns="40958" rIns="40958" bIns="40958" rtlCol="0">
              <a:noAutofit/>
            </a:bodyPr>
            <a:lstStyle/>
            <a:p>
              <a:r>
                <a:rPr lang="en-US" sz="800" dirty="0">
                  <a:solidFill>
                    <a:srgbClr val="000000"/>
                  </a:solidFill>
                </a:rPr>
                <a:t>End Users</a:t>
              </a:r>
            </a:p>
            <a:p>
              <a:r>
                <a:rPr lang="en-US" sz="800" dirty="0">
                  <a:solidFill>
                    <a:srgbClr val="000000"/>
                  </a:solidFill>
                </a:rPr>
                <a:t>(On-premise and External)</a:t>
              </a:r>
            </a:p>
          </p:txBody>
        </p:sp>
        <p:sp>
          <p:nvSpPr>
            <p:cNvPr id="38" name="Rectangle 86"/>
            <p:cNvSpPr>
              <a:spLocks noChangeArrowheads="1"/>
            </p:cNvSpPr>
            <p:nvPr/>
          </p:nvSpPr>
          <p:spPr bwMode="auto">
            <a:xfrm>
              <a:off x="3057782" y="5023662"/>
              <a:ext cx="965373"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Active Directory</a:t>
              </a:r>
            </a:p>
          </p:txBody>
        </p:sp>
        <p:sp>
          <p:nvSpPr>
            <p:cNvPr id="39" name="Rectangle 86"/>
            <p:cNvSpPr>
              <a:spLocks noChangeArrowheads="1"/>
            </p:cNvSpPr>
            <p:nvPr/>
          </p:nvSpPr>
          <p:spPr bwMode="auto">
            <a:xfrm>
              <a:off x="3057782" y="4538802"/>
              <a:ext cx="965373" cy="437002"/>
            </a:xfrm>
            <a:prstGeom prst="rect">
              <a:avLst/>
            </a:prstGeom>
            <a:solidFill>
              <a:srgbClr val="470A6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AD Synch Connector</a:t>
              </a:r>
            </a:p>
          </p:txBody>
        </p:sp>
        <p:sp>
          <p:nvSpPr>
            <p:cNvPr id="40" name="Rectangle 86"/>
            <p:cNvSpPr>
              <a:spLocks noChangeArrowheads="1"/>
            </p:cNvSpPr>
            <p:nvPr/>
          </p:nvSpPr>
          <p:spPr bwMode="auto">
            <a:xfrm>
              <a:off x="4223395" y="4538802"/>
              <a:ext cx="946772" cy="442024"/>
            </a:xfrm>
            <a:prstGeom prst="rect">
              <a:avLst/>
            </a:prstGeom>
            <a:solidFill>
              <a:srgbClr val="470A6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Application Proxy Connector</a:t>
              </a:r>
            </a:p>
          </p:txBody>
        </p:sp>
        <p:sp>
          <p:nvSpPr>
            <p:cNvPr id="41" name="Rectangle 86"/>
            <p:cNvSpPr>
              <a:spLocks noChangeArrowheads="1"/>
            </p:cNvSpPr>
            <p:nvPr/>
          </p:nvSpPr>
          <p:spPr bwMode="auto">
            <a:xfrm>
              <a:off x="4223396" y="5026937"/>
              <a:ext cx="2016347"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On premise applications</a:t>
              </a:r>
            </a:p>
          </p:txBody>
        </p:sp>
        <p:sp>
          <p:nvSpPr>
            <p:cNvPr id="6" name="Flowchart: Magnetic Disk 5"/>
            <p:cNvSpPr/>
            <p:nvPr/>
          </p:nvSpPr>
          <p:spPr>
            <a:xfrm>
              <a:off x="6984289" y="4661318"/>
              <a:ext cx="610947" cy="818043"/>
            </a:xfrm>
            <a:prstGeom prst="flowChartMagneticDisk">
              <a:avLst/>
            </a:prstGeom>
            <a:solidFill>
              <a:srgbClr val="005EB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prstClr val="white"/>
                  </a:solidFill>
                </a:rPr>
                <a:t>Workday</a:t>
              </a:r>
            </a:p>
            <a:p>
              <a:pPr algn="ctr"/>
              <a:r>
                <a:rPr lang="en-US" sz="800" dirty="0">
                  <a:solidFill>
                    <a:prstClr val="white"/>
                  </a:solidFill>
                </a:rPr>
                <a:t>(HR)</a:t>
              </a:r>
            </a:p>
          </p:txBody>
        </p:sp>
        <p:sp>
          <p:nvSpPr>
            <p:cNvPr id="44" name="Rectangle 86"/>
            <p:cNvSpPr>
              <a:spLocks noChangeArrowheads="1"/>
            </p:cNvSpPr>
            <p:nvPr/>
          </p:nvSpPr>
          <p:spPr bwMode="auto">
            <a:xfrm>
              <a:off x="3057782" y="3393469"/>
              <a:ext cx="763325"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AD</a:t>
              </a:r>
            </a:p>
          </p:txBody>
        </p:sp>
        <p:sp>
          <p:nvSpPr>
            <p:cNvPr id="46" name="Rectangle 86"/>
            <p:cNvSpPr>
              <a:spLocks noChangeArrowheads="1"/>
            </p:cNvSpPr>
            <p:nvPr/>
          </p:nvSpPr>
          <p:spPr bwMode="auto">
            <a:xfrm>
              <a:off x="3904498" y="3393469"/>
              <a:ext cx="1162252"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Application Proxy</a:t>
              </a:r>
            </a:p>
          </p:txBody>
        </p:sp>
        <p:sp>
          <p:nvSpPr>
            <p:cNvPr id="47" name="Rectangle 86"/>
            <p:cNvSpPr>
              <a:spLocks noChangeArrowheads="1"/>
            </p:cNvSpPr>
            <p:nvPr/>
          </p:nvSpPr>
          <p:spPr bwMode="auto">
            <a:xfrm>
              <a:off x="4113230" y="2167936"/>
              <a:ext cx="953520"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SSO Connectors</a:t>
              </a:r>
            </a:p>
          </p:txBody>
        </p:sp>
        <p:sp>
          <p:nvSpPr>
            <p:cNvPr id="48" name="Rectangle 86"/>
            <p:cNvSpPr>
              <a:spLocks noChangeArrowheads="1"/>
            </p:cNvSpPr>
            <p:nvPr/>
          </p:nvSpPr>
          <p:spPr bwMode="auto">
            <a:xfrm>
              <a:off x="3057782" y="2166703"/>
              <a:ext cx="965373" cy="441354"/>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Provisioning connectors</a:t>
              </a:r>
            </a:p>
          </p:txBody>
        </p:sp>
        <p:sp>
          <p:nvSpPr>
            <p:cNvPr id="49" name="Rectangle 86"/>
            <p:cNvSpPr>
              <a:spLocks noChangeArrowheads="1"/>
            </p:cNvSpPr>
            <p:nvPr/>
          </p:nvSpPr>
          <p:spPr bwMode="auto">
            <a:xfrm>
              <a:off x="5841581" y="2220069"/>
              <a:ext cx="1533622"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Cloud Applications</a:t>
              </a:r>
            </a:p>
          </p:txBody>
        </p:sp>
        <p:sp>
          <p:nvSpPr>
            <p:cNvPr id="50" name="Rectangle 86"/>
            <p:cNvSpPr>
              <a:spLocks noChangeArrowheads="1"/>
            </p:cNvSpPr>
            <p:nvPr/>
          </p:nvSpPr>
          <p:spPr bwMode="auto">
            <a:xfrm>
              <a:off x="3057781" y="2661195"/>
              <a:ext cx="2008968" cy="676012"/>
            </a:xfrm>
            <a:prstGeom prst="rect">
              <a:avLst/>
            </a:prstGeom>
            <a:solidFill>
              <a:srgbClr val="0091DA"/>
            </a:solidFill>
            <a:ln>
              <a:solidFill>
                <a:schemeClr val="bg1"/>
              </a:solidFill>
            </a:ln>
          </p:spPr>
          <p:txBody>
            <a:bodyPr vert="horz" wrap="square" lIns="91440" tIns="45720" rIns="91440" bIns="45720" numCol="1" anchor="t" anchorCtr="0" compatLnSpc="1">
              <a:prstTxWarp prst="textNoShape">
                <a:avLst/>
              </a:prstTxWarp>
            </a:bodyPr>
            <a:lstStyle/>
            <a:p>
              <a:pPr algn="ctr"/>
              <a:r>
                <a:rPr lang="en-US" sz="800" dirty="0">
                  <a:solidFill>
                    <a:prstClr val="white"/>
                  </a:solidFill>
                  <a:cs typeface="Arial" panose="020B0604020202020204" pitchFamily="34" charset="0"/>
                </a:rPr>
                <a:t>Azure Security Controls</a:t>
              </a:r>
            </a:p>
          </p:txBody>
        </p:sp>
        <p:sp>
          <p:nvSpPr>
            <p:cNvPr id="51" name="Rectangle 86"/>
            <p:cNvSpPr>
              <a:spLocks noChangeArrowheads="1"/>
            </p:cNvSpPr>
            <p:nvPr/>
          </p:nvSpPr>
          <p:spPr bwMode="auto">
            <a:xfrm>
              <a:off x="3057782" y="1673866"/>
              <a:ext cx="965373" cy="421201"/>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PIM</a:t>
              </a:r>
            </a:p>
          </p:txBody>
        </p:sp>
        <p:sp>
          <p:nvSpPr>
            <p:cNvPr id="56" name="Rectangle 86"/>
            <p:cNvSpPr>
              <a:spLocks noChangeArrowheads="1"/>
            </p:cNvSpPr>
            <p:nvPr/>
          </p:nvSpPr>
          <p:spPr bwMode="auto">
            <a:xfrm>
              <a:off x="5841579" y="1566768"/>
              <a:ext cx="1767630"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SaaS Applications</a:t>
              </a:r>
            </a:p>
          </p:txBody>
        </p:sp>
        <p:sp>
          <p:nvSpPr>
            <p:cNvPr id="11" name="Rectangle 10"/>
            <p:cNvSpPr/>
            <p:nvPr/>
          </p:nvSpPr>
          <p:spPr>
            <a:xfrm>
              <a:off x="5841579" y="2998940"/>
              <a:ext cx="1767630" cy="1064819"/>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b"/>
            <a:lstStyle/>
            <a:p>
              <a:pPr algn="ctr"/>
              <a:r>
                <a:rPr lang="en-US" sz="800" b="1" dirty="0">
                  <a:solidFill>
                    <a:srgbClr val="000000"/>
                  </a:solidFill>
                </a:rPr>
                <a:t>Azure Monitoring, Reporting </a:t>
              </a:r>
            </a:p>
            <a:p>
              <a:pPr algn="ctr"/>
              <a:r>
                <a:rPr lang="en-US" sz="800" b="1" dirty="0">
                  <a:solidFill>
                    <a:srgbClr val="000000"/>
                  </a:solidFill>
                </a:rPr>
                <a:t>&amp; Threat detection</a:t>
              </a:r>
            </a:p>
          </p:txBody>
        </p:sp>
        <p:sp>
          <p:nvSpPr>
            <p:cNvPr id="12" name="Rectangle 11"/>
            <p:cNvSpPr/>
            <p:nvPr/>
          </p:nvSpPr>
          <p:spPr>
            <a:xfrm>
              <a:off x="3111666" y="2868863"/>
              <a:ext cx="1003316" cy="189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Conditional Access</a:t>
              </a:r>
            </a:p>
          </p:txBody>
        </p:sp>
        <p:sp>
          <p:nvSpPr>
            <p:cNvPr id="13" name="Rectangle 12"/>
            <p:cNvSpPr/>
            <p:nvPr/>
          </p:nvSpPr>
          <p:spPr>
            <a:xfrm>
              <a:off x="4144348" y="2868863"/>
              <a:ext cx="385633" cy="189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MFA</a:t>
              </a:r>
            </a:p>
          </p:txBody>
        </p:sp>
        <p:sp>
          <p:nvSpPr>
            <p:cNvPr id="14" name="Rectangle 13"/>
            <p:cNvSpPr/>
            <p:nvPr/>
          </p:nvSpPr>
          <p:spPr>
            <a:xfrm>
              <a:off x="3109913" y="3092225"/>
              <a:ext cx="1003316" cy="173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Dynamic Groups</a:t>
              </a:r>
            </a:p>
          </p:txBody>
        </p:sp>
        <p:sp>
          <p:nvSpPr>
            <p:cNvPr id="15" name="Rectangle 14"/>
            <p:cNvSpPr/>
            <p:nvPr/>
          </p:nvSpPr>
          <p:spPr>
            <a:xfrm>
              <a:off x="4137402" y="3099838"/>
              <a:ext cx="877511" cy="165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DDoS protection</a:t>
              </a:r>
            </a:p>
          </p:txBody>
        </p:sp>
        <p:cxnSp>
          <p:nvCxnSpPr>
            <p:cNvPr id="17" name="Straight Arrow Connector 16"/>
            <p:cNvCxnSpPr/>
            <p:nvPr/>
          </p:nvCxnSpPr>
          <p:spPr>
            <a:xfrm flipH="1" flipV="1">
              <a:off x="3410095"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29980"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253360" y="1673865"/>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253360" y="1904839"/>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53360" y="2326380"/>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253360" y="2550324"/>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13466"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843"/>
            <p:cNvSpPr>
              <a:spLocks noChangeArrowheads="1"/>
            </p:cNvSpPr>
            <p:nvPr/>
          </p:nvSpPr>
          <p:spPr bwMode="auto">
            <a:xfrm>
              <a:off x="2794541" y="4227263"/>
              <a:ext cx="123110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Synch Users and Groups</a:t>
              </a:r>
            </a:p>
          </p:txBody>
        </p:sp>
        <p:sp>
          <p:nvSpPr>
            <p:cNvPr id="79" name="Rectangle 843"/>
            <p:cNvSpPr>
              <a:spLocks noChangeArrowheads="1"/>
            </p:cNvSpPr>
            <p:nvPr/>
          </p:nvSpPr>
          <p:spPr bwMode="auto">
            <a:xfrm>
              <a:off x="4620198" y="4227263"/>
              <a:ext cx="2180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SSO</a:t>
              </a:r>
            </a:p>
          </p:txBody>
        </p:sp>
        <p:sp>
          <p:nvSpPr>
            <p:cNvPr id="80" name="Rectangle 843"/>
            <p:cNvSpPr>
              <a:spLocks noChangeArrowheads="1"/>
            </p:cNvSpPr>
            <p:nvPr/>
          </p:nvSpPr>
          <p:spPr bwMode="auto">
            <a:xfrm>
              <a:off x="5091979" y="4227263"/>
              <a:ext cx="4696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Provision</a:t>
              </a:r>
            </a:p>
          </p:txBody>
        </p:sp>
        <p:sp>
          <p:nvSpPr>
            <p:cNvPr id="81" name="Rectangle 843"/>
            <p:cNvSpPr>
              <a:spLocks noChangeArrowheads="1"/>
            </p:cNvSpPr>
            <p:nvPr/>
          </p:nvSpPr>
          <p:spPr bwMode="auto">
            <a:xfrm>
              <a:off x="5418996" y="1534016"/>
              <a:ext cx="2180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SSO</a:t>
              </a:r>
            </a:p>
          </p:txBody>
        </p:sp>
        <p:sp>
          <p:nvSpPr>
            <p:cNvPr id="82" name="Rectangle 843"/>
            <p:cNvSpPr>
              <a:spLocks noChangeArrowheads="1"/>
            </p:cNvSpPr>
            <p:nvPr/>
          </p:nvSpPr>
          <p:spPr bwMode="auto">
            <a:xfrm>
              <a:off x="5418996" y="2171028"/>
              <a:ext cx="2180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SSO</a:t>
              </a:r>
            </a:p>
          </p:txBody>
        </p:sp>
        <p:sp>
          <p:nvSpPr>
            <p:cNvPr id="83" name="Rectangle 843"/>
            <p:cNvSpPr>
              <a:spLocks noChangeArrowheads="1"/>
            </p:cNvSpPr>
            <p:nvPr/>
          </p:nvSpPr>
          <p:spPr bwMode="auto">
            <a:xfrm>
              <a:off x="5293160" y="1760503"/>
              <a:ext cx="4696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Provision</a:t>
              </a:r>
            </a:p>
          </p:txBody>
        </p:sp>
        <p:sp>
          <p:nvSpPr>
            <p:cNvPr id="84" name="Rectangle 843"/>
            <p:cNvSpPr>
              <a:spLocks noChangeArrowheads="1"/>
            </p:cNvSpPr>
            <p:nvPr/>
          </p:nvSpPr>
          <p:spPr bwMode="auto">
            <a:xfrm>
              <a:off x="5293160" y="2404318"/>
              <a:ext cx="4696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Provision</a:t>
              </a:r>
            </a:p>
          </p:txBody>
        </p:sp>
        <p:cxnSp>
          <p:nvCxnSpPr>
            <p:cNvPr id="225" name="Straight Arrow Connector 224"/>
            <p:cNvCxnSpPr>
              <a:endCxn id="9" idx="1"/>
            </p:cNvCxnSpPr>
            <p:nvPr/>
          </p:nvCxnSpPr>
          <p:spPr>
            <a:xfrm>
              <a:off x="2043144" y="2726686"/>
              <a:ext cx="847057" cy="5785"/>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843"/>
            <p:cNvSpPr>
              <a:spLocks noChangeArrowheads="1"/>
            </p:cNvSpPr>
            <p:nvPr/>
          </p:nvSpPr>
          <p:spPr bwMode="auto">
            <a:xfrm>
              <a:off x="2107090" y="2563785"/>
              <a:ext cx="62196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Authenticate</a:t>
              </a:r>
            </a:p>
          </p:txBody>
        </p:sp>
        <p:sp>
          <p:nvSpPr>
            <p:cNvPr id="93" name="Rectangle 843"/>
            <p:cNvSpPr>
              <a:spLocks noChangeArrowheads="1"/>
            </p:cNvSpPr>
            <p:nvPr/>
          </p:nvSpPr>
          <p:spPr bwMode="auto">
            <a:xfrm>
              <a:off x="6581732" y="4734794"/>
              <a:ext cx="3524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User Feed</a:t>
              </a:r>
            </a:p>
          </p:txBody>
        </p:sp>
        <p:cxnSp>
          <p:nvCxnSpPr>
            <p:cNvPr id="229" name="Straight Arrow Connector 228"/>
            <p:cNvCxnSpPr>
              <a:endCxn id="7" idx="3"/>
            </p:cNvCxnSpPr>
            <p:nvPr/>
          </p:nvCxnSpPr>
          <p:spPr>
            <a:xfrm flipH="1">
              <a:off x="6505054" y="5070338"/>
              <a:ext cx="479234"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86"/>
            <p:cNvSpPr>
              <a:spLocks noChangeArrowheads="1"/>
            </p:cNvSpPr>
            <p:nvPr/>
          </p:nvSpPr>
          <p:spPr bwMode="auto">
            <a:xfrm>
              <a:off x="5253359" y="4549883"/>
              <a:ext cx="986383" cy="442024"/>
            </a:xfrm>
            <a:prstGeom prst="rect">
              <a:avLst/>
            </a:prstGeom>
            <a:solidFill>
              <a:srgbClr val="470A6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Sentinel agents</a:t>
              </a:r>
            </a:p>
          </p:txBody>
        </p:sp>
        <p:sp>
          <p:nvSpPr>
            <p:cNvPr id="232" name="Cloud 231"/>
            <p:cNvSpPr/>
            <p:nvPr/>
          </p:nvSpPr>
          <p:spPr>
            <a:xfrm>
              <a:off x="4485951" y="1414463"/>
              <a:ext cx="720397" cy="257175"/>
            </a:xfrm>
            <a:prstGeom prst="cloud">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prstClr val="white"/>
                  </a:solidFill>
                </a:rPr>
                <a:t>Azure Tenant</a:t>
              </a:r>
            </a:p>
          </p:txBody>
        </p:sp>
        <p:sp>
          <p:nvSpPr>
            <p:cNvPr id="99" name="Rectangle 843"/>
            <p:cNvSpPr>
              <a:spLocks noChangeArrowheads="1"/>
            </p:cNvSpPr>
            <p:nvPr/>
          </p:nvSpPr>
          <p:spPr bwMode="auto">
            <a:xfrm>
              <a:off x="3094976" y="3917644"/>
              <a:ext cx="19396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Azure Identity and Access Management</a:t>
              </a:r>
            </a:p>
          </p:txBody>
        </p:sp>
        <p:sp>
          <p:nvSpPr>
            <p:cNvPr id="100" name="Rectangle 843"/>
            <p:cNvSpPr>
              <a:spLocks noChangeArrowheads="1"/>
            </p:cNvSpPr>
            <p:nvPr/>
          </p:nvSpPr>
          <p:spPr bwMode="auto">
            <a:xfrm>
              <a:off x="5841579" y="5525220"/>
              <a:ext cx="57227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On-premise</a:t>
              </a:r>
            </a:p>
          </p:txBody>
        </p:sp>
        <p:cxnSp>
          <p:nvCxnSpPr>
            <p:cNvPr id="235" name="Straight Arrow Connector 234"/>
            <p:cNvCxnSpPr/>
            <p:nvPr/>
          </p:nvCxnSpPr>
          <p:spPr>
            <a:xfrm>
              <a:off x="7461520" y="2018192"/>
              <a:ext cx="11528" cy="98075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6970338" y="2661197"/>
              <a:ext cx="0" cy="35132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V="1">
              <a:off x="6007183"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86"/>
            <p:cNvSpPr>
              <a:spLocks noChangeArrowheads="1"/>
            </p:cNvSpPr>
            <p:nvPr/>
          </p:nvSpPr>
          <p:spPr bwMode="auto">
            <a:xfrm>
              <a:off x="5965141" y="3054610"/>
              <a:ext cx="1507906" cy="676012"/>
            </a:xfrm>
            <a:prstGeom prst="rect">
              <a:avLst/>
            </a:prstGeom>
            <a:solidFill>
              <a:srgbClr val="470A68"/>
            </a:solidFill>
            <a:ln>
              <a:solidFill>
                <a:schemeClr val="bg1"/>
              </a:solidFill>
            </a:ln>
          </p:spPr>
          <p:txBody>
            <a:bodyPr vert="horz" wrap="square" lIns="91440" tIns="45720" rIns="91440" bIns="45720" numCol="1" anchor="t" anchorCtr="0" compatLnSpc="1">
              <a:prstTxWarp prst="textNoShape">
                <a:avLst/>
              </a:prstTxWarp>
            </a:bodyPr>
            <a:lstStyle/>
            <a:p>
              <a:pPr algn="ctr"/>
              <a:r>
                <a:rPr lang="en-US" sz="800" dirty="0">
                  <a:solidFill>
                    <a:prstClr val="white"/>
                  </a:solidFill>
                  <a:cs typeface="Arial" panose="020B0604020202020204" pitchFamily="34" charset="0"/>
                </a:rPr>
                <a:t>Azure Sentinel</a:t>
              </a:r>
            </a:p>
          </p:txBody>
        </p:sp>
        <p:sp>
          <p:nvSpPr>
            <p:cNvPr id="109" name="Rectangle 108"/>
            <p:cNvSpPr/>
            <p:nvPr/>
          </p:nvSpPr>
          <p:spPr>
            <a:xfrm>
              <a:off x="6048058" y="3261345"/>
              <a:ext cx="653705" cy="12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Dashboards</a:t>
              </a:r>
            </a:p>
          </p:txBody>
        </p:sp>
        <p:sp>
          <p:nvSpPr>
            <p:cNvPr id="122" name="Rectangle 121"/>
            <p:cNvSpPr/>
            <p:nvPr/>
          </p:nvSpPr>
          <p:spPr>
            <a:xfrm>
              <a:off x="6773783" y="3254088"/>
              <a:ext cx="653705" cy="12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Reports</a:t>
              </a:r>
            </a:p>
          </p:txBody>
        </p:sp>
        <p:sp>
          <p:nvSpPr>
            <p:cNvPr id="123" name="Rectangle 122"/>
            <p:cNvSpPr/>
            <p:nvPr/>
          </p:nvSpPr>
          <p:spPr>
            <a:xfrm>
              <a:off x="6049058" y="3460376"/>
              <a:ext cx="483215" cy="137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Alerts</a:t>
              </a:r>
            </a:p>
          </p:txBody>
        </p:sp>
        <p:sp>
          <p:nvSpPr>
            <p:cNvPr id="124" name="Rectangle 123"/>
            <p:cNvSpPr/>
            <p:nvPr/>
          </p:nvSpPr>
          <p:spPr>
            <a:xfrm>
              <a:off x="6594855" y="3456477"/>
              <a:ext cx="832392" cy="14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Threat detection</a:t>
              </a:r>
            </a:p>
          </p:txBody>
        </p:sp>
        <p:sp>
          <p:nvSpPr>
            <p:cNvPr id="125" name="Rectangle 843"/>
            <p:cNvSpPr>
              <a:spLocks noChangeArrowheads="1"/>
            </p:cNvSpPr>
            <p:nvPr/>
          </p:nvSpPr>
          <p:spPr bwMode="auto">
            <a:xfrm>
              <a:off x="6039276" y="4227263"/>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sp>
          <p:nvSpPr>
            <p:cNvPr id="126" name="Rectangle 843"/>
            <p:cNvSpPr>
              <a:spLocks noChangeArrowheads="1"/>
            </p:cNvSpPr>
            <p:nvPr/>
          </p:nvSpPr>
          <p:spPr bwMode="auto">
            <a:xfrm>
              <a:off x="7001111" y="2770581"/>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sp>
          <p:nvSpPr>
            <p:cNvPr id="127" name="Rectangle 843"/>
            <p:cNvSpPr>
              <a:spLocks noChangeArrowheads="1"/>
            </p:cNvSpPr>
            <p:nvPr/>
          </p:nvSpPr>
          <p:spPr bwMode="auto">
            <a:xfrm>
              <a:off x="7554733" y="2770581"/>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sp>
          <p:nvSpPr>
            <p:cNvPr id="130" name="Rectangle 86"/>
            <p:cNvSpPr>
              <a:spLocks noChangeArrowheads="1"/>
            </p:cNvSpPr>
            <p:nvPr/>
          </p:nvSpPr>
          <p:spPr bwMode="auto">
            <a:xfrm>
              <a:off x="4115577" y="1674675"/>
              <a:ext cx="965373"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Approval Workflows</a:t>
              </a:r>
            </a:p>
          </p:txBody>
        </p:sp>
        <p:cxnSp>
          <p:nvCxnSpPr>
            <p:cNvPr id="254" name="Straight Arrow Connector 253"/>
            <p:cNvCxnSpPr>
              <a:endCxn id="11" idx="1"/>
            </p:cNvCxnSpPr>
            <p:nvPr/>
          </p:nvCxnSpPr>
          <p:spPr>
            <a:xfrm>
              <a:off x="5239384" y="3531076"/>
              <a:ext cx="602197" cy="275"/>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843"/>
            <p:cNvSpPr>
              <a:spLocks noChangeArrowheads="1"/>
            </p:cNvSpPr>
            <p:nvPr/>
          </p:nvSpPr>
          <p:spPr bwMode="auto">
            <a:xfrm>
              <a:off x="5314852" y="3347796"/>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grpSp>
      <p:sp>
        <p:nvSpPr>
          <p:cNvPr id="257" name="TextBox 256"/>
          <p:cNvSpPr txBox="1"/>
          <p:nvPr/>
        </p:nvSpPr>
        <p:spPr>
          <a:xfrm>
            <a:off x="8649083" y="1321350"/>
            <a:ext cx="2544876" cy="4555575"/>
          </a:xfrm>
          <a:prstGeom prst="rect">
            <a:avLst/>
          </a:prstGeom>
          <a:noFill/>
        </p:spPr>
        <p:txBody>
          <a:bodyPr wrap="square" lIns="40958" tIns="40958" rIns="40958" bIns="40958" rtlCol="0">
            <a:noAutofit/>
          </a:bodyPr>
          <a:lstStyle/>
          <a:p>
            <a:pPr>
              <a:spcAft>
                <a:spcPts val="450"/>
              </a:spcAft>
            </a:pPr>
            <a:r>
              <a:rPr lang="en-US" sz="1000" dirty="0">
                <a:solidFill>
                  <a:srgbClr val="000000"/>
                </a:solidFill>
              </a:rPr>
              <a:t>Description:</a:t>
            </a:r>
          </a:p>
          <a:p>
            <a:pPr marL="214313" indent="-214313">
              <a:spcAft>
                <a:spcPts val="450"/>
              </a:spcAft>
              <a:buFont typeface="Arial" panose="020B0604020202020204" pitchFamily="34" charset="0"/>
              <a:buChar char="•"/>
            </a:pPr>
            <a:endParaRPr lang="en-US" sz="1000" dirty="0">
              <a:solidFill>
                <a:srgbClr val="000000"/>
              </a:solidFill>
            </a:endParaRPr>
          </a:p>
        </p:txBody>
      </p:sp>
    </p:spTree>
    <p:extLst>
      <p:ext uri="{BB962C8B-B14F-4D97-AF65-F5344CB8AC3E}">
        <p14:creationId xmlns:p14="http://schemas.microsoft.com/office/powerpoint/2010/main" val="2846453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AC985B-396C-4632-BAFD-683634FFED57}"/>
              </a:ext>
            </a:extLst>
          </p:cNvPr>
          <p:cNvSpPr>
            <a:spLocks noGrp="1"/>
          </p:cNvSpPr>
          <p:nvPr>
            <p:ph type="title"/>
          </p:nvPr>
        </p:nvSpPr>
        <p:spPr>
          <a:xfrm>
            <a:off x="998400" y="431800"/>
            <a:ext cx="10195200" cy="533400"/>
          </a:xfrm>
        </p:spPr>
        <p:txBody>
          <a:bodyPr/>
          <a:lstStyle/>
          <a:p>
            <a:r>
              <a:rPr lang="en-US" dirty="0"/>
              <a:t>Container security</a:t>
            </a:r>
          </a:p>
        </p:txBody>
      </p:sp>
      <p:sp>
        <p:nvSpPr>
          <p:cNvPr id="3" name="Text Placeholder 2">
            <a:extLst>
              <a:ext uri="{FF2B5EF4-FFF2-40B4-BE49-F238E27FC236}">
                <a16:creationId xmlns="" xmlns:a16="http://schemas.microsoft.com/office/drawing/2014/main" id="{5566EF6F-D879-4175-BC50-E574BCBBA212}"/>
              </a:ext>
            </a:extLst>
          </p:cNvPr>
          <p:cNvSpPr>
            <a:spLocks noGrp="1"/>
          </p:cNvSpPr>
          <p:nvPr>
            <p:ph type="body" sz="quarter" idx="12"/>
          </p:nvPr>
        </p:nvSpPr>
        <p:spPr/>
        <p:txBody>
          <a:bodyPr/>
          <a:lstStyle/>
          <a:p>
            <a:r>
              <a:rPr lang="en-US" dirty="0"/>
              <a:t>Sample reference architectures</a:t>
            </a:r>
          </a:p>
        </p:txBody>
      </p:sp>
      <p:grpSp>
        <p:nvGrpSpPr>
          <p:cNvPr id="6" name="Group 5"/>
          <p:cNvGrpSpPr/>
          <p:nvPr/>
        </p:nvGrpSpPr>
        <p:grpSpPr>
          <a:xfrm>
            <a:off x="998399" y="1322388"/>
            <a:ext cx="7454600" cy="4554536"/>
            <a:chOff x="998399" y="1322388"/>
            <a:chExt cx="7454600" cy="4554536"/>
          </a:xfrm>
        </p:grpSpPr>
        <p:sp>
          <p:nvSpPr>
            <p:cNvPr id="111" name="Rectangle 110"/>
            <p:cNvSpPr/>
            <p:nvPr/>
          </p:nvSpPr>
          <p:spPr>
            <a:xfrm>
              <a:off x="998399" y="1322388"/>
              <a:ext cx="7454600" cy="4554536"/>
            </a:xfrm>
            <a:prstGeom prst="rect">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54" name="Freeform 5"/>
            <p:cNvSpPr>
              <a:spLocks/>
            </p:cNvSpPr>
            <p:nvPr/>
          </p:nvSpPr>
          <p:spPr bwMode="auto">
            <a:xfrm>
              <a:off x="1148983" y="3484542"/>
              <a:ext cx="181319" cy="285554"/>
            </a:xfrm>
            <a:custGeom>
              <a:avLst/>
              <a:gdLst>
                <a:gd name="T0" fmla="*/ 1 w 205"/>
                <a:gd name="T1" fmla="*/ 95 h 315"/>
                <a:gd name="T2" fmla="*/ 1 w 205"/>
                <a:gd name="T3" fmla="*/ 32 h 315"/>
                <a:gd name="T4" fmla="*/ 32 w 205"/>
                <a:gd name="T5" fmla="*/ 1 h 315"/>
                <a:gd name="T6" fmla="*/ 54 w 205"/>
                <a:gd name="T7" fmla="*/ 1 h 315"/>
                <a:gd name="T8" fmla="*/ 79 w 205"/>
                <a:gd name="T9" fmla="*/ 8 h 315"/>
                <a:gd name="T10" fmla="*/ 117 w 205"/>
                <a:gd name="T11" fmla="*/ 31 h 315"/>
                <a:gd name="T12" fmla="*/ 124 w 205"/>
                <a:gd name="T13" fmla="*/ 32 h 315"/>
                <a:gd name="T14" fmla="*/ 166 w 205"/>
                <a:gd name="T15" fmla="*/ 32 h 315"/>
                <a:gd name="T16" fmla="*/ 189 w 205"/>
                <a:gd name="T17" fmla="*/ 55 h 315"/>
                <a:gd name="T18" fmla="*/ 167 w 205"/>
                <a:gd name="T19" fmla="*/ 79 h 315"/>
                <a:gd name="T20" fmla="*/ 111 w 205"/>
                <a:gd name="T21" fmla="*/ 80 h 315"/>
                <a:gd name="T22" fmla="*/ 97 w 205"/>
                <a:gd name="T23" fmla="*/ 75 h 315"/>
                <a:gd name="T24" fmla="*/ 84 w 205"/>
                <a:gd name="T25" fmla="*/ 66 h 315"/>
                <a:gd name="T26" fmla="*/ 80 w 205"/>
                <a:gd name="T27" fmla="*/ 69 h 315"/>
                <a:gd name="T28" fmla="*/ 80 w 205"/>
                <a:gd name="T29" fmla="*/ 137 h 315"/>
                <a:gd name="T30" fmla="*/ 85 w 205"/>
                <a:gd name="T31" fmla="*/ 142 h 315"/>
                <a:gd name="T32" fmla="*/ 139 w 205"/>
                <a:gd name="T33" fmla="*/ 142 h 315"/>
                <a:gd name="T34" fmla="*/ 172 w 205"/>
                <a:gd name="T35" fmla="*/ 162 h 315"/>
                <a:gd name="T36" fmla="*/ 174 w 205"/>
                <a:gd name="T37" fmla="*/ 174 h 315"/>
                <a:gd name="T38" fmla="*/ 174 w 205"/>
                <a:gd name="T39" fmla="*/ 276 h 315"/>
                <a:gd name="T40" fmla="*/ 181 w 205"/>
                <a:gd name="T41" fmla="*/ 283 h 315"/>
                <a:gd name="T42" fmla="*/ 190 w 205"/>
                <a:gd name="T43" fmla="*/ 283 h 315"/>
                <a:gd name="T44" fmla="*/ 205 w 205"/>
                <a:gd name="T45" fmla="*/ 297 h 315"/>
                <a:gd name="T46" fmla="*/ 191 w 205"/>
                <a:gd name="T47" fmla="*/ 314 h 315"/>
                <a:gd name="T48" fmla="*/ 140 w 205"/>
                <a:gd name="T49" fmla="*/ 314 h 315"/>
                <a:gd name="T50" fmla="*/ 126 w 205"/>
                <a:gd name="T51" fmla="*/ 298 h 315"/>
                <a:gd name="T52" fmla="*/ 126 w 205"/>
                <a:gd name="T53" fmla="*/ 230 h 315"/>
                <a:gd name="T54" fmla="*/ 126 w 205"/>
                <a:gd name="T55" fmla="*/ 195 h 315"/>
                <a:gd name="T56" fmla="*/ 121 w 205"/>
                <a:gd name="T57" fmla="*/ 189 h 315"/>
                <a:gd name="T58" fmla="*/ 35 w 205"/>
                <a:gd name="T59" fmla="*/ 189 h 315"/>
                <a:gd name="T60" fmla="*/ 1 w 205"/>
                <a:gd name="T61" fmla="*/ 156 h 315"/>
                <a:gd name="T62" fmla="*/ 1 w 205"/>
                <a:gd name="T63" fmla="*/ 9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315">
                  <a:moveTo>
                    <a:pt x="1" y="95"/>
                  </a:moveTo>
                  <a:cubicBezTo>
                    <a:pt x="1" y="74"/>
                    <a:pt x="1" y="53"/>
                    <a:pt x="1" y="32"/>
                  </a:cubicBezTo>
                  <a:cubicBezTo>
                    <a:pt x="1" y="14"/>
                    <a:pt x="15" y="1"/>
                    <a:pt x="32" y="1"/>
                  </a:cubicBezTo>
                  <a:cubicBezTo>
                    <a:pt x="40" y="1"/>
                    <a:pt x="47" y="1"/>
                    <a:pt x="54" y="1"/>
                  </a:cubicBezTo>
                  <a:cubicBezTo>
                    <a:pt x="63" y="0"/>
                    <a:pt x="72" y="3"/>
                    <a:pt x="79" y="8"/>
                  </a:cubicBezTo>
                  <a:cubicBezTo>
                    <a:pt x="92" y="15"/>
                    <a:pt x="105" y="23"/>
                    <a:pt x="117" y="31"/>
                  </a:cubicBezTo>
                  <a:cubicBezTo>
                    <a:pt x="119" y="32"/>
                    <a:pt x="122" y="32"/>
                    <a:pt x="124" y="32"/>
                  </a:cubicBezTo>
                  <a:cubicBezTo>
                    <a:pt x="138" y="32"/>
                    <a:pt x="152" y="32"/>
                    <a:pt x="166" y="32"/>
                  </a:cubicBezTo>
                  <a:cubicBezTo>
                    <a:pt x="179" y="32"/>
                    <a:pt x="189" y="42"/>
                    <a:pt x="189" y="55"/>
                  </a:cubicBezTo>
                  <a:cubicBezTo>
                    <a:pt x="189" y="69"/>
                    <a:pt x="180" y="79"/>
                    <a:pt x="167" y="79"/>
                  </a:cubicBezTo>
                  <a:cubicBezTo>
                    <a:pt x="148" y="80"/>
                    <a:pt x="130" y="80"/>
                    <a:pt x="111" y="80"/>
                  </a:cubicBezTo>
                  <a:cubicBezTo>
                    <a:pt x="106" y="80"/>
                    <a:pt x="102" y="77"/>
                    <a:pt x="97" y="75"/>
                  </a:cubicBezTo>
                  <a:cubicBezTo>
                    <a:pt x="93" y="72"/>
                    <a:pt x="88" y="69"/>
                    <a:pt x="84" y="66"/>
                  </a:cubicBezTo>
                  <a:cubicBezTo>
                    <a:pt x="80" y="64"/>
                    <a:pt x="80" y="65"/>
                    <a:pt x="80" y="69"/>
                  </a:cubicBezTo>
                  <a:cubicBezTo>
                    <a:pt x="80" y="91"/>
                    <a:pt x="80" y="114"/>
                    <a:pt x="80" y="137"/>
                  </a:cubicBezTo>
                  <a:cubicBezTo>
                    <a:pt x="80" y="141"/>
                    <a:pt x="81" y="142"/>
                    <a:pt x="85" y="142"/>
                  </a:cubicBezTo>
                  <a:cubicBezTo>
                    <a:pt x="103" y="142"/>
                    <a:pt x="121" y="142"/>
                    <a:pt x="139" y="142"/>
                  </a:cubicBezTo>
                  <a:cubicBezTo>
                    <a:pt x="156" y="142"/>
                    <a:pt x="166" y="148"/>
                    <a:pt x="172" y="162"/>
                  </a:cubicBezTo>
                  <a:cubicBezTo>
                    <a:pt x="173" y="166"/>
                    <a:pt x="174" y="170"/>
                    <a:pt x="174" y="174"/>
                  </a:cubicBezTo>
                  <a:cubicBezTo>
                    <a:pt x="174" y="208"/>
                    <a:pt x="174" y="242"/>
                    <a:pt x="174" y="276"/>
                  </a:cubicBezTo>
                  <a:cubicBezTo>
                    <a:pt x="174" y="283"/>
                    <a:pt x="174" y="283"/>
                    <a:pt x="181" y="283"/>
                  </a:cubicBezTo>
                  <a:cubicBezTo>
                    <a:pt x="184" y="283"/>
                    <a:pt x="187" y="283"/>
                    <a:pt x="190" y="283"/>
                  </a:cubicBezTo>
                  <a:cubicBezTo>
                    <a:pt x="198" y="283"/>
                    <a:pt x="205" y="289"/>
                    <a:pt x="205" y="297"/>
                  </a:cubicBezTo>
                  <a:cubicBezTo>
                    <a:pt x="205" y="307"/>
                    <a:pt x="200" y="314"/>
                    <a:pt x="191" y="314"/>
                  </a:cubicBezTo>
                  <a:cubicBezTo>
                    <a:pt x="174" y="315"/>
                    <a:pt x="157" y="315"/>
                    <a:pt x="140" y="314"/>
                  </a:cubicBezTo>
                  <a:cubicBezTo>
                    <a:pt x="132" y="314"/>
                    <a:pt x="126" y="307"/>
                    <a:pt x="126" y="298"/>
                  </a:cubicBezTo>
                  <a:cubicBezTo>
                    <a:pt x="126" y="276"/>
                    <a:pt x="126" y="253"/>
                    <a:pt x="126" y="230"/>
                  </a:cubicBezTo>
                  <a:cubicBezTo>
                    <a:pt x="126" y="218"/>
                    <a:pt x="126" y="206"/>
                    <a:pt x="126" y="195"/>
                  </a:cubicBezTo>
                  <a:cubicBezTo>
                    <a:pt x="126" y="190"/>
                    <a:pt x="125" y="189"/>
                    <a:pt x="121" y="189"/>
                  </a:cubicBezTo>
                  <a:cubicBezTo>
                    <a:pt x="92" y="189"/>
                    <a:pt x="63" y="189"/>
                    <a:pt x="35" y="189"/>
                  </a:cubicBezTo>
                  <a:cubicBezTo>
                    <a:pt x="15" y="190"/>
                    <a:pt x="0" y="173"/>
                    <a:pt x="1" y="156"/>
                  </a:cubicBezTo>
                  <a:cubicBezTo>
                    <a:pt x="2" y="135"/>
                    <a:pt x="1" y="115"/>
                    <a:pt x="1" y="95"/>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5" name="Freeform 6"/>
            <p:cNvSpPr>
              <a:spLocks/>
            </p:cNvSpPr>
            <p:nvPr/>
          </p:nvSpPr>
          <p:spPr bwMode="auto">
            <a:xfrm>
              <a:off x="1260564" y="3398212"/>
              <a:ext cx="195266" cy="371884"/>
            </a:xfrm>
            <a:custGeom>
              <a:avLst/>
              <a:gdLst>
                <a:gd name="T0" fmla="*/ 129 w 220"/>
                <a:gd name="T1" fmla="*/ 190 h 410"/>
                <a:gd name="T2" fmla="*/ 127 w 220"/>
                <a:gd name="T3" fmla="*/ 178 h 410"/>
                <a:gd name="T4" fmla="*/ 136 w 220"/>
                <a:gd name="T5" fmla="*/ 174 h 410"/>
                <a:gd name="T6" fmla="*/ 152 w 220"/>
                <a:gd name="T7" fmla="*/ 174 h 410"/>
                <a:gd name="T8" fmla="*/ 157 w 220"/>
                <a:gd name="T9" fmla="*/ 170 h 410"/>
                <a:gd name="T10" fmla="*/ 157 w 220"/>
                <a:gd name="T11" fmla="*/ 120 h 410"/>
                <a:gd name="T12" fmla="*/ 153 w 220"/>
                <a:gd name="T13" fmla="*/ 118 h 410"/>
                <a:gd name="T14" fmla="*/ 152 w 220"/>
                <a:gd name="T15" fmla="*/ 119 h 410"/>
                <a:gd name="T16" fmla="*/ 139 w 220"/>
                <a:gd name="T17" fmla="*/ 136 h 410"/>
                <a:gd name="T18" fmla="*/ 134 w 220"/>
                <a:gd name="T19" fmla="*/ 153 h 410"/>
                <a:gd name="T20" fmla="*/ 125 w 220"/>
                <a:gd name="T21" fmla="*/ 159 h 410"/>
                <a:gd name="T22" fmla="*/ 107 w 220"/>
                <a:gd name="T23" fmla="*/ 154 h 410"/>
                <a:gd name="T24" fmla="*/ 103 w 220"/>
                <a:gd name="T25" fmla="*/ 143 h 410"/>
                <a:gd name="T26" fmla="*/ 114 w 220"/>
                <a:gd name="T27" fmla="*/ 102 h 410"/>
                <a:gd name="T28" fmla="*/ 140 w 220"/>
                <a:gd name="T29" fmla="*/ 10 h 410"/>
                <a:gd name="T30" fmla="*/ 154 w 220"/>
                <a:gd name="T31" fmla="*/ 3 h 410"/>
                <a:gd name="T32" fmla="*/ 166 w 220"/>
                <a:gd name="T33" fmla="*/ 6 h 410"/>
                <a:gd name="T34" fmla="*/ 172 w 220"/>
                <a:gd name="T35" fmla="*/ 18 h 410"/>
                <a:gd name="T36" fmla="*/ 163 w 220"/>
                <a:gd name="T37" fmla="*/ 48 h 410"/>
                <a:gd name="T38" fmla="*/ 164 w 220"/>
                <a:gd name="T39" fmla="*/ 57 h 410"/>
                <a:gd name="T40" fmla="*/ 173 w 220"/>
                <a:gd name="T41" fmla="*/ 96 h 410"/>
                <a:gd name="T42" fmla="*/ 173 w 220"/>
                <a:gd name="T43" fmla="*/ 184 h 410"/>
                <a:gd name="T44" fmla="*/ 179 w 220"/>
                <a:gd name="T45" fmla="*/ 190 h 410"/>
                <a:gd name="T46" fmla="*/ 208 w 220"/>
                <a:gd name="T47" fmla="*/ 190 h 410"/>
                <a:gd name="T48" fmla="*/ 220 w 220"/>
                <a:gd name="T49" fmla="*/ 201 h 410"/>
                <a:gd name="T50" fmla="*/ 220 w 220"/>
                <a:gd name="T51" fmla="*/ 399 h 410"/>
                <a:gd name="T52" fmla="*/ 210 w 220"/>
                <a:gd name="T53" fmla="*/ 410 h 410"/>
                <a:gd name="T54" fmla="*/ 120 w 220"/>
                <a:gd name="T55" fmla="*/ 409 h 410"/>
                <a:gd name="T56" fmla="*/ 110 w 220"/>
                <a:gd name="T57" fmla="*/ 399 h 410"/>
                <a:gd name="T58" fmla="*/ 110 w 220"/>
                <a:gd name="T59" fmla="*/ 387 h 410"/>
                <a:gd name="T60" fmla="*/ 119 w 220"/>
                <a:gd name="T61" fmla="*/ 378 h 410"/>
                <a:gd name="T62" fmla="*/ 152 w 220"/>
                <a:gd name="T63" fmla="*/ 378 h 410"/>
                <a:gd name="T64" fmla="*/ 157 w 220"/>
                <a:gd name="T65" fmla="*/ 373 h 410"/>
                <a:gd name="T66" fmla="*/ 157 w 220"/>
                <a:gd name="T67" fmla="*/ 226 h 410"/>
                <a:gd name="T68" fmla="*/ 151 w 220"/>
                <a:gd name="T69" fmla="*/ 222 h 410"/>
                <a:gd name="T70" fmla="*/ 12 w 220"/>
                <a:gd name="T71" fmla="*/ 222 h 410"/>
                <a:gd name="T72" fmla="*/ 0 w 220"/>
                <a:gd name="T73" fmla="*/ 209 h 410"/>
                <a:gd name="T74" fmla="*/ 0 w 220"/>
                <a:gd name="T75" fmla="*/ 200 h 410"/>
                <a:gd name="T76" fmla="*/ 11 w 220"/>
                <a:gd name="T77" fmla="*/ 190 h 410"/>
                <a:gd name="T78" fmla="*/ 82 w 220"/>
                <a:gd name="T79" fmla="*/ 190 h 410"/>
                <a:gd name="T80" fmla="*/ 129 w 220"/>
                <a:gd name="T81" fmla="*/ 1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410">
                  <a:moveTo>
                    <a:pt x="129" y="190"/>
                  </a:moveTo>
                  <a:cubicBezTo>
                    <a:pt x="126" y="186"/>
                    <a:pt x="124" y="182"/>
                    <a:pt x="127" y="178"/>
                  </a:cubicBezTo>
                  <a:cubicBezTo>
                    <a:pt x="129" y="174"/>
                    <a:pt x="132" y="174"/>
                    <a:pt x="136" y="174"/>
                  </a:cubicBezTo>
                  <a:cubicBezTo>
                    <a:pt x="142" y="174"/>
                    <a:pt x="147" y="174"/>
                    <a:pt x="152" y="174"/>
                  </a:cubicBezTo>
                  <a:cubicBezTo>
                    <a:pt x="155" y="174"/>
                    <a:pt x="157" y="173"/>
                    <a:pt x="157" y="170"/>
                  </a:cubicBezTo>
                  <a:cubicBezTo>
                    <a:pt x="157" y="153"/>
                    <a:pt x="157" y="137"/>
                    <a:pt x="157" y="120"/>
                  </a:cubicBezTo>
                  <a:cubicBezTo>
                    <a:pt x="157" y="117"/>
                    <a:pt x="156" y="117"/>
                    <a:pt x="153" y="118"/>
                  </a:cubicBezTo>
                  <a:cubicBezTo>
                    <a:pt x="153" y="119"/>
                    <a:pt x="152" y="119"/>
                    <a:pt x="152" y="119"/>
                  </a:cubicBezTo>
                  <a:cubicBezTo>
                    <a:pt x="144" y="122"/>
                    <a:pt x="140" y="128"/>
                    <a:pt x="139" y="136"/>
                  </a:cubicBezTo>
                  <a:cubicBezTo>
                    <a:pt x="137" y="142"/>
                    <a:pt x="136" y="148"/>
                    <a:pt x="134" y="153"/>
                  </a:cubicBezTo>
                  <a:cubicBezTo>
                    <a:pt x="132" y="158"/>
                    <a:pt x="130" y="160"/>
                    <a:pt x="125" y="159"/>
                  </a:cubicBezTo>
                  <a:cubicBezTo>
                    <a:pt x="119" y="157"/>
                    <a:pt x="113" y="156"/>
                    <a:pt x="107" y="154"/>
                  </a:cubicBezTo>
                  <a:cubicBezTo>
                    <a:pt x="102" y="152"/>
                    <a:pt x="101" y="149"/>
                    <a:pt x="103" y="143"/>
                  </a:cubicBezTo>
                  <a:cubicBezTo>
                    <a:pt x="107" y="129"/>
                    <a:pt x="110" y="116"/>
                    <a:pt x="114" y="102"/>
                  </a:cubicBezTo>
                  <a:cubicBezTo>
                    <a:pt x="123" y="72"/>
                    <a:pt x="132" y="41"/>
                    <a:pt x="140" y="10"/>
                  </a:cubicBezTo>
                  <a:cubicBezTo>
                    <a:pt x="143" y="2"/>
                    <a:pt x="145" y="0"/>
                    <a:pt x="154" y="3"/>
                  </a:cubicBezTo>
                  <a:cubicBezTo>
                    <a:pt x="158" y="4"/>
                    <a:pt x="162" y="5"/>
                    <a:pt x="166" y="6"/>
                  </a:cubicBezTo>
                  <a:cubicBezTo>
                    <a:pt x="173" y="8"/>
                    <a:pt x="174" y="11"/>
                    <a:pt x="172" y="18"/>
                  </a:cubicBezTo>
                  <a:cubicBezTo>
                    <a:pt x="169" y="28"/>
                    <a:pt x="167" y="38"/>
                    <a:pt x="163" y="48"/>
                  </a:cubicBezTo>
                  <a:cubicBezTo>
                    <a:pt x="163" y="52"/>
                    <a:pt x="162" y="54"/>
                    <a:pt x="164" y="57"/>
                  </a:cubicBezTo>
                  <a:cubicBezTo>
                    <a:pt x="172" y="69"/>
                    <a:pt x="174" y="82"/>
                    <a:pt x="173" y="96"/>
                  </a:cubicBezTo>
                  <a:cubicBezTo>
                    <a:pt x="173" y="126"/>
                    <a:pt x="173" y="155"/>
                    <a:pt x="173" y="184"/>
                  </a:cubicBezTo>
                  <a:cubicBezTo>
                    <a:pt x="173" y="188"/>
                    <a:pt x="174" y="190"/>
                    <a:pt x="179" y="190"/>
                  </a:cubicBezTo>
                  <a:cubicBezTo>
                    <a:pt x="189" y="189"/>
                    <a:pt x="199" y="190"/>
                    <a:pt x="208" y="190"/>
                  </a:cubicBezTo>
                  <a:cubicBezTo>
                    <a:pt x="217" y="190"/>
                    <a:pt x="220" y="193"/>
                    <a:pt x="220" y="201"/>
                  </a:cubicBezTo>
                  <a:cubicBezTo>
                    <a:pt x="220" y="267"/>
                    <a:pt x="220" y="333"/>
                    <a:pt x="220" y="399"/>
                  </a:cubicBezTo>
                  <a:cubicBezTo>
                    <a:pt x="220" y="406"/>
                    <a:pt x="216" y="410"/>
                    <a:pt x="210" y="410"/>
                  </a:cubicBezTo>
                  <a:cubicBezTo>
                    <a:pt x="180" y="410"/>
                    <a:pt x="150" y="410"/>
                    <a:pt x="120" y="409"/>
                  </a:cubicBezTo>
                  <a:cubicBezTo>
                    <a:pt x="113" y="409"/>
                    <a:pt x="110" y="406"/>
                    <a:pt x="110" y="399"/>
                  </a:cubicBezTo>
                  <a:cubicBezTo>
                    <a:pt x="110" y="395"/>
                    <a:pt x="110" y="391"/>
                    <a:pt x="110" y="387"/>
                  </a:cubicBezTo>
                  <a:cubicBezTo>
                    <a:pt x="110" y="381"/>
                    <a:pt x="114" y="378"/>
                    <a:pt x="119" y="378"/>
                  </a:cubicBezTo>
                  <a:cubicBezTo>
                    <a:pt x="130" y="378"/>
                    <a:pt x="141" y="377"/>
                    <a:pt x="152" y="378"/>
                  </a:cubicBezTo>
                  <a:cubicBezTo>
                    <a:pt x="156" y="378"/>
                    <a:pt x="157" y="377"/>
                    <a:pt x="157" y="373"/>
                  </a:cubicBezTo>
                  <a:cubicBezTo>
                    <a:pt x="157" y="324"/>
                    <a:pt x="157" y="275"/>
                    <a:pt x="157" y="226"/>
                  </a:cubicBezTo>
                  <a:cubicBezTo>
                    <a:pt x="157" y="222"/>
                    <a:pt x="155" y="222"/>
                    <a:pt x="151" y="222"/>
                  </a:cubicBezTo>
                  <a:cubicBezTo>
                    <a:pt x="105" y="222"/>
                    <a:pt x="58" y="222"/>
                    <a:pt x="12" y="222"/>
                  </a:cubicBezTo>
                  <a:cubicBezTo>
                    <a:pt x="3" y="222"/>
                    <a:pt x="0" y="218"/>
                    <a:pt x="0" y="209"/>
                  </a:cubicBezTo>
                  <a:cubicBezTo>
                    <a:pt x="0" y="206"/>
                    <a:pt x="0" y="203"/>
                    <a:pt x="0" y="200"/>
                  </a:cubicBezTo>
                  <a:cubicBezTo>
                    <a:pt x="0" y="193"/>
                    <a:pt x="4" y="190"/>
                    <a:pt x="11" y="190"/>
                  </a:cubicBezTo>
                  <a:cubicBezTo>
                    <a:pt x="35" y="190"/>
                    <a:pt x="58" y="190"/>
                    <a:pt x="82" y="190"/>
                  </a:cubicBezTo>
                  <a:cubicBezTo>
                    <a:pt x="98" y="190"/>
                    <a:pt x="113" y="190"/>
                    <a:pt x="129" y="190"/>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6" name="Freeform 7"/>
            <p:cNvSpPr>
              <a:spLocks/>
            </p:cNvSpPr>
            <p:nvPr/>
          </p:nvSpPr>
          <p:spPr bwMode="auto">
            <a:xfrm>
              <a:off x="1108070" y="3496875"/>
              <a:ext cx="138546" cy="274171"/>
            </a:xfrm>
            <a:custGeom>
              <a:avLst/>
              <a:gdLst>
                <a:gd name="T0" fmla="*/ 0 w 157"/>
                <a:gd name="T1" fmla="*/ 112 h 302"/>
                <a:gd name="T2" fmla="*/ 0 w 157"/>
                <a:gd name="T3" fmla="*/ 19 h 302"/>
                <a:gd name="T4" fmla="*/ 20 w 157"/>
                <a:gd name="T5" fmla="*/ 3 h 302"/>
                <a:gd name="T6" fmla="*/ 32 w 157"/>
                <a:gd name="T7" fmla="*/ 19 h 302"/>
                <a:gd name="T8" fmla="*/ 32 w 157"/>
                <a:gd name="T9" fmla="*/ 105 h 302"/>
                <a:gd name="T10" fmla="*/ 32 w 157"/>
                <a:gd name="T11" fmla="*/ 185 h 302"/>
                <a:gd name="T12" fmla="*/ 38 w 157"/>
                <a:gd name="T13" fmla="*/ 190 h 302"/>
                <a:gd name="T14" fmla="*/ 140 w 157"/>
                <a:gd name="T15" fmla="*/ 190 h 302"/>
                <a:gd name="T16" fmla="*/ 157 w 157"/>
                <a:gd name="T17" fmla="*/ 206 h 302"/>
                <a:gd name="T18" fmla="*/ 141 w 157"/>
                <a:gd name="T19" fmla="*/ 222 h 302"/>
                <a:gd name="T20" fmla="*/ 100 w 157"/>
                <a:gd name="T21" fmla="*/ 222 h 302"/>
                <a:gd name="T22" fmla="*/ 94 w 157"/>
                <a:gd name="T23" fmla="*/ 227 h 302"/>
                <a:gd name="T24" fmla="*/ 94 w 157"/>
                <a:gd name="T25" fmla="*/ 264 h 302"/>
                <a:gd name="T26" fmla="*/ 99 w 157"/>
                <a:gd name="T27" fmla="*/ 269 h 302"/>
                <a:gd name="T28" fmla="*/ 111 w 157"/>
                <a:gd name="T29" fmla="*/ 269 h 302"/>
                <a:gd name="T30" fmla="*/ 126 w 157"/>
                <a:gd name="T31" fmla="*/ 283 h 302"/>
                <a:gd name="T32" fmla="*/ 114 w 157"/>
                <a:gd name="T33" fmla="*/ 300 h 302"/>
                <a:gd name="T34" fmla="*/ 95 w 157"/>
                <a:gd name="T35" fmla="*/ 290 h 302"/>
                <a:gd name="T36" fmla="*/ 87 w 157"/>
                <a:gd name="T37" fmla="*/ 285 h 302"/>
                <a:gd name="T38" fmla="*/ 68 w 157"/>
                <a:gd name="T39" fmla="*/ 285 h 302"/>
                <a:gd name="T40" fmla="*/ 63 w 157"/>
                <a:gd name="T41" fmla="*/ 289 h 302"/>
                <a:gd name="T42" fmla="*/ 46 w 157"/>
                <a:gd name="T43" fmla="*/ 300 h 302"/>
                <a:gd name="T44" fmla="*/ 32 w 157"/>
                <a:gd name="T45" fmla="*/ 288 h 302"/>
                <a:gd name="T46" fmla="*/ 40 w 157"/>
                <a:gd name="T47" fmla="*/ 270 h 302"/>
                <a:gd name="T48" fmla="*/ 53 w 157"/>
                <a:gd name="T49" fmla="*/ 269 h 302"/>
                <a:gd name="T50" fmla="*/ 58 w 157"/>
                <a:gd name="T51" fmla="*/ 269 h 302"/>
                <a:gd name="T52" fmla="*/ 63 w 157"/>
                <a:gd name="T53" fmla="*/ 265 h 302"/>
                <a:gd name="T54" fmla="*/ 63 w 157"/>
                <a:gd name="T55" fmla="*/ 226 h 302"/>
                <a:gd name="T56" fmla="*/ 58 w 157"/>
                <a:gd name="T57" fmla="*/ 222 h 302"/>
                <a:gd name="T58" fmla="*/ 17 w 157"/>
                <a:gd name="T59" fmla="*/ 222 h 302"/>
                <a:gd name="T60" fmla="*/ 0 w 157"/>
                <a:gd name="T61" fmla="*/ 205 h 302"/>
                <a:gd name="T62" fmla="*/ 0 w 157"/>
                <a:gd name="T63" fmla="*/ 112 h 302"/>
                <a:gd name="T64" fmla="*/ 0 w 157"/>
                <a:gd name="T65" fmla="*/ 1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302">
                  <a:moveTo>
                    <a:pt x="0" y="112"/>
                  </a:moveTo>
                  <a:cubicBezTo>
                    <a:pt x="0" y="81"/>
                    <a:pt x="0" y="50"/>
                    <a:pt x="0" y="19"/>
                  </a:cubicBezTo>
                  <a:cubicBezTo>
                    <a:pt x="0" y="8"/>
                    <a:pt x="9" y="0"/>
                    <a:pt x="20" y="3"/>
                  </a:cubicBezTo>
                  <a:cubicBezTo>
                    <a:pt x="27" y="5"/>
                    <a:pt x="32" y="10"/>
                    <a:pt x="32" y="19"/>
                  </a:cubicBezTo>
                  <a:cubicBezTo>
                    <a:pt x="32" y="48"/>
                    <a:pt x="32" y="76"/>
                    <a:pt x="32" y="105"/>
                  </a:cubicBezTo>
                  <a:cubicBezTo>
                    <a:pt x="32" y="132"/>
                    <a:pt x="32" y="158"/>
                    <a:pt x="32" y="185"/>
                  </a:cubicBezTo>
                  <a:cubicBezTo>
                    <a:pt x="32" y="189"/>
                    <a:pt x="33" y="190"/>
                    <a:pt x="38" y="190"/>
                  </a:cubicBezTo>
                  <a:cubicBezTo>
                    <a:pt x="72" y="190"/>
                    <a:pt x="106" y="190"/>
                    <a:pt x="140" y="190"/>
                  </a:cubicBezTo>
                  <a:cubicBezTo>
                    <a:pt x="150" y="190"/>
                    <a:pt x="157" y="197"/>
                    <a:pt x="157" y="206"/>
                  </a:cubicBezTo>
                  <a:cubicBezTo>
                    <a:pt x="157" y="216"/>
                    <a:pt x="151" y="222"/>
                    <a:pt x="141" y="222"/>
                  </a:cubicBezTo>
                  <a:cubicBezTo>
                    <a:pt x="127" y="222"/>
                    <a:pt x="114" y="222"/>
                    <a:pt x="100" y="222"/>
                  </a:cubicBezTo>
                  <a:cubicBezTo>
                    <a:pt x="96" y="222"/>
                    <a:pt x="94" y="223"/>
                    <a:pt x="94" y="227"/>
                  </a:cubicBezTo>
                  <a:cubicBezTo>
                    <a:pt x="95" y="239"/>
                    <a:pt x="95" y="252"/>
                    <a:pt x="94" y="264"/>
                  </a:cubicBezTo>
                  <a:cubicBezTo>
                    <a:pt x="94" y="267"/>
                    <a:pt x="96" y="269"/>
                    <a:pt x="99" y="269"/>
                  </a:cubicBezTo>
                  <a:cubicBezTo>
                    <a:pt x="103" y="268"/>
                    <a:pt x="107" y="269"/>
                    <a:pt x="111" y="269"/>
                  </a:cubicBezTo>
                  <a:cubicBezTo>
                    <a:pt x="119" y="269"/>
                    <a:pt x="125" y="275"/>
                    <a:pt x="126" y="283"/>
                  </a:cubicBezTo>
                  <a:cubicBezTo>
                    <a:pt x="127" y="291"/>
                    <a:pt x="121" y="298"/>
                    <a:pt x="114" y="300"/>
                  </a:cubicBezTo>
                  <a:cubicBezTo>
                    <a:pt x="105" y="302"/>
                    <a:pt x="97" y="298"/>
                    <a:pt x="95" y="290"/>
                  </a:cubicBezTo>
                  <a:cubicBezTo>
                    <a:pt x="94" y="285"/>
                    <a:pt x="91" y="285"/>
                    <a:pt x="87" y="285"/>
                  </a:cubicBezTo>
                  <a:cubicBezTo>
                    <a:pt x="81" y="285"/>
                    <a:pt x="75" y="285"/>
                    <a:pt x="68" y="285"/>
                  </a:cubicBezTo>
                  <a:cubicBezTo>
                    <a:pt x="65" y="285"/>
                    <a:pt x="63" y="286"/>
                    <a:pt x="63" y="289"/>
                  </a:cubicBezTo>
                  <a:cubicBezTo>
                    <a:pt x="61" y="296"/>
                    <a:pt x="54" y="301"/>
                    <a:pt x="46" y="300"/>
                  </a:cubicBezTo>
                  <a:cubicBezTo>
                    <a:pt x="39" y="300"/>
                    <a:pt x="33" y="295"/>
                    <a:pt x="32" y="288"/>
                  </a:cubicBezTo>
                  <a:cubicBezTo>
                    <a:pt x="30" y="281"/>
                    <a:pt x="33" y="274"/>
                    <a:pt x="40" y="270"/>
                  </a:cubicBezTo>
                  <a:cubicBezTo>
                    <a:pt x="44" y="268"/>
                    <a:pt x="48" y="269"/>
                    <a:pt x="53" y="269"/>
                  </a:cubicBezTo>
                  <a:cubicBezTo>
                    <a:pt x="54" y="269"/>
                    <a:pt x="56" y="269"/>
                    <a:pt x="58" y="269"/>
                  </a:cubicBezTo>
                  <a:cubicBezTo>
                    <a:pt x="61" y="269"/>
                    <a:pt x="63" y="268"/>
                    <a:pt x="63" y="265"/>
                  </a:cubicBezTo>
                  <a:cubicBezTo>
                    <a:pt x="62" y="252"/>
                    <a:pt x="62" y="239"/>
                    <a:pt x="63" y="226"/>
                  </a:cubicBezTo>
                  <a:cubicBezTo>
                    <a:pt x="63" y="222"/>
                    <a:pt x="61" y="222"/>
                    <a:pt x="58" y="222"/>
                  </a:cubicBezTo>
                  <a:cubicBezTo>
                    <a:pt x="44" y="222"/>
                    <a:pt x="31" y="222"/>
                    <a:pt x="17" y="222"/>
                  </a:cubicBezTo>
                  <a:cubicBezTo>
                    <a:pt x="6" y="222"/>
                    <a:pt x="0" y="216"/>
                    <a:pt x="0" y="205"/>
                  </a:cubicBezTo>
                  <a:cubicBezTo>
                    <a:pt x="0" y="174"/>
                    <a:pt x="0" y="143"/>
                    <a:pt x="0" y="112"/>
                  </a:cubicBezTo>
                  <a:cubicBezTo>
                    <a:pt x="0" y="112"/>
                    <a:pt x="0" y="112"/>
                    <a:pt x="0" y="112"/>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7" name="Freeform 8"/>
            <p:cNvSpPr>
              <a:spLocks/>
            </p:cNvSpPr>
            <p:nvPr/>
          </p:nvSpPr>
          <p:spPr bwMode="auto">
            <a:xfrm>
              <a:off x="1148983" y="3384931"/>
              <a:ext cx="84616" cy="87279"/>
            </a:xfrm>
            <a:custGeom>
              <a:avLst/>
              <a:gdLst>
                <a:gd name="T0" fmla="*/ 1 w 96"/>
                <a:gd name="T1" fmla="*/ 49 h 96"/>
                <a:gd name="T2" fmla="*/ 48 w 96"/>
                <a:gd name="T3" fmla="*/ 1 h 96"/>
                <a:gd name="T4" fmla="*/ 95 w 96"/>
                <a:gd name="T5" fmla="*/ 48 h 96"/>
                <a:gd name="T6" fmla="*/ 48 w 96"/>
                <a:gd name="T7" fmla="*/ 96 h 96"/>
                <a:gd name="T8" fmla="*/ 1 w 96"/>
                <a:gd name="T9" fmla="*/ 49 h 96"/>
              </a:gdLst>
              <a:ahLst/>
              <a:cxnLst>
                <a:cxn ang="0">
                  <a:pos x="T0" y="T1"/>
                </a:cxn>
                <a:cxn ang="0">
                  <a:pos x="T2" y="T3"/>
                </a:cxn>
                <a:cxn ang="0">
                  <a:pos x="T4" y="T5"/>
                </a:cxn>
                <a:cxn ang="0">
                  <a:pos x="T6" y="T7"/>
                </a:cxn>
                <a:cxn ang="0">
                  <a:pos x="T8" y="T9"/>
                </a:cxn>
              </a:cxnLst>
              <a:rect l="0" t="0" r="r" b="b"/>
              <a:pathLst>
                <a:path w="96" h="96">
                  <a:moveTo>
                    <a:pt x="1" y="49"/>
                  </a:moveTo>
                  <a:cubicBezTo>
                    <a:pt x="1" y="22"/>
                    <a:pt x="21" y="1"/>
                    <a:pt x="48" y="1"/>
                  </a:cubicBezTo>
                  <a:cubicBezTo>
                    <a:pt x="74" y="0"/>
                    <a:pt x="96" y="23"/>
                    <a:pt x="95" y="48"/>
                  </a:cubicBezTo>
                  <a:cubicBezTo>
                    <a:pt x="95" y="75"/>
                    <a:pt x="75" y="95"/>
                    <a:pt x="48" y="96"/>
                  </a:cubicBezTo>
                  <a:cubicBezTo>
                    <a:pt x="22" y="96"/>
                    <a:pt x="0" y="74"/>
                    <a:pt x="1" y="49"/>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9" name="Freeform 28"/>
            <p:cNvSpPr>
              <a:spLocks noEditPoints="1"/>
            </p:cNvSpPr>
            <p:nvPr/>
          </p:nvSpPr>
          <p:spPr bwMode="auto">
            <a:xfrm>
              <a:off x="1110471" y="3954313"/>
              <a:ext cx="363958" cy="372441"/>
            </a:xfrm>
            <a:custGeom>
              <a:avLst/>
              <a:gdLst>
                <a:gd name="T0" fmla="*/ 275 w 372"/>
                <a:gd name="T1" fmla="*/ 366 h 366"/>
                <a:gd name="T2" fmla="*/ 244 w 372"/>
                <a:gd name="T3" fmla="*/ 342 h 366"/>
                <a:gd name="T4" fmla="*/ 202 w 372"/>
                <a:gd name="T5" fmla="*/ 289 h 366"/>
                <a:gd name="T6" fmla="*/ 190 w 372"/>
                <a:gd name="T7" fmla="*/ 263 h 366"/>
                <a:gd name="T8" fmla="*/ 213 w 372"/>
                <a:gd name="T9" fmla="*/ 244 h 366"/>
                <a:gd name="T10" fmla="*/ 237 w 372"/>
                <a:gd name="T11" fmla="*/ 262 h 366"/>
                <a:gd name="T12" fmla="*/ 243 w 372"/>
                <a:gd name="T13" fmla="*/ 267 h 366"/>
                <a:gd name="T14" fmla="*/ 243 w 372"/>
                <a:gd name="T15" fmla="*/ 234 h 366"/>
                <a:gd name="T16" fmla="*/ 238 w 372"/>
                <a:gd name="T17" fmla="*/ 230 h 366"/>
                <a:gd name="T18" fmla="*/ 229 w 372"/>
                <a:gd name="T19" fmla="*/ 230 h 366"/>
                <a:gd name="T20" fmla="*/ 27 w 372"/>
                <a:gd name="T21" fmla="*/ 230 h 366"/>
                <a:gd name="T22" fmla="*/ 0 w 372"/>
                <a:gd name="T23" fmla="*/ 203 h 366"/>
                <a:gd name="T24" fmla="*/ 0 w 372"/>
                <a:gd name="T25" fmla="*/ 24 h 366"/>
                <a:gd name="T26" fmla="*/ 24 w 372"/>
                <a:gd name="T27" fmla="*/ 0 h 366"/>
                <a:gd name="T28" fmla="*/ 326 w 372"/>
                <a:gd name="T29" fmla="*/ 0 h 366"/>
                <a:gd name="T30" fmla="*/ 351 w 372"/>
                <a:gd name="T31" fmla="*/ 24 h 366"/>
                <a:gd name="T32" fmla="*/ 351 w 372"/>
                <a:gd name="T33" fmla="*/ 204 h 366"/>
                <a:gd name="T34" fmla="*/ 325 w 372"/>
                <a:gd name="T35" fmla="*/ 230 h 366"/>
                <a:gd name="T36" fmla="*/ 294 w 372"/>
                <a:gd name="T37" fmla="*/ 230 h 366"/>
                <a:gd name="T38" fmla="*/ 286 w 372"/>
                <a:gd name="T39" fmla="*/ 235 h 366"/>
                <a:gd name="T40" fmla="*/ 295 w 372"/>
                <a:gd name="T41" fmla="*/ 240 h 366"/>
                <a:gd name="T42" fmla="*/ 326 w 372"/>
                <a:gd name="T43" fmla="*/ 240 h 366"/>
                <a:gd name="T44" fmla="*/ 372 w 372"/>
                <a:gd name="T45" fmla="*/ 287 h 366"/>
                <a:gd name="T46" fmla="*/ 371 w 372"/>
                <a:gd name="T47" fmla="*/ 316 h 366"/>
                <a:gd name="T48" fmla="*/ 333 w 372"/>
                <a:gd name="T49" fmla="*/ 366 h 366"/>
                <a:gd name="T50" fmla="*/ 275 w 372"/>
                <a:gd name="T51" fmla="*/ 366 h 366"/>
                <a:gd name="T52" fmla="*/ 164 w 372"/>
                <a:gd name="T53" fmla="*/ 14 h 366"/>
                <a:gd name="T54" fmla="*/ 41 w 372"/>
                <a:gd name="T55" fmla="*/ 14 h 366"/>
                <a:gd name="T56" fmla="*/ 16 w 372"/>
                <a:gd name="T57" fmla="*/ 40 h 366"/>
                <a:gd name="T58" fmla="*/ 16 w 372"/>
                <a:gd name="T59" fmla="*/ 189 h 366"/>
                <a:gd name="T60" fmla="*/ 41 w 372"/>
                <a:gd name="T61" fmla="*/ 214 h 366"/>
                <a:gd name="T62" fmla="*/ 231 w 372"/>
                <a:gd name="T63" fmla="*/ 214 h 366"/>
                <a:gd name="T64" fmla="*/ 238 w 372"/>
                <a:gd name="T65" fmla="*/ 214 h 366"/>
                <a:gd name="T66" fmla="*/ 243 w 372"/>
                <a:gd name="T67" fmla="*/ 208 h 366"/>
                <a:gd name="T68" fmla="*/ 238 w 372"/>
                <a:gd name="T69" fmla="*/ 179 h 366"/>
                <a:gd name="T70" fmla="*/ 244 w 372"/>
                <a:gd name="T71" fmla="*/ 139 h 366"/>
                <a:gd name="T72" fmla="*/ 285 w 372"/>
                <a:gd name="T73" fmla="*/ 139 h 366"/>
                <a:gd name="T74" fmla="*/ 292 w 372"/>
                <a:gd name="T75" fmla="*/ 177 h 366"/>
                <a:gd name="T76" fmla="*/ 286 w 372"/>
                <a:gd name="T77" fmla="*/ 204 h 366"/>
                <a:gd name="T78" fmla="*/ 300 w 372"/>
                <a:gd name="T79" fmla="*/ 212 h 366"/>
                <a:gd name="T80" fmla="*/ 310 w 372"/>
                <a:gd name="T81" fmla="*/ 190 h 366"/>
                <a:gd name="T82" fmla="*/ 310 w 372"/>
                <a:gd name="T83" fmla="*/ 42 h 366"/>
                <a:gd name="T84" fmla="*/ 282 w 372"/>
                <a:gd name="T85" fmla="*/ 14 h 366"/>
                <a:gd name="T86" fmla="*/ 164 w 372"/>
                <a:gd name="T87" fmla="*/ 14 h 366"/>
                <a:gd name="T88" fmla="*/ 242 w 372"/>
                <a:gd name="T89" fmla="*/ 170 h 366"/>
                <a:gd name="T90" fmla="*/ 265 w 372"/>
                <a:gd name="T91" fmla="*/ 146 h 366"/>
                <a:gd name="T92" fmla="*/ 287 w 372"/>
                <a:gd name="T93" fmla="*/ 171 h 366"/>
                <a:gd name="T94" fmla="*/ 281 w 372"/>
                <a:gd name="T95" fmla="*/ 144 h 366"/>
                <a:gd name="T96" fmla="*/ 251 w 372"/>
                <a:gd name="T97" fmla="*/ 142 h 366"/>
                <a:gd name="T98" fmla="*/ 242 w 372"/>
                <a:gd name="T99" fmla="*/ 170 h 366"/>
                <a:gd name="T100" fmla="*/ 342 w 372"/>
                <a:gd name="T101" fmla="*/ 115 h 366"/>
                <a:gd name="T102" fmla="*/ 331 w 372"/>
                <a:gd name="T103" fmla="*/ 102 h 366"/>
                <a:gd name="T104" fmla="*/ 319 w 372"/>
                <a:gd name="T105" fmla="*/ 114 h 366"/>
                <a:gd name="T106" fmla="*/ 330 w 372"/>
                <a:gd name="T107" fmla="*/ 126 h 366"/>
                <a:gd name="T108" fmla="*/ 342 w 372"/>
                <a:gd name="T109" fmla="*/ 1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 h="366">
                  <a:moveTo>
                    <a:pt x="275" y="366"/>
                  </a:moveTo>
                  <a:cubicBezTo>
                    <a:pt x="262" y="362"/>
                    <a:pt x="253" y="353"/>
                    <a:pt x="244" y="342"/>
                  </a:cubicBezTo>
                  <a:cubicBezTo>
                    <a:pt x="230" y="324"/>
                    <a:pt x="216" y="307"/>
                    <a:pt x="202" y="289"/>
                  </a:cubicBezTo>
                  <a:cubicBezTo>
                    <a:pt x="196" y="281"/>
                    <a:pt x="192" y="273"/>
                    <a:pt x="190" y="263"/>
                  </a:cubicBezTo>
                  <a:cubicBezTo>
                    <a:pt x="187" y="248"/>
                    <a:pt x="198" y="239"/>
                    <a:pt x="213" y="244"/>
                  </a:cubicBezTo>
                  <a:cubicBezTo>
                    <a:pt x="223" y="247"/>
                    <a:pt x="230" y="255"/>
                    <a:pt x="237" y="262"/>
                  </a:cubicBezTo>
                  <a:cubicBezTo>
                    <a:pt x="238" y="264"/>
                    <a:pt x="239" y="267"/>
                    <a:pt x="243" y="267"/>
                  </a:cubicBezTo>
                  <a:cubicBezTo>
                    <a:pt x="243" y="256"/>
                    <a:pt x="243" y="245"/>
                    <a:pt x="243" y="234"/>
                  </a:cubicBezTo>
                  <a:cubicBezTo>
                    <a:pt x="243" y="231"/>
                    <a:pt x="241" y="230"/>
                    <a:pt x="238" y="230"/>
                  </a:cubicBezTo>
                  <a:cubicBezTo>
                    <a:pt x="235" y="230"/>
                    <a:pt x="232" y="230"/>
                    <a:pt x="229" y="230"/>
                  </a:cubicBezTo>
                  <a:cubicBezTo>
                    <a:pt x="162" y="230"/>
                    <a:pt x="94" y="230"/>
                    <a:pt x="27" y="230"/>
                  </a:cubicBezTo>
                  <a:cubicBezTo>
                    <a:pt x="6" y="230"/>
                    <a:pt x="0" y="223"/>
                    <a:pt x="0" y="203"/>
                  </a:cubicBezTo>
                  <a:cubicBezTo>
                    <a:pt x="0" y="143"/>
                    <a:pt x="0" y="84"/>
                    <a:pt x="0" y="24"/>
                  </a:cubicBezTo>
                  <a:cubicBezTo>
                    <a:pt x="0" y="6"/>
                    <a:pt x="6" y="0"/>
                    <a:pt x="24" y="0"/>
                  </a:cubicBezTo>
                  <a:cubicBezTo>
                    <a:pt x="125" y="0"/>
                    <a:pt x="226" y="0"/>
                    <a:pt x="326" y="0"/>
                  </a:cubicBezTo>
                  <a:cubicBezTo>
                    <a:pt x="343" y="0"/>
                    <a:pt x="351" y="7"/>
                    <a:pt x="351" y="24"/>
                  </a:cubicBezTo>
                  <a:cubicBezTo>
                    <a:pt x="351" y="84"/>
                    <a:pt x="351" y="144"/>
                    <a:pt x="351" y="204"/>
                  </a:cubicBezTo>
                  <a:cubicBezTo>
                    <a:pt x="351" y="222"/>
                    <a:pt x="343" y="230"/>
                    <a:pt x="325" y="230"/>
                  </a:cubicBezTo>
                  <a:cubicBezTo>
                    <a:pt x="315" y="230"/>
                    <a:pt x="305" y="230"/>
                    <a:pt x="294" y="230"/>
                  </a:cubicBezTo>
                  <a:cubicBezTo>
                    <a:pt x="291" y="230"/>
                    <a:pt x="286" y="229"/>
                    <a:pt x="286" y="235"/>
                  </a:cubicBezTo>
                  <a:cubicBezTo>
                    <a:pt x="286" y="241"/>
                    <a:pt x="291" y="240"/>
                    <a:pt x="295" y="240"/>
                  </a:cubicBezTo>
                  <a:cubicBezTo>
                    <a:pt x="305" y="240"/>
                    <a:pt x="316" y="240"/>
                    <a:pt x="326" y="240"/>
                  </a:cubicBezTo>
                  <a:cubicBezTo>
                    <a:pt x="355" y="241"/>
                    <a:pt x="372" y="259"/>
                    <a:pt x="372" y="287"/>
                  </a:cubicBezTo>
                  <a:cubicBezTo>
                    <a:pt x="372" y="297"/>
                    <a:pt x="371" y="306"/>
                    <a:pt x="371" y="316"/>
                  </a:cubicBezTo>
                  <a:cubicBezTo>
                    <a:pt x="370" y="342"/>
                    <a:pt x="357" y="358"/>
                    <a:pt x="333" y="366"/>
                  </a:cubicBezTo>
                  <a:cubicBezTo>
                    <a:pt x="314" y="366"/>
                    <a:pt x="295" y="366"/>
                    <a:pt x="275" y="366"/>
                  </a:cubicBezTo>
                  <a:close/>
                  <a:moveTo>
                    <a:pt x="164" y="14"/>
                  </a:moveTo>
                  <a:cubicBezTo>
                    <a:pt x="123" y="14"/>
                    <a:pt x="82" y="14"/>
                    <a:pt x="41" y="14"/>
                  </a:cubicBezTo>
                  <a:cubicBezTo>
                    <a:pt x="23" y="14"/>
                    <a:pt x="16" y="22"/>
                    <a:pt x="16" y="40"/>
                  </a:cubicBezTo>
                  <a:cubicBezTo>
                    <a:pt x="16" y="90"/>
                    <a:pt x="16" y="139"/>
                    <a:pt x="16" y="189"/>
                  </a:cubicBezTo>
                  <a:cubicBezTo>
                    <a:pt x="16" y="207"/>
                    <a:pt x="22" y="214"/>
                    <a:pt x="41" y="214"/>
                  </a:cubicBezTo>
                  <a:cubicBezTo>
                    <a:pt x="104" y="214"/>
                    <a:pt x="167" y="214"/>
                    <a:pt x="231" y="214"/>
                  </a:cubicBezTo>
                  <a:cubicBezTo>
                    <a:pt x="233" y="214"/>
                    <a:pt x="235" y="214"/>
                    <a:pt x="238" y="214"/>
                  </a:cubicBezTo>
                  <a:cubicBezTo>
                    <a:pt x="241" y="214"/>
                    <a:pt x="243" y="212"/>
                    <a:pt x="243" y="208"/>
                  </a:cubicBezTo>
                  <a:cubicBezTo>
                    <a:pt x="243" y="198"/>
                    <a:pt x="245" y="188"/>
                    <a:pt x="238" y="179"/>
                  </a:cubicBezTo>
                  <a:cubicBezTo>
                    <a:pt x="229" y="166"/>
                    <a:pt x="233" y="149"/>
                    <a:pt x="244" y="139"/>
                  </a:cubicBezTo>
                  <a:cubicBezTo>
                    <a:pt x="256" y="129"/>
                    <a:pt x="273" y="129"/>
                    <a:pt x="285" y="139"/>
                  </a:cubicBezTo>
                  <a:cubicBezTo>
                    <a:pt x="296" y="147"/>
                    <a:pt x="300" y="165"/>
                    <a:pt x="292" y="177"/>
                  </a:cubicBezTo>
                  <a:cubicBezTo>
                    <a:pt x="286" y="186"/>
                    <a:pt x="286" y="195"/>
                    <a:pt x="286" y="204"/>
                  </a:cubicBezTo>
                  <a:cubicBezTo>
                    <a:pt x="286" y="214"/>
                    <a:pt x="291" y="217"/>
                    <a:pt x="300" y="212"/>
                  </a:cubicBezTo>
                  <a:cubicBezTo>
                    <a:pt x="308" y="207"/>
                    <a:pt x="310" y="199"/>
                    <a:pt x="310" y="190"/>
                  </a:cubicBezTo>
                  <a:cubicBezTo>
                    <a:pt x="310" y="141"/>
                    <a:pt x="310" y="91"/>
                    <a:pt x="310" y="42"/>
                  </a:cubicBezTo>
                  <a:cubicBezTo>
                    <a:pt x="310" y="21"/>
                    <a:pt x="304" y="14"/>
                    <a:pt x="282" y="14"/>
                  </a:cubicBezTo>
                  <a:cubicBezTo>
                    <a:pt x="243" y="14"/>
                    <a:pt x="203" y="14"/>
                    <a:pt x="164" y="14"/>
                  </a:cubicBezTo>
                  <a:close/>
                  <a:moveTo>
                    <a:pt x="242" y="170"/>
                  </a:moveTo>
                  <a:cubicBezTo>
                    <a:pt x="248" y="159"/>
                    <a:pt x="249" y="146"/>
                    <a:pt x="265" y="146"/>
                  </a:cubicBezTo>
                  <a:cubicBezTo>
                    <a:pt x="282" y="145"/>
                    <a:pt x="281" y="161"/>
                    <a:pt x="287" y="171"/>
                  </a:cubicBezTo>
                  <a:cubicBezTo>
                    <a:pt x="291" y="161"/>
                    <a:pt x="289" y="150"/>
                    <a:pt x="281" y="144"/>
                  </a:cubicBezTo>
                  <a:cubicBezTo>
                    <a:pt x="273" y="137"/>
                    <a:pt x="260" y="136"/>
                    <a:pt x="251" y="142"/>
                  </a:cubicBezTo>
                  <a:cubicBezTo>
                    <a:pt x="242" y="148"/>
                    <a:pt x="238" y="158"/>
                    <a:pt x="242" y="170"/>
                  </a:cubicBezTo>
                  <a:close/>
                  <a:moveTo>
                    <a:pt x="342" y="115"/>
                  </a:moveTo>
                  <a:cubicBezTo>
                    <a:pt x="343" y="109"/>
                    <a:pt x="337" y="103"/>
                    <a:pt x="331" y="102"/>
                  </a:cubicBezTo>
                  <a:cubicBezTo>
                    <a:pt x="325" y="102"/>
                    <a:pt x="320" y="108"/>
                    <a:pt x="319" y="114"/>
                  </a:cubicBezTo>
                  <a:cubicBezTo>
                    <a:pt x="319" y="121"/>
                    <a:pt x="324" y="126"/>
                    <a:pt x="330" y="126"/>
                  </a:cubicBezTo>
                  <a:cubicBezTo>
                    <a:pt x="337" y="126"/>
                    <a:pt x="342" y="121"/>
                    <a:pt x="342" y="11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0" name="Freeform 29"/>
            <p:cNvSpPr>
              <a:spLocks/>
            </p:cNvSpPr>
            <p:nvPr/>
          </p:nvSpPr>
          <p:spPr bwMode="auto">
            <a:xfrm>
              <a:off x="1457796" y="3881046"/>
              <a:ext cx="68487" cy="96672"/>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1" name="Freeform 30"/>
            <p:cNvSpPr>
              <a:spLocks/>
            </p:cNvSpPr>
            <p:nvPr/>
          </p:nvSpPr>
          <p:spPr bwMode="auto">
            <a:xfrm>
              <a:off x="1450948" y="3912591"/>
              <a:ext cx="41092" cy="55968"/>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2" name="Freeform 31"/>
            <p:cNvSpPr>
              <a:spLocks/>
            </p:cNvSpPr>
            <p:nvPr/>
          </p:nvSpPr>
          <p:spPr bwMode="auto">
            <a:xfrm>
              <a:off x="1204396" y="3990946"/>
              <a:ext cx="131103" cy="168922"/>
            </a:xfrm>
            <a:custGeom>
              <a:avLst/>
              <a:gdLst>
                <a:gd name="T0" fmla="*/ 48 w 134"/>
                <a:gd name="T1" fmla="*/ 100 h 166"/>
                <a:gd name="T2" fmla="*/ 18 w 134"/>
                <a:gd name="T3" fmla="*/ 55 h 166"/>
                <a:gd name="T4" fmla="*/ 33 w 134"/>
                <a:gd name="T5" fmla="*/ 19 h 166"/>
                <a:gd name="T6" fmla="*/ 103 w 134"/>
                <a:gd name="T7" fmla="*/ 22 h 166"/>
                <a:gd name="T8" fmla="*/ 87 w 134"/>
                <a:gd name="T9" fmla="*/ 100 h 166"/>
                <a:gd name="T10" fmla="*/ 96 w 134"/>
                <a:gd name="T11" fmla="*/ 105 h 166"/>
                <a:gd name="T12" fmla="*/ 133 w 134"/>
                <a:gd name="T13" fmla="*/ 159 h 166"/>
                <a:gd name="T14" fmla="*/ 126 w 134"/>
                <a:gd name="T15" fmla="*/ 165 h 166"/>
                <a:gd name="T16" fmla="*/ 94 w 134"/>
                <a:gd name="T17" fmla="*/ 165 h 166"/>
                <a:gd name="T18" fmla="*/ 11 w 134"/>
                <a:gd name="T19" fmla="*/ 165 h 166"/>
                <a:gd name="T20" fmla="*/ 2 w 134"/>
                <a:gd name="T21" fmla="*/ 154 h 166"/>
                <a:gd name="T22" fmla="*/ 45 w 134"/>
                <a:gd name="T23" fmla="*/ 102 h 166"/>
                <a:gd name="T24" fmla="*/ 47 w 134"/>
                <a:gd name="T25" fmla="*/ 101 h 166"/>
                <a:gd name="T26" fmla="*/ 48 w 134"/>
                <a:gd name="T27"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6">
                  <a:moveTo>
                    <a:pt x="48" y="100"/>
                  </a:moveTo>
                  <a:cubicBezTo>
                    <a:pt x="30" y="90"/>
                    <a:pt x="19" y="76"/>
                    <a:pt x="18" y="55"/>
                  </a:cubicBezTo>
                  <a:cubicBezTo>
                    <a:pt x="18" y="41"/>
                    <a:pt x="23" y="29"/>
                    <a:pt x="33" y="19"/>
                  </a:cubicBezTo>
                  <a:cubicBezTo>
                    <a:pt x="53" y="0"/>
                    <a:pt x="84" y="1"/>
                    <a:pt x="103" y="22"/>
                  </a:cubicBezTo>
                  <a:cubicBezTo>
                    <a:pt x="125" y="46"/>
                    <a:pt x="119" y="73"/>
                    <a:pt x="87" y="100"/>
                  </a:cubicBezTo>
                  <a:cubicBezTo>
                    <a:pt x="89" y="103"/>
                    <a:pt x="93" y="103"/>
                    <a:pt x="96" y="105"/>
                  </a:cubicBezTo>
                  <a:cubicBezTo>
                    <a:pt x="122" y="114"/>
                    <a:pt x="129" y="136"/>
                    <a:pt x="133" y="159"/>
                  </a:cubicBezTo>
                  <a:cubicBezTo>
                    <a:pt x="134" y="165"/>
                    <a:pt x="130" y="165"/>
                    <a:pt x="126" y="165"/>
                  </a:cubicBezTo>
                  <a:cubicBezTo>
                    <a:pt x="115" y="165"/>
                    <a:pt x="105" y="165"/>
                    <a:pt x="94" y="165"/>
                  </a:cubicBezTo>
                  <a:cubicBezTo>
                    <a:pt x="67" y="165"/>
                    <a:pt x="39" y="166"/>
                    <a:pt x="11" y="165"/>
                  </a:cubicBezTo>
                  <a:cubicBezTo>
                    <a:pt x="0" y="165"/>
                    <a:pt x="0" y="165"/>
                    <a:pt x="2" y="154"/>
                  </a:cubicBezTo>
                  <a:cubicBezTo>
                    <a:pt x="6" y="129"/>
                    <a:pt x="18" y="110"/>
                    <a:pt x="45" y="102"/>
                  </a:cubicBezTo>
                  <a:cubicBezTo>
                    <a:pt x="45" y="102"/>
                    <a:pt x="46" y="102"/>
                    <a:pt x="47" y="101"/>
                  </a:cubicBezTo>
                  <a:cubicBezTo>
                    <a:pt x="47" y="101"/>
                    <a:pt x="47" y="101"/>
                    <a:pt x="48" y="10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3" name="TextBox 162"/>
            <p:cNvSpPr txBox="1"/>
            <p:nvPr/>
          </p:nvSpPr>
          <p:spPr>
            <a:xfrm>
              <a:off x="1053093" y="3141519"/>
              <a:ext cx="636008" cy="160482"/>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End Users</a:t>
              </a:r>
            </a:p>
          </p:txBody>
        </p:sp>
        <p:sp>
          <p:nvSpPr>
            <p:cNvPr id="166" name="Rectangle 843"/>
            <p:cNvSpPr>
              <a:spLocks noChangeArrowheads="1"/>
            </p:cNvSpPr>
            <p:nvPr/>
          </p:nvSpPr>
          <p:spPr bwMode="auto">
            <a:xfrm>
              <a:off x="1488005" y="3634956"/>
              <a:ext cx="493195" cy="15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Authenti-cate</a:t>
              </a:r>
            </a:p>
          </p:txBody>
        </p:sp>
        <p:grpSp>
          <p:nvGrpSpPr>
            <p:cNvPr id="4" name="Group 3"/>
            <p:cNvGrpSpPr/>
            <p:nvPr/>
          </p:nvGrpSpPr>
          <p:grpSpPr>
            <a:xfrm>
              <a:off x="1490664" y="1422176"/>
              <a:ext cx="6938962" cy="4322547"/>
              <a:chOff x="1843512" y="1422176"/>
              <a:chExt cx="6324688" cy="4322547"/>
            </a:xfrm>
          </p:grpSpPr>
          <p:sp>
            <p:nvSpPr>
              <p:cNvPr id="241" name="Rectangle 240"/>
              <p:cNvSpPr/>
              <p:nvPr/>
            </p:nvSpPr>
            <p:spPr>
              <a:xfrm>
                <a:off x="4092277" y="1431790"/>
                <a:ext cx="2062775" cy="1026922"/>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1" name="Rectangle 86"/>
              <p:cNvSpPr>
                <a:spLocks noChangeArrowheads="1"/>
              </p:cNvSpPr>
              <p:nvPr/>
            </p:nvSpPr>
            <p:spPr bwMode="auto">
              <a:xfrm>
                <a:off x="6989353" y="3720968"/>
                <a:ext cx="591891" cy="359532"/>
              </a:xfrm>
              <a:prstGeom prst="rect">
                <a:avLst/>
              </a:prstGeom>
              <a:solidFill>
                <a:srgbClr val="43B02A"/>
              </a:solidFill>
              <a:ln>
                <a:solidFill>
                  <a:schemeClr val="bg1"/>
                </a:solid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a:p>
                <a:pPr algn="ctr"/>
                <a:r>
                  <a:rPr lang="en-US" sz="800" dirty="0">
                    <a:solidFill>
                      <a:prstClr val="white"/>
                    </a:solidFill>
                    <a:cs typeface="Arial" panose="020B0604020202020204" pitchFamily="34" charset="0"/>
                  </a:rPr>
                  <a:t>Container</a:t>
                </a:r>
              </a:p>
            </p:txBody>
          </p:sp>
          <p:sp>
            <p:nvSpPr>
              <p:cNvPr id="26" name="Rectangle 25"/>
              <p:cNvSpPr/>
              <p:nvPr/>
            </p:nvSpPr>
            <p:spPr>
              <a:xfrm>
                <a:off x="4092277" y="2660719"/>
                <a:ext cx="3856658" cy="1846740"/>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20" name="Rectangle 19"/>
              <p:cNvSpPr/>
              <p:nvPr/>
            </p:nvSpPr>
            <p:spPr>
              <a:xfrm>
                <a:off x="5983018" y="2775571"/>
                <a:ext cx="1807994" cy="1635872"/>
              </a:xfrm>
              <a:prstGeom prst="rect">
                <a:avLst/>
              </a:prstGeom>
              <a:solidFill>
                <a:srgbClr val="005EB8"/>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98" name="Rectangle 97"/>
              <p:cNvSpPr/>
              <p:nvPr/>
            </p:nvSpPr>
            <p:spPr>
              <a:xfrm>
                <a:off x="6406328" y="2995784"/>
                <a:ext cx="1323588" cy="1033655"/>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r>
                  <a:rPr lang="en-US" sz="800" dirty="0">
                    <a:solidFill>
                      <a:prstClr val="white"/>
                    </a:solidFill>
                  </a:rPr>
                  <a:t>]’d</a:t>
                </a:r>
              </a:p>
              <a:p>
                <a:r>
                  <a:rPr lang="en-US" sz="800" dirty="0">
                    <a:solidFill>
                      <a:prstClr val="white"/>
                    </a:solidFill>
                  </a:rPr>
                  <a:t>fcg</a:t>
                </a:r>
              </a:p>
            </p:txBody>
          </p:sp>
          <p:sp>
            <p:nvSpPr>
              <p:cNvPr id="97" name="Rectangle 96"/>
              <p:cNvSpPr/>
              <p:nvPr/>
            </p:nvSpPr>
            <p:spPr>
              <a:xfrm>
                <a:off x="6314278" y="3114879"/>
                <a:ext cx="1323588" cy="1033655"/>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r>
                  <a:rPr lang="en-US" sz="800" dirty="0">
                    <a:solidFill>
                      <a:prstClr val="white"/>
                    </a:solidFill>
                  </a:rPr>
                  <a:t>]’d</a:t>
                </a:r>
              </a:p>
              <a:p>
                <a:r>
                  <a:rPr lang="en-US" sz="800" dirty="0">
                    <a:solidFill>
                      <a:prstClr val="white"/>
                    </a:solidFill>
                  </a:rPr>
                  <a:t>fcg</a:t>
                </a:r>
              </a:p>
            </p:txBody>
          </p:sp>
          <p:sp>
            <p:nvSpPr>
              <p:cNvPr id="89" name="Rectangle 88"/>
              <p:cNvSpPr/>
              <p:nvPr/>
            </p:nvSpPr>
            <p:spPr>
              <a:xfrm>
                <a:off x="6156354" y="3233974"/>
                <a:ext cx="1389461" cy="1033655"/>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90" name="Rectangle 86"/>
              <p:cNvSpPr>
                <a:spLocks noChangeArrowheads="1"/>
              </p:cNvSpPr>
              <p:nvPr/>
            </p:nvSpPr>
            <p:spPr bwMode="auto">
              <a:xfrm>
                <a:off x="6224813" y="3391834"/>
                <a:ext cx="549453"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kubelet</a:t>
                </a:r>
              </a:p>
            </p:txBody>
          </p:sp>
          <p:sp>
            <p:nvSpPr>
              <p:cNvPr id="91" name="Rectangle 86"/>
              <p:cNvSpPr>
                <a:spLocks noChangeArrowheads="1"/>
              </p:cNvSpPr>
              <p:nvPr/>
            </p:nvSpPr>
            <p:spPr bwMode="auto">
              <a:xfrm>
                <a:off x="6909899" y="3389305"/>
                <a:ext cx="591891" cy="293524"/>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srgbClr val="000000"/>
                    </a:solidFill>
                    <a:cs typeface="Arial" panose="020B0604020202020204" pitchFamily="34" charset="0"/>
                  </a:rPr>
                  <a:t>Container</a:t>
                </a:r>
              </a:p>
              <a:p>
                <a:pPr algn="ctr"/>
                <a:r>
                  <a:rPr lang="en-US" sz="800" dirty="0">
                    <a:solidFill>
                      <a:srgbClr val="000000"/>
                    </a:solidFill>
                    <a:cs typeface="Arial" panose="020B0604020202020204" pitchFamily="34" charset="0"/>
                  </a:rPr>
                  <a:t>Runtime</a:t>
                </a:r>
              </a:p>
            </p:txBody>
          </p:sp>
          <p:sp>
            <p:nvSpPr>
              <p:cNvPr id="95" name="Rectangle 94"/>
              <p:cNvSpPr>
                <a:spLocks noChangeArrowheads="1"/>
              </p:cNvSpPr>
              <p:nvPr/>
            </p:nvSpPr>
            <p:spPr bwMode="auto">
              <a:xfrm>
                <a:off x="6229851" y="3848550"/>
                <a:ext cx="543360"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Kube-proxy</a:t>
                </a:r>
              </a:p>
            </p:txBody>
          </p:sp>
          <p:sp>
            <p:nvSpPr>
              <p:cNvPr id="10" name="TextBox 9"/>
              <p:cNvSpPr txBox="1"/>
              <p:nvPr/>
            </p:nvSpPr>
            <p:spPr>
              <a:xfrm>
                <a:off x="6243297" y="3255271"/>
                <a:ext cx="544725" cy="94096"/>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Node 1 (VM)</a:t>
                </a:r>
              </a:p>
            </p:txBody>
          </p:sp>
          <p:sp>
            <p:nvSpPr>
              <p:cNvPr id="5" name="Rectangle 4"/>
              <p:cNvSpPr/>
              <p:nvPr/>
            </p:nvSpPr>
            <p:spPr>
              <a:xfrm>
                <a:off x="4236851" y="2995784"/>
                <a:ext cx="1454558" cy="1271845"/>
              </a:xfrm>
              <a:prstGeom prst="rect">
                <a:avLst/>
              </a:prstGeom>
              <a:solidFill>
                <a:srgbClr val="0091DA"/>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86" name="Rectangle 86"/>
              <p:cNvSpPr>
                <a:spLocks noChangeArrowheads="1"/>
              </p:cNvSpPr>
              <p:nvPr/>
            </p:nvSpPr>
            <p:spPr bwMode="auto">
              <a:xfrm>
                <a:off x="5005950" y="33328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Scheduler</a:t>
                </a:r>
              </a:p>
            </p:txBody>
          </p:sp>
          <p:sp>
            <p:nvSpPr>
              <p:cNvPr id="87" name="Rectangle 86"/>
              <p:cNvSpPr>
                <a:spLocks noChangeArrowheads="1"/>
              </p:cNvSpPr>
              <p:nvPr/>
            </p:nvSpPr>
            <p:spPr bwMode="auto">
              <a:xfrm>
                <a:off x="4318973" y="37710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etcd</a:t>
                </a:r>
              </a:p>
            </p:txBody>
          </p:sp>
          <p:sp>
            <p:nvSpPr>
              <p:cNvPr id="88" name="Rectangle 86"/>
              <p:cNvSpPr>
                <a:spLocks noChangeArrowheads="1"/>
              </p:cNvSpPr>
              <p:nvPr/>
            </p:nvSpPr>
            <p:spPr bwMode="auto">
              <a:xfrm>
                <a:off x="5010988" y="37710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srgbClr val="000000"/>
                    </a:solidFill>
                    <a:cs typeface="Arial" panose="020B0604020202020204" pitchFamily="34" charset="0"/>
                  </a:rPr>
                  <a:t>Controller Manager</a:t>
                </a:r>
              </a:p>
            </p:txBody>
          </p:sp>
          <p:sp>
            <p:nvSpPr>
              <p:cNvPr id="16" name="TextBox 15"/>
              <p:cNvSpPr txBox="1"/>
              <p:nvPr/>
            </p:nvSpPr>
            <p:spPr>
              <a:xfrm>
                <a:off x="4318973" y="3055332"/>
                <a:ext cx="591891" cy="119095"/>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Control Plane</a:t>
                </a:r>
              </a:p>
            </p:txBody>
          </p:sp>
          <p:sp>
            <p:nvSpPr>
              <p:cNvPr id="85" name="Rectangle 86"/>
              <p:cNvSpPr>
                <a:spLocks noChangeArrowheads="1"/>
              </p:cNvSpPr>
              <p:nvPr/>
            </p:nvSpPr>
            <p:spPr bwMode="auto">
              <a:xfrm>
                <a:off x="4320491" y="33328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API Server</a:t>
                </a:r>
              </a:p>
            </p:txBody>
          </p:sp>
          <p:sp>
            <p:nvSpPr>
              <p:cNvPr id="22" name="TextBox 21"/>
              <p:cNvSpPr txBox="1"/>
              <p:nvPr/>
            </p:nvSpPr>
            <p:spPr>
              <a:xfrm>
                <a:off x="6019213" y="2796777"/>
                <a:ext cx="1047283" cy="141566"/>
              </a:xfrm>
              <a:prstGeom prst="rect">
                <a:avLst/>
              </a:prstGeom>
              <a:noFill/>
            </p:spPr>
            <p:txBody>
              <a:bodyPr wrap="square" lIns="18288" tIns="18288" rIns="18288" bIns="18288" rtlCol="0">
                <a:noAutofit/>
              </a:bodyPr>
              <a:lstStyle/>
              <a:p>
                <a:pPr>
                  <a:spcAft>
                    <a:spcPts val="450"/>
                  </a:spcAft>
                </a:pPr>
                <a:endParaRPr lang="en-US" sz="800" dirty="0">
                  <a:solidFill>
                    <a:srgbClr val="000000"/>
                  </a:solidFill>
                </a:endParaRPr>
              </a:p>
            </p:txBody>
          </p:sp>
          <p:sp>
            <p:nvSpPr>
              <p:cNvPr id="28" name="TextBox 27"/>
              <p:cNvSpPr txBox="1"/>
              <p:nvPr/>
            </p:nvSpPr>
            <p:spPr>
              <a:xfrm>
                <a:off x="4133834" y="2700272"/>
                <a:ext cx="1360990" cy="216843"/>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Kubernates Service</a:t>
                </a:r>
              </a:p>
            </p:txBody>
          </p:sp>
          <p:sp>
            <p:nvSpPr>
              <p:cNvPr id="30" name="TextBox 29"/>
              <p:cNvSpPr txBox="1"/>
              <p:nvPr/>
            </p:nvSpPr>
            <p:spPr>
              <a:xfrm>
                <a:off x="6362919" y="3112021"/>
                <a:ext cx="505775" cy="158419"/>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Node 2</a:t>
                </a:r>
              </a:p>
            </p:txBody>
          </p:sp>
          <p:sp>
            <p:nvSpPr>
              <p:cNvPr id="105" name="TextBox 104"/>
              <p:cNvSpPr txBox="1"/>
              <p:nvPr/>
            </p:nvSpPr>
            <p:spPr>
              <a:xfrm>
                <a:off x="6476913" y="2979723"/>
                <a:ext cx="505775" cy="158419"/>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Node N</a:t>
                </a:r>
              </a:p>
            </p:txBody>
          </p:sp>
          <p:sp>
            <p:nvSpPr>
              <p:cNvPr id="140" name="Rectangle 86"/>
              <p:cNvSpPr>
                <a:spLocks noChangeArrowheads="1"/>
              </p:cNvSpPr>
              <p:nvPr/>
            </p:nvSpPr>
            <p:spPr bwMode="auto">
              <a:xfrm>
                <a:off x="6941873" y="3719592"/>
                <a:ext cx="591891" cy="359532"/>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a:p>
                <a:pPr algn="ctr"/>
                <a:r>
                  <a:rPr lang="en-US" sz="800" dirty="0">
                    <a:solidFill>
                      <a:prstClr val="white"/>
                    </a:solidFill>
                    <a:cs typeface="Arial" panose="020B0604020202020204" pitchFamily="34" charset="0"/>
                  </a:rPr>
                  <a:t>Container</a:t>
                </a:r>
              </a:p>
            </p:txBody>
          </p:sp>
          <p:sp>
            <p:nvSpPr>
              <p:cNvPr id="102" name="Rectangle 86"/>
              <p:cNvSpPr>
                <a:spLocks noChangeArrowheads="1"/>
              </p:cNvSpPr>
              <p:nvPr/>
            </p:nvSpPr>
            <p:spPr bwMode="auto">
              <a:xfrm>
                <a:off x="6318464" y="4735409"/>
                <a:ext cx="1630471" cy="1009314"/>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p:txBody>
          </p:sp>
          <p:sp>
            <p:nvSpPr>
              <p:cNvPr id="103" name="Rectangle 86"/>
              <p:cNvSpPr>
                <a:spLocks noChangeArrowheads="1"/>
              </p:cNvSpPr>
              <p:nvPr/>
            </p:nvSpPr>
            <p:spPr bwMode="auto">
              <a:xfrm>
                <a:off x="6410516" y="5085328"/>
                <a:ext cx="674351" cy="423075"/>
              </a:xfrm>
              <a:prstGeom prst="rect">
                <a:avLst/>
              </a:prstGeom>
              <a:solidFill>
                <a:srgbClr val="48369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Azure Managed Disks</a:t>
                </a:r>
              </a:p>
            </p:txBody>
          </p:sp>
          <p:sp>
            <p:nvSpPr>
              <p:cNvPr id="104" name="Rectangle 86"/>
              <p:cNvSpPr>
                <a:spLocks noChangeArrowheads="1"/>
              </p:cNvSpPr>
              <p:nvPr/>
            </p:nvSpPr>
            <p:spPr bwMode="auto">
              <a:xfrm>
                <a:off x="7203687" y="5085327"/>
                <a:ext cx="648363" cy="423075"/>
              </a:xfrm>
              <a:prstGeom prst="rect">
                <a:avLst/>
              </a:prstGeom>
              <a:solidFill>
                <a:srgbClr val="48369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Azure Files</a:t>
                </a:r>
              </a:p>
            </p:txBody>
          </p:sp>
          <p:sp>
            <p:nvSpPr>
              <p:cNvPr id="31" name="Rectangle 30"/>
              <p:cNvSpPr/>
              <p:nvPr/>
            </p:nvSpPr>
            <p:spPr>
              <a:xfrm>
                <a:off x="6476613" y="1422176"/>
                <a:ext cx="1462871" cy="1045992"/>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224" name="TextBox 223"/>
              <p:cNvSpPr txBox="1"/>
              <p:nvPr/>
            </p:nvSpPr>
            <p:spPr>
              <a:xfrm>
                <a:off x="6476612" y="1427762"/>
                <a:ext cx="1208759" cy="154561"/>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Security Center</a:t>
                </a:r>
              </a:p>
            </p:txBody>
          </p:sp>
          <p:sp>
            <p:nvSpPr>
              <p:cNvPr id="106" name="Rectangle 86"/>
              <p:cNvSpPr>
                <a:spLocks noChangeArrowheads="1"/>
              </p:cNvSpPr>
              <p:nvPr/>
            </p:nvSpPr>
            <p:spPr bwMode="auto">
              <a:xfrm>
                <a:off x="6575991" y="1619250"/>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Vulnerability Scanning</a:t>
                </a:r>
              </a:p>
            </p:txBody>
          </p:sp>
          <p:sp>
            <p:nvSpPr>
              <p:cNvPr id="107" name="Rectangle 86"/>
              <p:cNvSpPr>
                <a:spLocks noChangeArrowheads="1"/>
              </p:cNvSpPr>
              <p:nvPr/>
            </p:nvSpPr>
            <p:spPr bwMode="auto">
              <a:xfrm>
                <a:off x="7231923" y="1619250"/>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Container</a:t>
                </a:r>
              </a:p>
              <a:p>
                <a:pPr algn="ctr"/>
                <a:r>
                  <a:rPr lang="en-US" sz="800" dirty="0">
                    <a:solidFill>
                      <a:prstClr val="white"/>
                    </a:solidFill>
                    <a:cs typeface="Arial" panose="020B0604020202020204" pitchFamily="34" charset="0"/>
                  </a:rPr>
                  <a:t>Hardening</a:t>
                </a:r>
              </a:p>
            </p:txBody>
          </p:sp>
          <p:sp>
            <p:nvSpPr>
              <p:cNvPr id="110" name="Rectangle 86"/>
              <p:cNvSpPr>
                <a:spLocks noChangeArrowheads="1"/>
              </p:cNvSpPr>
              <p:nvPr/>
            </p:nvSpPr>
            <p:spPr bwMode="auto">
              <a:xfrm>
                <a:off x="6575991" y="2044528"/>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Continuous Monitoring</a:t>
                </a:r>
              </a:p>
            </p:txBody>
          </p:sp>
          <p:sp>
            <p:nvSpPr>
              <p:cNvPr id="128" name="Rectangle 86"/>
              <p:cNvSpPr>
                <a:spLocks noChangeArrowheads="1"/>
              </p:cNvSpPr>
              <p:nvPr/>
            </p:nvSpPr>
            <p:spPr bwMode="auto">
              <a:xfrm>
                <a:off x="7231923" y="2037433"/>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Real-time Threat Detection</a:t>
                </a:r>
              </a:p>
            </p:txBody>
          </p:sp>
          <p:sp>
            <p:nvSpPr>
              <p:cNvPr id="227" name="TextBox 226"/>
              <p:cNvSpPr txBox="1"/>
              <p:nvPr/>
            </p:nvSpPr>
            <p:spPr>
              <a:xfrm>
                <a:off x="4105013" y="4746508"/>
                <a:ext cx="2166099" cy="998215"/>
              </a:xfrm>
              <a:prstGeom prst="rect">
                <a:avLst/>
              </a:prstGeom>
              <a:solidFill>
                <a:schemeClr val="bg1"/>
              </a:solidFill>
              <a:ln w="6350">
                <a:solidFill>
                  <a:srgbClr val="00338D"/>
                </a:solidFill>
              </a:ln>
            </p:spPr>
            <p:txBody>
              <a:bodyPr wrap="square" lIns="18288" tIns="18288" rIns="18288" bIns="18288" rtlCol="0">
                <a:noAutofit/>
              </a:bodyPr>
              <a:lstStyle/>
              <a:p>
                <a:pPr>
                  <a:spcAft>
                    <a:spcPts val="450"/>
                  </a:spcAft>
                </a:pPr>
                <a:endParaRPr lang="en-US" sz="800" dirty="0">
                  <a:solidFill>
                    <a:srgbClr val="000000"/>
                  </a:solidFill>
                </a:endParaRPr>
              </a:p>
            </p:txBody>
          </p:sp>
          <p:sp>
            <p:nvSpPr>
              <p:cNvPr id="228" name="TextBox 227"/>
              <p:cNvSpPr txBox="1"/>
              <p:nvPr/>
            </p:nvSpPr>
            <p:spPr>
              <a:xfrm>
                <a:off x="4120811" y="4749845"/>
                <a:ext cx="792980" cy="186712"/>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Networking</a:t>
                </a:r>
              </a:p>
            </p:txBody>
          </p:sp>
          <p:sp>
            <p:nvSpPr>
              <p:cNvPr id="129" name="Rectangle 86"/>
              <p:cNvSpPr>
                <a:spLocks noChangeArrowheads="1"/>
              </p:cNvSpPr>
              <p:nvPr/>
            </p:nvSpPr>
            <p:spPr bwMode="auto">
              <a:xfrm>
                <a:off x="4202006" y="4917281"/>
                <a:ext cx="660567" cy="359532"/>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Ingress Controller</a:t>
                </a:r>
              </a:p>
            </p:txBody>
          </p:sp>
          <p:sp>
            <p:nvSpPr>
              <p:cNvPr id="131" name="Rectangle 86"/>
              <p:cNvSpPr>
                <a:spLocks noChangeArrowheads="1"/>
              </p:cNvSpPr>
              <p:nvPr/>
            </p:nvSpPr>
            <p:spPr bwMode="auto">
              <a:xfrm>
                <a:off x="5590682" y="5317686"/>
                <a:ext cx="591891" cy="378264"/>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Network Security Groups</a:t>
                </a:r>
              </a:p>
            </p:txBody>
          </p:sp>
          <p:sp>
            <p:nvSpPr>
              <p:cNvPr id="132" name="Rectangle 86"/>
              <p:cNvSpPr>
                <a:spLocks noChangeArrowheads="1"/>
              </p:cNvSpPr>
              <p:nvPr/>
            </p:nvSpPr>
            <p:spPr bwMode="auto">
              <a:xfrm>
                <a:off x="4202005" y="5317686"/>
                <a:ext cx="669315" cy="378264"/>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Network Policies</a:t>
                </a:r>
              </a:p>
            </p:txBody>
          </p:sp>
          <p:sp>
            <p:nvSpPr>
              <p:cNvPr id="133" name="Rectangle 86"/>
              <p:cNvSpPr>
                <a:spLocks noChangeArrowheads="1"/>
              </p:cNvSpPr>
              <p:nvPr/>
            </p:nvSpPr>
            <p:spPr bwMode="auto">
              <a:xfrm>
                <a:off x="4927048" y="4790524"/>
                <a:ext cx="1228004" cy="479064"/>
              </a:xfrm>
              <a:prstGeom prst="rect">
                <a:avLst/>
              </a:prstGeom>
              <a:solidFill>
                <a:srgbClr val="470A68"/>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prstClr val="white"/>
                    </a:solidFill>
                    <a:cs typeface="Arial" panose="020B0604020202020204" pitchFamily="34" charset="0"/>
                  </a:rPr>
                  <a:t>Azure Virtual Networks</a:t>
                </a:r>
              </a:p>
            </p:txBody>
          </p:sp>
          <p:sp>
            <p:nvSpPr>
              <p:cNvPr id="230" name="Rectangle 229"/>
              <p:cNvSpPr/>
              <p:nvPr/>
            </p:nvSpPr>
            <p:spPr>
              <a:xfrm>
                <a:off x="4981393" y="4968229"/>
                <a:ext cx="485975" cy="2341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Kubenet networking</a:t>
                </a:r>
              </a:p>
            </p:txBody>
          </p:sp>
          <p:sp>
            <p:nvSpPr>
              <p:cNvPr id="136" name="Rectangle 135"/>
              <p:cNvSpPr/>
              <p:nvPr/>
            </p:nvSpPr>
            <p:spPr>
              <a:xfrm>
                <a:off x="5568222" y="4961232"/>
                <a:ext cx="485975" cy="2341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Azure CNI networking</a:t>
                </a:r>
              </a:p>
            </p:txBody>
          </p:sp>
          <p:sp>
            <p:nvSpPr>
              <p:cNvPr id="137" name="Rectangle 86"/>
              <p:cNvSpPr>
                <a:spLocks noChangeArrowheads="1"/>
              </p:cNvSpPr>
              <p:nvPr/>
            </p:nvSpPr>
            <p:spPr bwMode="auto">
              <a:xfrm>
                <a:off x="4926815" y="5317686"/>
                <a:ext cx="591891" cy="378264"/>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Azure Firewall</a:t>
                </a:r>
              </a:p>
            </p:txBody>
          </p:sp>
          <p:sp>
            <p:nvSpPr>
              <p:cNvPr id="231" name="Rectangle 230"/>
              <p:cNvSpPr/>
              <p:nvPr/>
            </p:nvSpPr>
            <p:spPr>
              <a:xfrm>
                <a:off x="2287041" y="2660719"/>
                <a:ext cx="1348000" cy="1846740"/>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233" name="TextBox 232"/>
              <p:cNvSpPr txBox="1"/>
              <p:nvPr/>
            </p:nvSpPr>
            <p:spPr>
              <a:xfrm>
                <a:off x="2313218" y="2668897"/>
                <a:ext cx="1001826" cy="160433"/>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Active Directory</a:t>
                </a:r>
              </a:p>
            </p:txBody>
          </p:sp>
          <p:sp>
            <p:nvSpPr>
              <p:cNvPr id="138" name="Rectangle 86"/>
              <p:cNvSpPr>
                <a:spLocks noChangeArrowheads="1"/>
              </p:cNvSpPr>
              <p:nvPr/>
            </p:nvSpPr>
            <p:spPr bwMode="auto">
              <a:xfrm>
                <a:off x="2364292" y="2917116"/>
                <a:ext cx="591891" cy="995476"/>
              </a:xfrm>
              <a:prstGeom prst="rect">
                <a:avLst/>
              </a:prstGeom>
              <a:solidFill>
                <a:srgbClr val="483698"/>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p:txBody>
          </p:sp>
          <p:sp>
            <p:nvSpPr>
              <p:cNvPr id="139" name="Rectangle 86"/>
              <p:cNvSpPr>
                <a:spLocks noChangeArrowheads="1"/>
              </p:cNvSpPr>
              <p:nvPr/>
            </p:nvSpPr>
            <p:spPr bwMode="auto">
              <a:xfrm>
                <a:off x="2364291" y="4028316"/>
                <a:ext cx="591891" cy="359532"/>
              </a:xfrm>
              <a:prstGeom prst="rect">
                <a:avLst/>
              </a:prstGeom>
              <a:solidFill>
                <a:srgbClr val="483698"/>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prstClr val="white"/>
                    </a:solidFill>
                    <a:cs typeface="Arial" panose="020B0604020202020204" pitchFamily="34" charset="0"/>
                  </a:rPr>
                  <a:t>OpenID Connect</a:t>
                </a:r>
              </a:p>
            </p:txBody>
          </p:sp>
          <p:sp>
            <p:nvSpPr>
              <p:cNvPr id="96" name="Rectangle 86"/>
              <p:cNvSpPr>
                <a:spLocks noChangeArrowheads="1"/>
              </p:cNvSpPr>
              <p:nvPr/>
            </p:nvSpPr>
            <p:spPr bwMode="auto">
              <a:xfrm>
                <a:off x="6890235" y="3784759"/>
                <a:ext cx="591891" cy="359532"/>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a:p>
                <a:pPr algn="ctr"/>
                <a:r>
                  <a:rPr lang="en-US" sz="800" dirty="0">
                    <a:solidFill>
                      <a:prstClr val="white"/>
                    </a:solidFill>
                    <a:cs typeface="Arial" panose="020B0604020202020204" pitchFamily="34" charset="0"/>
                  </a:rPr>
                  <a:t>Container</a:t>
                </a:r>
              </a:p>
            </p:txBody>
          </p:sp>
          <p:sp>
            <p:nvSpPr>
              <p:cNvPr id="142" name="Rectangle 86"/>
              <p:cNvSpPr>
                <a:spLocks noChangeArrowheads="1"/>
              </p:cNvSpPr>
              <p:nvPr/>
            </p:nvSpPr>
            <p:spPr bwMode="auto">
              <a:xfrm>
                <a:off x="6831430" y="3840937"/>
                <a:ext cx="591891" cy="359532"/>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Container</a:t>
                </a:r>
              </a:p>
            </p:txBody>
          </p:sp>
          <p:sp>
            <p:nvSpPr>
              <p:cNvPr id="143" name="Rectangle 142"/>
              <p:cNvSpPr/>
              <p:nvPr/>
            </p:nvSpPr>
            <p:spPr>
              <a:xfrm>
                <a:off x="5092108" y="2033351"/>
                <a:ext cx="955733" cy="338619"/>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4" name="TextBox 143"/>
              <p:cNvSpPr txBox="1"/>
              <p:nvPr/>
            </p:nvSpPr>
            <p:spPr>
              <a:xfrm>
                <a:off x="5167638" y="2101094"/>
                <a:ext cx="804672" cy="203133"/>
              </a:xfrm>
              <a:prstGeom prst="rect">
                <a:avLst/>
              </a:prstGeom>
              <a:noFill/>
            </p:spPr>
            <p:txBody>
              <a:bodyPr wrap="square" lIns="18288" tIns="18288" rIns="18288" bIns="18288" rtlCol="0" anchor="ctr">
                <a:noAutofit/>
              </a:bodyPr>
              <a:lstStyle/>
              <a:p>
                <a:pPr>
                  <a:spcAft>
                    <a:spcPts val="450"/>
                  </a:spcAft>
                </a:pPr>
                <a:r>
                  <a:rPr lang="en-US" sz="800" dirty="0">
                    <a:solidFill>
                      <a:prstClr val="white"/>
                    </a:solidFill>
                  </a:rPr>
                  <a:t>Azure Container Registry</a:t>
                </a:r>
              </a:p>
            </p:txBody>
          </p:sp>
          <p:sp>
            <p:nvSpPr>
              <p:cNvPr id="145" name="Rectangle 144"/>
              <p:cNvSpPr/>
              <p:nvPr/>
            </p:nvSpPr>
            <p:spPr>
              <a:xfrm>
                <a:off x="5092110" y="1600484"/>
                <a:ext cx="955733" cy="402162"/>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6" name="TextBox 145"/>
              <p:cNvSpPr txBox="1"/>
              <p:nvPr/>
            </p:nvSpPr>
            <p:spPr>
              <a:xfrm>
                <a:off x="5167640" y="1699999"/>
                <a:ext cx="804672" cy="203133"/>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Pipelines</a:t>
                </a:r>
              </a:p>
            </p:txBody>
          </p:sp>
          <p:sp>
            <p:nvSpPr>
              <p:cNvPr id="147" name="Rectangle 146"/>
              <p:cNvSpPr/>
              <p:nvPr/>
            </p:nvSpPr>
            <p:spPr>
              <a:xfrm>
                <a:off x="4177206" y="1597573"/>
                <a:ext cx="825085" cy="402162"/>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9" name="Rectangle 148"/>
              <p:cNvSpPr/>
              <p:nvPr/>
            </p:nvSpPr>
            <p:spPr>
              <a:xfrm>
                <a:off x="4181968" y="2028096"/>
                <a:ext cx="820323" cy="34387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50" name="TextBox 149"/>
              <p:cNvSpPr txBox="1"/>
              <p:nvPr/>
            </p:nvSpPr>
            <p:spPr>
              <a:xfrm>
                <a:off x="4187412" y="1697088"/>
                <a:ext cx="804672" cy="203133"/>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Repos</a:t>
                </a:r>
              </a:p>
            </p:txBody>
          </p:sp>
          <p:sp>
            <p:nvSpPr>
              <p:cNvPr id="151" name="TextBox 150"/>
              <p:cNvSpPr txBox="1"/>
              <p:nvPr/>
            </p:nvSpPr>
            <p:spPr>
              <a:xfrm>
                <a:off x="4189793" y="2098467"/>
                <a:ext cx="804672" cy="203133"/>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DevOps</a:t>
                </a:r>
              </a:p>
            </p:txBody>
          </p:sp>
          <p:sp>
            <p:nvSpPr>
              <p:cNvPr id="242" name="TextBox 241"/>
              <p:cNvSpPr txBox="1"/>
              <p:nvPr/>
            </p:nvSpPr>
            <p:spPr>
              <a:xfrm>
                <a:off x="4144785" y="1430572"/>
                <a:ext cx="1020574" cy="78668"/>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CI/CD</a:t>
                </a:r>
              </a:p>
            </p:txBody>
          </p:sp>
          <p:sp>
            <p:nvSpPr>
              <p:cNvPr id="243" name="Rectangle 242"/>
              <p:cNvSpPr/>
              <p:nvPr/>
            </p:nvSpPr>
            <p:spPr>
              <a:xfrm>
                <a:off x="2429769" y="3075176"/>
                <a:ext cx="423899" cy="279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Role Bindings</a:t>
                </a:r>
              </a:p>
            </p:txBody>
          </p:sp>
          <p:sp>
            <p:nvSpPr>
              <p:cNvPr id="152" name="Rectangle 151"/>
              <p:cNvSpPr/>
              <p:nvPr/>
            </p:nvSpPr>
            <p:spPr>
              <a:xfrm>
                <a:off x="2436969" y="3448454"/>
                <a:ext cx="423899" cy="425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Cluster Role Bindings</a:t>
                </a:r>
              </a:p>
            </p:txBody>
          </p:sp>
          <p:sp>
            <p:nvSpPr>
              <p:cNvPr id="244" name="TextBox 243"/>
              <p:cNvSpPr txBox="1"/>
              <p:nvPr/>
            </p:nvSpPr>
            <p:spPr>
              <a:xfrm>
                <a:off x="2387447" y="2910907"/>
                <a:ext cx="503370" cy="119095"/>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RBAC</a:t>
                </a:r>
              </a:p>
            </p:txBody>
          </p:sp>
          <p:cxnSp>
            <p:nvCxnSpPr>
              <p:cNvPr id="246" name="Straight Arrow Connector 245"/>
              <p:cNvCxnSpPr>
                <a:endCxn id="231" idx="1"/>
              </p:cNvCxnSpPr>
              <p:nvPr/>
            </p:nvCxnSpPr>
            <p:spPr>
              <a:xfrm>
                <a:off x="1843512" y="3584089"/>
                <a:ext cx="4435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6328263" y="4733615"/>
                <a:ext cx="1357108" cy="179546"/>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Persistent Volume</a:t>
                </a:r>
              </a:p>
            </p:txBody>
          </p:sp>
          <p:cxnSp>
            <p:nvCxnSpPr>
              <p:cNvPr id="249" name="Straight Arrow Connector 248"/>
              <p:cNvCxnSpPr/>
              <p:nvPr/>
            </p:nvCxnSpPr>
            <p:spPr>
              <a:xfrm>
                <a:off x="3635040" y="3251390"/>
                <a:ext cx="457236"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3635040" y="3879977"/>
                <a:ext cx="457236" cy="1069"/>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843"/>
              <p:cNvSpPr>
                <a:spLocks noChangeArrowheads="1"/>
              </p:cNvSpPr>
              <p:nvPr/>
            </p:nvSpPr>
            <p:spPr bwMode="auto">
              <a:xfrm>
                <a:off x="3601839" y="2953744"/>
                <a:ext cx="542088"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Authenti-cate</a:t>
                </a:r>
              </a:p>
            </p:txBody>
          </p:sp>
          <p:sp>
            <p:nvSpPr>
              <p:cNvPr id="168" name="Rectangle 843"/>
              <p:cNvSpPr>
                <a:spLocks noChangeArrowheads="1"/>
              </p:cNvSpPr>
              <p:nvPr/>
            </p:nvSpPr>
            <p:spPr bwMode="auto">
              <a:xfrm>
                <a:off x="3565053" y="3692329"/>
                <a:ext cx="583686"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Authorize</a:t>
                </a:r>
              </a:p>
            </p:txBody>
          </p:sp>
          <p:cxnSp>
            <p:nvCxnSpPr>
              <p:cNvPr id="260" name="Straight Arrow Connector 259"/>
              <p:cNvCxnSpPr/>
              <p:nvPr/>
            </p:nvCxnSpPr>
            <p:spPr>
              <a:xfrm>
                <a:off x="7375546" y="4471604"/>
                <a:ext cx="0" cy="263805"/>
              </a:xfrm>
              <a:prstGeom prst="straightConnector1">
                <a:avLst/>
              </a:prstGeom>
              <a:ln w="6350">
                <a:solidFill>
                  <a:srgbClr val="00338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2" name="Rectangle 843"/>
              <p:cNvSpPr>
                <a:spLocks noChangeArrowheads="1"/>
              </p:cNvSpPr>
              <p:nvPr/>
            </p:nvSpPr>
            <p:spPr bwMode="auto">
              <a:xfrm>
                <a:off x="7361825" y="4557657"/>
                <a:ext cx="806375"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Persistent data</a:t>
                </a:r>
              </a:p>
            </p:txBody>
          </p:sp>
          <p:cxnSp>
            <p:nvCxnSpPr>
              <p:cNvPr id="262" name="Straight Arrow Connector 261"/>
              <p:cNvCxnSpPr>
                <a:stCxn id="31" idx="1"/>
                <a:endCxn id="241" idx="3"/>
              </p:cNvCxnSpPr>
              <p:nvPr/>
            </p:nvCxnSpPr>
            <p:spPr>
              <a:xfrm flipH="1">
                <a:off x="6155052" y="1945173"/>
                <a:ext cx="321561" cy="78"/>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843"/>
              <p:cNvSpPr>
                <a:spLocks noChangeArrowheads="1"/>
              </p:cNvSpPr>
              <p:nvPr/>
            </p:nvSpPr>
            <p:spPr bwMode="auto">
              <a:xfrm>
                <a:off x="6071097" y="1765208"/>
                <a:ext cx="510589"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Integrate</a:t>
                </a:r>
              </a:p>
            </p:txBody>
          </p:sp>
          <p:cxnSp>
            <p:nvCxnSpPr>
              <p:cNvPr id="264" name="Straight Arrow Connector 263"/>
              <p:cNvCxnSpPr>
                <a:endCxn id="31" idx="2"/>
              </p:cNvCxnSpPr>
              <p:nvPr/>
            </p:nvCxnSpPr>
            <p:spPr>
              <a:xfrm flipV="1">
                <a:off x="7203687" y="2468169"/>
                <a:ext cx="4361" cy="19255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78" name="Rectangle 843"/>
              <p:cNvSpPr>
                <a:spLocks noChangeArrowheads="1"/>
              </p:cNvSpPr>
              <p:nvPr/>
            </p:nvSpPr>
            <p:spPr bwMode="auto">
              <a:xfrm>
                <a:off x="6541068" y="2507135"/>
                <a:ext cx="1542282"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Logs, audit &amp; security events</a:t>
                </a:r>
              </a:p>
            </p:txBody>
          </p:sp>
          <p:cxnSp>
            <p:nvCxnSpPr>
              <p:cNvPr id="266" name="Straight Arrow Connector 265"/>
              <p:cNvCxnSpPr>
                <a:stCxn id="227" idx="0"/>
              </p:cNvCxnSpPr>
              <p:nvPr/>
            </p:nvCxnSpPr>
            <p:spPr>
              <a:xfrm flipH="1" flipV="1">
                <a:off x="5165359" y="4507458"/>
                <a:ext cx="0" cy="239048"/>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81" name="Rectangle 843"/>
              <p:cNvSpPr>
                <a:spLocks noChangeArrowheads="1"/>
              </p:cNvSpPr>
              <p:nvPr/>
            </p:nvSpPr>
            <p:spPr bwMode="auto">
              <a:xfrm>
                <a:off x="4564303" y="4567007"/>
                <a:ext cx="1114279"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Networking services</a:t>
                </a:r>
              </a:p>
            </p:txBody>
          </p:sp>
          <p:cxnSp>
            <p:nvCxnSpPr>
              <p:cNvPr id="268" name="Straight Arrow Connector 267"/>
              <p:cNvCxnSpPr>
                <a:stCxn id="241" idx="2"/>
              </p:cNvCxnSpPr>
              <p:nvPr/>
            </p:nvCxnSpPr>
            <p:spPr>
              <a:xfrm>
                <a:off x="5123665" y="2458711"/>
                <a:ext cx="0" cy="210185"/>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84" name="Rectangle 843"/>
              <p:cNvSpPr>
                <a:spLocks noChangeArrowheads="1"/>
              </p:cNvSpPr>
              <p:nvPr/>
            </p:nvSpPr>
            <p:spPr bwMode="auto">
              <a:xfrm>
                <a:off x="5089284" y="2492765"/>
                <a:ext cx="453842"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Deploy</a:t>
                </a:r>
              </a:p>
            </p:txBody>
          </p:sp>
          <p:cxnSp>
            <p:nvCxnSpPr>
              <p:cNvPr id="270" name="Straight Arrow Connector 269"/>
              <p:cNvCxnSpPr>
                <a:stCxn id="5" idx="3"/>
                <a:endCxn id="20" idx="1"/>
              </p:cNvCxnSpPr>
              <p:nvPr/>
            </p:nvCxnSpPr>
            <p:spPr>
              <a:xfrm flipV="1">
                <a:off x="5691409" y="3593507"/>
                <a:ext cx="291608"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87" name="Rectangle 843"/>
              <p:cNvSpPr>
                <a:spLocks noChangeArrowheads="1"/>
              </p:cNvSpPr>
              <p:nvPr/>
            </p:nvSpPr>
            <p:spPr bwMode="auto">
              <a:xfrm>
                <a:off x="5604468" y="3406241"/>
                <a:ext cx="470835"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Manage</a:t>
                </a:r>
              </a:p>
            </p:txBody>
          </p:sp>
          <p:sp>
            <p:nvSpPr>
              <p:cNvPr id="191" name="Rectangle 86"/>
              <p:cNvSpPr>
                <a:spLocks noChangeArrowheads="1"/>
              </p:cNvSpPr>
              <p:nvPr/>
            </p:nvSpPr>
            <p:spPr bwMode="auto">
              <a:xfrm>
                <a:off x="3035212" y="2921651"/>
                <a:ext cx="538508" cy="1489791"/>
              </a:xfrm>
              <a:prstGeom prst="rect">
                <a:avLst/>
              </a:prstGeom>
              <a:solidFill>
                <a:srgbClr val="483698"/>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prstClr val="white"/>
                    </a:solidFill>
                    <a:cs typeface="Arial" panose="020B0604020202020204" pitchFamily="34" charset="0"/>
                  </a:rPr>
                  <a:t>Security Controls</a:t>
                </a:r>
              </a:p>
            </p:txBody>
          </p:sp>
          <p:sp>
            <p:nvSpPr>
              <p:cNvPr id="192" name="Rectangle 191"/>
              <p:cNvSpPr/>
              <p:nvPr/>
            </p:nvSpPr>
            <p:spPr>
              <a:xfrm>
                <a:off x="3065947" y="3251200"/>
                <a:ext cx="477039" cy="25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Conditional Access</a:t>
                </a:r>
              </a:p>
            </p:txBody>
          </p:sp>
          <p:sp>
            <p:nvSpPr>
              <p:cNvPr id="193" name="Rectangle 192"/>
              <p:cNvSpPr/>
              <p:nvPr/>
            </p:nvSpPr>
            <p:spPr>
              <a:xfrm>
                <a:off x="3132987" y="3858897"/>
                <a:ext cx="342957" cy="184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MFA</a:t>
                </a:r>
              </a:p>
            </p:txBody>
          </p:sp>
          <p:sp>
            <p:nvSpPr>
              <p:cNvPr id="194" name="Rectangle 193"/>
              <p:cNvSpPr/>
              <p:nvPr/>
            </p:nvSpPr>
            <p:spPr>
              <a:xfrm>
                <a:off x="3057276" y="3553173"/>
                <a:ext cx="494378" cy="260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Dynamic Groups</a:t>
                </a:r>
              </a:p>
            </p:txBody>
          </p:sp>
          <p:sp>
            <p:nvSpPr>
              <p:cNvPr id="195" name="Rectangle 194"/>
              <p:cNvSpPr/>
              <p:nvPr/>
            </p:nvSpPr>
            <p:spPr>
              <a:xfrm>
                <a:off x="3053904" y="4088479"/>
                <a:ext cx="501123" cy="247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DDoS protection</a:t>
                </a:r>
              </a:p>
            </p:txBody>
          </p:sp>
          <p:sp>
            <p:nvSpPr>
              <p:cNvPr id="197" name="TextBox 196"/>
              <p:cNvSpPr txBox="1"/>
              <p:nvPr/>
            </p:nvSpPr>
            <p:spPr>
              <a:xfrm>
                <a:off x="6014555" y="2782021"/>
                <a:ext cx="1360990" cy="216843"/>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Cluster</a:t>
                </a:r>
              </a:p>
            </p:txBody>
          </p:sp>
        </p:grpSp>
      </p:grpSp>
      <p:sp>
        <p:nvSpPr>
          <p:cNvPr id="112" name="TextBox 111"/>
          <p:cNvSpPr txBox="1"/>
          <p:nvPr/>
        </p:nvSpPr>
        <p:spPr>
          <a:xfrm>
            <a:off x="8649083" y="1321350"/>
            <a:ext cx="2544876" cy="4555575"/>
          </a:xfrm>
          <a:prstGeom prst="rect">
            <a:avLst/>
          </a:prstGeom>
          <a:noFill/>
        </p:spPr>
        <p:txBody>
          <a:bodyPr wrap="square" lIns="40958" tIns="40958" rIns="40958" bIns="40958" rtlCol="0">
            <a:noAutofit/>
          </a:bodyPr>
          <a:lstStyle/>
          <a:p>
            <a:pPr>
              <a:spcAft>
                <a:spcPts val="450"/>
              </a:spcAft>
            </a:pPr>
            <a:r>
              <a:rPr lang="en-US" sz="1000" dirty="0">
                <a:solidFill>
                  <a:srgbClr val="000000"/>
                </a:solidFill>
              </a:rPr>
              <a:t>Description:</a:t>
            </a:r>
          </a:p>
          <a:p>
            <a:pPr marL="214313" indent="-214313">
              <a:spcAft>
                <a:spcPts val="450"/>
              </a:spcAft>
              <a:buFont typeface="Arial" panose="020B0604020202020204" pitchFamily="34" charset="0"/>
              <a:buChar char="•"/>
            </a:pPr>
            <a:endParaRPr lang="en-US" sz="1000" dirty="0">
              <a:solidFill>
                <a:srgbClr val="000000"/>
              </a:solidFill>
            </a:endParaRPr>
          </a:p>
        </p:txBody>
      </p:sp>
    </p:spTree>
    <p:extLst>
      <p:ext uri="{BB962C8B-B14F-4D97-AF65-F5344CB8AC3E}">
        <p14:creationId xmlns:p14="http://schemas.microsoft.com/office/powerpoint/2010/main" val="6936310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US" dirty="0"/>
              <a:t>kpmg.com/socialmedia</a:t>
            </a:r>
          </a:p>
        </p:txBody>
      </p:sp>
      <p:sp>
        <p:nvSpPr>
          <p:cNvPr id="4" name="Text Placeholder 3"/>
          <p:cNvSpPr>
            <a:spLocks noGrp="1"/>
          </p:cNvSpPr>
          <p:nvPr>
            <p:ph type="body" sz="quarter" idx="13"/>
          </p:nvPr>
        </p:nvSpPr>
        <p:spPr/>
        <p:txBody>
          <a:bodyPr/>
          <a:lstStyle/>
          <a:p>
            <a:r>
              <a:rPr lang="en-US"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a:t>
            </a:r>
          </a:p>
        </p:txBody>
      </p:sp>
      <p:sp>
        <p:nvSpPr>
          <p:cNvPr id="6" name="Text Placeholder 5"/>
          <p:cNvSpPr>
            <a:spLocks noGrp="1"/>
          </p:cNvSpPr>
          <p:nvPr>
            <p:ph type="body" sz="quarter" idx="15"/>
          </p:nvPr>
        </p:nvSpPr>
        <p:spPr/>
        <p:txBody>
          <a:bodyPr/>
          <a:lstStyle/>
          <a:p>
            <a:r>
              <a:rPr lang="en-US" dirty="0"/>
              <a:t>© 2020 KPMG LLP, a Delaware limited liability partnership and the U.S. member firm of the KPMG network of independent member firms affiliated with KPMG International Cooperative (“KPMG International”), a Swiss entity. </a:t>
            </a:r>
            <a:br>
              <a:rPr lang="en-US" dirty="0"/>
            </a:br>
            <a:r>
              <a:rPr lang="en-US" dirty="0"/>
              <a:t>All rights reserved. NDP083680-1A</a:t>
            </a:r>
          </a:p>
        </p:txBody>
      </p:sp>
      <p:sp>
        <p:nvSpPr>
          <p:cNvPr id="7" name="Text Placeholder 6"/>
          <p:cNvSpPr>
            <a:spLocks noGrp="1"/>
          </p:cNvSpPr>
          <p:nvPr>
            <p:ph type="body" sz="quarter" idx="16"/>
          </p:nvPr>
        </p:nvSpPr>
        <p:spPr/>
        <p:txBody>
          <a:bodyPr/>
          <a:lstStyle/>
          <a:p>
            <a:r>
              <a:rPr lang="en-US" dirty="0"/>
              <a:t>The KPMG name and logo are registered trademarks or trademarks of KPMG International.</a:t>
            </a:r>
          </a:p>
        </p:txBody>
      </p:sp>
      <p:sp>
        <p:nvSpPr>
          <p:cNvPr id="14" name="Rectangle 13"/>
          <p:cNvSpPr/>
          <p:nvPr/>
        </p:nvSpPr>
        <p:spPr>
          <a:xfrm>
            <a:off x="2587669" y="1788014"/>
            <a:ext cx="4892288" cy="461665"/>
          </a:xfrm>
          <a:prstGeom prst="rect">
            <a:avLst/>
          </a:prstGeom>
        </p:spPr>
        <p:txBody>
          <a:bodyPr wrap="square">
            <a:spAutoFit/>
          </a:bodyPr>
          <a:lstStyle/>
          <a:p>
            <a:pPr lvl="0">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200" dirty="0">
                <a:solidFill>
                  <a:srgbClr val="00338D"/>
                </a:solidFill>
              </a:rPr>
              <a:t>Some or all of the services described herein may not be permissible for KPMG audit clients and their affiliates or related entities.</a:t>
            </a:r>
            <a:endParaRPr lang="en-US" sz="1200" dirty="0"/>
          </a:p>
        </p:txBody>
      </p:sp>
      <p:grpSp>
        <p:nvGrpSpPr>
          <p:cNvPr id="15" name="Group 14"/>
          <p:cNvGrpSpPr/>
          <p:nvPr/>
        </p:nvGrpSpPr>
        <p:grpSpPr>
          <a:xfrm>
            <a:off x="-99745" y="936989"/>
            <a:ext cx="2687414" cy="2092881"/>
            <a:chOff x="-1276873" y="815807"/>
            <a:chExt cx="2687414" cy="2092881"/>
          </a:xfrm>
        </p:grpSpPr>
        <p:sp>
          <p:nvSpPr>
            <p:cNvPr id="16" name="Rectangle 15"/>
            <p:cNvSpPr/>
            <p:nvPr/>
          </p:nvSpPr>
          <p:spPr>
            <a:xfrm>
              <a:off x="-1276873" y="815807"/>
              <a:ext cx="2297151" cy="2092881"/>
            </a:xfrm>
            <a:prstGeom prst="rect">
              <a:avLst/>
            </a:prstGeom>
            <a:solidFill>
              <a:srgbClr val="BC204B"/>
            </a:solidFill>
          </p:spPr>
          <p:txBody>
            <a:bodyPr wrap="square">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[The following independence disclaimer should be included on all internal and external general tax and/or advisory service materials where we discuss KPMG’s tax and/or advisory services.]</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if this document </a:t>
              </a:r>
              <a:r>
                <a:rPr lang="en-US" sz="1000" b="1" u="sng"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is not discussing tax services and/or advisory services.</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THIS RED BOX PRIOR TO PUBLISHING. </a:t>
              </a:r>
            </a:p>
          </p:txBody>
        </p:sp>
        <p:cxnSp>
          <p:nvCxnSpPr>
            <p:cNvPr id="17" name="Straight Arrow Connector 16"/>
            <p:cNvCxnSpPr/>
            <p:nvPr/>
          </p:nvCxnSpPr>
          <p:spPr>
            <a:xfrm>
              <a:off x="934014" y="1888339"/>
              <a:ext cx="476527" cy="0"/>
            </a:xfrm>
            <a:prstGeom prst="straightConnector1">
              <a:avLst/>
            </a:prstGeom>
            <a:ln w="28575">
              <a:solidFill>
                <a:srgbClr val="BC204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99745" y="3220858"/>
            <a:ext cx="2687414" cy="3477875"/>
            <a:chOff x="-1276873" y="3187907"/>
            <a:chExt cx="2687414" cy="3477875"/>
          </a:xfrm>
        </p:grpSpPr>
        <p:sp>
          <p:nvSpPr>
            <p:cNvPr id="19" name="Rectangle 18"/>
            <p:cNvSpPr/>
            <p:nvPr/>
          </p:nvSpPr>
          <p:spPr>
            <a:xfrm>
              <a:off x="-1276873" y="3187907"/>
              <a:ext cx="2297151" cy="3477875"/>
            </a:xfrm>
            <a:prstGeom prst="rect">
              <a:avLst/>
            </a:prstGeom>
            <a:solidFill>
              <a:srgbClr val="BC204B"/>
            </a:solidFill>
          </p:spPr>
          <p:txBody>
            <a:bodyPr wrap="square">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[The following general disclaimer should be included on any external document that is providing information on KPMG services that are not of a tax nature or any external document that is providing general information and guidance.]</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If this document is internal, remove the general disclaimer and replace with “INTERNAL USE ONLY”. If this document is of a tax nature, remove the general disclaimer and replace with applicable Tax disclaimers (see “Additional Tax disclaimers” box). If this document is client specific, remove the general disclaimer.</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THIS RED BOX PRIOR TO PUBLISHING. </a:t>
              </a:r>
            </a:p>
          </p:txBody>
        </p:sp>
        <p:cxnSp>
          <p:nvCxnSpPr>
            <p:cNvPr id="20" name="Straight Arrow Connector 19"/>
            <p:cNvCxnSpPr/>
            <p:nvPr/>
          </p:nvCxnSpPr>
          <p:spPr>
            <a:xfrm>
              <a:off x="934014" y="3986787"/>
              <a:ext cx="476527" cy="0"/>
            </a:xfrm>
            <a:prstGeom prst="straightConnector1">
              <a:avLst/>
            </a:prstGeom>
            <a:ln w="28575">
              <a:solidFill>
                <a:srgbClr val="BC204B"/>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9654527" y="1019629"/>
            <a:ext cx="2297151" cy="1785104"/>
          </a:xfrm>
          <a:prstGeom prst="rect">
            <a:avLst/>
          </a:prstGeom>
          <a:solidFill>
            <a:srgbClr val="BC204B"/>
          </a:solidFill>
        </p:spPr>
        <p:txBody>
          <a:bodyPr wrap="square">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Additional Tax disclaimers</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ea typeface="Times New Roman" panose="02020603050405020304" pitchFamily="18" charset="0"/>
              <a:cs typeface="Times New Roman" panose="02020603050405020304" pitchFamily="18" charset="0"/>
            </a:endParaRPr>
          </a:p>
          <a:p>
            <a:r>
              <a:rPr lang="en-US" sz="1000" b="1" dirty="0">
                <a:solidFill>
                  <a:schemeClr val="bg1"/>
                </a:solidFill>
              </a:rPr>
              <a:t>Please refer to the Tax guidance for language that should be included in documents discussing Tax services:</a:t>
            </a:r>
          </a:p>
          <a:p>
            <a:r>
              <a:rPr lang="en-US" sz="1000" u="sng" dirty="0">
                <a:hlinkClick r:id="rId3"/>
              </a:rPr>
              <a:t>https://handbook.us.kworld.kpmg.com/Home/tsm/6397</a:t>
            </a:r>
            <a:endParaRPr lang="en-US" sz="1000" u="sng" dirty="0"/>
          </a:p>
          <a:p>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THIS RED BOX PRIOR TO PUBLISHING. </a:t>
            </a:r>
          </a:p>
        </p:txBody>
      </p:sp>
    </p:spTree>
    <p:extLst>
      <p:ext uri="{BB962C8B-B14F-4D97-AF65-F5344CB8AC3E}">
        <p14:creationId xmlns:p14="http://schemas.microsoft.com/office/powerpoint/2010/main" val="394525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 Placeholder 211"/>
          <p:cNvSpPr>
            <a:spLocks noGrp="1"/>
          </p:cNvSpPr>
          <p:nvPr>
            <p:ph type="body" sz="quarter" idx="10"/>
          </p:nvPr>
        </p:nvSpPr>
        <p:spPr>
          <a:xfrm>
            <a:off x="998400" y="1330126"/>
            <a:ext cx="10195200" cy="307777"/>
          </a:xfrm>
        </p:spPr>
        <p:txBody>
          <a:bodyPr>
            <a:spAutoFit/>
          </a:bodyPr>
          <a:lstStyle/>
          <a:p>
            <a:r>
              <a:rPr lang="en-US" sz="1000" i="1" dirty="0"/>
              <a:t>KPMG’s Cloud Security Capability framework provides a tool-agnostic and leading-practice model to help organizations assess, design, build, deploy, test, operate &amp; monitor secure workloads across multi-cloud environments.</a:t>
            </a:r>
          </a:p>
        </p:txBody>
      </p:sp>
      <p:sp>
        <p:nvSpPr>
          <p:cNvPr id="2" name="Title 1">
            <a:extLst>
              <a:ext uri="{FF2B5EF4-FFF2-40B4-BE49-F238E27FC236}">
                <a16:creationId xmlns="" xmlns:a16="http://schemas.microsoft.com/office/drawing/2014/main" id="{E3AC985B-396C-4632-BAFD-683634FFED57}"/>
              </a:ext>
            </a:extLst>
          </p:cNvPr>
          <p:cNvSpPr>
            <a:spLocks noGrp="1"/>
          </p:cNvSpPr>
          <p:nvPr>
            <p:ph type="title"/>
          </p:nvPr>
        </p:nvSpPr>
        <p:spPr/>
        <p:txBody>
          <a:bodyPr/>
          <a:lstStyle/>
          <a:p>
            <a:r>
              <a:rPr lang="en-US" dirty="0"/>
              <a:t>KPMG’s Cloud Security Capability Framework</a:t>
            </a:r>
          </a:p>
        </p:txBody>
      </p:sp>
      <p:grpSp>
        <p:nvGrpSpPr>
          <p:cNvPr id="5" name="Group 4">
            <a:extLst>
              <a:ext uri="{FF2B5EF4-FFF2-40B4-BE49-F238E27FC236}">
                <a16:creationId xmlns="" xmlns:a16="http://schemas.microsoft.com/office/drawing/2014/main" id="{96F179AF-E035-43D9-84F5-B96593D77FFF}"/>
              </a:ext>
            </a:extLst>
          </p:cNvPr>
          <p:cNvGrpSpPr/>
          <p:nvPr/>
        </p:nvGrpSpPr>
        <p:grpSpPr>
          <a:xfrm>
            <a:off x="992189" y="1690231"/>
            <a:ext cx="10209211" cy="4419996"/>
            <a:chOff x="992189" y="1664831"/>
            <a:chExt cx="10209211" cy="4419996"/>
          </a:xfrm>
        </p:grpSpPr>
        <p:grpSp>
          <p:nvGrpSpPr>
            <p:cNvPr id="7" name="Group 6">
              <a:extLst>
                <a:ext uri="{FF2B5EF4-FFF2-40B4-BE49-F238E27FC236}">
                  <a16:creationId xmlns="" xmlns:a16="http://schemas.microsoft.com/office/drawing/2014/main" id="{00AD5199-F8E0-4F04-BA90-7311A3AE7B8B}"/>
                </a:ext>
              </a:extLst>
            </p:cNvPr>
            <p:cNvGrpSpPr/>
            <p:nvPr/>
          </p:nvGrpSpPr>
          <p:grpSpPr>
            <a:xfrm>
              <a:off x="4435558" y="1949380"/>
              <a:ext cx="3322474" cy="2793326"/>
              <a:chOff x="4419446" y="2040820"/>
              <a:chExt cx="3206054" cy="2695448"/>
            </a:xfrm>
          </p:grpSpPr>
          <p:sp>
            <p:nvSpPr>
              <p:cNvPr id="187" name="Isosceles Triangle 186">
                <a:extLst>
                  <a:ext uri="{FF2B5EF4-FFF2-40B4-BE49-F238E27FC236}">
                    <a16:creationId xmlns="" xmlns:a16="http://schemas.microsoft.com/office/drawing/2014/main" id="{C20EC909-F319-40D8-AB6F-06F92223BA40}"/>
                  </a:ext>
                </a:extLst>
              </p:cNvPr>
              <p:cNvSpPr/>
              <p:nvPr/>
            </p:nvSpPr>
            <p:spPr>
              <a:xfrm>
                <a:off x="4871590" y="4011914"/>
                <a:ext cx="2260302" cy="72435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8" name="Isosceles Triangle 187">
                <a:extLst>
                  <a:ext uri="{FF2B5EF4-FFF2-40B4-BE49-F238E27FC236}">
                    <a16:creationId xmlns="" xmlns:a16="http://schemas.microsoft.com/office/drawing/2014/main" id="{C44AC162-4C23-4695-BDEE-32E587ED5EC7}"/>
                  </a:ext>
                </a:extLst>
              </p:cNvPr>
              <p:cNvSpPr/>
              <p:nvPr/>
            </p:nvSpPr>
            <p:spPr>
              <a:xfrm rot="5400000">
                <a:off x="3984792" y="2720166"/>
                <a:ext cx="1577358" cy="70804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9" name="Isosceles Triangle 188">
                <a:extLst>
                  <a:ext uri="{FF2B5EF4-FFF2-40B4-BE49-F238E27FC236}">
                    <a16:creationId xmlns="" xmlns:a16="http://schemas.microsoft.com/office/drawing/2014/main" id="{93AC6BFC-AABF-4A6A-9A0B-EE8CA03C444E}"/>
                  </a:ext>
                </a:extLst>
              </p:cNvPr>
              <p:cNvSpPr/>
              <p:nvPr/>
            </p:nvSpPr>
            <p:spPr>
              <a:xfrm rot="16200000">
                <a:off x="6502979" y="2720165"/>
                <a:ext cx="1536993" cy="708049"/>
              </a:xfrm>
              <a:prstGeom prst="triangl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grpSp>
            <p:nvGrpSpPr>
              <p:cNvPr id="190" name="Group 189">
                <a:extLst>
                  <a:ext uri="{FF2B5EF4-FFF2-40B4-BE49-F238E27FC236}">
                    <a16:creationId xmlns="" xmlns:a16="http://schemas.microsoft.com/office/drawing/2014/main" id="{3DD41CE0-A70A-4E87-B236-5E0C4A15A897}"/>
                  </a:ext>
                </a:extLst>
              </p:cNvPr>
              <p:cNvGrpSpPr/>
              <p:nvPr/>
            </p:nvGrpSpPr>
            <p:grpSpPr>
              <a:xfrm>
                <a:off x="4916117" y="2040820"/>
                <a:ext cx="2212713" cy="2155576"/>
                <a:chOff x="4635571" y="1407666"/>
                <a:chExt cx="3064547" cy="2985416"/>
              </a:xfrm>
            </p:grpSpPr>
            <p:grpSp>
              <p:nvGrpSpPr>
                <p:cNvPr id="191" name="Group 190">
                  <a:extLst>
                    <a:ext uri="{FF2B5EF4-FFF2-40B4-BE49-F238E27FC236}">
                      <a16:creationId xmlns="" xmlns:a16="http://schemas.microsoft.com/office/drawing/2014/main" id="{5C0D947F-008E-4988-AED5-5DB2332AC746}"/>
                    </a:ext>
                  </a:extLst>
                </p:cNvPr>
                <p:cNvGrpSpPr/>
                <p:nvPr/>
              </p:nvGrpSpPr>
              <p:grpSpPr>
                <a:xfrm>
                  <a:off x="4635571" y="1407666"/>
                  <a:ext cx="3064547" cy="2985416"/>
                  <a:chOff x="3444270" y="790108"/>
                  <a:chExt cx="5303458" cy="5277494"/>
                </a:xfrm>
              </p:grpSpPr>
              <p:sp>
                <p:nvSpPr>
                  <p:cNvPr id="204" name="Freeform 8">
                    <a:extLst>
                      <a:ext uri="{FF2B5EF4-FFF2-40B4-BE49-F238E27FC236}">
                        <a16:creationId xmlns="" xmlns:a16="http://schemas.microsoft.com/office/drawing/2014/main" id="{7519EC9C-EBF7-41D8-AF0D-D3995D43CBFA}"/>
                      </a:ext>
                    </a:extLst>
                  </p:cNvPr>
                  <p:cNvSpPr/>
                  <p:nvPr/>
                </p:nvSpPr>
                <p:spPr>
                  <a:xfrm>
                    <a:off x="3913902" y="1071879"/>
                    <a:ext cx="4551680" cy="4551680"/>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5" name="Freeform 9">
                    <a:extLst>
                      <a:ext uri="{FF2B5EF4-FFF2-40B4-BE49-F238E27FC236}">
                        <a16:creationId xmlns="" xmlns:a16="http://schemas.microsoft.com/office/drawing/2014/main" id="{44B77312-218E-4CA3-8D33-EADB796CBEBF}"/>
                      </a:ext>
                    </a:extLst>
                  </p:cNvPr>
                  <p:cNvSpPr/>
                  <p:nvPr/>
                </p:nvSpPr>
                <p:spPr>
                  <a:xfrm>
                    <a:off x="3820158" y="1234439"/>
                    <a:ext cx="4551680" cy="455168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00338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889250">
                      <a:lnSpc>
                        <a:spcPct val="90000"/>
                      </a:lnSpc>
                      <a:spcBef>
                        <a:spcPct val="0"/>
                      </a:spcBef>
                      <a:spcAft>
                        <a:spcPct val="35000"/>
                      </a:spcAft>
                    </a:pPr>
                    <a:endParaRPr lang="en-US" sz="800" kern="1200" dirty="0"/>
                  </a:p>
                </p:txBody>
              </p:sp>
              <p:sp>
                <p:nvSpPr>
                  <p:cNvPr id="206" name="Freeform 10">
                    <a:extLst>
                      <a:ext uri="{FF2B5EF4-FFF2-40B4-BE49-F238E27FC236}">
                        <a16:creationId xmlns="" xmlns:a16="http://schemas.microsoft.com/office/drawing/2014/main" id="{23A73B81-AD06-4767-9DB6-A4CF96EA4AF9}"/>
                      </a:ext>
                    </a:extLst>
                  </p:cNvPr>
                  <p:cNvSpPr/>
                  <p:nvPr/>
                </p:nvSpPr>
                <p:spPr>
                  <a:xfrm>
                    <a:off x="3726416" y="1071879"/>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6D20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7" name="Circular Arrow 11">
                    <a:extLst>
                      <a:ext uri="{FF2B5EF4-FFF2-40B4-BE49-F238E27FC236}">
                        <a16:creationId xmlns="" xmlns:a16="http://schemas.microsoft.com/office/drawing/2014/main" id="{7BD0A939-7F97-40F7-B525-F033FC1D4DFF}"/>
                      </a:ext>
                    </a:extLst>
                  </p:cNvPr>
                  <p:cNvSpPr/>
                  <p:nvPr/>
                </p:nvSpPr>
                <p:spPr>
                  <a:xfrm>
                    <a:off x="3632507" y="790108"/>
                    <a:ext cx="5115221" cy="5115221"/>
                  </a:xfrm>
                  <a:prstGeom prst="circularArrow">
                    <a:avLst>
                      <a:gd name="adj1" fmla="val 5085"/>
                      <a:gd name="adj2" fmla="val 493725"/>
                      <a:gd name="adj3" fmla="val 1472472"/>
                      <a:gd name="adj4" fmla="val 16199432"/>
                      <a:gd name="adj5" fmla="val 5932"/>
                    </a:avLst>
                  </a:prstGeom>
                  <a:solidFill>
                    <a:srgbClr val="005EB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800" dirty="0"/>
                  </a:p>
                </p:txBody>
              </p:sp>
              <p:sp>
                <p:nvSpPr>
                  <p:cNvPr id="208" name="Circular Arrow 12">
                    <a:extLst>
                      <a:ext uri="{FF2B5EF4-FFF2-40B4-BE49-F238E27FC236}">
                        <a16:creationId xmlns="" xmlns:a16="http://schemas.microsoft.com/office/drawing/2014/main" id="{0426F5D9-6A97-4268-949F-50BB9F740C58}"/>
                      </a:ext>
                    </a:extLst>
                  </p:cNvPr>
                  <p:cNvSpPr/>
                  <p:nvPr/>
                </p:nvSpPr>
                <p:spPr>
                  <a:xfrm>
                    <a:off x="3538390" y="952380"/>
                    <a:ext cx="5115221" cy="5115222"/>
                  </a:xfrm>
                  <a:prstGeom prst="circularArrow">
                    <a:avLst>
                      <a:gd name="adj1" fmla="val 5085"/>
                      <a:gd name="adj2" fmla="val 481403"/>
                      <a:gd name="adj3" fmla="val 8671970"/>
                      <a:gd name="adj4" fmla="val 1800502"/>
                      <a:gd name="adj5" fmla="val 5932"/>
                    </a:avLst>
                  </a:prstGeom>
                  <a:solidFill>
                    <a:srgbClr val="0091D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9" name="Circular Arrow 13">
                    <a:extLst>
                      <a:ext uri="{FF2B5EF4-FFF2-40B4-BE49-F238E27FC236}">
                        <a16:creationId xmlns="" xmlns:a16="http://schemas.microsoft.com/office/drawing/2014/main" id="{50DA00D4-31C4-49D0-A2A0-AA89B0245C7E}"/>
                      </a:ext>
                    </a:extLst>
                  </p:cNvPr>
                  <p:cNvSpPr/>
                  <p:nvPr/>
                </p:nvSpPr>
                <p:spPr>
                  <a:xfrm>
                    <a:off x="3444270" y="790108"/>
                    <a:ext cx="5115221" cy="5115221"/>
                  </a:xfrm>
                  <a:prstGeom prst="circularArrow">
                    <a:avLst>
                      <a:gd name="adj1" fmla="val 5085"/>
                      <a:gd name="adj2" fmla="val 481895"/>
                      <a:gd name="adj3" fmla="val 15873039"/>
                      <a:gd name="adj4" fmla="val 9000000"/>
                      <a:gd name="adj5" fmla="val 5932"/>
                    </a:avLst>
                  </a:prstGeom>
                  <a:solidFill>
                    <a:srgbClr val="470A6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54864" tIns="54864" rIns="54864" bIns="54864">
                    <a:noAutofit/>
                  </a:bodyPr>
                  <a:lstStyle/>
                  <a:p>
                    <a:r>
                      <a:rPr lang="en-US" sz="800" dirty="0"/>
                      <a:t> </a:t>
                    </a:r>
                  </a:p>
                </p:txBody>
              </p:sp>
            </p:grpSp>
            <p:sp>
              <p:nvSpPr>
                <p:cNvPr id="192" name="TextBox 191">
                  <a:extLst>
                    <a:ext uri="{FF2B5EF4-FFF2-40B4-BE49-F238E27FC236}">
                      <a16:creationId xmlns="" xmlns:a16="http://schemas.microsoft.com/office/drawing/2014/main" id="{008A9CDC-C7F2-4655-9594-B89DD787A45F}"/>
                    </a:ext>
                  </a:extLst>
                </p:cNvPr>
                <p:cNvSpPr txBox="1"/>
                <p:nvPr/>
              </p:nvSpPr>
              <p:spPr>
                <a:xfrm>
                  <a:off x="4936323" y="2573007"/>
                  <a:ext cx="995798" cy="296540"/>
                </a:xfrm>
                <a:prstGeom prst="rect">
                  <a:avLst/>
                </a:prstGeom>
                <a:noFill/>
              </p:spPr>
              <p:txBody>
                <a:bodyPr wrap="square" lIns="0" tIns="0" rIns="0" bIns="0" rtlCol="0">
                  <a:noAutofit/>
                </a:bodyPr>
                <a:lstStyle/>
                <a:p>
                  <a:pPr algn="ctr"/>
                  <a:r>
                    <a:rPr lang="en-US" sz="700" b="1" dirty="0">
                      <a:solidFill>
                        <a:srgbClr val="FFFFFF"/>
                      </a:solidFill>
                    </a:rPr>
                    <a:t>Secure Cloud Development</a:t>
                  </a:r>
                </a:p>
              </p:txBody>
            </p:sp>
            <p:sp>
              <p:nvSpPr>
                <p:cNvPr id="193" name="TextBox 192">
                  <a:extLst>
                    <a:ext uri="{FF2B5EF4-FFF2-40B4-BE49-F238E27FC236}">
                      <a16:creationId xmlns="" xmlns:a16="http://schemas.microsoft.com/office/drawing/2014/main" id="{3701F5ED-CA2E-4708-B88F-6BABA374725B}"/>
                    </a:ext>
                  </a:extLst>
                </p:cNvPr>
                <p:cNvSpPr txBox="1"/>
                <p:nvPr/>
              </p:nvSpPr>
              <p:spPr>
                <a:xfrm>
                  <a:off x="6340721" y="2573007"/>
                  <a:ext cx="1101507" cy="328589"/>
                </a:xfrm>
                <a:prstGeom prst="rect">
                  <a:avLst/>
                </a:prstGeom>
                <a:noFill/>
              </p:spPr>
              <p:txBody>
                <a:bodyPr wrap="square" lIns="0" tIns="0" rIns="0" bIns="0" rtlCol="0">
                  <a:noAutofit/>
                </a:bodyPr>
                <a:lstStyle/>
                <a:p>
                  <a:pPr algn="ctr"/>
                  <a:r>
                    <a:rPr lang="en-US" sz="700" b="1" dirty="0">
                      <a:solidFill>
                        <a:srgbClr val="FFFFFF"/>
                      </a:solidFill>
                    </a:rPr>
                    <a:t>Secure Cloud Platform</a:t>
                  </a:r>
                </a:p>
              </p:txBody>
            </p:sp>
            <p:sp>
              <p:nvSpPr>
                <p:cNvPr id="194" name="TextBox 193">
                  <a:extLst>
                    <a:ext uri="{FF2B5EF4-FFF2-40B4-BE49-F238E27FC236}">
                      <a16:creationId xmlns="" xmlns:a16="http://schemas.microsoft.com/office/drawing/2014/main" id="{1B200A37-AFC6-4535-9B42-658256D3D546}"/>
                    </a:ext>
                  </a:extLst>
                </p:cNvPr>
                <p:cNvSpPr txBox="1"/>
                <p:nvPr/>
              </p:nvSpPr>
              <p:spPr>
                <a:xfrm>
                  <a:off x="5639106" y="3707217"/>
                  <a:ext cx="1077811" cy="312263"/>
                </a:xfrm>
                <a:prstGeom prst="rect">
                  <a:avLst/>
                </a:prstGeom>
                <a:noFill/>
              </p:spPr>
              <p:txBody>
                <a:bodyPr wrap="square" lIns="0" tIns="0" rIns="0" bIns="0" rtlCol="0">
                  <a:noAutofit/>
                </a:bodyPr>
                <a:lstStyle/>
                <a:p>
                  <a:pPr algn="ctr"/>
                  <a:r>
                    <a:rPr lang="en-US" sz="700" b="1" dirty="0">
                      <a:solidFill>
                        <a:srgbClr val="FFFFFF"/>
                      </a:solidFill>
                    </a:rPr>
                    <a:t>Secure Cloud Operations</a:t>
                  </a:r>
                </a:p>
              </p:txBody>
            </p:sp>
            <p:grpSp>
              <p:nvGrpSpPr>
                <p:cNvPr id="195" name="Group 19">
                  <a:extLst>
                    <a:ext uri="{FF2B5EF4-FFF2-40B4-BE49-F238E27FC236}">
                      <a16:creationId xmlns="" xmlns:a16="http://schemas.microsoft.com/office/drawing/2014/main" id="{B70D7E6A-1D02-4CED-B1C1-3C63A72ECE28}"/>
                    </a:ext>
                  </a:extLst>
                </p:cNvPr>
                <p:cNvGrpSpPr>
                  <a:grpSpLocks noChangeAspect="1"/>
                </p:cNvGrpSpPr>
                <p:nvPr/>
              </p:nvGrpSpPr>
              <p:grpSpPr bwMode="auto">
                <a:xfrm>
                  <a:off x="5296708" y="1965040"/>
                  <a:ext cx="592042" cy="512371"/>
                  <a:chOff x="3374" y="2168"/>
                  <a:chExt cx="1940" cy="1715"/>
                </a:xfrm>
                <a:solidFill>
                  <a:srgbClr val="FFFFFF"/>
                </a:solidFill>
              </p:grpSpPr>
              <p:sp>
                <p:nvSpPr>
                  <p:cNvPr id="198" name="Freeform 20">
                    <a:extLst>
                      <a:ext uri="{FF2B5EF4-FFF2-40B4-BE49-F238E27FC236}">
                        <a16:creationId xmlns="" xmlns:a16="http://schemas.microsoft.com/office/drawing/2014/main" id="{D00DB1C5-C8E5-4251-8359-469B23659E72}"/>
                      </a:ext>
                    </a:extLst>
                  </p:cNvPr>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9" name="Freeform 21">
                    <a:extLst>
                      <a:ext uri="{FF2B5EF4-FFF2-40B4-BE49-F238E27FC236}">
                        <a16:creationId xmlns="" xmlns:a16="http://schemas.microsoft.com/office/drawing/2014/main" id="{C98EFD06-9B87-4B3F-A2B1-4759F420DE9D}"/>
                      </a:ext>
                    </a:extLst>
                  </p:cNvPr>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0" name="Freeform 22">
                    <a:extLst>
                      <a:ext uri="{FF2B5EF4-FFF2-40B4-BE49-F238E27FC236}">
                        <a16:creationId xmlns="" xmlns:a16="http://schemas.microsoft.com/office/drawing/2014/main" id="{736FBB42-DAC4-45B5-BBC5-74BE362257F1}"/>
                      </a:ext>
                    </a:extLst>
                  </p:cNvPr>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1" name="Rectangle 23">
                    <a:extLst>
                      <a:ext uri="{FF2B5EF4-FFF2-40B4-BE49-F238E27FC236}">
                        <a16:creationId xmlns="" xmlns:a16="http://schemas.microsoft.com/office/drawing/2014/main" id="{507DFCF9-A94F-4D96-B1B6-F5C5F639ABA3}"/>
                      </a:ext>
                    </a:extLst>
                  </p:cNvPr>
                  <p:cNvSpPr>
                    <a:spLocks noChangeArrowheads="1"/>
                  </p:cNvSpPr>
                  <p:nvPr/>
                </p:nvSpPr>
                <p:spPr bwMode="auto">
                  <a:xfrm>
                    <a:off x="4584" y="2998"/>
                    <a:ext cx="49" cy="127"/>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2" name="Freeform 24">
                    <a:extLst>
                      <a:ext uri="{FF2B5EF4-FFF2-40B4-BE49-F238E27FC236}">
                        <a16:creationId xmlns="" xmlns:a16="http://schemas.microsoft.com/office/drawing/2014/main" id="{A748D5D2-583D-47CD-9D5E-130CDA38E204}"/>
                      </a:ext>
                    </a:extLst>
                  </p:cNvPr>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3" name="Rectangle 25">
                    <a:extLst>
                      <a:ext uri="{FF2B5EF4-FFF2-40B4-BE49-F238E27FC236}">
                        <a16:creationId xmlns="" xmlns:a16="http://schemas.microsoft.com/office/drawing/2014/main" id="{12C1B94A-37AE-48A6-813B-60E0EBF81B2C}"/>
                      </a:ext>
                    </a:extLst>
                  </p:cNvPr>
                  <p:cNvSpPr>
                    <a:spLocks noChangeArrowheads="1"/>
                  </p:cNvSpPr>
                  <p:nvPr/>
                </p:nvSpPr>
                <p:spPr bwMode="auto">
                  <a:xfrm>
                    <a:off x="3951" y="3609"/>
                    <a:ext cx="106" cy="154"/>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sp>
              <p:nvSpPr>
                <p:cNvPr id="196" name="Freeform 6">
                  <a:extLst>
                    <a:ext uri="{FF2B5EF4-FFF2-40B4-BE49-F238E27FC236}">
                      <a16:creationId xmlns="" xmlns:a16="http://schemas.microsoft.com/office/drawing/2014/main" id="{02DF84E8-66CF-4B2D-B944-6AD97D3DF4D5}"/>
                    </a:ext>
                  </a:extLst>
                </p:cNvPr>
                <p:cNvSpPr>
                  <a:spLocks/>
                </p:cNvSpPr>
                <p:nvPr/>
              </p:nvSpPr>
              <p:spPr bwMode="auto">
                <a:xfrm>
                  <a:off x="6441164" y="2052062"/>
                  <a:ext cx="589815" cy="392373"/>
                </a:xfrm>
                <a:custGeom>
                  <a:avLst/>
                  <a:gdLst/>
                  <a:ahLst/>
                  <a:cxnLst>
                    <a:cxn ang="0">
                      <a:pos x="1513" y="518"/>
                    </a:cxn>
                    <a:cxn ang="0">
                      <a:pos x="1526" y="413"/>
                    </a:cxn>
                    <a:cxn ang="0">
                      <a:pos x="1113" y="0"/>
                    </a:cxn>
                    <a:cxn ang="0">
                      <a:pos x="731" y="253"/>
                    </a:cxn>
                    <a:cxn ang="0">
                      <a:pos x="508" y="150"/>
                    </a:cxn>
                    <a:cxn ang="0">
                      <a:pos x="215" y="443"/>
                    </a:cxn>
                    <a:cxn ang="0">
                      <a:pos x="227" y="523"/>
                    </a:cxn>
                    <a:cxn ang="0">
                      <a:pos x="0" y="847"/>
                    </a:cxn>
                    <a:cxn ang="0">
                      <a:pos x="345" y="1192"/>
                    </a:cxn>
                    <a:cxn ang="0">
                      <a:pos x="796" y="1192"/>
                    </a:cxn>
                    <a:cxn ang="0">
                      <a:pos x="796" y="901"/>
                    </a:cxn>
                    <a:cxn ang="0">
                      <a:pos x="610" y="901"/>
                    </a:cxn>
                    <a:cxn ang="0">
                      <a:pos x="895" y="556"/>
                    </a:cxn>
                    <a:cxn ang="0">
                      <a:pos x="1180" y="901"/>
                    </a:cxn>
                    <a:cxn ang="0">
                      <a:pos x="994" y="901"/>
                    </a:cxn>
                    <a:cxn ang="0">
                      <a:pos x="994" y="1192"/>
                    </a:cxn>
                    <a:cxn ang="0">
                      <a:pos x="1409" y="1192"/>
                    </a:cxn>
                    <a:cxn ang="0">
                      <a:pos x="1754" y="847"/>
                    </a:cxn>
                    <a:cxn ang="0">
                      <a:pos x="1513" y="518"/>
                    </a:cxn>
                  </a:cxnLst>
                  <a:rect l="0" t="0" r="r" b="b"/>
                  <a:pathLst>
                    <a:path w="1754" h="1192">
                      <a:moveTo>
                        <a:pt x="1513" y="518"/>
                      </a:moveTo>
                      <a:cubicBezTo>
                        <a:pt x="1522" y="484"/>
                        <a:pt x="1526" y="449"/>
                        <a:pt x="1526" y="413"/>
                      </a:cubicBezTo>
                      <a:cubicBezTo>
                        <a:pt x="1526" y="185"/>
                        <a:pt x="1341" y="0"/>
                        <a:pt x="1113" y="0"/>
                      </a:cubicBezTo>
                      <a:cubicBezTo>
                        <a:pt x="941" y="0"/>
                        <a:pt x="794" y="104"/>
                        <a:pt x="731" y="253"/>
                      </a:cubicBezTo>
                      <a:cubicBezTo>
                        <a:pt x="677" y="190"/>
                        <a:pt x="597" y="150"/>
                        <a:pt x="508" y="150"/>
                      </a:cubicBezTo>
                      <a:cubicBezTo>
                        <a:pt x="346" y="150"/>
                        <a:pt x="215" y="281"/>
                        <a:pt x="215" y="443"/>
                      </a:cubicBezTo>
                      <a:cubicBezTo>
                        <a:pt x="215" y="471"/>
                        <a:pt x="219" y="498"/>
                        <a:pt x="227" y="523"/>
                      </a:cubicBezTo>
                      <a:cubicBezTo>
                        <a:pt x="94" y="571"/>
                        <a:pt x="0" y="698"/>
                        <a:pt x="0" y="847"/>
                      </a:cubicBezTo>
                      <a:cubicBezTo>
                        <a:pt x="0" y="1038"/>
                        <a:pt x="155" y="1192"/>
                        <a:pt x="345" y="1192"/>
                      </a:cubicBezTo>
                      <a:cubicBezTo>
                        <a:pt x="796" y="1192"/>
                        <a:pt x="796" y="1192"/>
                        <a:pt x="796" y="1192"/>
                      </a:cubicBezTo>
                      <a:cubicBezTo>
                        <a:pt x="796" y="901"/>
                        <a:pt x="796" y="901"/>
                        <a:pt x="796" y="901"/>
                      </a:cubicBezTo>
                      <a:cubicBezTo>
                        <a:pt x="610" y="901"/>
                        <a:pt x="610" y="901"/>
                        <a:pt x="610" y="901"/>
                      </a:cubicBezTo>
                      <a:cubicBezTo>
                        <a:pt x="895" y="556"/>
                        <a:pt x="895" y="556"/>
                        <a:pt x="895" y="556"/>
                      </a:cubicBezTo>
                      <a:cubicBezTo>
                        <a:pt x="1180" y="901"/>
                        <a:pt x="1180" y="901"/>
                        <a:pt x="1180" y="901"/>
                      </a:cubicBezTo>
                      <a:cubicBezTo>
                        <a:pt x="994" y="901"/>
                        <a:pt x="994" y="901"/>
                        <a:pt x="994" y="901"/>
                      </a:cubicBezTo>
                      <a:cubicBezTo>
                        <a:pt x="994" y="1192"/>
                        <a:pt x="994" y="1192"/>
                        <a:pt x="994" y="1192"/>
                      </a:cubicBezTo>
                      <a:cubicBezTo>
                        <a:pt x="1409" y="1192"/>
                        <a:pt x="1409" y="1192"/>
                        <a:pt x="1409" y="1192"/>
                      </a:cubicBezTo>
                      <a:cubicBezTo>
                        <a:pt x="1600" y="1192"/>
                        <a:pt x="1754" y="1038"/>
                        <a:pt x="1754" y="847"/>
                      </a:cubicBezTo>
                      <a:cubicBezTo>
                        <a:pt x="1754" y="693"/>
                        <a:pt x="1653" y="562"/>
                        <a:pt x="1513" y="518"/>
                      </a:cubicBezTo>
                      <a:close/>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7" name="Freeform 5">
                  <a:extLst>
                    <a:ext uri="{FF2B5EF4-FFF2-40B4-BE49-F238E27FC236}">
                      <a16:creationId xmlns="" xmlns:a16="http://schemas.microsoft.com/office/drawing/2014/main" id="{17B5B064-1790-49DF-A980-99955F330C96}"/>
                    </a:ext>
                  </a:extLst>
                </p:cNvPr>
                <p:cNvSpPr>
                  <a:spLocks noEditPoints="1"/>
                </p:cNvSpPr>
                <p:nvPr/>
              </p:nvSpPr>
              <p:spPr bwMode="auto">
                <a:xfrm>
                  <a:off x="5943599" y="3104781"/>
                  <a:ext cx="468825" cy="528636"/>
                </a:xfrm>
                <a:custGeom>
                  <a:avLst/>
                  <a:gdLst/>
                  <a:ahLst/>
                  <a:cxnLst>
                    <a:cxn ang="0">
                      <a:pos x="320" y="0"/>
                    </a:cxn>
                    <a:cxn ang="0">
                      <a:pos x="513" y="130"/>
                    </a:cxn>
                    <a:cxn ang="0">
                      <a:pos x="521" y="130"/>
                    </a:cxn>
                    <a:cxn ang="0">
                      <a:pos x="683" y="292"/>
                    </a:cxn>
                    <a:cxn ang="0">
                      <a:pos x="521" y="454"/>
                    </a:cxn>
                    <a:cxn ang="0">
                      <a:pos x="463" y="454"/>
                    </a:cxn>
                    <a:cxn ang="0">
                      <a:pos x="345" y="335"/>
                    </a:cxn>
                    <a:cxn ang="0">
                      <a:pos x="226" y="454"/>
                    </a:cxn>
                    <a:cxn ang="0">
                      <a:pos x="135" y="454"/>
                    </a:cxn>
                    <a:cxn ang="0">
                      <a:pos x="0" y="319"/>
                    </a:cxn>
                    <a:cxn ang="0">
                      <a:pos x="113" y="186"/>
                    </a:cxn>
                    <a:cxn ang="0">
                      <a:pos x="320" y="0"/>
                    </a:cxn>
                    <a:cxn ang="0">
                      <a:pos x="530" y="635"/>
                    </a:cxn>
                    <a:cxn ang="0">
                      <a:pos x="546" y="658"/>
                    </a:cxn>
                    <a:cxn ang="0">
                      <a:pos x="573" y="696"/>
                    </a:cxn>
                    <a:cxn ang="0">
                      <a:pos x="345" y="787"/>
                    </a:cxn>
                    <a:cxn ang="0">
                      <a:pos x="117" y="696"/>
                    </a:cxn>
                    <a:cxn ang="0">
                      <a:pos x="143" y="658"/>
                    </a:cxn>
                    <a:cxn ang="0">
                      <a:pos x="159" y="635"/>
                    </a:cxn>
                    <a:cxn ang="0">
                      <a:pos x="163" y="639"/>
                    </a:cxn>
                    <a:cxn ang="0">
                      <a:pos x="345" y="714"/>
                    </a:cxn>
                    <a:cxn ang="0">
                      <a:pos x="526" y="639"/>
                    </a:cxn>
                    <a:cxn ang="0">
                      <a:pos x="530" y="635"/>
                    </a:cxn>
                    <a:cxn ang="0">
                      <a:pos x="345" y="647"/>
                    </a:cxn>
                    <a:cxn ang="0">
                      <a:pos x="479" y="592"/>
                    </a:cxn>
                    <a:cxn ang="0">
                      <a:pos x="492" y="578"/>
                    </a:cxn>
                    <a:cxn ang="0">
                      <a:pos x="447" y="514"/>
                    </a:cxn>
                    <a:cxn ang="0">
                      <a:pos x="428" y="540"/>
                    </a:cxn>
                    <a:cxn ang="0">
                      <a:pos x="345" y="574"/>
                    </a:cxn>
                    <a:cxn ang="0">
                      <a:pos x="261" y="540"/>
                    </a:cxn>
                    <a:cxn ang="0">
                      <a:pos x="242" y="514"/>
                    </a:cxn>
                    <a:cxn ang="0">
                      <a:pos x="198" y="578"/>
                    </a:cxn>
                    <a:cxn ang="0">
                      <a:pos x="210" y="592"/>
                    </a:cxn>
                    <a:cxn ang="0">
                      <a:pos x="345" y="647"/>
                    </a:cxn>
                    <a:cxn ang="0">
                      <a:pos x="345" y="394"/>
                    </a:cxn>
                    <a:cxn ang="0">
                      <a:pos x="404" y="454"/>
                    </a:cxn>
                    <a:cxn ang="0">
                      <a:pos x="345" y="514"/>
                    </a:cxn>
                    <a:cxn ang="0">
                      <a:pos x="285" y="454"/>
                    </a:cxn>
                    <a:cxn ang="0">
                      <a:pos x="345" y="394"/>
                    </a:cxn>
                  </a:cxnLst>
                  <a:rect l="0" t="0" r="r" b="b"/>
                  <a:pathLst>
                    <a:path w="683" h="787">
                      <a:moveTo>
                        <a:pt x="320" y="0"/>
                      </a:moveTo>
                      <a:cubicBezTo>
                        <a:pt x="407" y="0"/>
                        <a:pt x="482" y="54"/>
                        <a:pt x="513" y="130"/>
                      </a:cubicBezTo>
                      <a:cubicBezTo>
                        <a:pt x="515" y="130"/>
                        <a:pt x="518" y="130"/>
                        <a:pt x="521" y="130"/>
                      </a:cubicBezTo>
                      <a:cubicBezTo>
                        <a:pt x="610" y="130"/>
                        <a:pt x="683" y="202"/>
                        <a:pt x="683" y="292"/>
                      </a:cubicBezTo>
                      <a:cubicBezTo>
                        <a:pt x="683" y="382"/>
                        <a:pt x="610" y="454"/>
                        <a:pt x="521" y="454"/>
                      </a:cubicBezTo>
                      <a:cubicBezTo>
                        <a:pt x="463" y="454"/>
                        <a:pt x="463" y="454"/>
                        <a:pt x="463" y="454"/>
                      </a:cubicBezTo>
                      <a:cubicBezTo>
                        <a:pt x="463" y="389"/>
                        <a:pt x="410" y="335"/>
                        <a:pt x="345" y="335"/>
                      </a:cubicBezTo>
                      <a:cubicBezTo>
                        <a:pt x="279" y="335"/>
                        <a:pt x="226" y="389"/>
                        <a:pt x="226" y="454"/>
                      </a:cubicBezTo>
                      <a:cubicBezTo>
                        <a:pt x="135" y="454"/>
                        <a:pt x="135" y="454"/>
                        <a:pt x="135" y="454"/>
                      </a:cubicBezTo>
                      <a:cubicBezTo>
                        <a:pt x="61" y="454"/>
                        <a:pt x="0" y="394"/>
                        <a:pt x="0" y="319"/>
                      </a:cubicBezTo>
                      <a:cubicBezTo>
                        <a:pt x="0" y="252"/>
                        <a:pt x="49" y="196"/>
                        <a:pt x="113" y="186"/>
                      </a:cubicBezTo>
                      <a:cubicBezTo>
                        <a:pt x="124" y="81"/>
                        <a:pt x="213" y="0"/>
                        <a:pt x="320" y="0"/>
                      </a:cubicBezTo>
                      <a:moveTo>
                        <a:pt x="530" y="635"/>
                      </a:moveTo>
                      <a:cubicBezTo>
                        <a:pt x="546" y="658"/>
                        <a:pt x="546" y="658"/>
                        <a:pt x="546" y="658"/>
                      </a:cubicBezTo>
                      <a:cubicBezTo>
                        <a:pt x="573" y="696"/>
                        <a:pt x="573" y="696"/>
                        <a:pt x="573" y="696"/>
                      </a:cubicBezTo>
                      <a:cubicBezTo>
                        <a:pt x="513" y="752"/>
                        <a:pt x="433" y="787"/>
                        <a:pt x="345" y="787"/>
                      </a:cubicBezTo>
                      <a:cubicBezTo>
                        <a:pt x="256" y="787"/>
                        <a:pt x="176" y="752"/>
                        <a:pt x="117" y="696"/>
                      </a:cubicBezTo>
                      <a:cubicBezTo>
                        <a:pt x="143" y="658"/>
                        <a:pt x="143" y="658"/>
                        <a:pt x="143" y="658"/>
                      </a:cubicBezTo>
                      <a:cubicBezTo>
                        <a:pt x="159" y="635"/>
                        <a:pt x="159" y="635"/>
                        <a:pt x="159" y="635"/>
                      </a:cubicBezTo>
                      <a:cubicBezTo>
                        <a:pt x="160" y="636"/>
                        <a:pt x="161" y="637"/>
                        <a:pt x="163" y="639"/>
                      </a:cubicBezTo>
                      <a:cubicBezTo>
                        <a:pt x="209" y="685"/>
                        <a:pt x="274" y="714"/>
                        <a:pt x="345" y="714"/>
                      </a:cubicBezTo>
                      <a:cubicBezTo>
                        <a:pt x="416" y="714"/>
                        <a:pt x="480" y="685"/>
                        <a:pt x="526" y="639"/>
                      </a:cubicBezTo>
                      <a:cubicBezTo>
                        <a:pt x="528" y="637"/>
                        <a:pt x="529" y="636"/>
                        <a:pt x="530" y="635"/>
                      </a:cubicBezTo>
                      <a:moveTo>
                        <a:pt x="345" y="647"/>
                      </a:moveTo>
                      <a:cubicBezTo>
                        <a:pt x="397" y="647"/>
                        <a:pt x="445" y="626"/>
                        <a:pt x="479" y="592"/>
                      </a:cubicBezTo>
                      <a:cubicBezTo>
                        <a:pt x="484" y="587"/>
                        <a:pt x="488" y="583"/>
                        <a:pt x="492" y="578"/>
                      </a:cubicBezTo>
                      <a:cubicBezTo>
                        <a:pt x="447" y="514"/>
                        <a:pt x="447" y="514"/>
                        <a:pt x="447" y="514"/>
                      </a:cubicBezTo>
                      <a:cubicBezTo>
                        <a:pt x="442" y="524"/>
                        <a:pt x="435" y="532"/>
                        <a:pt x="428" y="540"/>
                      </a:cubicBezTo>
                      <a:cubicBezTo>
                        <a:pt x="406" y="561"/>
                        <a:pt x="377" y="574"/>
                        <a:pt x="345" y="574"/>
                      </a:cubicBezTo>
                      <a:cubicBezTo>
                        <a:pt x="312" y="574"/>
                        <a:pt x="283" y="561"/>
                        <a:pt x="261" y="540"/>
                      </a:cubicBezTo>
                      <a:cubicBezTo>
                        <a:pt x="254" y="532"/>
                        <a:pt x="247" y="524"/>
                        <a:pt x="242" y="514"/>
                      </a:cubicBezTo>
                      <a:cubicBezTo>
                        <a:pt x="198" y="578"/>
                        <a:pt x="198" y="578"/>
                        <a:pt x="198" y="578"/>
                      </a:cubicBezTo>
                      <a:cubicBezTo>
                        <a:pt x="201" y="583"/>
                        <a:pt x="206" y="587"/>
                        <a:pt x="210" y="592"/>
                      </a:cubicBezTo>
                      <a:cubicBezTo>
                        <a:pt x="244" y="626"/>
                        <a:pt x="292" y="647"/>
                        <a:pt x="345" y="647"/>
                      </a:cubicBezTo>
                      <a:moveTo>
                        <a:pt x="345" y="394"/>
                      </a:moveTo>
                      <a:cubicBezTo>
                        <a:pt x="378" y="394"/>
                        <a:pt x="404" y="421"/>
                        <a:pt x="404" y="454"/>
                      </a:cubicBezTo>
                      <a:cubicBezTo>
                        <a:pt x="404" y="487"/>
                        <a:pt x="378" y="514"/>
                        <a:pt x="345" y="514"/>
                      </a:cubicBezTo>
                      <a:cubicBezTo>
                        <a:pt x="312" y="514"/>
                        <a:pt x="285" y="487"/>
                        <a:pt x="285" y="454"/>
                      </a:cubicBezTo>
                      <a:cubicBezTo>
                        <a:pt x="285" y="421"/>
                        <a:pt x="312" y="394"/>
                        <a:pt x="345" y="394"/>
                      </a:cubicBezTo>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grpSp>
        <p:sp>
          <p:nvSpPr>
            <p:cNvPr id="8" name="Rectangle 7">
              <a:extLst>
                <a:ext uri="{FF2B5EF4-FFF2-40B4-BE49-F238E27FC236}">
                  <a16:creationId xmlns="" xmlns:a16="http://schemas.microsoft.com/office/drawing/2014/main" id="{164CF0D5-CE1E-41C5-8356-EE3D280681FB}"/>
                </a:ext>
              </a:extLst>
            </p:cNvPr>
            <p:cNvSpPr/>
            <p:nvPr/>
          </p:nvSpPr>
          <p:spPr>
            <a:xfrm>
              <a:off x="992189" y="1976956"/>
              <a:ext cx="3464669" cy="2703629"/>
            </a:xfrm>
            <a:prstGeom prst="rect">
              <a:avLst/>
            </a:prstGeom>
            <a:solidFill>
              <a:srgbClr val="6D2077"/>
            </a:solidFill>
            <a:ln w="6350">
              <a:solidFill>
                <a:srgbClr val="00338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9" name="Group 8">
              <a:extLst>
                <a:ext uri="{FF2B5EF4-FFF2-40B4-BE49-F238E27FC236}">
                  <a16:creationId xmlns="" xmlns:a16="http://schemas.microsoft.com/office/drawing/2014/main" id="{4317DFD4-CF27-402B-9876-478BBD3241FE}"/>
                </a:ext>
              </a:extLst>
            </p:cNvPr>
            <p:cNvGrpSpPr/>
            <p:nvPr/>
          </p:nvGrpSpPr>
          <p:grpSpPr>
            <a:xfrm>
              <a:off x="1033733" y="2007267"/>
              <a:ext cx="3381580" cy="865326"/>
              <a:chOff x="1033733" y="2060607"/>
              <a:chExt cx="3381580" cy="865326"/>
            </a:xfrm>
          </p:grpSpPr>
          <p:grpSp>
            <p:nvGrpSpPr>
              <p:cNvPr id="175" name="Group 174">
                <a:extLst>
                  <a:ext uri="{FF2B5EF4-FFF2-40B4-BE49-F238E27FC236}">
                    <a16:creationId xmlns="" xmlns:a16="http://schemas.microsoft.com/office/drawing/2014/main" id="{229166C5-B833-4AAD-91EA-7C62238A0AB0}"/>
                  </a:ext>
                </a:extLst>
              </p:cNvPr>
              <p:cNvGrpSpPr/>
              <p:nvPr/>
            </p:nvGrpSpPr>
            <p:grpSpPr>
              <a:xfrm>
                <a:off x="1400423" y="2325325"/>
                <a:ext cx="2648200" cy="600608"/>
                <a:chOff x="1237953" y="2458675"/>
                <a:chExt cx="2648200" cy="600608"/>
              </a:xfrm>
            </p:grpSpPr>
            <p:sp>
              <p:nvSpPr>
                <p:cNvPr id="183" name="Rectangle 182">
                  <a:extLst>
                    <a:ext uri="{FF2B5EF4-FFF2-40B4-BE49-F238E27FC236}">
                      <a16:creationId xmlns="" xmlns:a16="http://schemas.microsoft.com/office/drawing/2014/main" id="{E080FC76-5BD7-4C10-8895-716B856BF11B}"/>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Code Repository &amp; Integrity</a:t>
                  </a:r>
                </a:p>
              </p:txBody>
            </p:sp>
            <p:sp>
              <p:nvSpPr>
                <p:cNvPr id="184" name="Rectangle 183">
                  <a:extLst>
                    <a:ext uri="{FF2B5EF4-FFF2-40B4-BE49-F238E27FC236}">
                      <a16:creationId xmlns="" xmlns:a16="http://schemas.microsoft.com/office/drawing/2014/main" id="{0BD173A5-FE65-425D-B144-4DD98D6F9CEC}"/>
                    </a:ext>
                  </a:extLst>
                </p:cNvPr>
                <p:cNvSpPr/>
                <p:nvPr/>
              </p:nvSpPr>
              <p:spPr>
                <a:xfrm>
                  <a:off x="1237953" y="2794169"/>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Threat Modeling</a:t>
                  </a:r>
                </a:p>
              </p:txBody>
            </p:sp>
            <p:sp>
              <p:nvSpPr>
                <p:cNvPr id="185" name="Rectangle 184">
                  <a:extLst>
                    <a:ext uri="{FF2B5EF4-FFF2-40B4-BE49-F238E27FC236}">
                      <a16:creationId xmlns="" xmlns:a16="http://schemas.microsoft.com/office/drawing/2014/main" id="{240314FE-32E4-4B91-A6DB-0686ED713F29}"/>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SDKs</a:t>
                  </a:r>
                </a:p>
              </p:txBody>
            </p:sp>
            <p:sp>
              <p:nvSpPr>
                <p:cNvPr id="186" name="Rectangle 185">
                  <a:extLst>
                    <a:ext uri="{FF2B5EF4-FFF2-40B4-BE49-F238E27FC236}">
                      <a16:creationId xmlns="" xmlns:a16="http://schemas.microsoft.com/office/drawing/2014/main" id="{AD46E4A1-A915-46C4-A02F-2C1580673FE1}"/>
                    </a:ext>
                  </a:extLst>
                </p:cNvPr>
                <p:cNvSpPr/>
                <p:nvPr/>
              </p:nvSpPr>
              <p:spPr>
                <a:xfrm>
                  <a:off x="2598177" y="2793630"/>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Code Review</a:t>
                  </a:r>
                </a:p>
              </p:txBody>
            </p:sp>
          </p:grpSp>
          <p:grpSp>
            <p:nvGrpSpPr>
              <p:cNvPr id="176" name="Group 175">
                <a:extLst>
                  <a:ext uri="{FF2B5EF4-FFF2-40B4-BE49-F238E27FC236}">
                    <a16:creationId xmlns="" xmlns:a16="http://schemas.microsoft.com/office/drawing/2014/main" id="{B4FD88B2-B374-42A7-9330-93165D6F3CF6}"/>
                  </a:ext>
                </a:extLst>
              </p:cNvPr>
              <p:cNvGrpSpPr/>
              <p:nvPr/>
            </p:nvGrpSpPr>
            <p:grpSpPr>
              <a:xfrm>
                <a:off x="1033733" y="2060607"/>
                <a:ext cx="3381580" cy="249847"/>
                <a:chOff x="1033258" y="2060607"/>
                <a:chExt cx="3381580" cy="249847"/>
              </a:xfrm>
            </p:grpSpPr>
            <p:grpSp>
              <p:nvGrpSpPr>
                <p:cNvPr id="177" name="Group 176">
                  <a:extLst>
                    <a:ext uri="{FF2B5EF4-FFF2-40B4-BE49-F238E27FC236}">
                      <a16:creationId xmlns="" xmlns:a16="http://schemas.microsoft.com/office/drawing/2014/main" id="{BE838DAB-62D0-4215-9655-913A7433D6B2}"/>
                    </a:ext>
                  </a:extLst>
                </p:cNvPr>
                <p:cNvGrpSpPr/>
                <p:nvPr/>
              </p:nvGrpSpPr>
              <p:grpSpPr>
                <a:xfrm>
                  <a:off x="1216521" y="2107616"/>
                  <a:ext cx="3198317" cy="155828"/>
                  <a:chOff x="1237953" y="2110188"/>
                  <a:chExt cx="3198317" cy="155828"/>
                </a:xfrm>
              </p:grpSpPr>
              <p:cxnSp>
                <p:nvCxnSpPr>
                  <p:cNvPr id="181" name="Straight Connector 180">
                    <a:extLst>
                      <a:ext uri="{FF2B5EF4-FFF2-40B4-BE49-F238E27FC236}">
                        <a16:creationId xmlns="" xmlns:a16="http://schemas.microsoft.com/office/drawing/2014/main" id="{486E9C17-3DE6-4519-93A3-6A4A8AC03F03}"/>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 xmlns:a16="http://schemas.microsoft.com/office/drawing/2014/main" id="{D34262F6-6B31-42CC-A495-B9AA0DAC0917}"/>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Engineering </a:t>
                    </a:r>
                  </a:p>
                </p:txBody>
              </p:sp>
            </p:grpSp>
            <p:grpSp>
              <p:nvGrpSpPr>
                <p:cNvPr id="178" name="Group 177">
                  <a:extLst>
                    <a:ext uri="{FF2B5EF4-FFF2-40B4-BE49-F238E27FC236}">
                      <a16:creationId xmlns="" xmlns:a16="http://schemas.microsoft.com/office/drawing/2014/main" id="{B82F7AEC-C65D-4D7F-AC4F-686CC5CA3439}"/>
                    </a:ext>
                  </a:extLst>
                </p:cNvPr>
                <p:cNvGrpSpPr/>
                <p:nvPr/>
              </p:nvGrpSpPr>
              <p:grpSpPr>
                <a:xfrm>
                  <a:off x="1033258" y="2060607"/>
                  <a:ext cx="204991" cy="249847"/>
                  <a:chOff x="1202188" y="2945815"/>
                  <a:chExt cx="223177" cy="272726"/>
                </a:xfrm>
              </p:grpSpPr>
              <p:sp>
                <p:nvSpPr>
                  <p:cNvPr id="179" name="Oval 12">
                    <a:extLst>
                      <a:ext uri="{FF2B5EF4-FFF2-40B4-BE49-F238E27FC236}">
                        <a16:creationId xmlns="" xmlns:a16="http://schemas.microsoft.com/office/drawing/2014/main" id="{60A5B3BB-E854-4336-9981-09DC3E2C954C}"/>
                      </a:ext>
                    </a:extLst>
                  </p:cNvPr>
                  <p:cNvSpPr>
                    <a:spLocks noChangeArrowheads="1"/>
                  </p:cNvSpPr>
                  <p:nvPr/>
                </p:nvSpPr>
                <p:spPr bwMode="auto">
                  <a:xfrm>
                    <a:off x="1289373" y="3045336"/>
                    <a:ext cx="49653" cy="49548"/>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80" name="Freeform 13">
                    <a:extLst>
                      <a:ext uri="{FF2B5EF4-FFF2-40B4-BE49-F238E27FC236}">
                        <a16:creationId xmlns="" xmlns:a16="http://schemas.microsoft.com/office/drawing/2014/main" id="{C05EF271-25F1-4B6C-BA62-E309A22B03AB}"/>
                      </a:ext>
                    </a:extLst>
                  </p:cNvPr>
                  <p:cNvSpPr>
                    <a:spLocks noEditPoints="1"/>
                  </p:cNvSpPr>
                  <p:nvPr/>
                </p:nvSpPr>
                <p:spPr bwMode="auto">
                  <a:xfrm>
                    <a:off x="1202188" y="2945815"/>
                    <a:ext cx="223177" cy="272726"/>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0" name="Group 9">
              <a:extLst>
                <a:ext uri="{FF2B5EF4-FFF2-40B4-BE49-F238E27FC236}">
                  <a16:creationId xmlns="" xmlns:a16="http://schemas.microsoft.com/office/drawing/2014/main" id="{9908F3E6-C0EC-473E-AF60-3750D11881EC}"/>
                </a:ext>
              </a:extLst>
            </p:cNvPr>
            <p:cNvGrpSpPr/>
            <p:nvPr/>
          </p:nvGrpSpPr>
          <p:grpSpPr>
            <a:xfrm>
              <a:off x="1033733" y="2908766"/>
              <a:ext cx="3381580" cy="529832"/>
              <a:chOff x="1033733" y="2962106"/>
              <a:chExt cx="3381580" cy="529832"/>
            </a:xfrm>
          </p:grpSpPr>
          <p:grpSp>
            <p:nvGrpSpPr>
              <p:cNvPr id="167" name="Group 166">
                <a:extLst>
                  <a:ext uri="{FF2B5EF4-FFF2-40B4-BE49-F238E27FC236}">
                    <a16:creationId xmlns="" xmlns:a16="http://schemas.microsoft.com/office/drawing/2014/main" id="{7B20611A-1AE6-4FCF-A569-E72151595878}"/>
                  </a:ext>
                </a:extLst>
              </p:cNvPr>
              <p:cNvGrpSpPr/>
              <p:nvPr/>
            </p:nvGrpSpPr>
            <p:grpSpPr>
              <a:xfrm>
                <a:off x="1400423" y="3226824"/>
                <a:ext cx="2647320" cy="265114"/>
                <a:chOff x="1237953" y="2458675"/>
                <a:chExt cx="2647320" cy="265114"/>
              </a:xfrm>
            </p:grpSpPr>
            <p:sp>
              <p:nvSpPr>
                <p:cNvPr id="173" name="Rectangle 172">
                  <a:extLst>
                    <a:ext uri="{FF2B5EF4-FFF2-40B4-BE49-F238E27FC236}">
                      <a16:creationId xmlns="" xmlns:a16="http://schemas.microsoft.com/office/drawing/2014/main" id="{C0D0F37B-F95F-428F-AD34-1FC5FD32A2A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SAST &amp; DAST Analysis</a:t>
                  </a:r>
                </a:p>
              </p:txBody>
            </p:sp>
            <p:sp>
              <p:nvSpPr>
                <p:cNvPr id="174" name="Rectangle 173">
                  <a:extLst>
                    <a:ext uri="{FF2B5EF4-FFF2-40B4-BE49-F238E27FC236}">
                      <a16:creationId xmlns="" xmlns:a16="http://schemas.microsoft.com/office/drawing/2014/main" id="{6511C964-145A-4633-9B2C-BF7BF88B201D}"/>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Penetration Testing</a:t>
                  </a:r>
                </a:p>
              </p:txBody>
            </p:sp>
          </p:grpSp>
          <p:grpSp>
            <p:nvGrpSpPr>
              <p:cNvPr id="168" name="Group 167">
                <a:extLst>
                  <a:ext uri="{FF2B5EF4-FFF2-40B4-BE49-F238E27FC236}">
                    <a16:creationId xmlns="" xmlns:a16="http://schemas.microsoft.com/office/drawing/2014/main" id="{179986A6-086C-4D42-86C8-D8306484D401}"/>
                  </a:ext>
                </a:extLst>
              </p:cNvPr>
              <p:cNvGrpSpPr/>
              <p:nvPr/>
            </p:nvGrpSpPr>
            <p:grpSpPr>
              <a:xfrm>
                <a:off x="1033733" y="2962106"/>
                <a:ext cx="3381580" cy="251307"/>
                <a:chOff x="1033733" y="2962106"/>
                <a:chExt cx="3381580" cy="251307"/>
              </a:xfrm>
            </p:grpSpPr>
            <p:grpSp>
              <p:nvGrpSpPr>
                <p:cNvPr id="169" name="Group 168">
                  <a:extLst>
                    <a:ext uri="{FF2B5EF4-FFF2-40B4-BE49-F238E27FC236}">
                      <a16:creationId xmlns="" xmlns:a16="http://schemas.microsoft.com/office/drawing/2014/main" id="{75338848-D860-4159-841B-BA8C69A2D3A5}"/>
                    </a:ext>
                  </a:extLst>
                </p:cNvPr>
                <p:cNvGrpSpPr/>
                <p:nvPr/>
              </p:nvGrpSpPr>
              <p:grpSpPr>
                <a:xfrm>
                  <a:off x="1216996" y="3009115"/>
                  <a:ext cx="3198317" cy="155828"/>
                  <a:chOff x="1237953" y="2110188"/>
                  <a:chExt cx="3198317" cy="155828"/>
                </a:xfrm>
              </p:grpSpPr>
              <p:cxnSp>
                <p:nvCxnSpPr>
                  <p:cNvPr id="171" name="Straight Connector 170">
                    <a:extLst>
                      <a:ext uri="{FF2B5EF4-FFF2-40B4-BE49-F238E27FC236}">
                        <a16:creationId xmlns="" xmlns:a16="http://schemas.microsoft.com/office/drawing/2014/main" id="{9ED65B05-E517-4DBC-B443-D5E7A21D2630}"/>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 xmlns:a16="http://schemas.microsoft.com/office/drawing/2014/main" id="{CF08290C-F9F8-4E7E-A1DE-100EB7E771D1}"/>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Testing</a:t>
                    </a:r>
                  </a:p>
                </p:txBody>
              </p:sp>
            </p:grpSp>
            <p:sp>
              <p:nvSpPr>
                <p:cNvPr id="170" name="Freeform 46">
                  <a:extLst>
                    <a:ext uri="{FF2B5EF4-FFF2-40B4-BE49-F238E27FC236}">
                      <a16:creationId xmlns="" xmlns:a16="http://schemas.microsoft.com/office/drawing/2014/main" id="{964F7DDF-C6FC-45DC-B011-AE352D8314FE}"/>
                    </a:ext>
                  </a:extLst>
                </p:cNvPr>
                <p:cNvSpPr>
                  <a:spLocks noEditPoints="1"/>
                </p:cNvSpPr>
                <p:nvPr/>
              </p:nvSpPr>
              <p:spPr bwMode="auto">
                <a:xfrm>
                  <a:off x="1033733" y="2962106"/>
                  <a:ext cx="231045" cy="251307"/>
                </a:xfrm>
                <a:custGeom>
                  <a:avLst/>
                  <a:gdLst/>
                  <a:ahLst/>
                  <a:cxnLst>
                    <a:cxn ang="0">
                      <a:pos x="73" y="0"/>
                    </a:cxn>
                    <a:cxn ang="0">
                      <a:pos x="74" y="1"/>
                    </a:cxn>
                    <a:cxn ang="0">
                      <a:pos x="143" y="28"/>
                    </a:cxn>
                    <a:cxn ang="0">
                      <a:pos x="74" y="166"/>
                    </a:cxn>
                    <a:cxn ang="0">
                      <a:pos x="73" y="166"/>
                    </a:cxn>
                    <a:cxn ang="0">
                      <a:pos x="4" y="28"/>
                    </a:cxn>
                    <a:cxn ang="0">
                      <a:pos x="73" y="1"/>
                    </a:cxn>
                    <a:cxn ang="0">
                      <a:pos x="73" y="0"/>
                    </a:cxn>
                    <a:cxn ang="0">
                      <a:pos x="73" y="15"/>
                    </a:cxn>
                    <a:cxn ang="0">
                      <a:pos x="17" y="39"/>
                    </a:cxn>
                    <a:cxn ang="0">
                      <a:pos x="24" y="75"/>
                    </a:cxn>
                    <a:cxn ang="0">
                      <a:pos x="73" y="150"/>
                    </a:cxn>
                    <a:cxn ang="0">
                      <a:pos x="123" y="75"/>
                    </a:cxn>
                    <a:cxn ang="0">
                      <a:pos x="130" y="39"/>
                    </a:cxn>
                    <a:cxn ang="0">
                      <a:pos x="73" y="15"/>
                    </a:cxn>
                    <a:cxn ang="0">
                      <a:pos x="67" y="102"/>
                    </a:cxn>
                    <a:cxn ang="0">
                      <a:pos x="72" y="104"/>
                    </a:cxn>
                    <a:cxn ang="0">
                      <a:pos x="72" y="104"/>
                    </a:cxn>
                    <a:cxn ang="0">
                      <a:pos x="72" y="104"/>
                    </a:cxn>
                    <a:cxn ang="0">
                      <a:pos x="72" y="104"/>
                    </a:cxn>
                    <a:cxn ang="0">
                      <a:pos x="77" y="101"/>
                    </a:cxn>
                    <a:cxn ang="0">
                      <a:pos x="112" y="59"/>
                    </a:cxn>
                    <a:cxn ang="0">
                      <a:pos x="112" y="59"/>
                    </a:cxn>
                    <a:cxn ang="0">
                      <a:pos x="111" y="50"/>
                    </a:cxn>
                    <a:cxn ang="0">
                      <a:pos x="111" y="50"/>
                    </a:cxn>
                    <a:cxn ang="0">
                      <a:pos x="102" y="51"/>
                    </a:cxn>
                    <a:cxn ang="0">
                      <a:pos x="71" y="88"/>
                    </a:cxn>
                    <a:cxn ang="0">
                      <a:pos x="56" y="73"/>
                    </a:cxn>
                    <a:cxn ang="0">
                      <a:pos x="56" y="73"/>
                    </a:cxn>
                    <a:cxn ang="0">
                      <a:pos x="47" y="73"/>
                    </a:cxn>
                    <a:cxn ang="0">
                      <a:pos x="47" y="73"/>
                    </a:cxn>
                    <a:cxn ang="0">
                      <a:pos x="47" y="82"/>
                    </a:cxn>
                    <a:cxn ang="0">
                      <a:pos x="67" y="102"/>
                    </a:cxn>
                  </a:cxnLst>
                  <a:rect l="0" t="0" r="r" b="b"/>
                  <a:pathLst>
                    <a:path w="147" h="166">
                      <a:moveTo>
                        <a:pt x="73" y="0"/>
                      </a:moveTo>
                      <a:cubicBezTo>
                        <a:pt x="74" y="1"/>
                        <a:pt x="74" y="1"/>
                        <a:pt x="74" y="1"/>
                      </a:cubicBezTo>
                      <a:cubicBezTo>
                        <a:pt x="83" y="6"/>
                        <a:pt x="117" y="28"/>
                        <a:pt x="143" y="28"/>
                      </a:cubicBezTo>
                      <a:cubicBezTo>
                        <a:pt x="143" y="28"/>
                        <a:pt x="147" y="113"/>
                        <a:pt x="74" y="166"/>
                      </a:cubicBezTo>
                      <a:cubicBezTo>
                        <a:pt x="73" y="166"/>
                        <a:pt x="73" y="166"/>
                        <a:pt x="73" y="166"/>
                      </a:cubicBezTo>
                      <a:cubicBezTo>
                        <a:pt x="0" y="113"/>
                        <a:pt x="4" y="28"/>
                        <a:pt x="4" y="28"/>
                      </a:cubicBezTo>
                      <a:cubicBezTo>
                        <a:pt x="30" y="28"/>
                        <a:pt x="64" y="6"/>
                        <a:pt x="73" y="1"/>
                      </a:cubicBezTo>
                      <a:cubicBezTo>
                        <a:pt x="73" y="0"/>
                        <a:pt x="73" y="0"/>
                        <a:pt x="73" y="0"/>
                      </a:cubicBezTo>
                      <a:moveTo>
                        <a:pt x="73" y="15"/>
                      </a:moveTo>
                      <a:cubicBezTo>
                        <a:pt x="61" y="23"/>
                        <a:pt x="39" y="35"/>
                        <a:pt x="17" y="39"/>
                      </a:cubicBezTo>
                      <a:cubicBezTo>
                        <a:pt x="18" y="48"/>
                        <a:pt x="20" y="60"/>
                        <a:pt x="24" y="75"/>
                      </a:cubicBezTo>
                      <a:cubicBezTo>
                        <a:pt x="33" y="105"/>
                        <a:pt x="50" y="131"/>
                        <a:pt x="73" y="150"/>
                      </a:cubicBezTo>
                      <a:cubicBezTo>
                        <a:pt x="97" y="131"/>
                        <a:pt x="114" y="105"/>
                        <a:pt x="123" y="75"/>
                      </a:cubicBezTo>
                      <a:cubicBezTo>
                        <a:pt x="127" y="60"/>
                        <a:pt x="129" y="48"/>
                        <a:pt x="130" y="39"/>
                      </a:cubicBezTo>
                      <a:cubicBezTo>
                        <a:pt x="108" y="35"/>
                        <a:pt x="86" y="23"/>
                        <a:pt x="73" y="15"/>
                      </a:cubicBezTo>
                      <a:close/>
                      <a:moveTo>
                        <a:pt x="67" y="102"/>
                      </a:moveTo>
                      <a:cubicBezTo>
                        <a:pt x="69" y="103"/>
                        <a:pt x="70" y="104"/>
                        <a:pt x="72" y="104"/>
                      </a:cubicBezTo>
                      <a:cubicBezTo>
                        <a:pt x="72" y="104"/>
                        <a:pt x="72" y="104"/>
                        <a:pt x="72" y="104"/>
                      </a:cubicBezTo>
                      <a:cubicBezTo>
                        <a:pt x="72" y="104"/>
                        <a:pt x="72" y="104"/>
                        <a:pt x="72" y="104"/>
                      </a:cubicBezTo>
                      <a:cubicBezTo>
                        <a:pt x="72" y="104"/>
                        <a:pt x="72" y="104"/>
                        <a:pt x="72" y="104"/>
                      </a:cubicBezTo>
                      <a:cubicBezTo>
                        <a:pt x="74" y="104"/>
                        <a:pt x="76" y="103"/>
                        <a:pt x="77" y="101"/>
                      </a:cubicBezTo>
                      <a:cubicBezTo>
                        <a:pt x="112" y="59"/>
                        <a:pt x="112" y="59"/>
                        <a:pt x="112" y="59"/>
                      </a:cubicBezTo>
                      <a:cubicBezTo>
                        <a:pt x="112" y="59"/>
                        <a:pt x="112" y="59"/>
                        <a:pt x="112" y="59"/>
                      </a:cubicBezTo>
                      <a:cubicBezTo>
                        <a:pt x="114" y="56"/>
                        <a:pt x="114" y="52"/>
                        <a:pt x="111" y="50"/>
                      </a:cubicBezTo>
                      <a:cubicBezTo>
                        <a:pt x="111" y="50"/>
                        <a:pt x="111" y="50"/>
                        <a:pt x="111" y="50"/>
                      </a:cubicBezTo>
                      <a:cubicBezTo>
                        <a:pt x="108" y="48"/>
                        <a:pt x="104" y="48"/>
                        <a:pt x="102" y="51"/>
                      </a:cubicBezTo>
                      <a:cubicBezTo>
                        <a:pt x="71" y="88"/>
                        <a:pt x="71" y="88"/>
                        <a:pt x="71" y="88"/>
                      </a:cubicBezTo>
                      <a:cubicBezTo>
                        <a:pt x="56" y="73"/>
                        <a:pt x="56" y="73"/>
                        <a:pt x="56" y="73"/>
                      </a:cubicBezTo>
                      <a:cubicBezTo>
                        <a:pt x="56" y="73"/>
                        <a:pt x="56" y="73"/>
                        <a:pt x="56" y="73"/>
                      </a:cubicBezTo>
                      <a:cubicBezTo>
                        <a:pt x="54" y="70"/>
                        <a:pt x="50" y="70"/>
                        <a:pt x="47" y="73"/>
                      </a:cubicBezTo>
                      <a:cubicBezTo>
                        <a:pt x="47" y="73"/>
                        <a:pt x="47" y="73"/>
                        <a:pt x="47" y="73"/>
                      </a:cubicBezTo>
                      <a:cubicBezTo>
                        <a:pt x="45" y="75"/>
                        <a:pt x="45" y="79"/>
                        <a:pt x="47" y="82"/>
                      </a:cubicBezTo>
                      <a:cubicBezTo>
                        <a:pt x="67" y="102"/>
                        <a:pt x="67" y="102"/>
                        <a:pt x="67" y="1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11" name="Group 10">
              <a:extLst>
                <a:ext uri="{FF2B5EF4-FFF2-40B4-BE49-F238E27FC236}">
                  <a16:creationId xmlns="" xmlns:a16="http://schemas.microsoft.com/office/drawing/2014/main" id="{79670985-2F07-44D1-A829-D8AF0BB234E6}"/>
                </a:ext>
              </a:extLst>
            </p:cNvPr>
            <p:cNvGrpSpPr/>
            <p:nvPr/>
          </p:nvGrpSpPr>
          <p:grpSpPr>
            <a:xfrm>
              <a:off x="1400423" y="3759111"/>
              <a:ext cx="2647320" cy="589036"/>
              <a:chOff x="1237953" y="2458675"/>
              <a:chExt cx="2647320" cy="589036"/>
            </a:xfrm>
          </p:grpSpPr>
          <p:sp>
            <p:nvSpPr>
              <p:cNvPr id="164" name="Rectangle 163">
                <a:extLst>
                  <a:ext uri="{FF2B5EF4-FFF2-40B4-BE49-F238E27FC236}">
                    <a16:creationId xmlns="" xmlns:a16="http://schemas.microsoft.com/office/drawing/2014/main" id="{26C8F410-326C-4617-9F12-1F545B57F6F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Resource Provisioning</a:t>
                </a:r>
              </a:p>
            </p:txBody>
          </p:sp>
          <p:sp>
            <p:nvSpPr>
              <p:cNvPr id="165" name="Rectangle 164">
                <a:extLst>
                  <a:ext uri="{FF2B5EF4-FFF2-40B4-BE49-F238E27FC236}">
                    <a16:creationId xmlns="" xmlns:a16="http://schemas.microsoft.com/office/drawing/2014/main" id="{703A2555-D410-4227-81BF-9EFF9E04BC2E}"/>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Asset Inventory</a:t>
                </a:r>
              </a:p>
            </p:txBody>
          </p:sp>
          <p:sp>
            <p:nvSpPr>
              <p:cNvPr id="166" name="Rectangle 165">
                <a:extLst>
                  <a:ext uri="{FF2B5EF4-FFF2-40B4-BE49-F238E27FC236}">
                    <a16:creationId xmlns="" xmlns:a16="http://schemas.microsoft.com/office/drawing/2014/main" id="{9C5DC69F-5AAD-4FEB-801F-E0C37C2DAD1F}"/>
                  </a:ext>
                </a:extLst>
              </p:cNvPr>
              <p:cNvSpPr/>
              <p:nvPr/>
            </p:nvSpPr>
            <p:spPr>
              <a:xfrm>
                <a:off x="1917625" y="2782597"/>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Build &amp; Releases</a:t>
                </a:r>
              </a:p>
            </p:txBody>
          </p:sp>
        </p:grpSp>
        <p:grpSp>
          <p:nvGrpSpPr>
            <p:cNvPr id="12" name="Group 11">
              <a:extLst>
                <a:ext uri="{FF2B5EF4-FFF2-40B4-BE49-F238E27FC236}">
                  <a16:creationId xmlns="" xmlns:a16="http://schemas.microsoft.com/office/drawing/2014/main" id="{7C31AB7C-BA1E-4760-A140-54F2B0AE714E}"/>
                </a:ext>
              </a:extLst>
            </p:cNvPr>
            <p:cNvGrpSpPr/>
            <p:nvPr/>
          </p:nvGrpSpPr>
          <p:grpSpPr>
            <a:xfrm>
              <a:off x="1063440" y="3507727"/>
              <a:ext cx="3351873" cy="222196"/>
              <a:chOff x="1063440" y="3533490"/>
              <a:chExt cx="3351873" cy="222196"/>
            </a:xfrm>
          </p:grpSpPr>
          <p:grpSp>
            <p:nvGrpSpPr>
              <p:cNvPr id="157" name="Group 156">
                <a:extLst>
                  <a:ext uri="{FF2B5EF4-FFF2-40B4-BE49-F238E27FC236}">
                    <a16:creationId xmlns="" xmlns:a16="http://schemas.microsoft.com/office/drawing/2014/main" id="{79E0F9E7-DFE3-4429-B89D-B7762860AE1B}"/>
                  </a:ext>
                </a:extLst>
              </p:cNvPr>
              <p:cNvGrpSpPr/>
              <p:nvPr/>
            </p:nvGrpSpPr>
            <p:grpSpPr>
              <a:xfrm>
                <a:off x="1216996" y="3566674"/>
                <a:ext cx="3198317" cy="155828"/>
                <a:chOff x="1237953" y="2110188"/>
                <a:chExt cx="3198317" cy="155828"/>
              </a:xfrm>
            </p:grpSpPr>
            <p:cxnSp>
              <p:nvCxnSpPr>
                <p:cNvPr id="162" name="Straight Connector 161">
                  <a:extLst>
                    <a:ext uri="{FF2B5EF4-FFF2-40B4-BE49-F238E27FC236}">
                      <a16:creationId xmlns="" xmlns:a16="http://schemas.microsoft.com/office/drawing/2014/main" id="{5D0D1F0D-2D79-4DA7-9DC0-E8EE73175AFC}"/>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 xmlns:a16="http://schemas.microsoft.com/office/drawing/2014/main" id="{F8BA6C3F-C6E8-4584-A7BC-8C901274FD3D}"/>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Deployment</a:t>
                  </a:r>
                </a:p>
              </p:txBody>
            </p:sp>
          </p:grpSp>
          <p:grpSp>
            <p:nvGrpSpPr>
              <p:cNvPr id="158" name="Group 157">
                <a:extLst>
                  <a:ext uri="{FF2B5EF4-FFF2-40B4-BE49-F238E27FC236}">
                    <a16:creationId xmlns="" xmlns:a16="http://schemas.microsoft.com/office/drawing/2014/main" id="{9D7E63EB-F4A3-4DF7-8ED4-F035F799B0EB}"/>
                  </a:ext>
                </a:extLst>
              </p:cNvPr>
              <p:cNvGrpSpPr>
                <a:grpSpLocks noChangeAspect="1"/>
              </p:cNvGrpSpPr>
              <p:nvPr/>
            </p:nvGrpSpPr>
            <p:grpSpPr bwMode="auto">
              <a:xfrm>
                <a:off x="1063440" y="3533490"/>
                <a:ext cx="171630" cy="222196"/>
                <a:chOff x="2582" y="2723"/>
                <a:chExt cx="659" cy="1047"/>
              </a:xfrm>
              <a:solidFill>
                <a:srgbClr val="00338D"/>
              </a:solidFill>
            </p:grpSpPr>
            <p:sp>
              <p:nvSpPr>
                <p:cNvPr id="159" name="Freeform 16">
                  <a:extLst>
                    <a:ext uri="{FF2B5EF4-FFF2-40B4-BE49-F238E27FC236}">
                      <a16:creationId xmlns="" xmlns:a16="http://schemas.microsoft.com/office/drawing/2014/main" id="{868C080C-92C1-4F0D-85C2-9DDB6A7DEBA3}"/>
                    </a:ext>
                  </a:extLst>
                </p:cNvPr>
                <p:cNvSpPr>
                  <a:spLocks/>
                </p:cNvSpPr>
                <p:nvPr/>
              </p:nvSpPr>
              <p:spPr bwMode="auto">
                <a:xfrm>
                  <a:off x="2582" y="3174"/>
                  <a:ext cx="659" cy="596"/>
                </a:xfrm>
                <a:custGeom>
                  <a:avLst/>
                  <a:gdLst/>
                  <a:ahLst/>
                  <a:cxnLst>
                    <a:cxn ang="0">
                      <a:pos x="29" y="0"/>
                    </a:cxn>
                    <a:cxn ang="0">
                      <a:pos x="251" y="0"/>
                    </a:cxn>
                    <a:cxn ang="0">
                      <a:pos x="279" y="28"/>
                    </a:cxn>
                    <a:cxn ang="0">
                      <a:pos x="279" y="224"/>
                    </a:cxn>
                    <a:cxn ang="0">
                      <a:pos x="251" y="252"/>
                    </a:cxn>
                    <a:cxn ang="0">
                      <a:pos x="29" y="252"/>
                    </a:cxn>
                    <a:cxn ang="0">
                      <a:pos x="0" y="224"/>
                    </a:cxn>
                    <a:cxn ang="0">
                      <a:pos x="0" y="28"/>
                    </a:cxn>
                    <a:cxn ang="0">
                      <a:pos x="29" y="0"/>
                    </a:cxn>
                  </a:cxnLst>
                  <a:rect l="0" t="0" r="r" b="b"/>
                  <a:pathLst>
                    <a:path w="279" h="252">
                      <a:moveTo>
                        <a:pt x="29" y="0"/>
                      </a:moveTo>
                      <a:cubicBezTo>
                        <a:pt x="251" y="0"/>
                        <a:pt x="251" y="0"/>
                        <a:pt x="251" y="0"/>
                      </a:cubicBezTo>
                      <a:cubicBezTo>
                        <a:pt x="266" y="0"/>
                        <a:pt x="279" y="13"/>
                        <a:pt x="279" y="28"/>
                      </a:cubicBezTo>
                      <a:cubicBezTo>
                        <a:pt x="279" y="224"/>
                        <a:pt x="279" y="224"/>
                        <a:pt x="279" y="224"/>
                      </a:cubicBezTo>
                      <a:cubicBezTo>
                        <a:pt x="279" y="239"/>
                        <a:pt x="266" y="252"/>
                        <a:pt x="251" y="252"/>
                      </a:cubicBezTo>
                      <a:cubicBezTo>
                        <a:pt x="29" y="252"/>
                        <a:pt x="29" y="252"/>
                        <a:pt x="29" y="252"/>
                      </a:cubicBezTo>
                      <a:cubicBezTo>
                        <a:pt x="13" y="252"/>
                        <a:pt x="0" y="239"/>
                        <a:pt x="0" y="224"/>
                      </a:cubicBezTo>
                      <a:cubicBezTo>
                        <a:pt x="0" y="28"/>
                        <a:pt x="0" y="28"/>
                        <a:pt x="0" y="28"/>
                      </a:cubicBezTo>
                      <a:cubicBezTo>
                        <a:pt x="0" y="13"/>
                        <a:pt x="13" y="0"/>
                        <a:pt x="29"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0" name="Freeform 17">
                  <a:extLst>
                    <a:ext uri="{FF2B5EF4-FFF2-40B4-BE49-F238E27FC236}">
                      <a16:creationId xmlns="" xmlns:a16="http://schemas.microsoft.com/office/drawing/2014/main" id="{E87BFC50-0098-449C-9C5E-ABF104149C74}"/>
                    </a:ext>
                  </a:extLst>
                </p:cNvPr>
                <p:cNvSpPr>
                  <a:spLocks/>
                </p:cNvSpPr>
                <p:nvPr/>
              </p:nvSpPr>
              <p:spPr bwMode="auto">
                <a:xfrm>
                  <a:off x="2655" y="2723"/>
                  <a:ext cx="522" cy="406"/>
                </a:xfrm>
                <a:custGeom>
                  <a:avLst/>
                  <a:gdLst/>
                  <a:ahLst/>
                  <a:cxnLst>
                    <a:cxn ang="0">
                      <a:pos x="110" y="0"/>
                    </a:cxn>
                    <a:cxn ang="0">
                      <a:pos x="110" y="0"/>
                    </a:cxn>
                    <a:cxn ang="0">
                      <a:pos x="188" y="33"/>
                    </a:cxn>
                    <a:cxn ang="0">
                      <a:pos x="221" y="112"/>
                    </a:cxn>
                    <a:cxn ang="0">
                      <a:pos x="221" y="172"/>
                    </a:cxn>
                    <a:cxn ang="0">
                      <a:pos x="220" y="172"/>
                    </a:cxn>
                    <a:cxn ang="0">
                      <a:pos x="165" y="172"/>
                    </a:cxn>
                    <a:cxn ang="0">
                      <a:pos x="165" y="112"/>
                    </a:cxn>
                    <a:cxn ang="0">
                      <a:pos x="149" y="73"/>
                    </a:cxn>
                    <a:cxn ang="0">
                      <a:pos x="110" y="56"/>
                    </a:cxn>
                    <a:cxn ang="0">
                      <a:pos x="72" y="73"/>
                    </a:cxn>
                    <a:cxn ang="0">
                      <a:pos x="55" y="112"/>
                    </a:cxn>
                    <a:cxn ang="0">
                      <a:pos x="55" y="172"/>
                    </a:cxn>
                    <a:cxn ang="0">
                      <a:pos x="0" y="172"/>
                    </a:cxn>
                    <a:cxn ang="0">
                      <a:pos x="0" y="112"/>
                    </a:cxn>
                    <a:cxn ang="0">
                      <a:pos x="32" y="33"/>
                    </a:cxn>
                    <a:cxn ang="0">
                      <a:pos x="110" y="0"/>
                    </a:cxn>
                  </a:cxnLst>
                  <a:rect l="0" t="0" r="r" b="b"/>
                  <a:pathLst>
                    <a:path w="221" h="172">
                      <a:moveTo>
                        <a:pt x="110" y="0"/>
                      </a:moveTo>
                      <a:cubicBezTo>
                        <a:pt x="110" y="0"/>
                        <a:pt x="110" y="0"/>
                        <a:pt x="110" y="0"/>
                      </a:cubicBezTo>
                      <a:cubicBezTo>
                        <a:pt x="141" y="0"/>
                        <a:pt x="168" y="13"/>
                        <a:pt x="188" y="33"/>
                      </a:cubicBezTo>
                      <a:cubicBezTo>
                        <a:pt x="208" y="53"/>
                        <a:pt x="221" y="81"/>
                        <a:pt x="221" y="112"/>
                      </a:cubicBezTo>
                      <a:cubicBezTo>
                        <a:pt x="221" y="172"/>
                        <a:pt x="221" y="172"/>
                        <a:pt x="221" y="172"/>
                      </a:cubicBezTo>
                      <a:cubicBezTo>
                        <a:pt x="220" y="172"/>
                        <a:pt x="220" y="172"/>
                        <a:pt x="220" y="172"/>
                      </a:cubicBezTo>
                      <a:cubicBezTo>
                        <a:pt x="165" y="172"/>
                        <a:pt x="165" y="172"/>
                        <a:pt x="165" y="172"/>
                      </a:cubicBezTo>
                      <a:cubicBezTo>
                        <a:pt x="165" y="112"/>
                        <a:pt x="165" y="112"/>
                        <a:pt x="165" y="112"/>
                      </a:cubicBezTo>
                      <a:cubicBezTo>
                        <a:pt x="165" y="96"/>
                        <a:pt x="159" y="83"/>
                        <a:pt x="149" y="73"/>
                      </a:cubicBezTo>
                      <a:cubicBezTo>
                        <a:pt x="139" y="62"/>
                        <a:pt x="125" y="56"/>
                        <a:pt x="110" y="56"/>
                      </a:cubicBezTo>
                      <a:cubicBezTo>
                        <a:pt x="95" y="56"/>
                        <a:pt x="81" y="62"/>
                        <a:pt x="72" y="73"/>
                      </a:cubicBezTo>
                      <a:cubicBezTo>
                        <a:pt x="62" y="83"/>
                        <a:pt x="55" y="96"/>
                        <a:pt x="55" y="112"/>
                      </a:cubicBezTo>
                      <a:cubicBezTo>
                        <a:pt x="55" y="172"/>
                        <a:pt x="55" y="172"/>
                        <a:pt x="55" y="172"/>
                      </a:cubicBezTo>
                      <a:cubicBezTo>
                        <a:pt x="0" y="172"/>
                        <a:pt x="0" y="172"/>
                        <a:pt x="0" y="172"/>
                      </a:cubicBezTo>
                      <a:cubicBezTo>
                        <a:pt x="0" y="112"/>
                        <a:pt x="0" y="112"/>
                        <a:pt x="0" y="112"/>
                      </a:cubicBezTo>
                      <a:cubicBezTo>
                        <a:pt x="0" y="81"/>
                        <a:pt x="12" y="53"/>
                        <a:pt x="32" y="33"/>
                      </a:cubicBezTo>
                      <a:cubicBezTo>
                        <a:pt x="52" y="13"/>
                        <a:pt x="80" y="0"/>
                        <a:pt x="110"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1" name="Freeform 18">
                  <a:extLst>
                    <a:ext uri="{FF2B5EF4-FFF2-40B4-BE49-F238E27FC236}">
                      <a16:creationId xmlns="" xmlns:a16="http://schemas.microsoft.com/office/drawing/2014/main" id="{3F7C24F6-B5B8-46E6-8830-68FB1190C233}"/>
                    </a:ext>
                  </a:extLst>
                </p:cNvPr>
                <p:cNvSpPr>
                  <a:spLocks/>
                </p:cNvSpPr>
                <p:nvPr/>
              </p:nvSpPr>
              <p:spPr bwMode="auto">
                <a:xfrm>
                  <a:off x="2854" y="3290"/>
                  <a:ext cx="127" cy="253"/>
                </a:xfrm>
                <a:custGeom>
                  <a:avLst/>
                  <a:gdLst/>
                  <a:ahLst/>
                  <a:cxnLst>
                    <a:cxn ang="0">
                      <a:pos x="27" y="0"/>
                    </a:cxn>
                    <a:cxn ang="0">
                      <a:pos x="0" y="28"/>
                    </a:cxn>
                    <a:cxn ang="0">
                      <a:pos x="16" y="53"/>
                    </a:cxn>
                    <a:cxn ang="0">
                      <a:pos x="7" y="107"/>
                    </a:cxn>
                    <a:cxn ang="0">
                      <a:pos x="27" y="107"/>
                    </a:cxn>
                    <a:cxn ang="0">
                      <a:pos x="47" y="107"/>
                    </a:cxn>
                    <a:cxn ang="0">
                      <a:pos x="38" y="53"/>
                    </a:cxn>
                    <a:cxn ang="0">
                      <a:pos x="54" y="28"/>
                    </a:cxn>
                    <a:cxn ang="0">
                      <a:pos x="27" y="0"/>
                    </a:cxn>
                  </a:cxnLst>
                  <a:rect l="0" t="0" r="r" b="b"/>
                  <a:pathLst>
                    <a:path w="54" h="107">
                      <a:moveTo>
                        <a:pt x="27" y="0"/>
                      </a:moveTo>
                      <a:cubicBezTo>
                        <a:pt x="12" y="0"/>
                        <a:pt x="0" y="13"/>
                        <a:pt x="0" y="28"/>
                      </a:cubicBezTo>
                      <a:cubicBezTo>
                        <a:pt x="0" y="39"/>
                        <a:pt x="7" y="48"/>
                        <a:pt x="16" y="53"/>
                      </a:cubicBezTo>
                      <a:cubicBezTo>
                        <a:pt x="7" y="107"/>
                        <a:pt x="7" y="107"/>
                        <a:pt x="7" y="107"/>
                      </a:cubicBezTo>
                      <a:cubicBezTo>
                        <a:pt x="27" y="107"/>
                        <a:pt x="27" y="107"/>
                        <a:pt x="27" y="107"/>
                      </a:cubicBezTo>
                      <a:cubicBezTo>
                        <a:pt x="47" y="107"/>
                        <a:pt x="47" y="107"/>
                        <a:pt x="47" y="107"/>
                      </a:cubicBezTo>
                      <a:cubicBezTo>
                        <a:pt x="38" y="53"/>
                        <a:pt x="38" y="53"/>
                        <a:pt x="38" y="53"/>
                      </a:cubicBezTo>
                      <a:cubicBezTo>
                        <a:pt x="48" y="49"/>
                        <a:pt x="54" y="39"/>
                        <a:pt x="54" y="28"/>
                      </a:cubicBezTo>
                      <a:cubicBezTo>
                        <a:pt x="54" y="13"/>
                        <a:pt x="42" y="0"/>
                        <a:pt x="27" y="0"/>
                      </a:cubicBezTo>
                    </a:path>
                  </a:pathLst>
                </a:custGeom>
                <a:solidFill>
                  <a:srgbClr val="6D2077"/>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sp>
          <p:nvSpPr>
            <p:cNvPr id="13" name="Rectangle 12">
              <a:extLst>
                <a:ext uri="{FF2B5EF4-FFF2-40B4-BE49-F238E27FC236}">
                  <a16:creationId xmlns="" xmlns:a16="http://schemas.microsoft.com/office/drawing/2014/main" id="{60598766-B895-4A4D-A356-2BDE82C702D3}"/>
                </a:ext>
              </a:extLst>
            </p:cNvPr>
            <p:cNvSpPr/>
            <p:nvPr/>
          </p:nvSpPr>
          <p:spPr>
            <a:xfrm>
              <a:off x="7736731" y="1976956"/>
              <a:ext cx="3464669" cy="2703629"/>
            </a:xfrm>
            <a:prstGeom prst="rect">
              <a:avLst/>
            </a:prstGeom>
            <a:solidFill>
              <a:srgbClr val="0091DA"/>
            </a:solidFill>
            <a:ln w="6350">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4" name="Group 13">
              <a:extLst>
                <a:ext uri="{FF2B5EF4-FFF2-40B4-BE49-F238E27FC236}">
                  <a16:creationId xmlns="" xmlns:a16="http://schemas.microsoft.com/office/drawing/2014/main" id="{38519A64-880B-45A7-8546-8CBFC6F8B086}"/>
                </a:ext>
              </a:extLst>
            </p:cNvPr>
            <p:cNvGrpSpPr/>
            <p:nvPr/>
          </p:nvGrpSpPr>
          <p:grpSpPr>
            <a:xfrm>
              <a:off x="7779822" y="2033468"/>
              <a:ext cx="3380033" cy="611940"/>
              <a:chOff x="7779822" y="2124908"/>
              <a:chExt cx="3380033" cy="611940"/>
            </a:xfrm>
          </p:grpSpPr>
          <p:grpSp>
            <p:nvGrpSpPr>
              <p:cNvPr id="142" name="Group 141">
                <a:extLst>
                  <a:ext uri="{FF2B5EF4-FFF2-40B4-BE49-F238E27FC236}">
                    <a16:creationId xmlns="" xmlns:a16="http://schemas.microsoft.com/office/drawing/2014/main" id="{81673157-9ACF-4D04-8AE8-A2C8F9566532}"/>
                  </a:ext>
                </a:extLst>
              </p:cNvPr>
              <p:cNvGrpSpPr/>
              <p:nvPr/>
            </p:nvGrpSpPr>
            <p:grpSpPr>
              <a:xfrm>
                <a:off x="8160840" y="2363423"/>
                <a:ext cx="2616450" cy="373425"/>
                <a:chOff x="1237953" y="2458675"/>
                <a:chExt cx="2616450" cy="580854"/>
              </a:xfrm>
            </p:grpSpPr>
            <p:sp>
              <p:nvSpPr>
                <p:cNvPr id="153" name="Rectangle 152">
                  <a:extLst>
                    <a:ext uri="{FF2B5EF4-FFF2-40B4-BE49-F238E27FC236}">
                      <a16:creationId xmlns="" xmlns:a16="http://schemas.microsoft.com/office/drawing/2014/main" id="{6B4E45CD-AF57-4A62-B8A0-8CBD733709BE}"/>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Encryption &amp; Obfuscation</a:t>
                  </a:r>
                </a:p>
              </p:txBody>
            </p:sp>
            <p:sp>
              <p:nvSpPr>
                <p:cNvPr id="154" name="Rectangle 153">
                  <a:extLst>
                    <a:ext uri="{FF2B5EF4-FFF2-40B4-BE49-F238E27FC236}">
                      <a16:creationId xmlns="" xmlns:a16="http://schemas.microsoft.com/office/drawing/2014/main" id="{2347FD0E-0742-45F0-BC40-A53C7E800C34}"/>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Lifecycle Management</a:t>
                  </a:r>
                </a:p>
              </p:txBody>
            </p:sp>
            <p:sp>
              <p:nvSpPr>
                <p:cNvPr id="155" name="Rectangle 154">
                  <a:extLst>
                    <a:ext uri="{FF2B5EF4-FFF2-40B4-BE49-F238E27FC236}">
                      <a16:creationId xmlns="" xmlns:a16="http://schemas.microsoft.com/office/drawing/2014/main" id="{21B7E130-23D3-44B2-89D1-F1AB8A372116}"/>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Secrets &amp; Key Management</a:t>
                  </a:r>
                </a:p>
              </p:txBody>
            </p:sp>
            <p:sp>
              <p:nvSpPr>
                <p:cNvPr id="156" name="Rectangle 155">
                  <a:extLst>
                    <a:ext uri="{FF2B5EF4-FFF2-40B4-BE49-F238E27FC236}">
                      <a16:creationId xmlns="" xmlns:a16="http://schemas.microsoft.com/office/drawing/2014/main" id="{68B53F92-18A4-447D-A276-EE8200525BC4}"/>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Discovery</a:t>
                  </a:r>
                </a:p>
              </p:txBody>
            </p:sp>
          </p:grpSp>
          <p:grpSp>
            <p:nvGrpSpPr>
              <p:cNvPr id="143" name="Group 142">
                <a:extLst>
                  <a:ext uri="{FF2B5EF4-FFF2-40B4-BE49-F238E27FC236}">
                    <a16:creationId xmlns="" xmlns:a16="http://schemas.microsoft.com/office/drawing/2014/main" id="{1791920B-F7F3-436F-A41C-4563AE8D334C}"/>
                  </a:ext>
                </a:extLst>
              </p:cNvPr>
              <p:cNvGrpSpPr/>
              <p:nvPr/>
            </p:nvGrpSpPr>
            <p:grpSpPr>
              <a:xfrm>
                <a:off x="7779822" y="2124908"/>
                <a:ext cx="3380033" cy="194796"/>
                <a:chOff x="7779822" y="2124908"/>
                <a:chExt cx="3380033" cy="194796"/>
              </a:xfrm>
            </p:grpSpPr>
            <p:grpSp>
              <p:nvGrpSpPr>
                <p:cNvPr id="144" name="Group 143">
                  <a:extLst>
                    <a:ext uri="{FF2B5EF4-FFF2-40B4-BE49-F238E27FC236}">
                      <a16:creationId xmlns="" xmlns:a16="http://schemas.microsoft.com/office/drawing/2014/main" id="{C4C47CBA-EE83-4653-BC57-5C6334B87440}"/>
                    </a:ext>
                  </a:extLst>
                </p:cNvPr>
                <p:cNvGrpSpPr/>
                <p:nvPr/>
              </p:nvGrpSpPr>
              <p:grpSpPr>
                <a:xfrm>
                  <a:off x="8020293" y="2144392"/>
                  <a:ext cx="3139562" cy="155828"/>
                  <a:chOff x="1296708" y="2110188"/>
                  <a:chExt cx="3139562" cy="155828"/>
                </a:xfrm>
              </p:grpSpPr>
              <p:cxnSp>
                <p:nvCxnSpPr>
                  <p:cNvPr id="151" name="Straight Connector 150">
                    <a:extLst>
                      <a:ext uri="{FF2B5EF4-FFF2-40B4-BE49-F238E27FC236}">
                        <a16:creationId xmlns="" xmlns:a16="http://schemas.microsoft.com/office/drawing/2014/main" id="{5DDBDFD5-828E-4737-90BA-C8590E04D1B5}"/>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 xmlns:a16="http://schemas.microsoft.com/office/drawing/2014/main" id="{0A8EC75A-7BC9-4048-B4A4-7FE343C1133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Data</a:t>
                    </a:r>
                  </a:p>
                </p:txBody>
              </p:sp>
            </p:grpSp>
            <p:grpSp>
              <p:nvGrpSpPr>
                <p:cNvPr id="145" name="Group 32">
                  <a:extLst>
                    <a:ext uri="{FF2B5EF4-FFF2-40B4-BE49-F238E27FC236}">
                      <a16:creationId xmlns="" xmlns:a16="http://schemas.microsoft.com/office/drawing/2014/main" id="{8D317483-7924-48C9-9C29-161594BB35D5}"/>
                    </a:ext>
                  </a:extLst>
                </p:cNvPr>
                <p:cNvGrpSpPr>
                  <a:grpSpLocks noChangeAspect="1"/>
                </p:cNvGrpSpPr>
                <p:nvPr/>
              </p:nvGrpSpPr>
              <p:grpSpPr bwMode="auto">
                <a:xfrm>
                  <a:off x="7779822" y="2124908"/>
                  <a:ext cx="240471" cy="194796"/>
                  <a:chOff x="2212" y="1568"/>
                  <a:chExt cx="1339" cy="1184"/>
                </a:xfrm>
                <a:solidFill>
                  <a:schemeClr val="bg1"/>
                </a:solidFill>
              </p:grpSpPr>
              <p:sp>
                <p:nvSpPr>
                  <p:cNvPr id="146" name="Freeform 33">
                    <a:extLst>
                      <a:ext uri="{FF2B5EF4-FFF2-40B4-BE49-F238E27FC236}">
                        <a16:creationId xmlns="" xmlns:a16="http://schemas.microsoft.com/office/drawing/2014/main" id="{698F0743-B25E-4CE6-96B3-797B47B7C5E8}"/>
                      </a:ext>
                    </a:extLst>
                  </p:cNvPr>
                  <p:cNvSpPr>
                    <a:spLocks noEditPoints="1"/>
                  </p:cNvSpPr>
                  <p:nvPr/>
                </p:nvSpPr>
                <p:spPr bwMode="auto">
                  <a:xfrm>
                    <a:off x="2212" y="1568"/>
                    <a:ext cx="1339" cy="1059"/>
                  </a:xfrm>
                  <a:custGeom>
                    <a:avLst/>
                    <a:gdLst/>
                    <a:ahLst/>
                    <a:cxnLst>
                      <a:cxn ang="0">
                        <a:pos x="504" y="0"/>
                      </a:cxn>
                      <a:cxn ang="0">
                        <a:pos x="63" y="0"/>
                      </a:cxn>
                      <a:cxn ang="0">
                        <a:pos x="0" y="62"/>
                      </a:cxn>
                      <a:cxn ang="0">
                        <a:pos x="0" y="385"/>
                      </a:cxn>
                      <a:cxn ang="0">
                        <a:pos x="63" y="448"/>
                      </a:cxn>
                      <a:cxn ang="0">
                        <a:pos x="504" y="448"/>
                      </a:cxn>
                      <a:cxn ang="0">
                        <a:pos x="567" y="385"/>
                      </a:cxn>
                      <a:cxn ang="0">
                        <a:pos x="567" y="62"/>
                      </a:cxn>
                      <a:cxn ang="0">
                        <a:pos x="504" y="0"/>
                      </a:cxn>
                      <a:cxn ang="0">
                        <a:pos x="534" y="385"/>
                      </a:cxn>
                      <a:cxn ang="0">
                        <a:pos x="504" y="416"/>
                      </a:cxn>
                      <a:cxn ang="0">
                        <a:pos x="63" y="416"/>
                      </a:cxn>
                      <a:cxn ang="0">
                        <a:pos x="32" y="385"/>
                      </a:cxn>
                      <a:cxn ang="0">
                        <a:pos x="32" y="62"/>
                      </a:cxn>
                      <a:cxn ang="0">
                        <a:pos x="63" y="32"/>
                      </a:cxn>
                      <a:cxn ang="0">
                        <a:pos x="504" y="32"/>
                      </a:cxn>
                      <a:cxn ang="0">
                        <a:pos x="534" y="62"/>
                      </a:cxn>
                      <a:cxn ang="0">
                        <a:pos x="534" y="385"/>
                      </a:cxn>
                    </a:cxnLst>
                    <a:rect l="0" t="0" r="r" b="b"/>
                    <a:pathLst>
                      <a:path w="567" h="448">
                        <a:moveTo>
                          <a:pt x="504" y="0"/>
                        </a:moveTo>
                        <a:cubicBezTo>
                          <a:pt x="63" y="0"/>
                          <a:pt x="63" y="0"/>
                          <a:pt x="63" y="0"/>
                        </a:cubicBezTo>
                        <a:cubicBezTo>
                          <a:pt x="28" y="0"/>
                          <a:pt x="0" y="28"/>
                          <a:pt x="0" y="62"/>
                        </a:cubicBezTo>
                        <a:cubicBezTo>
                          <a:pt x="0" y="385"/>
                          <a:pt x="0" y="385"/>
                          <a:pt x="0" y="385"/>
                        </a:cubicBezTo>
                        <a:cubicBezTo>
                          <a:pt x="0" y="420"/>
                          <a:pt x="28" y="448"/>
                          <a:pt x="63" y="448"/>
                        </a:cubicBezTo>
                        <a:cubicBezTo>
                          <a:pt x="504" y="448"/>
                          <a:pt x="504" y="448"/>
                          <a:pt x="504" y="448"/>
                        </a:cubicBezTo>
                        <a:cubicBezTo>
                          <a:pt x="539" y="448"/>
                          <a:pt x="567" y="420"/>
                          <a:pt x="567" y="385"/>
                        </a:cubicBezTo>
                        <a:cubicBezTo>
                          <a:pt x="567" y="62"/>
                          <a:pt x="567" y="62"/>
                          <a:pt x="567" y="62"/>
                        </a:cubicBezTo>
                        <a:cubicBezTo>
                          <a:pt x="567" y="28"/>
                          <a:pt x="539" y="0"/>
                          <a:pt x="504" y="0"/>
                        </a:cubicBezTo>
                        <a:moveTo>
                          <a:pt x="534" y="385"/>
                        </a:moveTo>
                        <a:cubicBezTo>
                          <a:pt x="534" y="402"/>
                          <a:pt x="521" y="416"/>
                          <a:pt x="504" y="416"/>
                        </a:cubicBezTo>
                        <a:cubicBezTo>
                          <a:pt x="63" y="416"/>
                          <a:pt x="63" y="416"/>
                          <a:pt x="63" y="416"/>
                        </a:cubicBezTo>
                        <a:cubicBezTo>
                          <a:pt x="46" y="416"/>
                          <a:pt x="32" y="402"/>
                          <a:pt x="32" y="385"/>
                        </a:cubicBezTo>
                        <a:cubicBezTo>
                          <a:pt x="32" y="62"/>
                          <a:pt x="32" y="62"/>
                          <a:pt x="32" y="62"/>
                        </a:cubicBezTo>
                        <a:cubicBezTo>
                          <a:pt x="32" y="46"/>
                          <a:pt x="46" y="32"/>
                          <a:pt x="63" y="32"/>
                        </a:cubicBezTo>
                        <a:cubicBezTo>
                          <a:pt x="504" y="32"/>
                          <a:pt x="504" y="32"/>
                          <a:pt x="504" y="32"/>
                        </a:cubicBezTo>
                        <a:cubicBezTo>
                          <a:pt x="521" y="32"/>
                          <a:pt x="534" y="46"/>
                          <a:pt x="534" y="62"/>
                        </a:cubicBezTo>
                        <a:lnTo>
                          <a:pt x="534" y="3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7" name="Freeform 34">
                    <a:extLst>
                      <a:ext uri="{FF2B5EF4-FFF2-40B4-BE49-F238E27FC236}">
                        <a16:creationId xmlns="" xmlns:a16="http://schemas.microsoft.com/office/drawing/2014/main" id="{91ABFD3A-37B4-4898-98F5-AE2E640DCF2B}"/>
                      </a:ext>
                    </a:extLst>
                  </p:cNvPr>
                  <p:cNvSpPr>
                    <a:spLocks/>
                  </p:cNvSpPr>
                  <p:nvPr/>
                </p:nvSpPr>
                <p:spPr bwMode="auto">
                  <a:xfrm>
                    <a:off x="2370" y="1731"/>
                    <a:ext cx="1023" cy="733"/>
                  </a:xfrm>
                  <a:custGeom>
                    <a:avLst/>
                    <a:gdLst/>
                    <a:ahLst/>
                    <a:cxnLst>
                      <a:cxn ang="0">
                        <a:pos x="414" y="0"/>
                      </a:cxn>
                      <a:cxn ang="0">
                        <a:pos x="19" y="0"/>
                      </a:cxn>
                      <a:cxn ang="0">
                        <a:pos x="0" y="18"/>
                      </a:cxn>
                      <a:cxn ang="0">
                        <a:pos x="0" y="291"/>
                      </a:cxn>
                      <a:cxn ang="0">
                        <a:pos x="19" y="310"/>
                      </a:cxn>
                      <a:cxn ang="0">
                        <a:pos x="414" y="310"/>
                      </a:cxn>
                      <a:cxn ang="0">
                        <a:pos x="433" y="291"/>
                      </a:cxn>
                      <a:cxn ang="0">
                        <a:pos x="433" y="18"/>
                      </a:cxn>
                      <a:cxn ang="0">
                        <a:pos x="414" y="0"/>
                      </a:cxn>
                    </a:cxnLst>
                    <a:rect l="0" t="0" r="r" b="b"/>
                    <a:pathLst>
                      <a:path w="433" h="310">
                        <a:moveTo>
                          <a:pt x="414" y="0"/>
                        </a:moveTo>
                        <a:cubicBezTo>
                          <a:pt x="19" y="0"/>
                          <a:pt x="19" y="0"/>
                          <a:pt x="19" y="0"/>
                        </a:cubicBezTo>
                        <a:cubicBezTo>
                          <a:pt x="9" y="0"/>
                          <a:pt x="0" y="8"/>
                          <a:pt x="0" y="18"/>
                        </a:cubicBezTo>
                        <a:cubicBezTo>
                          <a:pt x="0" y="291"/>
                          <a:pt x="0" y="291"/>
                          <a:pt x="0" y="291"/>
                        </a:cubicBezTo>
                        <a:cubicBezTo>
                          <a:pt x="0" y="302"/>
                          <a:pt x="9" y="310"/>
                          <a:pt x="19" y="310"/>
                        </a:cubicBezTo>
                        <a:cubicBezTo>
                          <a:pt x="414" y="310"/>
                          <a:pt x="414" y="310"/>
                          <a:pt x="414" y="310"/>
                        </a:cubicBezTo>
                        <a:cubicBezTo>
                          <a:pt x="424" y="310"/>
                          <a:pt x="433" y="302"/>
                          <a:pt x="433" y="291"/>
                        </a:cubicBezTo>
                        <a:cubicBezTo>
                          <a:pt x="433" y="18"/>
                          <a:pt x="433" y="18"/>
                          <a:pt x="433" y="18"/>
                        </a:cubicBezTo>
                        <a:cubicBezTo>
                          <a:pt x="433" y="8"/>
                          <a:pt x="424" y="0"/>
                          <a:pt x="41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8" name="Freeform 35">
                    <a:extLst>
                      <a:ext uri="{FF2B5EF4-FFF2-40B4-BE49-F238E27FC236}">
                        <a16:creationId xmlns="" xmlns:a16="http://schemas.microsoft.com/office/drawing/2014/main" id="{E62FF12C-A0DA-4261-834F-69646FAF9A21}"/>
                      </a:ext>
                    </a:extLst>
                  </p:cNvPr>
                  <p:cNvSpPr>
                    <a:spLocks/>
                  </p:cNvSpPr>
                  <p:nvPr/>
                </p:nvSpPr>
                <p:spPr bwMode="auto">
                  <a:xfrm>
                    <a:off x="2668" y="2674"/>
                    <a:ext cx="468" cy="78"/>
                  </a:xfrm>
                  <a:custGeom>
                    <a:avLst/>
                    <a:gdLst/>
                    <a:ahLst/>
                    <a:cxnLst>
                      <a:cxn ang="0">
                        <a:pos x="182" y="0"/>
                      </a:cxn>
                      <a:cxn ang="0">
                        <a:pos x="17" y="0"/>
                      </a:cxn>
                      <a:cxn ang="0">
                        <a:pos x="0" y="16"/>
                      </a:cxn>
                      <a:cxn ang="0">
                        <a:pos x="17" y="33"/>
                      </a:cxn>
                      <a:cxn ang="0">
                        <a:pos x="182" y="33"/>
                      </a:cxn>
                      <a:cxn ang="0">
                        <a:pos x="198" y="16"/>
                      </a:cxn>
                      <a:cxn ang="0">
                        <a:pos x="182" y="0"/>
                      </a:cxn>
                    </a:cxnLst>
                    <a:rect l="0" t="0" r="r" b="b"/>
                    <a:pathLst>
                      <a:path w="198" h="33">
                        <a:moveTo>
                          <a:pt x="182" y="0"/>
                        </a:moveTo>
                        <a:cubicBezTo>
                          <a:pt x="17" y="0"/>
                          <a:pt x="17" y="0"/>
                          <a:pt x="17" y="0"/>
                        </a:cubicBezTo>
                        <a:cubicBezTo>
                          <a:pt x="8" y="0"/>
                          <a:pt x="0" y="7"/>
                          <a:pt x="0" y="16"/>
                        </a:cubicBezTo>
                        <a:cubicBezTo>
                          <a:pt x="0" y="25"/>
                          <a:pt x="8" y="33"/>
                          <a:pt x="17" y="33"/>
                        </a:cubicBezTo>
                        <a:cubicBezTo>
                          <a:pt x="182" y="33"/>
                          <a:pt x="182" y="33"/>
                          <a:pt x="182" y="33"/>
                        </a:cubicBezTo>
                        <a:cubicBezTo>
                          <a:pt x="191" y="33"/>
                          <a:pt x="198" y="25"/>
                          <a:pt x="198" y="16"/>
                        </a:cubicBezTo>
                        <a:cubicBezTo>
                          <a:pt x="198" y="7"/>
                          <a:pt x="191" y="0"/>
                          <a:pt x="18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9" name="Freeform 36">
                    <a:extLst>
                      <a:ext uri="{FF2B5EF4-FFF2-40B4-BE49-F238E27FC236}">
                        <a16:creationId xmlns="" xmlns:a16="http://schemas.microsoft.com/office/drawing/2014/main" id="{DE02D042-9499-48AD-9CEE-F3BF4D647070}"/>
                      </a:ext>
                    </a:extLst>
                  </p:cNvPr>
                  <p:cNvSpPr>
                    <a:spLocks/>
                  </p:cNvSpPr>
                  <p:nvPr/>
                </p:nvSpPr>
                <p:spPr bwMode="auto">
                  <a:xfrm>
                    <a:off x="2786" y="1904"/>
                    <a:ext cx="194" cy="94"/>
                  </a:xfrm>
                  <a:custGeom>
                    <a:avLst/>
                    <a:gdLst/>
                    <a:ahLst/>
                    <a:cxnLst>
                      <a:cxn ang="0">
                        <a:pos x="11" y="40"/>
                      </a:cxn>
                      <a:cxn ang="0">
                        <a:pos x="11" y="20"/>
                      </a:cxn>
                      <a:cxn ang="0">
                        <a:pos x="20" y="12"/>
                      </a:cxn>
                      <a:cxn ang="0">
                        <a:pos x="62" y="12"/>
                      </a:cxn>
                      <a:cxn ang="0">
                        <a:pos x="70" y="20"/>
                      </a:cxn>
                      <a:cxn ang="0">
                        <a:pos x="70" y="40"/>
                      </a:cxn>
                      <a:cxn ang="0">
                        <a:pos x="82" y="40"/>
                      </a:cxn>
                      <a:cxn ang="0">
                        <a:pos x="82" y="20"/>
                      </a:cxn>
                      <a:cxn ang="0">
                        <a:pos x="62" y="0"/>
                      </a:cxn>
                      <a:cxn ang="0">
                        <a:pos x="20" y="0"/>
                      </a:cxn>
                      <a:cxn ang="0">
                        <a:pos x="0" y="20"/>
                      </a:cxn>
                      <a:cxn ang="0">
                        <a:pos x="0" y="40"/>
                      </a:cxn>
                      <a:cxn ang="0">
                        <a:pos x="11" y="40"/>
                      </a:cxn>
                    </a:cxnLst>
                    <a:rect l="0" t="0" r="r" b="b"/>
                    <a:pathLst>
                      <a:path w="82" h="40">
                        <a:moveTo>
                          <a:pt x="11" y="40"/>
                        </a:moveTo>
                        <a:cubicBezTo>
                          <a:pt x="11" y="20"/>
                          <a:pt x="11" y="20"/>
                          <a:pt x="11" y="20"/>
                        </a:cubicBezTo>
                        <a:cubicBezTo>
                          <a:pt x="11" y="15"/>
                          <a:pt x="15" y="12"/>
                          <a:pt x="20" y="12"/>
                        </a:cubicBezTo>
                        <a:cubicBezTo>
                          <a:pt x="62" y="12"/>
                          <a:pt x="62" y="12"/>
                          <a:pt x="62" y="12"/>
                        </a:cubicBezTo>
                        <a:cubicBezTo>
                          <a:pt x="67" y="12"/>
                          <a:pt x="70" y="15"/>
                          <a:pt x="70" y="20"/>
                        </a:cubicBezTo>
                        <a:cubicBezTo>
                          <a:pt x="70" y="40"/>
                          <a:pt x="70" y="40"/>
                          <a:pt x="70" y="40"/>
                        </a:cubicBezTo>
                        <a:cubicBezTo>
                          <a:pt x="82" y="40"/>
                          <a:pt x="82" y="40"/>
                          <a:pt x="82" y="40"/>
                        </a:cubicBezTo>
                        <a:cubicBezTo>
                          <a:pt x="82" y="20"/>
                          <a:pt x="82" y="20"/>
                          <a:pt x="82" y="20"/>
                        </a:cubicBezTo>
                        <a:cubicBezTo>
                          <a:pt x="82" y="9"/>
                          <a:pt x="73" y="0"/>
                          <a:pt x="62" y="0"/>
                        </a:cubicBezTo>
                        <a:cubicBezTo>
                          <a:pt x="20" y="0"/>
                          <a:pt x="20" y="0"/>
                          <a:pt x="20" y="0"/>
                        </a:cubicBezTo>
                        <a:cubicBezTo>
                          <a:pt x="9" y="0"/>
                          <a:pt x="0" y="9"/>
                          <a:pt x="0" y="20"/>
                        </a:cubicBezTo>
                        <a:cubicBezTo>
                          <a:pt x="0" y="40"/>
                          <a:pt x="0" y="40"/>
                          <a:pt x="0" y="40"/>
                        </a:cubicBezTo>
                        <a:lnTo>
                          <a:pt x="11"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50" name="Freeform 37">
                    <a:extLst>
                      <a:ext uri="{FF2B5EF4-FFF2-40B4-BE49-F238E27FC236}">
                        <a16:creationId xmlns="" xmlns:a16="http://schemas.microsoft.com/office/drawing/2014/main" id="{36E1EDFC-3A4B-4163-92F2-B3B9753E4D52}"/>
                      </a:ext>
                    </a:extLst>
                  </p:cNvPr>
                  <p:cNvSpPr>
                    <a:spLocks noEditPoints="1"/>
                  </p:cNvSpPr>
                  <p:nvPr/>
                </p:nvSpPr>
                <p:spPr bwMode="auto">
                  <a:xfrm>
                    <a:off x="2751" y="2012"/>
                    <a:ext cx="262" cy="263"/>
                  </a:xfrm>
                  <a:custGeom>
                    <a:avLst/>
                    <a:gdLst/>
                    <a:ahLst/>
                    <a:cxnLst>
                      <a:cxn ang="0">
                        <a:pos x="97" y="0"/>
                      </a:cxn>
                      <a:cxn ang="0">
                        <a:pos x="14" y="0"/>
                      </a:cxn>
                      <a:cxn ang="0">
                        <a:pos x="0" y="14"/>
                      </a:cxn>
                      <a:cxn ang="0">
                        <a:pos x="0" y="97"/>
                      </a:cxn>
                      <a:cxn ang="0">
                        <a:pos x="14" y="111"/>
                      </a:cxn>
                      <a:cxn ang="0">
                        <a:pos x="97" y="111"/>
                      </a:cxn>
                      <a:cxn ang="0">
                        <a:pos x="111" y="97"/>
                      </a:cxn>
                      <a:cxn ang="0">
                        <a:pos x="111" y="14"/>
                      </a:cxn>
                      <a:cxn ang="0">
                        <a:pos x="97" y="0"/>
                      </a:cxn>
                      <a:cxn ang="0">
                        <a:pos x="66" y="66"/>
                      </a:cxn>
                      <a:cxn ang="0">
                        <a:pos x="66" y="74"/>
                      </a:cxn>
                      <a:cxn ang="0">
                        <a:pos x="56" y="83"/>
                      </a:cxn>
                      <a:cxn ang="0">
                        <a:pos x="54" y="83"/>
                      </a:cxn>
                      <a:cxn ang="0">
                        <a:pos x="45" y="74"/>
                      </a:cxn>
                      <a:cxn ang="0">
                        <a:pos x="45" y="66"/>
                      </a:cxn>
                      <a:cxn ang="0">
                        <a:pos x="38" y="52"/>
                      </a:cxn>
                      <a:cxn ang="0">
                        <a:pos x="55" y="34"/>
                      </a:cxn>
                      <a:cxn ang="0">
                        <a:pos x="73" y="52"/>
                      </a:cxn>
                      <a:cxn ang="0">
                        <a:pos x="66" y="66"/>
                      </a:cxn>
                    </a:cxnLst>
                    <a:rect l="0" t="0" r="r" b="b"/>
                    <a:pathLst>
                      <a:path w="111" h="111">
                        <a:moveTo>
                          <a:pt x="97" y="0"/>
                        </a:moveTo>
                        <a:cubicBezTo>
                          <a:pt x="14" y="0"/>
                          <a:pt x="14" y="0"/>
                          <a:pt x="14" y="0"/>
                        </a:cubicBezTo>
                        <a:cubicBezTo>
                          <a:pt x="6" y="0"/>
                          <a:pt x="0" y="7"/>
                          <a:pt x="0" y="14"/>
                        </a:cubicBezTo>
                        <a:cubicBezTo>
                          <a:pt x="0" y="97"/>
                          <a:pt x="0" y="97"/>
                          <a:pt x="0" y="97"/>
                        </a:cubicBezTo>
                        <a:cubicBezTo>
                          <a:pt x="0" y="105"/>
                          <a:pt x="6" y="111"/>
                          <a:pt x="14" y="111"/>
                        </a:cubicBezTo>
                        <a:cubicBezTo>
                          <a:pt x="97" y="111"/>
                          <a:pt x="97" y="111"/>
                          <a:pt x="97" y="111"/>
                        </a:cubicBezTo>
                        <a:cubicBezTo>
                          <a:pt x="104" y="111"/>
                          <a:pt x="111" y="105"/>
                          <a:pt x="111" y="97"/>
                        </a:cubicBezTo>
                        <a:cubicBezTo>
                          <a:pt x="111" y="14"/>
                          <a:pt x="111" y="14"/>
                          <a:pt x="111" y="14"/>
                        </a:cubicBezTo>
                        <a:cubicBezTo>
                          <a:pt x="111" y="7"/>
                          <a:pt x="104" y="0"/>
                          <a:pt x="97" y="0"/>
                        </a:cubicBezTo>
                        <a:moveTo>
                          <a:pt x="66" y="66"/>
                        </a:moveTo>
                        <a:cubicBezTo>
                          <a:pt x="66" y="74"/>
                          <a:pt x="66" y="74"/>
                          <a:pt x="66" y="74"/>
                        </a:cubicBezTo>
                        <a:cubicBezTo>
                          <a:pt x="66" y="79"/>
                          <a:pt x="62" y="83"/>
                          <a:pt x="56" y="83"/>
                        </a:cubicBezTo>
                        <a:cubicBezTo>
                          <a:pt x="54" y="83"/>
                          <a:pt x="54" y="83"/>
                          <a:pt x="54" y="83"/>
                        </a:cubicBezTo>
                        <a:cubicBezTo>
                          <a:pt x="49" y="83"/>
                          <a:pt x="45" y="79"/>
                          <a:pt x="45" y="74"/>
                        </a:cubicBezTo>
                        <a:cubicBezTo>
                          <a:pt x="45" y="66"/>
                          <a:pt x="45" y="66"/>
                          <a:pt x="45" y="66"/>
                        </a:cubicBezTo>
                        <a:cubicBezTo>
                          <a:pt x="41" y="63"/>
                          <a:pt x="38" y="58"/>
                          <a:pt x="38" y="52"/>
                        </a:cubicBezTo>
                        <a:cubicBezTo>
                          <a:pt x="38" y="42"/>
                          <a:pt x="46" y="34"/>
                          <a:pt x="55" y="34"/>
                        </a:cubicBezTo>
                        <a:cubicBezTo>
                          <a:pt x="65" y="34"/>
                          <a:pt x="73" y="42"/>
                          <a:pt x="73" y="52"/>
                        </a:cubicBezTo>
                        <a:cubicBezTo>
                          <a:pt x="73" y="58"/>
                          <a:pt x="70" y="63"/>
                          <a:pt x="66" y="66"/>
                        </a:cubicBezTo>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5" name="Group 14">
              <a:extLst>
                <a:ext uri="{FF2B5EF4-FFF2-40B4-BE49-F238E27FC236}">
                  <a16:creationId xmlns="" xmlns:a16="http://schemas.microsoft.com/office/drawing/2014/main" id="{D5E8840D-BC00-486C-B06A-FF9596E2979A}"/>
                </a:ext>
              </a:extLst>
            </p:cNvPr>
            <p:cNvGrpSpPr/>
            <p:nvPr/>
          </p:nvGrpSpPr>
          <p:grpSpPr>
            <a:xfrm>
              <a:off x="8160840" y="2917793"/>
              <a:ext cx="2616450" cy="373425"/>
              <a:chOff x="1237953" y="2458675"/>
              <a:chExt cx="2616450" cy="580854"/>
            </a:xfrm>
          </p:grpSpPr>
          <p:sp>
            <p:nvSpPr>
              <p:cNvPr id="138" name="Rectangle 137">
                <a:extLst>
                  <a:ext uri="{FF2B5EF4-FFF2-40B4-BE49-F238E27FC236}">
                    <a16:creationId xmlns="" xmlns:a16="http://schemas.microsoft.com/office/drawing/2014/main" id="{B25733F5-FDD2-4E3A-8E8A-5DC01825116A}"/>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Certificate Lifecycle</a:t>
                </a:r>
              </a:p>
            </p:txBody>
          </p:sp>
          <p:sp>
            <p:nvSpPr>
              <p:cNvPr id="139" name="Rectangle 138">
                <a:extLst>
                  <a:ext uri="{FF2B5EF4-FFF2-40B4-BE49-F238E27FC236}">
                    <a16:creationId xmlns="" xmlns:a16="http://schemas.microsoft.com/office/drawing/2014/main" id="{37A78A40-B6EE-4EAF-B000-27B3507A40ED}"/>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Scanning</a:t>
                </a:r>
              </a:p>
            </p:txBody>
          </p:sp>
          <p:sp>
            <p:nvSpPr>
              <p:cNvPr id="140" name="Rectangle 139">
                <a:extLst>
                  <a:ext uri="{FF2B5EF4-FFF2-40B4-BE49-F238E27FC236}">
                    <a16:creationId xmlns="" xmlns:a16="http://schemas.microsoft.com/office/drawing/2014/main" id="{287F8EAF-66A2-4608-8C62-39ACAA2674E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Firewall</a:t>
                </a:r>
              </a:p>
            </p:txBody>
          </p:sp>
          <p:sp>
            <p:nvSpPr>
              <p:cNvPr id="141" name="Rectangle 140">
                <a:extLst>
                  <a:ext uri="{FF2B5EF4-FFF2-40B4-BE49-F238E27FC236}">
                    <a16:creationId xmlns="" xmlns:a16="http://schemas.microsoft.com/office/drawing/2014/main" id="{FA821C35-828D-4958-912A-226E643D3075}"/>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API Security</a:t>
                </a:r>
              </a:p>
            </p:txBody>
          </p:sp>
        </p:grpSp>
        <p:grpSp>
          <p:nvGrpSpPr>
            <p:cNvPr id="16" name="Group 15">
              <a:extLst>
                <a:ext uri="{FF2B5EF4-FFF2-40B4-BE49-F238E27FC236}">
                  <a16:creationId xmlns="" xmlns:a16="http://schemas.microsoft.com/office/drawing/2014/main" id="{90314DCB-90DE-4BF9-8FA0-C7149C9C6724}"/>
                </a:ext>
              </a:extLst>
            </p:cNvPr>
            <p:cNvGrpSpPr/>
            <p:nvPr/>
          </p:nvGrpSpPr>
          <p:grpSpPr>
            <a:xfrm>
              <a:off x="8160840" y="3560602"/>
              <a:ext cx="2616450" cy="373425"/>
              <a:chOff x="1237953" y="2458675"/>
              <a:chExt cx="2616450" cy="580854"/>
            </a:xfrm>
          </p:grpSpPr>
          <p:sp>
            <p:nvSpPr>
              <p:cNvPr id="134" name="Rectangle 133">
                <a:extLst>
                  <a:ext uri="{FF2B5EF4-FFF2-40B4-BE49-F238E27FC236}">
                    <a16:creationId xmlns="" xmlns:a16="http://schemas.microsoft.com/office/drawing/2014/main" id="{9BF4AD21-28C4-45B7-BF18-5011F95EC20D}"/>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Anti-malware Protection</a:t>
                </a:r>
              </a:p>
            </p:txBody>
          </p:sp>
          <p:sp>
            <p:nvSpPr>
              <p:cNvPr id="135" name="Rectangle 134">
                <a:extLst>
                  <a:ext uri="{FF2B5EF4-FFF2-40B4-BE49-F238E27FC236}">
                    <a16:creationId xmlns="" xmlns:a16="http://schemas.microsoft.com/office/drawing/2014/main" id="{A94A375B-3236-4432-A39B-E42B8B3D67EF}"/>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Integrity</a:t>
                </a:r>
              </a:p>
            </p:txBody>
          </p:sp>
          <p:sp>
            <p:nvSpPr>
              <p:cNvPr id="136" name="Rectangle 135">
                <a:extLst>
                  <a:ext uri="{FF2B5EF4-FFF2-40B4-BE49-F238E27FC236}">
                    <a16:creationId xmlns="" xmlns:a16="http://schemas.microsoft.com/office/drawing/2014/main" id="{C8B9151A-7D22-43DB-A93A-4AC3A381A40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Container Security</a:t>
                </a:r>
              </a:p>
            </p:txBody>
          </p:sp>
          <p:sp>
            <p:nvSpPr>
              <p:cNvPr id="137" name="Rectangle 136">
                <a:extLst>
                  <a:ext uri="{FF2B5EF4-FFF2-40B4-BE49-F238E27FC236}">
                    <a16:creationId xmlns="" xmlns:a16="http://schemas.microsoft.com/office/drawing/2014/main" id="{21100D41-9AFC-4CD3-8057-5E9F26E8C676}"/>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Access</a:t>
                </a:r>
              </a:p>
            </p:txBody>
          </p:sp>
        </p:grpSp>
        <p:grpSp>
          <p:nvGrpSpPr>
            <p:cNvPr id="17" name="Group 16">
              <a:extLst>
                <a:ext uri="{FF2B5EF4-FFF2-40B4-BE49-F238E27FC236}">
                  <a16:creationId xmlns="" xmlns:a16="http://schemas.microsoft.com/office/drawing/2014/main" id="{61F5EA27-9C7D-49E6-85AD-B8BB981359FB}"/>
                </a:ext>
              </a:extLst>
            </p:cNvPr>
            <p:cNvGrpSpPr/>
            <p:nvPr/>
          </p:nvGrpSpPr>
          <p:grpSpPr>
            <a:xfrm>
              <a:off x="8160840" y="4215152"/>
              <a:ext cx="2616450" cy="373425"/>
              <a:chOff x="1237953" y="2458675"/>
              <a:chExt cx="2616450" cy="580854"/>
            </a:xfrm>
          </p:grpSpPr>
          <p:sp>
            <p:nvSpPr>
              <p:cNvPr id="130" name="Rectangle 129">
                <a:extLst>
                  <a:ext uri="{FF2B5EF4-FFF2-40B4-BE49-F238E27FC236}">
                    <a16:creationId xmlns="" xmlns:a16="http://schemas.microsoft.com/office/drawing/2014/main" id="{AA1687F8-6AA1-4157-A22A-2C11B07A6E8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DDOS Mitigation</a:t>
                </a:r>
              </a:p>
            </p:txBody>
          </p:sp>
          <p:sp>
            <p:nvSpPr>
              <p:cNvPr id="131" name="Rectangle 130">
                <a:extLst>
                  <a:ext uri="{FF2B5EF4-FFF2-40B4-BE49-F238E27FC236}">
                    <a16:creationId xmlns="" xmlns:a16="http://schemas.microsoft.com/office/drawing/2014/main" id="{CC8A1669-2DFB-49A6-A1EF-6C96E03155CB}"/>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Perimeter Security</a:t>
                </a:r>
              </a:p>
            </p:txBody>
          </p:sp>
          <p:sp>
            <p:nvSpPr>
              <p:cNvPr id="132" name="Rectangle 131">
                <a:extLst>
                  <a:ext uri="{FF2B5EF4-FFF2-40B4-BE49-F238E27FC236}">
                    <a16:creationId xmlns="" xmlns:a16="http://schemas.microsoft.com/office/drawing/2014/main" id="{B8426648-F42F-4E66-A300-3B00D925B403}"/>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54864" rIns="0" bIns="54864" rtlCol="0" anchor="ctr">
                <a:noAutofit/>
              </a:bodyPr>
              <a:lstStyle/>
              <a:p>
                <a:pPr algn="ctr"/>
                <a:r>
                  <a:rPr lang="en-US" sz="700" b="1" dirty="0">
                    <a:solidFill>
                      <a:schemeClr val="bg1"/>
                    </a:solidFill>
                  </a:rPr>
                  <a:t>Network Traffic Management</a:t>
                </a:r>
              </a:p>
            </p:txBody>
          </p:sp>
          <p:sp>
            <p:nvSpPr>
              <p:cNvPr id="133" name="Rectangle 132">
                <a:extLst>
                  <a:ext uri="{FF2B5EF4-FFF2-40B4-BE49-F238E27FC236}">
                    <a16:creationId xmlns="" xmlns:a16="http://schemas.microsoft.com/office/drawing/2014/main" id="{091F7294-D89B-43DF-AEFC-DE71C4D89B0D}"/>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VPN</a:t>
                </a:r>
              </a:p>
            </p:txBody>
          </p:sp>
        </p:grpSp>
        <p:sp>
          <p:nvSpPr>
            <p:cNvPr id="18" name="Rectangle 17">
              <a:extLst>
                <a:ext uri="{FF2B5EF4-FFF2-40B4-BE49-F238E27FC236}">
                  <a16:creationId xmlns="" xmlns:a16="http://schemas.microsoft.com/office/drawing/2014/main" id="{409635D5-AD08-4D1F-AB0C-CB7EA629D45F}"/>
                </a:ext>
              </a:extLst>
            </p:cNvPr>
            <p:cNvSpPr/>
            <p:nvPr/>
          </p:nvSpPr>
          <p:spPr>
            <a:xfrm>
              <a:off x="992189" y="4715390"/>
              <a:ext cx="10207624" cy="787470"/>
            </a:xfrm>
            <a:prstGeom prst="rect">
              <a:avLst/>
            </a:prstGeom>
            <a:solidFill>
              <a:srgbClr val="00338D"/>
            </a:solidFill>
            <a:ln w="6350">
              <a:solidFill>
                <a:srgbClr val="470A6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9" name="Group 18">
              <a:extLst>
                <a:ext uri="{FF2B5EF4-FFF2-40B4-BE49-F238E27FC236}">
                  <a16:creationId xmlns="" xmlns:a16="http://schemas.microsoft.com/office/drawing/2014/main" id="{96EA76D7-A9B8-458E-B0CD-2C83614F5CAB}"/>
                </a:ext>
              </a:extLst>
            </p:cNvPr>
            <p:cNvGrpSpPr/>
            <p:nvPr/>
          </p:nvGrpSpPr>
          <p:grpSpPr>
            <a:xfrm>
              <a:off x="7771124" y="2666027"/>
              <a:ext cx="3388731" cy="219105"/>
              <a:chOff x="7771124" y="2661265"/>
              <a:chExt cx="3388731" cy="219105"/>
            </a:xfrm>
          </p:grpSpPr>
          <p:grpSp>
            <p:nvGrpSpPr>
              <p:cNvPr id="116" name="Group 115">
                <a:extLst>
                  <a:ext uri="{FF2B5EF4-FFF2-40B4-BE49-F238E27FC236}">
                    <a16:creationId xmlns="" xmlns:a16="http://schemas.microsoft.com/office/drawing/2014/main" id="{12155116-D9C4-4349-ABD9-777D87FF215D}"/>
                  </a:ext>
                </a:extLst>
              </p:cNvPr>
              <p:cNvGrpSpPr/>
              <p:nvPr/>
            </p:nvGrpSpPr>
            <p:grpSpPr>
              <a:xfrm>
                <a:off x="8020293" y="2692903"/>
                <a:ext cx="3139562" cy="155828"/>
                <a:chOff x="1296708" y="2110188"/>
                <a:chExt cx="3139562" cy="155828"/>
              </a:xfrm>
            </p:grpSpPr>
            <p:cxnSp>
              <p:nvCxnSpPr>
                <p:cNvPr id="128" name="Straight Connector 127">
                  <a:extLst>
                    <a:ext uri="{FF2B5EF4-FFF2-40B4-BE49-F238E27FC236}">
                      <a16:creationId xmlns="" xmlns:a16="http://schemas.microsoft.com/office/drawing/2014/main" id="{5C25B378-622A-47CF-AE99-E4E791A77843}"/>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 xmlns:a16="http://schemas.microsoft.com/office/drawing/2014/main" id="{C3B5754E-353E-45FE-AC8B-759A7BB712E2}"/>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Application</a:t>
                  </a:r>
                </a:p>
              </p:txBody>
            </p:sp>
          </p:grpSp>
          <p:grpSp>
            <p:nvGrpSpPr>
              <p:cNvPr id="117" name="Group 41">
                <a:extLst>
                  <a:ext uri="{FF2B5EF4-FFF2-40B4-BE49-F238E27FC236}">
                    <a16:creationId xmlns="" xmlns:a16="http://schemas.microsoft.com/office/drawing/2014/main" id="{31FA327C-79B6-4BE1-8F1D-910BA1619008}"/>
                  </a:ext>
                </a:extLst>
              </p:cNvPr>
              <p:cNvGrpSpPr>
                <a:grpSpLocks noChangeAspect="1"/>
              </p:cNvGrpSpPr>
              <p:nvPr/>
            </p:nvGrpSpPr>
            <p:grpSpPr bwMode="auto">
              <a:xfrm>
                <a:off x="7771124" y="2661265"/>
                <a:ext cx="256070" cy="219105"/>
                <a:chOff x="-1213" y="1301"/>
                <a:chExt cx="987" cy="737"/>
              </a:xfrm>
              <a:solidFill>
                <a:schemeClr val="bg1"/>
              </a:solidFill>
            </p:grpSpPr>
            <p:sp>
              <p:nvSpPr>
                <p:cNvPr id="118" name="Freeform 42">
                  <a:extLst>
                    <a:ext uri="{FF2B5EF4-FFF2-40B4-BE49-F238E27FC236}">
                      <a16:creationId xmlns="" xmlns:a16="http://schemas.microsoft.com/office/drawing/2014/main" id="{0C12F0B8-6D84-4864-BF7F-BC24BBB9BF11}"/>
                    </a:ext>
                  </a:extLst>
                </p:cNvPr>
                <p:cNvSpPr>
                  <a:spLocks noEditPoints="1"/>
                </p:cNvSpPr>
                <p:nvPr/>
              </p:nvSpPr>
              <p:spPr bwMode="auto">
                <a:xfrm>
                  <a:off x="-504" y="1454"/>
                  <a:ext cx="278" cy="222"/>
                </a:xfrm>
                <a:custGeom>
                  <a:avLst/>
                  <a:gdLst/>
                  <a:ahLst/>
                  <a:cxnLst>
                    <a:cxn ang="0">
                      <a:pos x="108" y="0"/>
                    </a:cxn>
                    <a:cxn ang="0">
                      <a:pos x="10" y="0"/>
                    </a:cxn>
                    <a:cxn ang="0">
                      <a:pos x="0" y="10"/>
                    </a:cxn>
                    <a:cxn ang="0">
                      <a:pos x="0" y="84"/>
                    </a:cxn>
                    <a:cxn ang="0">
                      <a:pos x="10" y="94"/>
                    </a:cxn>
                    <a:cxn ang="0">
                      <a:pos x="108" y="94"/>
                    </a:cxn>
                    <a:cxn ang="0">
                      <a:pos x="118" y="84"/>
                    </a:cxn>
                    <a:cxn ang="0">
                      <a:pos x="118" y="10"/>
                    </a:cxn>
                    <a:cxn ang="0">
                      <a:pos x="108" y="0"/>
                    </a:cxn>
                    <a:cxn ang="0">
                      <a:pos x="70" y="74"/>
                    </a:cxn>
                    <a:cxn ang="0">
                      <a:pos x="48" y="74"/>
                    </a:cxn>
                    <a:cxn ang="0">
                      <a:pos x="53" y="49"/>
                    </a:cxn>
                    <a:cxn ang="0">
                      <a:pos x="47" y="38"/>
                    </a:cxn>
                    <a:cxn ang="0">
                      <a:pos x="59" y="26"/>
                    </a:cxn>
                    <a:cxn ang="0">
                      <a:pos x="71" y="38"/>
                    </a:cxn>
                    <a:cxn ang="0">
                      <a:pos x="65" y="49"/>
                    </a:cxn>
                    <a:cxn ang="0">
                      <a:pos x="70" y="74"/>
                    </a:cxn>
                  </a:cxnLst>
                  <a:rect l="0" t="0" r="r" b="b"/>
                  <a:pathLst>
                    <a:path w="118" h="94">
                      <a:moveTo>
                        <a:pt x="108" y="0"/>
                      </a:moveTo>
                      <a:cubicBezTo>
                        <a:pt x="10" y="0"/>
                        <a:pt x="10" y="0"/>
                        <a:pt x="10" y="0"/>
                      </a:cubicBezTo>
                      <a:cubicBezTo>
                        <a:pt x="5" y="0"/>
                        <a:pt x="0" y="4"/>
                        <a:pt x="0" y="10"/>
                      </a:cubicBezTo>
                      <a:cubicBezTo>
                        <a:pt x="0" y="84"/>
                        <a:pt x="0" y="84"/>
                        <a:pt x="0" y="84"/>
                      </a:cubicBezTo>
                      <a:cubicBezTo>
                        <a:pt x="0" y="89"/>
                        <a:pt x="5" y="94"/>
                        <a:pt x="10" y="94"/>
                      </a:cubicBezTo>
                      <a:cubicBezTo>
                        <a:pt x="108" y="94"/>
                        <a:pt x="108" y="94"/>
                        <a:pt x="108" y="94"/>
                      </a:cubicBezTo>
                      <a:cubicBezTo>
                        <a:pt x="114" y="94"/>
                        <a:pt x="118" y="89"/>
                        <a:pt x="118" y="84"/>
                      </a:cubicBezTo>
                      <a:cubicBezTo>
                        <a:pt x="118" y="10"/>
                        <a:pt x="118" y="10"/>
                        <a:pt x="118" y="10"/>
                      </a:cubicBezTo>
                      <a:cubicBezTo>
                        <a:pt x="118" y="4"/>
                        <a:pt x="114" y="0"/>
                        <a:pt x="108" y="0"/>
                      </a:cubicBezTo>
                      <a:moveTo>
                        <a:pt x="70" y="74"/>
                      </a:moveTo>
                      <a:cubicBezTo>
                        <a:pt x="48" y="74"/>
                        <a:pt x="48" y="74"/>
                        <a:pt x="48" y="74"/>
                      </a:cubicBezTo>
                      <a:cubicBezTo>
                        <a:pt x="53" y="49"/>
                        <a:pt x="53" y="49"/>
                        <a:pt x="53" y="49"/>
                      </a:cubicBezTo>
                      <a:cubicBezTo>
                        <a:pt x="50" y="47"/>
                        <a:pt x="47" y="43"/>
                        <a:pt x="47" y="38"/>
                      </a:cubicBezTo>
                      <a:cubicBezTo>
                        <a:pt x="47" y="31"/>
                        <a:pt x="52" y="26"/>
                        <a:pt x="59" y="26"/>
                      </a:cubicBezTo>
                      <a:cubicBezTo>
                        <a:pt x="66" y="26"/>
                        <a:pt x="71" y="31"/>
                        <a:pt x="71" y="38"/>
                      </a:cubicBezTo>
                      <a:cubicBezTo>
                        <a:pt x="71" y="43"/>
                        <a:pt x="69" y="47"/>
                        <a:pt x="65" y="49"/>
                      </a:cubicBezTo>
                      <a:lnTo>
                        <a:pt x="70" y="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9" name="Freeform 43">
                  <a:extLst>
                    <a:ext uri="{FF2B5EF4-FFF2-40B4-BE49-F238E27FC236}">
                      <a16:creationId xmlns="" xmlns:a16="http://schemas.microsoft.com/office/drawing/2014/main" id="{5E075E8C-2AD7-4E9D-984B-791B27E6956A}"/>
                    </a:ext>
                  </a:extLst>
                </p:cNvPr>
                <p:cNvSpPr>
                  <a:spLocks/>
                </p:cNvSpPr>
                <p:nvPr/>
              </p:nvSpPr>
              <p:spPr bwMode="auto">
                <a:xfrm>
                  <a:off x="-469" y="1301"/>
                  <a:ext cx="210" cy="130"/>
                </a:xfrm>
                <a:custGeom>
                  <a:avLst/>
                  <a:gdLst/>
                  <a:ahLst/>
                  <a:cxnLst>
                    <a:cxn ang="0">
                      <a:pos x="70" y="55"/>
                    </a:cxn>
                    <a:cxn ang="0">
                      <a:pos x="70" y="45"/>
                    </a:cxn>
                    <a:cxn ang="0">
                      <a:pos x="44" y="19"/>
                    </a:cxn>
                    <a:cxn ang="0">
                      <a:pos x="19" y="45"/>
                    </a:cxn>
                    <a:cxn ang="0">
                      <a:pos x="19" y="55"/>
                    </a:cxn>
                    <a:cxn ang="0">
                      <a:pos x="0" y="55"/>
                    </a:cxn>
                    <a:cxn ang="0">
                      <a:pos x="0" y="45"/>
                    </a:cxn>
                    <a:cxn ang="0">
                      <a:pos x="44" y="0"/>
                    </a:cxn>
                    <a:cxn ang="0">
                      <a:pos x="89" y="45"/>
                    </a:cxn>
                    <a:cxn ang="0">
                      <a:pos x="89" y="55"/>
                    </a:cxn>
                    <a:cxn ang="0">
                      <a:pos x="70" y="55"/>
                    </a:cxn>
                  </a:cxnLst>
                  <a:rect l="0" t="0" r="r" b="b"/>
                  <a:pathLst>
                    <a:path w="89" h="55">
                      <a:moveTo>
                        <a:pt x="70" y="55"/>
                      </a:moveTo>
                      <a:cubicBezTo>
                        <a:pt x="70" y="45"/>
                        <a:pt x="70" y="45"/>
                        <a:pt x="70" y="45"/>
                      </a:cubicBezTo>
                      <a:cubicBezTo>
                        <a:pt x="70" y="31"/>
                        <a:pt x="58" y="19"/>
                        <a:pt x="44" y="19"/>
                      </a:cubicBezTo>
                      <a:cubicBezTo>
                        <a:pt x="30" y="19"/>
                        <a:pt x="19" y="31"/>
                        <a:pt x="19" y="45"/>
                      </a:cubicBezTo>
                      <a:cubicBezTo>
                        <a:pt x="19" y="55"/>
                        <a:pt x="19" y="55"/>
                        <a:pt x="19" y="55"/>
                      </a:cubicBezTo>
                      <a:cubicBezTo>
                        <a:pt x="0" y="55"/>
                        <a:pt x="0" y="55"/>
                        <a:pt x="0" y="55"/>
                      </a:cubicBezTo>
                      <a:cubicBezTo>
                        <a:pt x="0" y="45"/>
                        <a:pt x="0" y="45"/>
                        <a:pt x="0" y="45"/>
                      </a:cubicBezTo>
                      <a:cubicBezTo>
                        <a:pt x="0" y="20"/>
                        <a:pt x="20" y="0"/>
                        <a:pt x="44" y="0"/>
                      </a:cubicBezTo>
                      <a:cubicBezTo>
                        <a:pt x="69" y="0"/>
                        <a:pt x="89" y="20"/>
                        <a:pt x="89" y="45"/>
                      </a:cubicBezTo>
                      <a:cubicBezTo>
                        <a:pt x="89" y="55"/>
                        <a:pt x="89" y="55"/>
                        <a:pt x="89" y="55"/>
                      </a:cubicBezTo>
                      <a:lnTo>
                        <a:pt x="70"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0" name="Freeform 44">
                  <a:extLst>
                    <a:ext uri="{FF2B5EF4-FFF2-40B4-BE49-F238E27FC236}">
                      <a16:creationId xmlns="" xmlns:a16="http://schemas.microsoft.com/office/drawing/2014/main" id="{47666D68-D65D-478E-83B0-C3D1966EE280}"/>
                    </a:ext>
                  </a:extLst>
                </p:cNvPr>
                <p:cNvSpPr>
                  <a:spLocks noEditPoints="1"/>
                </p:cNvSpPr>
                <p:nvPr/>
              </p:nvSpPr>
              <p:spPr bwMode="auto">
                <a:xfrm>
                  <a:off x="-1213" y="1511"/>
                  <a:ext cx="614" cy="527"/>
                </a:xfrm>
                <a:custGeom>
                  <a:avLst/>
                  <a:gdLst/>
                  <a:ahLst/>
                  <a:cxnLst>
                    <a:cxn ang="0">
                      <a:pos x="242" y="182"/>
                    </a:cxn>
                    <a:cxn ang="0">
                      <a:pos x="242" y="204"/>
                    </a:cxn>
                    <a:cxn ang="0">
                      <a:pos x="19" y="204"/>
                    </a:cxn>
                    <a:cxn ang="0">
                      <a:pos x="19" y="47"/>
                    </a:cxn>
                    <a:cxn ang="0">
                      <a:pos x="109" y="47"/>
                    </a:cxn>
                    <a:cxn ang="0">
                      <a:pos x="109" y="0"/>
                    </a:cxn>
                    <a:cxn ang="0">
                      <a:pos x="19" y="0"/>
                    </a:cxn>
                    <a:cxn ang="0">
                      <a:pos x="0" y="19"/>
                    </a:cxn>
                    <a:cxn ang="0">
                      <a:pos x="0" y="204"/>
                    </a:cxn>
                    <a:cxn ang="0">
                      <a:pos x="19" y="223"/>
                    </a:cxn>
                    <a:cxn ang="0">
                      <a:pos x="242" y="223"/>
                    </a:cxn>
                    <a:cxn ang="0">
                      <a:pos x="260" y="204"/>
                    </a:cxn>
                    <a:cxn ang="0">
                      <a:pos x="260" y="182"/>
                    </a:cxn>
                    <a:cxn ang="0">
                      <a:pos x="242" y="18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3" y="23"/>
                    </a:cxn>
                    <a:cxn ang="0">
                      <a:pos x="33" y="14"/>
                    </a:cxn>
                  </a:cxnLst>
                  <a:rect l="0" t="0" r="r" b="b"/>
                  <a:pathLst>
                    <a:path w="260" h="223">
                      <a:moveTo>
                        <a:pt x="242" y="182"/>
                      </a:moveTo>
                      <a:cubicBezTo>
                        <a:pt x="242" y="204"/>
                        <a:pt x="242" y="204"/>
                        <a:pt x="242" y="204"/>
                      </a:cubicBezTo>
                      <a:cubicBezTo>
                        <a:pt x="19" y="204"/>
                        <a:pt x="19" y="204"/>
                        <a:pt x="19" y="204"/>
                      </a:cubicBezTo>
                      <a:cubicBezTo>
                        <a:pt x="19" y="47"/>
                        <a:pt x="19" y="47"/>
                        <a:pt x="19" y="47"/>
                      </a:cubicBezTo>
                      <a:cubicBezTo>
                        <a:pt x="109" y="47"/>
                        <a:pt x="109" y="47"/>
                        <a:pt x="109" y="47"/>
                      </a:cubicBezTo>
                      <a:cubicBezTo>
                        <a:pt x="109" y="0"/>
                        <a:pt x="109" y="0"/>
                        <a:pt x="109" y="0"/>
                      </a:cubicBezTo>
                      <a:cubicBezTo>
                        <a:pt x="19" y="0"/>
                        <a:pt x="19" y="0"/>
                        <a:pt x="19" y="0"/>
                      </a:cubicBezTo>
                      <a:cubicBezTo>
                        <a:pt x="8" y="0"/>
                        <a:pt x="0" y="8"/>
                        <a:pt x="0" y="19"/>
                      </a:cubicBezTo>
                      <a:cubicBezTo>
                        <a:pt x="0" y="204"/>
                        <a:pt x="0" y="204"/>
                        <a:pt x="0" y="204"/>
                      </a:cubicBezTo>
                      <a:cubicBezTo>
                        <a:pt x="0" y="215"/>
                        <a:pt x="8" y="223"/>
                        <a:pt x="19" y="223"/>
                      </a:cubicBezTo>
                      <a:cubicBezTo>
                        <a:pt x="242" y="223"/>
                        <a:pt x="242" y="223"/>
                        <a:pt x="242" y="223"/>
                      </a:cubicBezTo>
                      <a:cubicBezTo>
                        <a:pt x="252" y="223"/>
                        <a:pt x="260" y="215"/>
                        <a:pt x="260" y="204"/>
                      </a:cubicBezTo>
                      <a:cubicBezTo>
                        <a:pt x="260" y="182"/>
                        <a:pt x="260" y="182"/>
                        <a:pt x="260" y="182"/>
                      </a:cubicBezTo>
                      <a:lnTo>
                        <a:pt x="242" y="182"/>
                      </a:lnTo>
                      <a:close/>
                      <a:moveTo>
                        <a:pt x="89" y="14"/>
                      </a:moveTo>
                      <a:cubicBezTo>
                        <a:pt x="94" y="14"/>
                        <a:pt x="98" y="18"/>
                        <a:pt x="98" y="23"/>
                      </a:cubicBezTo>
                      <a:cubicBezTo>
                        <a:pt x="98" y="28"/>
                        <a:pt x="94" y="33"/>
                        <a:pt x="89" y="33"/>
                      </a:cubicBezTo>
                      <a:cubicBezTo>
                        <a:pt x="84" y="33"/>
                        <a:pt x="80" y="28"/>
                        <a:pt x="80" y="23"/>
                      </a:cubicBezTo>
                      <a:cubicBezTo>
                        <a:pt x="80" y="18"/>
                        <a:pt x="84" y="14"/>
                        <a:pt x="89" y="14"/>
                      </a:cubicBezTo>
                      <a:moveTo>
                        <a:pt x="61" y="14"/>
                      </a:moveTo>
                      <a:cubicBezTo>
                        <a:pt x="66" y="14"/>
                        <a:pt x="70" y="18"/>
                        <a:pt x="70" y="23"/>
                      </a:cubicBezTo>
                      <a:cubicBezTo>
                        <a:pt x="70" y="28"/>
                        <a:pt x="66" y="33"/>
                        <a:pt x="61" y="33"/>
                      </a:cubicBezTo>
                      <a:cubicBezTo>
                        <a:pt x="55" y="33"/>
                        <a:pt x="51" y="28"/>
                        <a:pt x="51" y="23"/>
                      </a:cubicBezTo>
                      <a:cubicBezTo>
                        <a:pt x="51" y="18"/>
                        <a:pt x="55" y="14"/>
                        <a:pt x="61" y="14"/>
                      </a:cubicBezTo>
                      <a:moveTo>
                        <a:pt x="33" y="14"/>
                      </a:moveTo>
                      <a:cubicBezTo>
                        <a:pt x="38" y="14"/>
                        <a:pt x="42" y="18"/>
                        <a:pt x="42" y="23"/>
                      </a:cubicBezTo>
                      <a:cubicBezTo>
                        <a:pt x="42" y="28"/>
                        <a:pt x="38" y="33"/>
                        <a:pt x="33" y="33"/>
                      </a:cubicBezTo>
                      <a:cubicBezTo>
                        <a:pt x="28" y="33"/>
                        <a:pt x="23" y="28"/>
                        <a:pt x="23" y="23"/>
                      </a:cubicBezTo>
                      <a:cubicBezTo>
                        <a:pt x="23"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1" name="Freeform 45">
                  <a:extLst>
                    <a:ext uri="{FF2B5EF4-FFF2-40B4-BE49-F238E27FC236}">
                      <a16:creationId xmlns="" xmlns:a16="http://schemas.microsoft.com/office/drawing/2014/main" id="{0AAAFC4F-E3DE-462B-BB18-C6BBE2227B04}"/>
                    </a:ext>
                  </a:extLst>
                </p:cNvPr>
                <p:cNvSpPr>
                  <a:spLocks noEditPoints="1"/>
                </p:cNvSpPr>
                <p:nvPr/>
              </p:nvSpPr>
              <p:spPr bwMode="auto">
                <a:xfrm>
                  <a:off x="-927" y="1388"/>
                  <a:ext cx="614" cy="527"/>
                </a:xfrm>
                <a:custGeom>
                  <a:avLst/>
                  <a:gdLst/>
                  <a:ahLst/>
                  <a:cxnLst>
                    <a:cxn ang="0">
                      <a:pos x="242" y="132"/>
                    </a:cxn>
                    <a:cxn ang="0">
                      <a:pos x="242" y="205"/>
                    </a:cxn>
                    <a:cxn ang="0">
                      <a:pos x="19" y="205"/>
                    </a:cxn>
                    <a:cxn ang="0">
                      <a:pos x="19" y="47"/>
                    </a:cxn>
                    <a:cxn ang="0">
                      <a:pos x="169" y="47"/>
                    </a:cxn>
                    <a:cxn ang="0">
                      <a:pos x="169" y="38"/>
                    </a:cxn>
                    <a:cxn ang="0">
                      <a:pos x="172" y="28"/>
                    </a:cxn>
                    <a:cxn ang="0">
                      <a:pos x="112" y="28"/>
                    </a:cxn>
                    <a:cxn ang="0">
                      <a:pos x="112" y="19"/>
                    </a:cxn>
                    <a:cxn ang="0">
                      <a:pos x="183" y="19"/>
                    </a:cxn>
                    <a:cxn ang="0">
                      <a:pos x="183" y="18"/>
                    </a:cxn>
                    <a:cxn ang="0">
                      <a:pos x="183" y="8"/>
                    </a:cxn>
                    <a:cxn ang="0">
                      <a:pos x="184" y="0"/>
                    </a:cxn>
                    <a:cxn ang="0">
                      <a:pos x="19" y="0"/>
                    </a:cxn>
                    <a:cxn ang="0">
                      <a:pos x="0" y="19"/>
                    </a:cxn>
                    <a:cxn ang="0">
                      <a:pos x="0" y="205"/>
                    </a:cxn>
                    <a:cxn ang="0">
                      <a:pos x="19" y="223"/>
                    </a:cxn>
                    <a:cxn ang="0">
                      <a:pos x="242" y="223"/>
                    </a:cxn>
                    <a:cxn ang="0">
                      <a:pos x="260" y="205"/>
                    </a:cxn>
                    <a:cxn ang="0">
                      <a:pos x="260" y="132"/>
                    </a:cxn>
                    <a:cxn ang="0">
                      <a:pos x="242" y="13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4" y="23"/>
                    </a:cxn>
                    <a:cxn ang="0">
                      <a:pos x="33" y="14"/>
                    </a:cxn>
                  </a:cxnLst>
                  <a:rect l="0" t="0" r="r" b="b"/>
                  <a:pathLst>
                    <a:path w="260" h="223">
                      <a:moveTo>
                        <a:pt x="242" y="132"/>
                      </a:moveTo>
                      <a:cubicBezTo>
                        <a:pt x="242" y="205"/>
                        <a:pt x="242" y="205"/>
                        <a:pt x="242" y="205"/>
                      </a:cubicBezTo>
                      <a:cubicBezTo>
                        <a:pt x="19" y="205"/>
                        <a:pt x="19" y="205"/>
                        <a:pt x="19" y="205"/>
                      </a:cubicBezTo>
                      <a:cubicBezTo>
                        <a:pt x="19" y="47"/>
                        <a:pt x="19" y="47"/>
                        <a:pt x="19" y="47"/>
                      </a:cubicBezTo>
                      <a:cubicBezTo>
                        <a:pt x="169" y="47"/>
                        <a:pt x="169" y="47"/>
                        <a:pt x="169" y="47"/>
                      </a:cubicBezTo>
                      <a:cubicBezTo>
                        <a:pt x="169" y="38"/>
                        <a:pt x="169" y="38"/>
                        <a:pt x="169" y="38"/>
                      </a:cubicBezTo>
                      <a:cubicBezTo>
                        <a:pt x="169" y="34"/>
                        <a:pt x="170" y="31"/>
                        <a:pt x="172" y="28"/>
                      </a:cubicBezTo>
                      <a:cubicBezTo>
                        <a:pt x="112" y="28"/>
                        <a:pt x="112" y="28"/>
                        <a:pt x="112" y="28"/>
                      </a:cubicBezTo>
                      <a:cubicBezTo>
                        <a:pt x="112" y="19"/>
                        <a:pt x="112" y="19"/>
                        <a:pt x="112" y="19"/>
                      </a:cubicBezTo>
                      <a:cubicBezTo>
                        <a:pt x="183" y="19"/>
                        <a:pt x="183" y="19"/>
                        <a:pt x="183" y="19"/>
                      </a:cubicBezTo>
                      <a:cubicBezTo>
                        <a:pt x="183" y="18"/>
                        <a:pt x="183" y="18"/>
                        <a:pt x="183" y="18"/>
                      </a:cubicBezTo>
                      <a:cubicBezTo>
                        <a:pt x="183" y="8"/>
                        <a:pt x="183" y="8"/>
                        <a:pt x="183" y="8"/>
                      </a:cubicBezTo>
                      <a:cubicBezTo>
                        <a:pt x="183" y="5"/>
                        <a:pt x="183" y="3"/>
                        <a:pt x="184" y="0"/>
                      </a:cubicBezTo>
                      <a:cubicBezTo>
                        <a:pt x="19" y="0"/>
                        <a:pt x="19" y="0"/>
                        <a:pt x="19" y="0"/>
                      </a:cubicBezTo>
                      <a:cubicBezTo>
                        <a:pt x="9" y="0"/>
                        <a:pt x="0" y="9"/>
                        <a:pt x="0" y="19"/>
                      </a:cubicBezTo>
                      <a:cubicBezTo>
                        <a:pt x="0" y="205"/>
                        <a:pt x="0" y="205"/>
                        <a:pt x="0" y="205"/>
                      </a:cubicBezTo>
                      <a:cubicBezTo>
                        <a:pt x="0" y="215"/>
                        <a:pt x="9" y="223"/>
                        <a:pt x="19" y="223"/>
                      </a:cubicBezTo>
                      <a:cubicBezTo>
                        <a:pt x="242" y="223"/>
                        <a:pt x="242" y="223"/>
                        <a:pt x="242" y="223"/>
                      </a:cubicBezTo>
                      <a:cubicBezTo>
                        <a:pt x="252" y="223"/>
                        <a:pt x="260" y="215"/>
                        <a:pt x="260" y="205"/>
                      </a:cubicBezTo>
                      <a:cubicBezTo>
                        <a:pt x="260" y="132"/>
                        <a:pt x="260" y="132"/>
                        <a:pt x="260" y="132"/>
                      </a:cubicBezTo>
                      <a:lnTo>
                        <a:pt x="242" y="132"/>
                      </a:lnTo>
                      <a:close/>
                      <a:moveTo>
                        <a:pt x="89" y="14"/>
                      </a:moveTo>
                      <a:cubicBezTo>
                        <a:pt x="94" y="14"/>
                        <a:pt x="98" y="18"/>
                        <a:pt x="98" y="23"/>
                      </a:cubicBezTo>
                      <a:cubicBezTo>
                        <a:pt x="98" y="29"/>
                        <a:pt x="94" y="33"/>
                        <a:pt x="89" y="33"/>
                      </a:cubicBezTo>
                      <a:cubicBezTo>
                        <a:pt x="84" y="33"/>
                        <a:pt x="80" y="29"/>
                        <a:pt x="80" y="23"/>
                      </a:cubicBezTo>
                      <a:cubicBezTo>
                        <a:pt x="80" y="18"/>
                        <a:pt x="84" y="14"/>
                        <a:pt x="89" y="14"/>
                      </a:cubicBezTo>
                      <a:moveTo>
                        <a:pt x="61" y="14"/>
                      </a:moveTo>
                      <a:cubicBezTo>
                        <a:pt x="66" y="14"/>
                        <a:pt x="70" y="18"/>
                        <a:pt x="70" y="23"/>
                      </a:cubicBezTo>
                      <a:cubicBezTo>
                        <a:pt x="70" y="29"/>
                        <a:pt x="66" y="33"/>
                        <a:pt x="61" y="33"/>
                      </a:cubicBezTo>
                      <a:cubicBezTo>
                        <a:pt x="56" y="33"/>
                        <a:pt x="51" y="29"/>
                        <a:pt x="51" y="23"/>
                      </a:cubicBezTo>
                      <a:cubicBezTo>
                        <a:pt x="51" y="18"/>
                        <a:pt x="56" y="14"/>
                        <a:pt x="61" y="14"/>
                      </a:cubicBezTo>
                      <a:moveTo>
                        <a:pt x="33" y="14"/>
                      </a:moveTo>
                      <a:cubicBezTo>
                        <a:pt x="38" y="14"/>
                        <a:pt x="42" y="18"/>
                        <a:pt x="42" y="23"/>
                      </a:cubicBezTo>
                      <a:cubicBezTo>
                        <a:pt x="42" y="29"/>
                        <a:pt x="38" y="33"/>
                        <a:pt x="33" y="33"/>
                      </a:cubicBezTo>
                      <a:cubicBezTo>
                        <a:pt x="28" y="33"/>
                        <a:pt x="24" y="29"/>
                        <a:pt x="24" y="23"/>
                      </a:cubicBezTo>
                      <a:cubicBezTo>
                        <a:pt x="24"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2" name="Rectangle 46">
                  <a:extLst>
                    <a:ext uri="{FF2B5EF4-FFF2-40B4-BE49-F238E27FC236}">
                      <a16:creationId xmlns="" xmlns:a16="http://schemas.microsoft.com/office/drawing/2014/main" id="{F41BE6DF-14E3-4F5F-B4F0-C67311B23B31}"/>
                    </a:ext>
                  </a:extLst>
                </p:cNvPr>
                <p:cNvSpPr>
                  <a:spLocks noChangeArrowheads="1"/>
                </p:cNvSpPr>
                <p:nvPr/>
              </p:nvSpPr>
              <p:spPr bwMode="auto">
                <a:xfrm>
                  <a:off x="-1119" y="1719"/>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3" name="Rectangle 47">
                  <a:extLst>
                    <a:ext uri="{FF2B5EF4-FFF2-40B4-BE49-F238E27FC236}">
                      <a16:creationId xmlns="" xmlns:a16="http://schemas.microsoft.com/office/drawing/2014/main" id="{779C046D-337F-4035-B9E2-31106A807D58}"/>
                    </a:ext>
                  </a:extLst>
                </p:cNvPr>
                <p:cNvSpPr>
                  <a:spLocks noChangeArrowheads="1"/>
                </p:cNvSpPr>
                <p:nvPr/>
              </p:nvSpPr>
              <p:spPr bwMode="auto">
                <a:xfrm>
                  <a:off x="-1119" y="1785"/>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4" name="Rectangle 48">
                  <a:extLst>
                    <a:ext uri="{FF2B5EF4-FFF2-40B4-BE49-F238E27FC236}">
                      <a16:creationId xmlns="" xmlns:a16="http://schemas.microsoft.com/office/drawing/2014/main" id="{62EA30F2-3BA4-4688-A23E-8240B06B5C4A}"/>
                    </a:ext>
                  </a:extLst>
                </p:cNvPr>
                <p:cNvSpPr>
                  <a:spLocks noChangeArrowheads="1"/>
                </p:cNvSpPr>
                <p:nvPr/>
              </p:nvSpPr>
              <p:spPr bwMode="auto">
                <a:xfrm>
                  <a:off x="-1119" y="1851"/>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5" name="Rectangle 49">
                  <a:extLst>
                    <a:ext uri="{FF2B5EF4-FFF2-40B4-BE49-F238E27FC236}">
                      <a16:creationId xmlns="" xmlns:a16="http://schemas.microsoft.com/office/drawing/2014/main" id="{DDBB0CE5-B55F-4E40-9E52-A69F97B9C8E1}"/>
                    </a:ext>
                  </a:extLst>
                </p:cNvPr>
                <p:cNvSpPr>
                  <a:spLocks noChangeArrowheads="1"/>
                </p:cNvSpPr>
                <p:nvPr/>
              </p:nvSpPr>
              <p:spPr bwMode="auto">
                <a:xfrm>
                  <a:off x="-833" y="1596"/>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6" name="Rectangle 50">
                  <a:extLst>
                    <a:ext uri="{FF2B5EF4-FFF2-40B4-BE49-F238E27FC236}">
                      <a16:creationId xmlns="" xmlns:a16="http://schemas.microsoft.com/office/drawing/2014/main" id="{BFB9B453-AEBF-40EF-88F3-B7C536DE53AA}"/>
                    </a:ext>
                  </a:extLst>
                </p:cNvPr>
                <p:cNvSpPr>
                  <a:spLocks noChangeArrowheads="1"/>
                </p:cNvSpPr>
                <p:nvPr/>
              </p:nvSpPr>
              <p:spPr bwMode="auto">
                <a:xfrm>
                  <a:off x="-833" y="1662"/>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7" name="Rectangle 51">
                  <a:extLst>
                    <a:ext uri="{FF2B5EF4-FFF2-40B4-BE49-F238E27FC236}">
                      <a16:creationId xmlns="" xmlns:a16="http://schemas.microsoft.com/office/drawing/2014/main" id="{7B648CBD-B4D6-4D42-AE2D-559D641B563B}"/>
                    </a:ext>
                  </a:extLst>
                </p:cNvPr>
                <p:cNvSpPr>
                  <a:spLocks noChangeArrowheads="1"/>
                </p:cNvSpPr>
                <p:nvPr/>
              </p:nvSpPr>
              <p:spPr bwMode="auto">
                <a:xfrm>
                  <a:off x="-833" y="1728"/>
                  <a:ext cx="418" cy="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0" name="Group 19">
              <a:extLst>
                <a:ext uri="{FF2B5EF4-FFF2-40B4-BE49-F238E27FC236}">
                  <a16:creationId xmlns="" xmlns:a16="http://schemas.microsoft.com/office/drawing/2014/main" id="{BCC9E458-0156-46BC-AE73-03E8B489B476}"/>
                </a:ext>
              </a:extLst>
            </p:cNvPr>
            <p:cNvGrpSpPr/>
            <p:nvPr/>
          </p:nvGrpSpPr>
          <p:grpSpPr>
            <a:xfrm>
              <a:off x="7810889" y="3299063"/>
              <a:ext cx="3348966" cy="228217"/>
              <a:chOff x="7810889" y="3299063"/>
              <a:chExt cx="3348966" cy="228217"/>
            </a:xfrm>
          </p:grpSpPr>
          <p:grpSp>
            <p:nvGrpSpPr>
              <p:cNvPr id="107" name="Group 106">
                <a:extLst>
                  <a:ext uri="{FF2B5EF4-FFF2-40B4-BE49-F238E27FC236}">
                    <a16:creationId xmlns="" xmlns:a16="http://schemas.microsoft.com/office/drawing/2014/main" id="{CA6850D3-B9B4-4679-A708-19034F6FDB8E}"/>
                  </a:ext>
                </a:extLst>
              </p:cNvPr>
              <p:cNvGrpSpPr/>
              <p:nvPr/>
            </p:nvGrpSpPr>
            <p:grpSpPr>
              <a:xfrm>
                <a:off x="7978159" y="3341571"/>
                <a:ext cx="3181696" cy="155828"/>
                <a:chOff x="1254574" y="2110188"/>
                <a:chExt cx="3181696" cy="155828"/>
              </a:xfrm>
            </p:grpSpPr>
            <p:cxnSp>
              <p:nvCxnSpPr>
                <p:cNvPr id="114" name="Straight Connector 113">
                  <a:extLst>
                    <a:ext uri="{FF2B5EF4-FFF2-40B4-BE49-F238E27FC236}">
                      <a16:creationId xmlns="" xmlns:a16="http://schemas.microsoft.com/office/drawing/2014/main" id="{79FB3FEE-E65E-4882-A291-3FDEC187AA1E}"/>
                    </a:ext>
                  </a:extLst>
                </p:cNvPr>
                <p:cNvCxnSpPr>
                  <a:cxnSpLocks/>
                </p:cNvCxnSpPr>
                <p:nvPr/>
              </p:nvCxnSpPr>
              <p:spPr>
                <a:xfrm>
                  <a:off x="1254574" y="2188102"/>
                  <a:ext cx="318169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 xmlns:a16="http://schemas.microsoft.com/office/drawing/2014/main" id="{3D38171E-4350-49DB-899F-84B494930640}"/>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Host</a:t>
                  </a:r>
                </a:p>
              </p:txBody>
            </p:sp>
          </p:grpSp>
          <p:grpSp>
            <p:nvGrpSpPr>
              <p:cNvPr id="108" name="Group 13">
                <a:extLst>
                  <a:ext uri="{FF2B5EF4-FFF2-40B4-BE49-F238E27FC236}">
                    <a16:creationId xmlns="" xmlns:a16="http://schemas.microsoft.com/office/drawing/2014/main" id="{A32FACA9-A4D5-4CA1-9549-9B9F60DC2FC3}"/>
                  </a:ext>
                </a:extLst>
              </p:cNvPr>
              <p:cNvGrpSpPr>
                <a:grpSpLocks noChangeAspect="1"/>
              </p:cNvGrpSpPr>
              <p:nvPr/>
            </p:nvGrpSpPr>
            <p:grpSpPr bwMode="auto">
              <a:xfrm>
                <a:off x="7810889" y="3299063"/>
                <a:ext cx="167270" cy="228217"/>
                <a:chOff x="2692" y="1882"/>
                <a:chExt cx="374" cy="557"/>
              </a:xfrm>
              <a:solidFill>
                <a:schemeClr val="bg1"/>
              </a:solidFill>
            </p:grpSpPr>
            <p:sp>
              <p:nvSpPr>
                <p:cNvPr id="109" name="Freeform 14">
                  <a:extLst>
                    <a:ext uri="{FF2B5EF4-FFF2-40B4-BE49-F238E27FC236}">
                      <a16:creationId xmlns="" xmlns:a16="http://schemas.microsoft.com/office/drawing/2014/main" id="{ACA9B721-25A2-461F-85C5-E7855C4148BA}"/>
                    </a:ext>
                  </a:extLst>
                </p:cNvPr>
                <p:cNvSpPr>
                  <a:spLocks/>
                </p:cNvSpPr>
                <p:nvPr/>
              </p:nvSpPr>
              <p:spPr bwMode="auto">
                <a:xfrm>
                  <a:off x="2888" y="2071"/>
                  <a:ext cx="178" cy="269"/>
                </a:xfrm>
                <a:custGeom>
                  <a:avLst/>
                  <a:gdLst/>
                  <a:ahLst/>
                  <a:cxnLst>
                    <a:cxn ang="0">
                      <a:pos x="75" y="45"/>
                    </a:cxn>
                    <a:cxn ang="0">
                      <a:pos x="75" y="93"/>
                    </a:cxn>
                    <a:cxn ang="0">
                      <a:pos x="17" y="114"/>
                    </a:cxn>
                    <a:cxn ang="0">
                      <a:pos x="5" y="114"/>
                    </a:cxn>
                    <a:cxn ang="0">
                      <a:pos x="0" y="114"/>
                    </a:cxn>
                    <a:cxn ang="0">
                      <a:pos x="0" y="76"/>
                    </a:cxn>
                    <a:cxn ang="0">
                      <a:pos x="4" y="74"/>
                    </a:cxn>
                    <a:cxn ang="0">
                      <a:pos x="11" y="84"/>
                    </a:cxn>
                    <a:cxn ang="0">
                      <a:pos x="26" y="62"/>
                    </a:cxn>
                    <a:cxn ang="0">
                      <a:pos x="11" y="7"/>
                    </a:cxn>
                    <a:cxn ang="0">
                      <a:pos x="11" y="7"/>
                    </a:cxn>
                    <a:cxn ang="0">
                      <a:pos x="30" y="0"/>
                    </a:cxn>
                    <a:cxn ang="0">
                      <a:pos x="30" y="0"/>
                    </a:cxn>
                    <a:cxn ang="0">
                      <a:pos x="75" y="45"/>
                    </a:cxn>
                  </a:cxnLst>
                  <a:rect l="0" t="0" r="r" b="b"/>
                  <a:pathLst>
                    <a:path w="75" h="114">
                      <a:moveTo>
                        <a:pt x="75" y="45"/>
                      </a:moveTo>
                      <a:cubicBezTo>
                        <a:pt x="75" y="86"/>
                        <a:pt x="75" y="93"/>
                        <a:pt x="75" y="93"/>
                      </a:cubicBezTo>
                      <a:cubicBezTo>
                        <a:pt x="75" y="93"/>
                        <a:pt x="73" y="114"/>
                        <a:pt x="17" y="114"/>
                      </a:cubicBezTo>
                      <a:cubicBezTo>
                        <a:pt x="5" y="114"/>
                        <a:pt x="5" y="114"/>
                        <a:pt x="5" y="114"/>
                      </a:cubicBezTo>
                      <a:cubicBezTo>
                        <a:pt x="3" y="114"/>
                        <a:pt x="1" y="114"/>
                        <a:pt x="0" y="114"/>
                      </a:cubicBezTo>
                      <a:cubicBezTo>
                        <a:pt x="0" y="76"/>
                        <a:pt x="0" y="76"/>
                        <a:pt x="0" y="76"/>
                      </a:cubicBezTo>
                      <a:cubicBezTo>
                        <a:pt x="4" y="74"/>
                        <a:pt x="4" y="74"/>
                        <a:pt x="4" y="74"/>
                      </a:cubicBezTo>
                      <a:cubicBezTo>
                        <a:pt x="11" y="84"/>
                        <a:pt x="11" y="84"/>
                        <a:pt x="11" y="84"/>
                      </a:cubicBezTo>
                      <a:cubicBezTo>
                        <a:pt x="26" y="62"/>
                        <a:pt x="26" y="62"/>
                        <a:pt x="26" y="62"/>
                      </a:cubicBezTo>
                      <a:cubicBezTo>
                        <a:pt x="11" y="7"/>
                        <a:pt x="11" y="7"/>
                        <a:pt x="11" y="7"/>
                      </a:cubicBezTo>
                      <a:cubicBezTo>
                        <a:pt x="11" y="7"/>
                        <a:pt x="11" y="7"/>
                        <a:pt x="11" y="7"/>
                      </a:cubicBezTo>
                      <a:cubicBezTo>
                        <a:pt x="30" y="0"/>
                        <a:pt x="30" y="0"/>
                        <a:pt x="30" y="0"/>
                      </a:cubicBezTo>
                      <a:cubicBezTo>
                        <a:pt x="30" y="0"/>
                        <a:pt x="30" y="0"/>
                        <a:pt x="30" y="0"/>
                      </a:cubicBezTo>
                      <a:cubicBezTo>
                        <a:pt x="47" y="5"/>
                        <a:pt x="75" y="17"/>
                        <a:pt x="75"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0" name="Oval 15">
                  <a:extLst>
                    <a:ext uri="{FF2B5EF4-FFF2-40B4-BE49-F238E27FC236}">
                      <a16:creationId xmlns="" xmlns:a16="http://schemas.microsoft.com/office/drawing/2014/main" id="{8EEB9546-AE73-496B-A4C6-E1EF7B6A6DBF}"/>
                    </a:ext>
                  </a:extLst>
                </p:cNvPr>
                <p:cNvSpPr>
                  <a:spLocks noChangeArrowheads="1"/>
                </p:cNvSpPr>
                <p:nvPr/>
              </p:nvSpPr>
              <p:spPr bwMode="auto">
                <a:xfrm>
                  <a:off x="2839" y="1882"/>
                  <a:ext cx="151" cy="17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1" name="Freeform 16">
                  <a:extLst>
                    <a:ext uri="{FF2B5EF4-FFF2-40B4-BE49-F238E27FC236}">
                      <a16:creationId xmlns="" xmlns:a16="http://schemas.microsoft.com/office/drawing/2014/main" id="{A2367D6E-6C2E-4823-8562-AE8A8141DE3C}"/>
                    </a:ext>
                  </a:extLst>
                </p:cNvPr>
                <p:cNvSpPr>
                  <a:spLocks/>
                </p:cNvSpPr>
                <p:nvPr/>
              </p:nvSpPr>
              <p:spPr bwMode="auto">
                <a:xfrm>
                  <a:off x="2763" y="2071"/>
                  <a:ext cx="151" cy="179"/>
                </a:xfrm>
                <a:custGeom>
                  <a:avLst/>
                  <a:gdLst/>
                  <a:ahLst/>
                  <a:cxnLst>
                    <a:cxn ang="0">
                      <a:pos x="64" y="7"/>
                    </a:cxn>
                    <a:cxn ang="0">
                      <a:pos x="64" y="7"/>
                    </a:cxn>
                    <a:cxn ang="0">
                      <a:pos x="49" y="62"/>
                    </a:cxn>
                    <a:cxn ang="0">
                      <a:pos x="57" y="74"/>
                    </a:cxn>
                    <a:cxn ang="0">
                      <a:pos x="53" y="76"/>
                    </a:cxn>
                    <a:cxn ang="0">
                      <a:pos x="10" y="47"/>
                    </a:cxn>
                    <a:cxn ang="0">
                      <a:pos x="4" y="47"/>
                    </a:cxn>
                    <a:cxn ang="0">
                      <a:pos x="0" y="55"/>
                    </a:cxn>
                    <a:cxn ang="0">
                      <a:pos x="0" y="45"/>
                    </a:cxn>
                    <a:cxn ang="0">
                      <a:pos x="45" y="0"/>
                    </a:cxn>
                    <a:cxn ang="0">
                      <a:pos x="64" y="7"/>
                    </a:cxn>
                  </a:cxnLst>
                  <a:rect l="0" t="0" r="r" b="b"/>
                  <a:pathLst>
                    <a:path w="64" h="76">
                      <a:moveTo>
                        <a:pt x="64" y="7"/>
                      </a:moveTo>
                      <a:cubicBezTo>
                        <a:pt x="64" y="7"/>
                        <a:pt x="64" y="7"/>
                        <a:pt x="64" y="7"/>
                      </a:cubicBezTo>
                      <a:cubicBezTo>
                        <a:pt x="49" y="62"/>
                        <a:pt x="49" y="62"/>
                        <a:pt x="49" y="62"/>
                      </a:cubicBezTo>
                      <a:cubicBezTo>
                        <a:pt x="57" y="74"/>
                        <a:pt x="57" y="74"/>
                        <a:pt x="57" y="74"/>
                      </a:cubicBezTo>
                      <a:cubicBezTo>
                        <a:pt x="53" y="76"/>
                        <a:pt x="53" y="76"/>
                        <a:pt x="53" y="76"/>
                      </a:cubicBezTo>
                      <a:cubicBezTo>
                        <a:pt x="19" y="76"/>
                        <a:pt x="10" y="47"/>
                        <a:pt x="10" y="47"/>
                      </a:cubicBezTo>
                      <a:cubicBezTo>
                        <a:pt x="4" y="47"/>
                        <a:pt x="4" y="47"/>
                        <a:pt x="4" y="47"/>
                      </a:cubicBezTo>
                      <a:cubicBezTo>
                        <a:pt x="4" y="47"/>
                        <a:pt x="3" y="50"/>
                        <a:pt x="0" y="55"/>
                      </a:cubicBezTo>
                      <a:cubicBezTo>
                        <a:pt x="0" y="52"/>
                        <a:pt x="0" y="48"/>
                        <a:pt x="0" y="45"/>
                      </a:cubicBezTo>
                      <a:cubicBezTo>
                        <a:pt x="0" y="17"/>
                        <a:pt x="28" y="5"/>
                        <a:pt x="45" y="0"/>
                      </a:cubicBezTo>
                      <a:lnTo>
                        <a:pt x="64"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2" name="Freeform 17">
                  <a:extLst>
                    <a:ext uri="{FF2B5EF4-FFF2-40B4-BE49-F238E27FC236}">
                      <a16:creationId xmlns="" xmlns:a16="http://schemas.microsoft.com/office/drawing/2014/main" id="{6A20547E-967C-4BEF-B1B7-B76A038E41E8}"/>
                    </a:ext>
                  </a:extLst>
                </p:cNvPr>
                <p:cNvSpPr>
                  <a:spLocks/>
                </p:cNvSpPr>
                <p:nvPr/>
              </p:nvSpPr>
              <p:spPr bwMode="auto">
                <a:xfrm>
                  <a:off x="2739" y="2290"/>
                  <a:ext cx="83" cy="86"/>
                </a:xfrm>
                <a:custGeom>
                  <a:avLst/>
                  <a:gdLst/>
                  <a:ahLst/>
                  <a:cxnLst>
                    <a:cxn ang="0">
                      <a:pos x="17" y="0"/>
                    </a:cxn>
                    <a:cxn ang="0">
                      <a:pos x="11" y="2"/>
                    </a:cxn>
                    <a:cxn ang="0">
                      <a:pos x="0" y="18"/>
                    </a:cxn>
                    <a:cxn ang="0">
                      <a:pos x="17" y="36"/>
                    </a:cxn>
                    <a:cxn ang="0">
                      <a:pos x="35" y="18"/>
                    </a:cxn>
                    <a:cxn ang="0">
                      <a:pos x="35" y="18"/>
                    </a:cxn>
                    <a:cxn ang="0">
                      <a:pos x="17" y="0"/>
                    </a:cxn>
                  </a:cxnLst>
                  <a:rect l="0" t="0" r="r" b="b"/>
                  <a:pathLst>
                    <a:path w="35" h="36">
                      <a:moveTo>
                        <a:pt x="17" y="0"/>
                      </a:moveTo>
                      <a:cubicBezTo>
                        <a:pt x="15" y="0"/>
                        <a:pt x="13" y="1"/>
                        <a:pt x="11" y="2"/>
                      </a:cubicBezTo>
                      <a:cubicBezTo>
                        <a:pt x="4" y="4"/>
                        <a:pt x="0" y="11"/>
                        <a:pt x="0" y="18"/>
                      </a:cubicBezTo>
                      <a:cubicBezTo>
                        <a:pt x="0" y="28"/>
                        <a:pt x="8" y="36"/>
                        <a:pt x="17" y="36"/>
                      </a:cubicBezTo>
                      <a:cubicBezTo>
                        <a:pt x="27" y="36"/>
                        <a:pt x="35" y="28"/>
                        <a:pt x="35" y="18"/>
                      </a:cubicBezTo>
                      <a:cubicBezTo>
                        <a:pt x="35" y="18"/>
                        <a:pt x="35" y="18"/>
                        <a:pt x="35" y="18"/>
                      </a:cubicBezTo>
                      <a:cubicBezTo>
                        <a:pt x="35" y="8"/>
                        <a:pt x="27" y="0"/>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3" name="Freeform 18">
                  <a:extLst>
                    <a:ext uri="{FF2B5EF4-FFF2-40B4-BE49-F238E27FC236}">
                      <a16:creationId xmlns="" xmlns:a16="http://schemas.microsoft.com/office/drawing/2014/main" id="{EAD76B7D-1093-4994-94C2-82F1C1835F29}"/>
                    </a:ext>
                  </a:extLst>
                </p:cNvPr>
                <p:cNvSpPr>
                  <a:spLocks noEditPoints="1"/>
                </p:cNvSpPr>
                <p:nvPr/>
              </p:nvSpPr>
              <p:spPr bwMode="auto">
                <a:xfrm>
                  <a:off x="2692" y="2203"/>
                  <a:ext cx="177" cy="236"/>
                </a:xfrm>
                <a:custGeom>
                  <a:avLst/>
                  <a:gdLst/>
                  <a:ahLst/>
                  <a:cxnLst>
                    <a:cxn ang="0">
                      <a:pos x="37" y="0"/>
                    </a:cxn>
                    <a:cxn ang="0">
                      <a:pos x="30" y="10"/>
                    </a:cxn>
                    <a:cxn ang="0">
                      <a:pos x="0" y="27"/>
                    </a:cxn>
                    <a:cxn ang="0">
                      <a:pos x="0" y="65"/>
                    </a:cxn>
                    <a:cxn ang="0">
                      <a:pos x="37" y="100"/>
                    </a:cxn>
                    <a:cxn ang="0">
                      <a:pos x="75" y="65"/>
                    </a:cxn>
                    <a:cxn ang="0">
                      <a:pos x="75" y="58"/>
                    </a:cxn>
                    <a:cxn ang="0">
                      <a:pos x="75" y="27"/>
                    </a:cxn>
                    <a:cxn ang="0">
                      <a:pos x="37" y="0"/>
                    </a:cxn>
                    <a:cxn ang="0">
                      <a:pos x="37" y="78"/>
                    </a:cxn>
                    <a:cxn ang="0">
                      <a:pos x="15" y="55"/>
                    </a:cxn>
                    <a:cxn ang="0">
                      <a:pos x="30" y="34"/>
                    </a:cxn>
                    <a:cxn ang="0">
                      <a:pos x="37" y="33"/>
                    </a:cxn>
                    <a:cxn ang="0">
                      <a:pos x="60" y="55"/>
                    </a:cxn>
                    <a:cxn ang="0">
                      <a:pos x="60" y="56"/>
                    </a:cxn>
                    <a:cxn ang="0">
                      <a:pos x="37" y="78"/>
                    </a:cxn>
                  </a:cxnLst>
                  <a:rect l="0" t="0" r="r" b="b"/>
                  <a:pathLst>
                    <a:path w="75" h="100">
                      <a:moveTo>
                        <a:pt x="37" y="0"/>
                      </a:moveTo>
                      <a:cubicBezTo>
                        <a:pt x="37" y="0"/>
                        <a:pt x="35" y="5"/>
                        <a:pt x="30" y="10"/>
                      </a:cubicBezTo>
                      <a:cubicBezTo>
                        <a:pt x="25" y="17"/>
                        <a:pt x="15" y="25"/>
                        <a:pt x="0" y="27"/>
                      </a:cubicBezTo>
                      <a:cubicBezTo>
                        <a:pt x="0" y="65"/>
                        <a:pt x="0" y="65"/>
                        <a:pt x="0" y="65"/>
                      </a:cubicBezTo>
                      <a:cubicBezTo>
                        <a:pt x="0" y="86"/>
                        <a:pt x="37" y="100"/>
                        <a:pt x="37" y="100"/>
                      </a:cubicBezTo>
                      <a:cubicBezTo>
                        <a:pt x="69" y="92"/>
                        <a:pt x="75" y="65"/>
                        <a:pt x="75" y="65"/>
                      </a:cubicBezTo>
                      <a:cubicBezTo>
                        <a:pt x="75" y="58"/>
                        <a:pt x="75" y="58"/>
                        <a:pt x="75" y="58"/>
                      </a:cubicBezTo>
                      <a:cubicBezTo>
                        <a:pt x="75" y="27"/>
                        <a:pt x="75" y="27"/>
                        <a:pt x="75" y="27"/>
                      </a:cubicBezTo>
                      <a:cubicBezTo>
                        <a:pt x="45" y="25"/>
                        <a:pt x="37" y="0"/>
                        <a:pt x="37" y="0"/>
                      </a:cubicBezTo>
                      <a:close/>
                      <a:moveTo>
                        <a:pt x="37" y="78"/>
                      </a:moveTo>
                      <a:cubicBezTo>
                        <a:pt x="25" y="78"/>
                        <a:pt x="15" y="68"/>
                        <a:pt x="15" y="55"/>
                      </a:cubicBezTo>
                      <a:cubicBezTo>
                        <a:pt x="15" y="45"/>
                        <a:pt x="21" y="37"/>
                        <a:pt x="30" y="34"/>
                      </a:cubicBezTo>
                      <a:cubicBezTo>
                        <a:pt x="33" y="33"/>
                        <a:pt x="35" y="33"/>
                        <a:pt x="37" y="33"/>
                      </a:cubicBezTo>
                      <a:cubicBezTo>
                        <a:pt x="50" y="33"/>
                        <a:pt x="60" y="43"/>
                        <a:pt x="60" y="55"/>
                      </a:cubicBezTo>
                      <a:cubicBezTo>
                        <a:pt x="60" y="55"/>
                        <a:pt x="60" y="56"/>
                        <a:pt x="60" y="56"/>
                      </a:cubicBezTo>
                      <a:cubicBezTo>
                        <a:pt x="60" y="68"/>
                        <a:pt x="50" y="78"/>
                        <a:pt x="37"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1" name="Group 20">
              <a:extLst>
                <a:ext uri="{FF2B5EF4-FFF2-40B4-BE49-F238E27FC236}">
                  <a16:creationId xmlns="" xmlns:a16="http://schemas.microsoft.com/office/drawing/2014/main" id="{D0EDE1B8-68F1-4D0F-8E7A-5016C543C68D}"/>
                </a:ext>
              </a:extLst>
            </p:cNvPr>
            <p:cNvGrpSpPr/>
            <p:nvPr/>
          </p:nvGrpSpPr>
          <p:grpSpPr>
            <a:xfrm>
              <a:off x="7792769" y="3976340"/>
              <a:ext cx="3367086" cy="192786"/>
              <a:chOff x="7792769" y="3976340"/>
              <a:chExt cx="3367086" cy="192786"/>
            </a:xfrm>
          </p:grpSpPr>
          <p:grpSp>
            <p:nvGrpSpPr>
              <p:cNvPr id="101" name="Group 100">
                <a:extLst>
                  <a:ext uri="{FF2B5EF4-FFF2-40B4-BE49-F238E27FC236}">
                    <a16:creationId xmlns="" xmlns:a16="http://schemas.microsoft.com/office/drawing/2014/main" id="{82025C70-24C6-4C4C-9C95-644DB0A2A6CC}"/>
                  </a:ext>
                </a:extLst>
              </p:cNvPr>
              <p:cNvGrpSpPr/>
              <p:nvPr/>
            </p:nvGrpSpPr>
            <p:grpSpPr>
              <a:xfrm>
                <a:off x="8020293" y="3996121"/>
                <a:ext cx="3139562" cy="155828"/>
                <a:chOff x="1296708" y="2110188"/>
                <a:chExt cx="3139562" cy="155828"/>
              </a:xfrm>
            </p:grpSpPr>
            <p:cxnSp>
              <p:nvCxnSpPr>
                <p:cNvPr id="105" name="Straight Connector 104">
                  <a:extLst>
                    <a:ext uri="{FF2B5EF4-FFF2-40B4-BE49-F238E27FC236}">
                      <a16:creationId xmlns="" xmlns:a16="http://schemas.microsoft.com/office/drawing/2014/main" id="{A4F39FF7-6ED6-4951-98BF-FF3F02071E92}"/>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 xmlns:a16="http://schemas.microsoft.com/office/drawing/2014/main" id="{DB3CDDDE-6A7B-451C-8609-475F2A5F188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Network</a:t>
                  </a:r>
                </a:p>
              </p:txBody>
            </p:sp>
          </p:grpSp>
          <p:grpSp>
            <p:nvGrpSpPr>
              <p:cNvPr id="102" name="Group 101">
                <a:extLst>
                  <a:ext uri="{FF2B5EF4-FFF2-40B4-BE49-F238E27FC236}">
                    <a16:creationId xmlns="" xmlns:a16="http://schemas.microsoft.com/office/drawing/2014/main" id="{E677750C-3059-4C48-A8F0-D44767325C26}"/>
                  </a:ext>
                </a:extLst>
              </p:cNvPr>
              <p:cNvGrpSpPr/>
              <p:nvPr/>
            </p:nvGrpSpPr>
            <p:grpSpPr>
              <a:xfrm>
                <a:off x="7792769" y="3976340"/>
                <a:ext cx="225863" cy="192786"/>
                <a:chOff x="5715000" y="3984106"/>
                <a:chExt cx="663575" cy="580140"/>
              </a:xfrm>
              <a:solidFill>
                <a:schemeClr val="bg1"/>
              </a:solidFill>
            </p:grpSpPr>
            <p:sp>
              <p:nvSpPr>
                <p:cNvPr id="103" name="Freeform 77">
                  <a:extLst>
                    <a:ext uri="{FF2B5EF4-FFF2-40B4-BE49-F238E27FC236}">
                      <a16:creationId xmlns="" xmlns:a16="http://schemas.microsoft.com/office/drawing/2014/main" id="{9E987DCD-0105-44FF-A315-0644615D8508}"/>
                    </a:ext>
                  </a:extLst>
                </p:cNvPr>
                <p:cNvSpPr>
                  <a:spLocks noEditPoints="1"/>
                </p:cNvSpPr>
                <p:nvPr/>
              </p:nvSpPr>
              <p:spPr bwMode="auto">
                <a:xfrm>
                  <a:off x="5903913" y="4208646"/>
                  <a:ext cx="285750" cy="355600"/>
                </a:xfrm>
                <a:custGeom>
                  <a:avLst/>
                  <a:gdLst/>
                  <a:ahLst/>
                  <a:cxnLst>
                    <a:cxn ang="0">
                      <a:pos x="38" y="0"/>
                    </a:cxn>
                    <a:cxn ang="0">
                      <a:pos x="65" y="27"/>
                    </a:cxn>
                    <a:cxn ang="0">
                      <a:pos x="65" y="28"/>
                    </a:cxn>
                    <a:cxn ang="0">
                      <a:pos x="65" y="35"/>
                    </a:cxn>
                    <a:cxn ang="0">
                      <a:pos x="76" y="47"/>
                    </a:cxn>
                    <a:cxn ang="0">
                      <a:pos x="76" y="83"/>
                    </a:cxn>
                    <a:cxn ang="0">
                      <a:pos x="64" y="95"/>
                    </a:cxn>
                    <a:cxn ang="0">
                      <a:pos x="12" y="95"/>
                    </a:cxn>
                    <a:cxn ang="0">
                      <a:pos x="0" y="83"/>
                    </a:cxn>
                    <a:cxn ang="0">
                      <a:pos x="0" y="47"/>
                    </a:cxn>
                    <a:cxn ang="0">
                      <a:pos x="11" y="35"/>
                    </a:cxn>
                    <a:cxn ang="0">
                      <a:pos x="11" y="28"/>
                    </a:cxn>
                    <a:cxn ang="0">
                      <a:pos x="38" y="0"/>
                    </a:cxn>
                    <a:cxn ang="0">
                      <a:pos x="52" y="35"/>
                    </a:cxn>
                    <a:cxn ang="0">
                      <a:pos x="52" y="28"/>
                    </a:cxn>
                    <a:cxn ang="0">
                      <a:pos x="52" y="27"/>
                    </a:cxn>
                    <a:cxn ang="0">
                      <a:pos x="38" y="14"/>
                    </a:cxn>
                    <a:cxn ang="0">
                      <a:pos x="24" y="28"/>
                    </a:cxn>
                    <a:cxn ang="0">
                      <a:pos x="24" y="35"/>
                    </a:cxn>
                    <a:cxn ang="0">
                      <a:pos x="30" y="35"/>
                    </a:cxn>
                    <a:cxn ang="0">
                      <a:pos x="52" y="35"/>
                    </a:cxn>
                    <a:cxn ang="0">
                      <a:pos x="38" y="47"/>
                    </a:cxn>
                    <a:cxn ang="0">
                      <a:pos x="50" y="59"/>
                    </a:cxn>
                    <a:cxn ang="0">
                      <a:pos x="44" y="69"/>
                    </a:cxn>
                    <a:cxn ang="0">
                      <a:pos x="44" y="77"/>
                    </a:cxn>
                    <a:cxn ang="0">
                      <a:pos x="32" y="77"/>
                    </a:cxn>
                    <a:cxn ang="0">
                      <a:pos x="32" y="69"/>
                    </a:cxn>
                    <a:cxn ang="0">
                      <a:pos x="26" y="59"/>
                    </a:cxn>
                    <a:cxn ang="0">
                      <a:pos x="38" y="47"/>
                    </a:cxn>
                  </a:cxnLst>
                  <a:rect l="0" t="0" r="r" b="b"/>
                  <a:pathLst>
                    <a:path w="76" h="95">
                      <a:moveTo>
                        <a:pt x="38" y="0"/>
                      </a:moveTo>
                      <a:cubicBezTo>
                        <a:pt x="53" y="0"/>
                        <a:pt x="65" y="12"/>
                        <a:pt x="65" y="27"/>
                      </a:cubicBezTo>
                      <a:cubicBezTo>
                        <a:pt x="65" y="27"/>
                        <a:pt x="65" y="28"/>
                        <a:pt x="65" y="28"/>
                      </a:cubicBezTo>
                      <a:cubicBezTo>
                        <a:pt x="65" y="35"/>
                        <a:pt x="65" y="35"/>
                        <a:pt x="65" y="35"/>
                      </a:cubicBezTo>
                      <a:cubicBezTo>
                        <a:pt x="71" y="36"/>
                        <a:pt x="76" y="41"/>
                        <a:pt x="76" y="47"/>
                      </a:cubicBezTo>
                      <a:cubicBezTo>
                        <a:pt x="76" y="83"/>
                        <a:pt x="76" y="83"/>
                        <a:pt x="76" y="83"/>
                      </a:cubicBezTo>
                      <a:cubicBezTo>
                        <a:pt x="76" y="89"/>
                        <a:pt x="71" y="95"/>
                        <a:pt x="64" y="95"/>
                      </a:cubicBezTo>
                      <a:cubicBezTo>
                        <a:pt x="12" y="95"/>
                        <a:pt x="12" y="95"/>
                        <a:pt x="12" y="95"/>
                      </a:cubicBezTo>
                      <a:cubicBezTo>
                        <a:pt x="5" y="95"/>
                        <a:pt x="0" y="89"/>
                        <a:pt x="0" y="83"/>
                      </a:cubicBezTo>
                      <a:cubicBezTo>
                        <a:pt x="0" y="47"/>
                        <a:pt x="0" y="47"/>
                        <a:pt x="0" y="47"/>
                      </a:cubicBezTo>
                      <a:cubicBezTo>
                        <a:pt x="0" y="41"/>
                        <a:pt x="5" y="36"/>
                        <a:pt x="11" y="35"/>
                      </a:cubicBezTo>
                      <a:cubicBezTo>
                        <a:pt x="11" y="28"/>
                        <a:pt x="11" y="28"/>
                        <a:pt x="11" y="28"/>
                      </a:cubicBezTo>
                      <a:cubicBezTo>
                        <a:pt x="11" y="13"/>
                        <a:pt x="23" y="0"/>
                        <a:pt x="38" y="0"/>
                      </a:cubicBezTo>
                      <a:moveTo>
                        <a:pt x="52" y="35"/>
                      </a:moveTo>
                      <a:cubicBezTo>
                        <a:pt x="52" y="28"/>
                        <a:pt x="52" y="28"/>
                        <a:pt x="52" y="28"/>
                      </a:cubicBezTo>
                      <a:cubicBezTo>
                        <a:pt x="52" y="27"/>
                        <a:pt x="52" y="27"/>
                        <a:pt x="52" y="27"/>
                      </a:cubicBezTo>
                      <a:cubicBezTo>
                        <a:pt x="52" y="20"/>
                        <a:pt x="46" y="14"/>
                        <a:pt x="38" y="14"/>
                      </a:cubicBezTo>
                      <a:cubicBezTo>
                        <a:pt x="30" y="14"/>
                        <a:pt x="24" y="20"/>
                        <a:pt x="24" y="28"/>
                      </a:cubicBezTo>
                      <a:cubicBezTo>
                        <a:pt x="24" y="35"/>
                        <a:pt x="24" y="35"/>
                        <a:pt x="24" y="35"/>
                      </a:cubicBezTo>
                      <a:cubicBezTo>
                        <a:pt x="30" y="35"/>
                        <a:pt x="30" y="35"/>
                        <a:pt x="30" y="35"/>
                      </a:cubicBezTo>
                      <a:lnTo>
                        <a:pt x="52" y="35"/>
                      </a:lnTo>
                      <a:close/>
                      <a:moveTo>
                        <a:pt x="38" y="47"/>
                      </a:moveTo>
                      <a:cubicBezTo>
                        <a:pt x="45" y="47"/>
                        <a:pt x="50" y="53"/>
                        <a:pt x="50" y="59"/>
                      </a:cubicBezTo>
                      <a:cubicBezTo>
                        <a:pt x="50" y="64"/>
                        <a:pt x="48" y="67"/>
                        <a:pt x="44" y="69"/>
                      </a:cubicBezTo>
                      <a:cubicBezTo>
                        <a:pt x="44" y="77"/>
                        <a:pt x="44" y="77"/>
                        <a:pt x="44" y="77"/>
                      </a:cubicBezTo>
                      <a:cubicBezTo>
                        <a:pt x="44" y="85"/>
                        <a:pt x="32" y="85"/>
                        <a:pt x="32" y="77"/>
                      </a:cubicBezTo>
                      <a:cubicBezTo>
                        <a:pt x="32" y="74"/>
                        <a:pt x="32" y="72"/>
                        <a:pt x="32" y="69"/>
                      </a:cubicBezTo>
                      <a:cubicBezTo>
                        <a:pt x="29" y="67"/>
                        <a:pt x="26" y="63"/>
                        <a:pt x="26" y="59"/>
                      </a:cubicBezTo>
                      <a:cubicBezTo>
                        <a:pt x="26" y="52"/>
                        <a:pt x="32" y="47"/>
                        <a:pt x="38"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04" name="Freeform 5">
                  <a:extLst>
                    <a:ext uri="{FF2B5EF4-FFF2-40B4-BE49-F238E27FC236}">
                      <a16:creationId xmlns="" xmlns:a16="http://schemas.microsoft.com/office/drawing/2014/main" id="{6EE307F9-CDE5-48AD-AADF-A96243D69D13}"/>
                    </a:ext>
                  </a:extLst>
                </p:cNvPr>
                <p:cNvSpPr>
                  <a:spLocks/>
                </p:cNvSpPr>
                <p:nvPr/>
              </p:nvSpPr>
              <p:spPr bwMode="auto">
                <a:xfrm>
                  <a:off x="5715000" y="3984106"/>
                  <a:ext cx="663575" cy="379413"/>
                </a:xfrm>
                <a:custGeom>
                  <a:avLst/>
                  <a:gdLst/>
                  <a:ahLst/>
                  <a:cxnLst>
                    <a:cxn ang="0">
                      <a:pos x="152" y="52"/>
                    </a:cxn>
                    <a:cxn ang="0">
                      <a:pos x="151" y="52"/>
                    </a:cxn>
                    <a:cxn ang="0">
                      <a:pos x="117" y="20"/>
                    </a:cxn>
                    <a:cxn ang="0">
                      <a:pos x="101" y="24"/>
                    </a:cxn>
                    <a:cxn ang="0">
                      <a:pos x="63" y="0"/>
                    </a:cxn>
                    <a:cxn ang="0">
                      <a:pos x="22" y="41"/>
                    </a:cxn>
                    <a:cxn ang="0">
                      <a:pos x="22" y="48"/>
                    </a:cxn>
                    <a:cxn ang="0">
                      <a:pos x="0" y="74"/>
                    </a:cxn>
                    <a:cxn ang="0">
                      <a:pos x="26" y="101"/>
                    </a:cxn>
                    <a:cxn ang="0">
                      <a:pos x="45" y="101"/>
                    </a:cxn>
                    <a:cxn ang="0">
                      <a:pos x="44" y="92"/>
                    </a:cxn>
                    <a:cxn ang="0">
                      <a:pos x="57" y="61"/>
                    </a:cxn>
                    <a:cxn ang="0">
                      <a:pos x="88" y="48"/>
                    </a:cxn>
                    <a:cxn ang="0">
                      <a:pos x="119" y="61"/>
                    </a:cxn>
                    <a:cxn ang="0">
                      <a:pos x="132" y="92"/>
                    </a:cxn>
                    <a:cxn ang="0">
                      <a:pos x="131" y="101"/>
                    </a:cxn>
                    <a:cxn ang="0">
                      <a:pos x="152" y="101"/>
                    </a:cxn>
                    <a:cxn ang="0">
                      <a:pos x="177" y="76"/>
                    </a:cxn>
                    <a:cxn ang="0">
                      <a:pos x="152" y="52"/>
                    </a:cxn>
                  </a:cxnLst>
                  <a:rect l="0" t="0" r="r" b="b"/>
                  <a:pathLst>
                    <a:path w="177" h="101">
                      <a:moveTo>
                        <a:pt x="152" y="52"/>
                      </a:moveTo>
                      <a:cubicBezTo>
                        <a:pt x="152" y="52"/>
                        <a:pt x="151" y="52"/>
                        <a:pt x="151" y="52"/>
                      </a:cubicBezTo>
                      <a:cubicBezTo>
                        <a:pt x="150" y="34"/>
                        <a:pt x="135" y="20"/>
                        <a:pt x="117" y="20"/>
                      </a:cubicBezTo>
                      <a:cubicBezTo>
                        <a:pt x="111" y="20"/>
                        <a:pt x="106" y="22"/>
                        <a:pt x="101" y="24"/>
                      </a:cubicBezTo>
                      <a:cubicBezTo>
                        <a:pt x="95" y="10"/>
                        <a:pt x="80" y="0"/>
                        <a:pt x="63" y="0"/>
                      </a:cubicBezTo>
                      <a:cubicBezTo>
                        <a:pt x="40" y="0"/>
                        <a:pt x="22" y="18"/>
                        <a:pt x="22" y="41"/>
                      </a:cubicBezTo>
                      <a:cubicBezTo>
                        <a:pt x="22" y="43"/>
                        <a:pt x="22" y="46"/>
                        <a:pt x="22" y="48"/>
                      </a:cubicBezTo>
                      <a:cubicBezTo>
                        <a:pt x="10" y="50"/>
                        <a:pt x="0" y="61"/>
                        <a:pt x="0" y="74"/>
                      </a:cubicBezTo>
                      <a:cubicBezTo>
                        <a:pt x="0" y="89"/>
                        <a:pt x="12" y="101"/>
                        <a:pt x="26" y="101"/>
                      </a:cubicBezTo>
                      <a:cubicBezTo>
                        <a:pt x="45" y="101"/>
                        <a:pt x="45" y="101"/>
                        <a:pt x="45" y="101"/>
                      </a:cubicBezTo>
                      <a:cubicBezTo>
                        <a:pt x="44" y="98"/>
                        <a:pt x="44" y="95"/>
                        <a:pt x="44" y="92"/>
                      </a:cubicBezTo>
                      <a:cubicBezTo>
                        <a:pt x="44" y="81"/>
                        <a:pt x="49" y="69"/>
                        <a:pt x="57" y="61"/>
                      </a:cubicBezTo>
                      <a:cubicBezTo>
                        <a:pt x="65" y="53"/>
                        <a:pt x="76" y="48"/>
                        <a:pt x="88" y="48"/>
                      </a:cubicBezTo>
                      <a:cubicBezTo>
                        <a:pt x="100" y="48"/>
                        <a:pt x="111" y="53"/>
                        <a:pt x="119" y="61"/>
                      </a:cubicBezTo>
                      <a:cubicBezTo>
                        <a:pt x="128" y="69"/>
                        <a:pt x="132" y="80"/>
                        <a:pt x="132" y="92"/>
                      </a:cubicBezTo>
                      <a:cubicBezTo>
                        <a:pt x="132" y="95"/>
                        <a:pt x="132" y="98"/>
                        <a:pt x="131" y="101"/>
                      </a:cubicBezTo>
                      <a:cubicBezTo>
                        <a:pt x="152" y="101"/>
                        <a:pt x="152" y="101"/>
                        <a:pt x="152" y="101"/>
                      </a:cubicBezTo>
                      <a:cubicBezTo>
                        <a:pt x="166" y="101"/>
                        <a:pt x="177" y="90"/>
                        <a:pt x="177" y="76"/>
                      </a:cubicBezTo>
                      <a:cubicBezTo>
                        <a:pt x="177" y="63"/>
                        <a:pt x="166" y="52"/>
                        <a:pt x="15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2" name="Group 21">
              <a:extLst>
                <a:ext uri="{FF2B5EF4-FFF2-40B4-BE49-F238E27FC236}">
                  <a16:creationId xmlns="" xmlns:a16="http://schemas.microsoft.com/office/drawing/2014/main" id="{1AB6EB2B-2C04-46BC-B6B9-EBB63FD17EEB}"/>
                </a:ext>
              </a:extLst>
            </p:cNvPr>
            <p:cNvGrpSpPr/>
            <p:nvPr/>
          </p:nvGrpSpPr>
          <p:grpSpPr>
            <a:xfrm>
              <a:off x="1054507" y="4764072"/>
              <a:ext cx="2368143" cy="420674"/>
              <a:chOff x="1054507" y="4764072"/>
              <a:chExt cx="2368143" cy="420674"/>
            </a:xfrm>
          </p:grpSpPr>
          <p:grpSp>
            <p:nvGrpSpPr>
              <p:cNvPr id="93" name="Group 92">
                <a:extLst>
                  <a:ext uri="{FF2B5EF4-FFF2-40B4-BE49-F238E27FC236}">
                    <a16:creationId xmlns="" xmlns:a16="http://schemas.microsoft.com/office/drawing/2014/main" id="{C2B01F9F-8FF7-45E8-BE53-F4EA8CE9909B}"/>
                  </a:ext>
                </a:extLst>
              </p:cNvPr>
              <p:cNvGrpSpPr/>
              <p:nvPr/>
            </p:nvGrpSpPr>
            <p:grpSpPr>
              <a:xfrm>
                <a:off x="1224262" y="4947946"/>
                <a:ext cx="2086621" cy="236800"/>
                <a:chOff x="1224263" y="4947941"/>
                <a:chExt cx="1997719" cy="202187"/>
              </a:xfrm>
            </p:grpSpPr>
            <p:sp>
              <p:nvSpPr>
                <p:cNvPr id="99" name="Rectangle 98">
                  <a:extLst>
                    <a:ext uri="{FF2B5EF4-FFF2-40B4-BE49-F238E27FC236}">
                      <a16:creationId xmlns="" xmlns:a16="http://schemas.microsoft.com/office/drawing/2014/main" id="{3D0221C1-BA0A-4D8D-9C11-5C933D00DA72}"/>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Logging</a:t>
                  </a:r>
                </a:p>
              </p:txBody>
            </p:sp>
            <p:sp>
              <p:nvSpPr>
                <p:cNvPr id="100" name="Rectangle 99">
                  <a:extLst>
                    <a:ext uri="{FF2B5EF4-FFF2-40B4-BE49-F238E27FC236}">
                      <a16:creationId xmlns="" xmlns:a16="http://schemas.microsoft.com/office/drawing/2014/main" id="{35CFB401-3ECC-4F50-A8DA-09EA2E8C7809}"/>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Auditing</a:t>
                  </a:r>
                </a:p>
              </p:txBody>
            </p:sp>
          </p:grpSp>
          <p:grpSp>
            <p:nvGrpSpPr>
              <p:cNvPr id="94" name="Group 93">
                <a:extLst>
                  <a:ext uri="{FF2B5EF4-FFF2-40B4-BE49-F238E27FC236}">
                    <a16:creationId xmlns="" xmlns:a16="http://schemas.microsoft.com/office/drawing/2014/main" id="{5870D39F-00A7-4701-AA5E-06CE039AFF8B}"/>
                  </a:ext>
                </a:extLst>
              </p:cNvPr>
              <p:cNvGrpSpPr/>
              <p:nvPr/>
            </p:nvGrpSpPr>
            <p:grpSpPr>
              <a:xfrm>
                <a:off x="1054507" y="4764072"/>
                <a:ext cx="2368143" cy="153727"/>
                <a:chOff x="1054507" y="4764072"/>
                <a:chExt cx="2368143" cy="153727"/>
              </a:xfrm>
            </p:grpSpPr>
            <p:grpSp>
              <p:nvGrpSpPr>
                <p:cNvPr id="95" name="Group 94">
                  <a:extLst>
                    <a:ext uri="{FF2B5EF4-FFF2-40B4-BE49-F238E27FC236}">
                      <a16:creationId xmlns="" xmlns:a16="http://schemas.microsoft.com/office/drawing/2014/main" id="{DB803299-27FB-4036-BE9F-AB56ED7A5D6F}"/>
                    </a:ext>
                  </a:extLst>
                </p:cNvPr>
                <p:cNvGrpSpPr/>
                <p:nvPr/>
              </p:nvGrpSpPr>
              <p:grpSpPr>
                <a:xfrm>
                  <a:off x="1205240" y="4764072"/>
                  <a:ext cx="2217410" cy="144655"/>
                  <a:chOff x="1237953" y="2049432"/>
                  <a:chExt cx="3198317" cy="208646"/>
                </a:xfrm>
              </p:grpSpPr>
              <p:cxnSp>
                <p:nvCxnSpPr>
                  <p:cNvPr id="97" name="Straight Connector 96">
                    <a:extLst>
                      <a:ext uri="{FF2B5EF4-FFF2-40B4-BE49-F238E27FC236}">
                        <a16:creationId xmlns="" xmlns:a16="http://schemas.microsoft.com/office/drawing/2014/main" id="{748C71C8-084B-4D0F-AE2A-7D3385AC48E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 xmlns:a16="http://schemas.microsoft.com/office/drawing/2014/main" id="{6AE16560-94AD-4652-BFC6-58A698C2176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Logging &amp; Auditing</a:t>
                    </a:r>
                  </a:p>
                </p:txBody>
              </p:sp>
            </p:grpSp>
            <p:sp>
              <p:nvSpPr>
                <p:cNvPr id="96" name="Freeform 24">
                  <a:extLst>
                    <a:ext uri="{FF2B5EF4-FFF2-40B4-BE49-F238E27FC236}">
                      <a16:creationId xmlns="" xmlns:a16="http://schemas.microsoft.com/office/drawing/2014/main" id="{43F387B8-C06B-4D14-BF30-526A0017AEB2}"/>
                    </a:ext>
                  </a:extLst>
                </p:cNvPr>
                <p:cNvSpPr>
                  <a:spLocks noEditPoints="1"/>
                </p:cNvSpPr>
                <p:nvPr/>
              </p:nvSpPr>
              <p:spPr bwMode="auto">
                <a:xfrm>
                  <a:off x="1054507" y="4771258"/>
                  <a:ext cx="157550" cy="146541"/>
                </a:xfrm>
                <a:custGeom>
                  <a:avLst/>
                  <a:gdLst/>
                  <a:ahLst/>
                  <a:cxnLst>
                    <a:cxn ang="0">
                      <a:pos x="141" y="16"/>
                    </a:cxn>
                    <a:cxn ang="0">
                      <a:pos x="145" y="28"/>
                    </a:cxn>
                    <a:cxn ang="0">
                      <a:pos x="25" y="36"/>
                    </a:cxn>
                    <a:cxn ang="0">
                      <a:pos x="0" y="4"/>
                    </a:cxn>
                    <a:cxn ang="0">
                      <a:pos x="50" y="0"/>
                    </a:cxn>
                    <a:cxn ang="0">
                      <a:pos x="57" y="13"/>
                    </a:cxn>
                    <a:cxn ang="0">
                      <a:pos x="36" y="35"/>
                    </a:cxn>
                    <a:cxn ang="0">
                      <a:pos x="176" y="38"/>
                    </a:cxn>
                    <a:cxn ang="0">
                      <a:pos x="151" y="58"/>
                    </a:cxn>
                    <a:cxn ang="0">
                      <a:pos x="108" y="86"/>
                    </a:cxn>
                    <a:cxn ang="0">
                      <a:pos x="104" y="103"/>
                    </a:cxn>
                    <a:cxn ang="0">
                      <a:pos x="3" y="118"/>
                    </a:cxn>
                    <a:cxn ang="0">
                      <a:pos x="31" y="38"/>
                    </a:cxn>
                    <a:cxn ang="0">
                      <a:pos x="155" y="93"/>
                    </a:cxn>
                    <a:cxn ang="0">
                      <a:pos x="133" y="94"/>
                    </a:cxn>
                    <a:cxn ang="0">
                      <a:pos x="137" y="82"/>
                    </a:cxn>
                    <a:cxn ang="0">
                      <a:pos x="155" y="86"/>
                    </a:cxn>
                    <a:cxn ang="0">
                      <a:pos x="137" y="64"/>
                    </a:cxn>
                    <a:cxn ang="0">
                      <a:pos x="173" y="86"/>
                    </a:cxn>
                    <a:cxn ang="0">
                      <a:pos x="161" y="95"/>
                    </a:cxn>
                    <a:cxn ang="0">
                      <a:pos x="151" y="76"/>
                    </a:cxn>
                    <a:cxn ang="0">
                      <a:pos x="127" y="86"/>
                    </a:cxn>
                    <a:cxn ang="0">
                      <a:pos x="115" y="95"/>
                    </a:cxn>
                    <a:cxn ang="0">
                      <a:pos x="137" y="64"/>
                    </a:cxn>
                    <a:cxn ang="0">
                      <a:pos x="150" y="109"/>
                    </a:cxn>
                    <a:cxn ang="0">
                      <a:pos x="147" y="121"/>
                    </a:cxn>
                    <a:cxn ang="0">
                      <a:pos x="140" y="131"/>
                    </a:cxn>
                    <a:cxn ang="0">
                      <a:pos x="137" y="121"/>
                    </a:cxn>
                    <a:cxn ang="0">
                      <a:pos x="113" y="100"/>
                    </a:cxn>
                    <a:cxn ang="0">
                      <a:pos x="177" y="103"/>
                    </a:cxn>
                    <a:cxn ang="0">
                      <a:pos x="174" y="139"/>
                    </a:cxn>
                    <a:cxn ang="0">
                      <a:pos x="111" y="137"/>
                    </a:cxn>
                    <a:cxn ang="0">
                      <a:pos x="113" y="100"/>
                    </a:cxn>
                  </a:cxnLst>
                  <a:rect l="0" t="0" r="r" b="b"/>
                  <a:pathLst>
                    <a:path w="177" h="139">
                      <a:moveTo>
                        <a:pt x="61" y="16"/>
                      </a:moveTo>
                      <a:cubicBezTo>
                        <a:pt x="141" y="16"/>
                        <a:pt x="141" y="16"/>
                        <a:pt x="141" y="16"/>
                      </a:cubicBezTo>
                      <a:cubicBezTo>
                        <a:pt x="143" y="16"/>
                        <a:pt x="145" y="18"/>
                        <a:pt x="145" y="21"/>
                      </a:cubicBezTo>
                      <a:cubicBezTo>
                        <a:pt x="145" y="28"/>
                        <a:pt x="145" y="28"/>
                        <a:pt x="145" y="28"/>
                      </a:cubicBezTo>
                      <a:cubicBezTo>
                        <a:pt x="36" y="28"/>
                        <a:pt x="36" y="28"/>
                        <a:pt x="36" y="28"/>
                      </a:cubicBezTo>
                      <a:cubicBezTo>
                        <a:pt x="31" y="28"/>
                        <a:pt x="26" y="31"/>
                        <a:pt x="25" y="36"/>
                      </a:cubicBezTo>
                      <a:cubicBezTo>
                        <a:pt x="0" y="100"/>
                        <a:pt x="0" y="100"/>
                        <a:pt x="0" y="100"/>
                      </a:cubicBezTo>
                      <a:cubicBezTo>
                        <a:pt x="0" y="4"/>
                        <a:pt x="0" y="4"/>
                        <a:pt x="0" y="4"/>
                      </a:cubicBezTo>
                      <a:cubicBezTo>
                        <a:pt x="0" y="2"/>
                        <a:pt x="2" y="0"/>
                        <a:pt x="4" y="0"/>
                      </a:cubicBezTo>
                      <a:cubicBezTo>
                        <a:pt x="50" y="0"/>
                        <a:pt x="50" y="0"/>
                        <a:pt x="50" y="0"/>
                      </a:cubicBezTo>
                      <a:cubicBezTo>
                        <a:pt x="52" y="0"/>
                        <a:pt x="53" y="2"/>
                        <a:pt x="54" y="4"/>
                      </a:cubicBezTo>
                      <a:cubicBezTo>
                        <a:pt x="57" y="13"/>
                        <a:pt x="57" y="13"/>
                        <a:pt x="57" y="13"/>
                      </a:cubicBezTo>
                      <a:cubicBezTo>
                        <a:pt x="58" y="15"/>
                        <a:pt x="59" y="16"/>
                        <a:pt x="61" y="16"/>
                      </a:cubicBezTo>
                      <a:moveTo>
                        <a:pt x="36" y="35"/>
                      </a:moveTo>
                      <a:cubicBezTo>
                        <a:pt x="174" y="35"/>
                        <a:pt x="174" y="35"/>
                        <a:pt x="174" y="35"/>
                      </a:cubicBezTo>
                      <a:cubicBezTo>
                        <a:pt x="176" y="35"/>
                        <a:pt x="177" y="36"/>
                        <a:pt x="176" y="38"/>
                      </a:cubicBezTo>
                      <a:cubicBezTo>
                        <a:pt x="167" y="62"/>
                        <a:pt x="167" y="62"/>
                        <a:pt x="167" y="62"/>
                      </a:cubicBezTo>
                      <a:cubicBezTo>
                        <a:pt x="162" y="59"/>
                        <a:pt x="157" y="58"/>
                        <a:pt x="151" y="58"/>
                      </a:cubicBezTo>
                      <a:cubicBezTo>
                        <a:pt x="137" y="58"/>
                        <a:pt x="137" y="58"/>
                        <a:pt x="137" y="58"/>
                      </a:cubicBezTo>
                      <a:cubicBezTo>
                        <a:pt x="121" y="58"/>
                        <a:pt x="108" y="70"/>
                        <a:pt x="108" y="86"/>
                      </a:cubicBezTo>
                      <a:cubicBezTo>
                        <a:pt x="108" y="96"/>
                        <a:pt x="108" y="96"/>
                        <a:pt x="108" y="96"/>
                      </a:cubicBezTo>
                      <a:cubicBezTo>
                        <a:pt x="106" y="97"/>
                        <a:pt x="104" y="100"/>
                        <a:pt x="104" y="103"/>
                      </a:cubicBezTo>
                      <a:cubicBezTo>
                        <a:pt x="104" y="118"/>
                        <a:pt x="104" y="118"/>
                        <a:pt x="104" y="118"/>
                      </a:cubicBezTo>
                      <a:cubicBezTo>
                        <a:pt x="3" y="118"/>
                        <a:pt x="3" y="118"/>
                        <a:pt x="3" y="118"/>
                      </a:cubicBezTo>
                      <a:cubicBezTo>
                        <a:pt x="2" y="118"/>
                        <a:pt x="1" y="117"/>
                        <a:pt x="1" y="115"/>
                      </a:cubicBezTo>
                      <a:cubicBezTo>
                        <a:pt x="31" y="38"/>
                        <a:pt x="31" y="38"/>
                        <a:pt x="31" y="38"/>
                      </a:cubicBezTo>
                      <a:cubicBezTo>
                        <a:pt x="32" y="36"/>
                        <a:pt x="34" y="35"/>
                        <a:pt x="36" y="35"/>
                      </a:cubicBezTo>
                      <a:moveTo>
                        <a:pt x="155" y="93"/>
                      </a:moveTo>
                      <a:cubicBezTo>
                        <a:pt x="154" y="94"/>
                        <a:pt x="154" y="94"/>
                        <a:pt x="154" y="94"/>
                      </a:cubicBezTo>
                      <a:cubicBezTo>
                        <a:pt x="133" y="94"/>
                        <a:pt x="133" y="94"/>
                        <a:pt x="133" y="94"/>
                      </a:cubicBezTo>
                      <a:cubicBezTo>
                        <a:pt x="133" y="86"/>
                        <a:pt x="133" y="86"/>
                        <a:pt x="133" y="86"/>
                      </a:cubicBezTo>
                      <a:cubicBezTo>
                        <a:pt x="133" y="84"/>
                        <a:pt x="135" y="82"/>
                        <a:pt x="137" y="82"/>
                      </a:cubicBezTo>
                      <a:cubicBezTo>
                        <a:pt x="151" y="82"/>
                        <a:pt x="151" y="82"/>
                        <a:pt x="151" y="82"/>
                      </a:cubicBezTo>
                      <a:cubicBezTo>
                        <a:pt x="153" y="82"/>
                        <a:pt x="155" y="84"/>
                        <a:pt x="155" y="86"/>
                      </a:cubicBezTo>
                      <a:lnTo>
                        <a:pt x="155" y="93"/>
                      </a:lnTo>
                      <a:close/>
                      <a:moveTo>
                        <a:pt x="137" y="64"/>
                      </a:moveTo>
                      <a:cubicBezTo>
                        <a:pt x="151" y="64"/>
                        <a:pt x="151" y="64"/>
                        <a:pt x="151" y="64"/>
                      </a:cubicBezTo>
                      <a:cubicBezTo>
                        <a:pt x="163" y="64"/>
                        <a:pt x="173" y="74"/>
                        <a:pt x="173" y="86"/>
                      </a:cubicBezTo>
                      <a:cubicBezTo>
                        <a:pt x="173" y="95"/>
                        <a:pt x="173" y="95"/>
                        <a:pt x="173" y="95"/>
                      </a:cubicBezTo>
                      <a:cubicBezTo>
                        <a:pt x="161" y="95"/>
                        <a:pt x="161" y="95"/>
                        <a:pt x="161" y="95"/>
                      </a:cubicBezTo>
                      <a:cubicBezTo>
                        <a:pt x="161" y="86"/>
                        <a:pt x="161" y="86"/>
                        <a:pt x="161" y="86"/>
                      </a:cubicBezTo>
                      <a:cubicBezTo>
                        <a:pt x="161" y="81"/>
                        <a:pt x="156" y="76"/>
                        <a:pt x="151" y="76"/>
                      </a:cubicBezTo>
                      <a:cubicBezTo>
                        <a:pt x="137" y="76"/>
                        <a:pt x="137" y="76"/>
                        <a:pt x="137" y="76"/>
                      </a:cubicBezTo>
                      <a:cubicBezTo>
                        <a:pt x="131" y="76"/>
                        <a:pt x="127" y="81"/>
                        <a:pt x="127" y="86"/>
                      </a:cubicBezTo>
                      <a:cubicBezTo>
                        <a:pt x="127" y="95"/>
                        <a:pt x="127" y="95"/>
                        <a:pt x="127" y="95"/>
                      </a:cubicBezTo>
                      <a:cubicBezTo>
                        <a:pt x="115" y="95"/>
                        <a:pt x="115" y="95"/>
                        <a:pt x="115" y="95"/>
                      </a:cubicBezTo>
                      <a:cubicBezTo>
                        <a:pt x="115" y="86"/>
                        <a:pt x="115" y="86"/>
                        <a:pt x="115" y="86"/>
                      </a:cubicBezTo>
                      <a:cubicBezTo>
                        <a:pt x="115" y="74"/>
                        <a:pt x="125" y="64"/>
                        <a:pt x="137" y="64"/>
                      </a:cubicBezTo>
                      <a:moveTo>
                        <a:pt x="137" y="109"/>
                      </a:moveTo>
                      <a:cubicBezTo>
                        <a:pt x="150" y="109"/>
                        <a:pt x="150" y="109"/>
                        <a:pt x="150" y="109"/>
                      </a:cubicBezTo>
                      <a:cubicBezTo>
                        <a:pt x="150" y="121"/>
                        <a:pt x="150" y="121"/>
                        <a:pt x="150" y="121"/>
                      </a:cubicBezTo>
                      <a:cubicBezTo>
                        <a:pt x="147" y="121"/>
                        <a:pt x="147" y="121"/>
                        <a:pt x="147" y="121"/>
                      </a:cubicBezTo>
                      <a:cubicBezTo>
                        <a:pt x="147" y="131"/>
                        <a:pt x="147" y="131"/>
                        <a:pt x="147" y="131"/>
                      </a:cubicBezTo>
                      <a:cubicBezTo>
                        <a:pt x="140" y="131"/>
                        <a:pt x="140" y="131"/>
                        <a:pt x="140" y="131"/>
                      </a:cubicBezTo>
                      <a:cubicBezTo>
                        <a:pt x="140" y="121"/>
                        <a:pt x="140" y="121"/>
                        <a:pt x="140" y="121"/>
                      </a:cubicBezTo>
                      <a:cubicBezTo>
                        <a:pt x="137" y="121"/>
                        <a:pt x="137" y="121"/>
                        <a:pt x="137" y="121"/>
                      </a:cubicBezTo>
                      <a:lnTo>
                        <a:pt x="137" y="109"/>
                      </a:lnTo>
                      <a:close/>
                      <a:moveTo>
                        <a:pt x="113" y="100"/>
                      </a:moveTo>
                      <a:cubicBezTo>
                        <a:pt x="174" y="100"/>
                        <a:pt x="174" y="100"/>
                        <a:pt x="174" y="100"/>
                      </a:cubicBezTo>
                      <a:cubicBezTo>
                        <a:pt x="176" y="100"/>
                        <a:pt x="177" y="102"/>
                        <a:pt x="177" y="103"/>
                      </a:cubicBezTo>
                      <a:cubicBezTo>
                        <a:pt x="177" y="137"/>
                        <a:pt x="177" y="137"/>
                        <a:pt x="177" y="137"/>
                      </a:cubicBezTo>
                      <a:cubicBezTo>
                        <a:pt x="177" y="138"/>
                        <a:pt x="176" y="139"/>
                        <a:pt x="174" y="139"/>
                      </a:cubicBezTo>
                      <a:cubicBezTo>
                        <a:pt x="113" y="139"/>
                        <a:pt x="113" y="139"/>
                        <a:pt x="113" y="139"/>
                      </a:cubicBezTo>
                      <a:cubicBezTo>
                        <a:pt x="112" y="139"/>
                        <a:pt x="111" y="138"/>
                        <a:pt x="111" y="137"/>
                      </a:cubicBezTo>
                      <a:cubicBezTo>
                        <a:pt x="111" y="103"/>
                        <a:pt x="111" y="103"/>
                        <a:pt x="111" y="103"/>
                      </a:cubicBezTo>
                      <a:cubicBezTo>
                        <a:pt x="111" y="102"/>
                        <a:pt x="112" y="100"/>
                        <a:pt x="113" y="10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
          <p:nvSpPr>
            <p:cNvPr id="23" name="Rectangle 22">
              <a:extLst>
                <a:ext uri="{FF2B5EF4-FFF2-40B4-BE49-F238E27FC236}">
                  <a16:creationId xmlns="" xmlns:a16="http://schemas.microsoft.com/office/drawing/2014/main" id="{2259F468-9B5F-440C-B7A5-13CD263A8B8C}"/>
                </a:ext>
              </a:extLst>
            </p:cNvPr>
            <p:cNvSpPr/>
            <p:nvPr/>
          </p:nvSpPr>
          <p:spPr>
            <a:xfrm>
              <a:off x="3780218" y="4947942"/>
              <a:ext cx="1025969"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Monitoring &amp; Alerting</a:t>
              </a:r>
            </a:p>
          </p:txBody>
        </p:sp>
        <p:sp>
          <p:nvSpPr>
            <p:cNvPr id="24" name="Rectangle 23">
              <a:extLst>
                <a:ext uri="{FF2B5EF4-FFF2-40B4-BE49-F238E27FC236}">
                  <a16:creationId xmlns="" xmlns:a16="http://schemas.microsoft.com/office/drawing/2014/main" id="{4AFD3E21-9FA8-4464-9040-55D6F68640CC}"/>
                </a:ext>
              </a:extLst>
            </p:cNvPr>
            <p:cNvSpPr/>
            <p:nvPr/>
          </p:nvSpPr>
          <p:spPr>
            <a:xfrm>
              <a:off x="4310545" y="522036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UEBA</a:t>
              </a:r>
            </a:p>
          </p:txBody>
        </p:sp>
        <p:sp>
          <p:nvSpPr>
            <p:cNvPr id="25" name="Rectangle 24">
              <a:extLst>
                <a:ext uri="{FF2B5EF4-FFF2-40B4-BE49-F238E27FC236}">
                  <a16:creationId xmlns="" xmlns:a16="http://schemas.microsoft.com/office/drawing/2014/main" id="{0B23FAEA-C77A-4E30-8D92-883154DEC62D}"/>
                </a:ext>
              </a:extLst>
            </p:cNvPr>
            <p:cNvSpPr/>
            <p:nvPr/>
          </p:nvSpPr>
          <p:spPr>
            <a:xfrm>
              <a:off x="4840871" y="494794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Threat Intelligence</a:t>
              </a:r>
            </a:p>
          </p:txBody>
        </p:sp>
        <p:grpSp>
          <p:nvGrpSpPr>
            <p:cNvPr id="26" name="Group 25">
              <a:extLst>
                <a:ext uri="{FF2B5EF4-FFF2-40B4-BE49-F238E27FC236}">
                  <a16:creationId xmlns="" xmlns:a16="http://schemas.microsoft.com/office/drawing/2014/main" id="{A953BE81-995E-4049-B28A-4F2C5B101728}"/>
                </a:ext>
              </a:extLst>
            </p:cNvPr>
            <p:cNvGrpSpPr/>
            <p:nvPr/>
          </p:nvGrpSpPr>
          <p:grpSpPr>
            <a:xfrm>
              <a:off x="6336174" y="4947946"/>
              <a:ext cx="2086621" cy="236800"/>
              <a:chOff x="1224263" y="4947941"/>
              <a:chExt cx="1997719" cy="202187"/>
            </a:xfrm>
          </p:grpSpPr>
          <p:sp>
            <p:nvSpPr>
              <p:cNvPr id="91" name="Rectangle 90">
                <a:extLst>
                  <a:ext uri="{FF2B5EF4-FFF2-40B4-BE49-F238E27FC236}">
                    <a16:creationId xmlns="" xmlns:a16="http://schemas.microsoft.com/office/drawing/2014/main" id="{C4F4757C-79B8-4BDD-AD6C-52CB172AC697}"/>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Automated Patch Management</a:t>
                </a:r>
              </a:p>
            </p:txBody>
          </p:sp>
          <p:sp>
            <p:nvSpPr>
              <p:cNvPr id="92" name="Rectangle 91">
                <a:extLst>
                  <a:ext uri="{FF2B5EF4-FFF2-40B4-BE49-F238E27FC236}">
                    <a16:creationId xmlns="" xmlns:a16="http://schemas.microsoft.com/office/drawing/2014/main" id="{650D8E7C-2018-4960-A477-B376B3ABE428}"/>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Vulnerability Remediation</a:t>
                </a:r>
              </a:p>
            </p:txBody>
          </p:sp>
        </p:grpSp>
        <p:grpSp>
          <p:nvGrpSpPr>
            <p:cNvPr id="27" name="Group 26">
              <a:extLst>
                <a:ext uri="{FF2B5EF4-FFF2-40B4-BE49-F238E27FC236}">
                  <a16:creationId xmlns="" xmlns:a16="http://schemas.microsoft.com/office/drawing/2014/main" id="{10D936BB-015C-49E3-9647-D2D92852B0EB}"/>
                </a:ext>
              </a:extLst>
            </p:cNvPr>
            <p:cNvGrpSpPr/>
            <p:nvPr/>
          </p:nvGrpSpPr>
          <p:grpSpPr>
            <a:xfrm>
              <a:off x="8892130" y="4947946"/>
              <a:ext cx="2147345" cy="236800"/>
              <a:chOff x="1224263" y="4947941"/>
              <a:chExt cx="2055856" cy="202187"/>
            </a:xfrm>
          </p:grpSpPr>
          <p:sp>
            <p:nvSpPr>
              <p:cNvPr id="89" name="Rectangle 88">
                <a:extLst>
                  <a:ext uri="{FF2B5EF4-FFF2-40B4-BE49-F238E27FC236}">
                    <a16:creationId xmlns="" xmlns:a16="http://schemas.microsoft.com/office/drawing/2014/main" id="{7DCE0C87-6226-4DC0-AA3B-317785C3BD78}"/>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Policy Orchestration</a:t>
                </a:r>
              </a:p>
            </p:txBody>
          </p:sp>
          <p:sp>
            <p:nvSpPr>
              <p:cNvPr id="90" name="Rectangle 89">
                <a:extLst>
                  <a:ext uri="{FF2B5EF4-FFF2-40B4-BE49-F238E27FC236}">
                    <a16:creationId xmlns="" xmlns:a16="http://schemas.microsoft.com/office/drawing/2014/main" id="{19499537-11D5-40A6-BF52-FE5263E81CB6}"/>
                  </a:ext>
                </a:extLst>
              </p:cNvPr>
              <p:cNvSpPr/>
              <p:nvPr/>
            </p:nvSpPr>
            <p:spPr>
              <a:xfrm>
                <a:off x="2239726" y="4947941"/>
                <a:ext cx="1040393"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Change &amp; Configuration Rule Orchestration</a:t>
                </a:r>
              </a:p>
            </p:txBody>
          </p:sp>
        </p:grpSp>
        <p:sp>
          <p:nvSpPr>
            <p:cNvPr id="28" name="Rectangle 27">
              <a:extLst>
                <a:ext uri="{FF2B5EF4-FFF2-40B4-BE49-F238E27FC236}">
                  <a16:creationId xmlns="" xmlns:a16="http://schemas.microsoft.com/office/drawing/2014/main" id="{4843CD10-6C82-4CCE-84F3-8E2FF3399C8E}"/>
                </a:ext>
              </a:extLst>
            </p:cNvPr>
            <p:cNvSpPr/>
            <p:nvPr/>
          </p:nvSpPr>
          <p:spPr>
            <a:xfrm>
              <a:off x="992189" y="5537665"/>
              <a:ext cx="10209211" cy="256178"/>
            </a:xfrm>
            <a:prstGeom prst="rect">
              <a:avLst/>
            </a:prstGeom>
            <a:solidFill>
              <a:srgbClr val="00A3A1"/>
            </a:solidFill>
            <a:ln w="6350">
              <a:solidFill>
                <a:srgbClr val="00A3A1"/>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9" name="Rectangle 28">
              <a:extLst>
                <a:ext uri="{FF2B5EF4-FFF2-40B4-BE49-F238E27FC236}">
                  <a16:creationId xmlns="" xmlns:a16="http://schemas.microsoft.com/office/drawing/2014/main" id="{ACAEDB96-4D8A-4526-A21B-905D711747DA}"/>
                </a:ext>
              </a:extLst>
            </p:cNvPr>
            <p:cNvSpPr/>
            <p:nvPr/>
          </p:nvSpPr>
          <p:spPr>
            <a:xfrm>
              <a:off x="1469309" y="5588810"/>
              <a:ext cx="1675139" cy="153888"/>
            </a:xfrm>
            <a:prstGeom prst="rect">
              <a:avLst/>
            </a:prstGeom>
          </p:spPr>
          <p:txBody>
            <a:bodyPr wrap="square" lIns="0" tIns="0" rIns="0" bIns="0">
              <a:spAutoFit/>
            </a:bodyPr>
            <a:lstStyle/>
            <a:p>
              <a:r>
                <a:rPr lang="en-US" sz="1000" b="1" dirty="0">
                  <a:solidFill>
                    <a:schemeClr val="bg1"/>
                  </a:solidFill>
                </a:rPr>
                <a:t>Access Management</a:t>
              </a:r>
            </a:p>
          </p:txBody>
        </p:sp>
        <p:sp>
          <p:nvSpPr>
            <p:cNvPr id="30" name="Rectangle 29">
              <a:extLst>
                <a:ext uri="{FF2B5EF4-FFF2-40B4-BE49-F238E27FC236}">
                  <a16:creationId xmlns="" xmlns:a16="http://schemas.microsoft.com/office/drawing/2014/main" id="{D1428BEA-15A5-4516-8BA7-2A5E56A783EE}"/>
                </a:ext>
              </a:extLst>
            </p:cNvPr>
            <p:cNvSpPr/>
            <p:nvPr/>
          </p:nvSpPr>
          <p:spPr>
            <a:xfrm>
              <a:off x="992189" y="5828649"/>
              <a:ext cx="10209211" cy="256178"/>
            </a:xfrm>
            <a:prstGeom prst="rect">
              <a:avLst/>
            </a:prstGeom>
            <a:solidFill>
              <a:srgbClr val="EAAA00"/>
            </a:solidFill>
            <a:ln w="6350">
              <a:solidFill>
                <a:srgbClr val="EAAA00"/>
              </a:solidFill>
              <a:prstDash val="lgDash"/>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31" name="Rectangle 30">
              <a:extLst>
                <a:ext uri="{FF2B5EF4-FFF2-40B4-BE49-F238E27FC236}">
                  <a16:creationId xmlns="" xmlns:a16="http://schemas.microsoft.com/office/drawing/2014/main" id="{2BD94271-2D40-40C2-9ED7-8122236DD323}"/>
                </a:ext>
              </a:extLst>
            </p:cNvPr>
            <p:cNvSpPr/>
            <p:nvPr/>
          </p:nvSpPr>
          <p:spPr>
            <a:xfrm>
              <a:off x="1469309" y="5879794"/>
              <a:ext cx="1675139" cy="153888"/>
            </a:xfrm>
            <a:prstGeom prst="rect">
              <a:avLst/>
            </a:prstGeom>
          </p:spPr>
          <p:txBody>
            <a:bodyPr wrap="square" lIns="0" tIns="0" rIns="0" bIns="0">
              <a:spAutoFit/>
            </a:bodyPr>
            <a:lstStyle/>
            <a:p>
              <a:r>
                <a:rPr lang="en-US" sz="1000" b="1" dirty="0">
                  <a:solidFill>
                    <a:schemeClr val="bg1"/>
                  </a:solidFill>
                </a:rPr>
                <a:t>Availability &amp; Scalability</a:t>
              </a:r>
            </a:p>
          </p:txBody>
        </p:sp>
        <p:grpSp>
          <p:nvGrpSpPr>
            <p:cNvPr id="32" name="Group 31">
              <a:extLst>
                <a:ext uri="{FF2B5EF4-FFF2-40B4-BE49-F238E27FC236}">
                  <a16:creationId xmlns="" xmlns:a16="http://schemas.microsoft.com/office/drawing/2014/main" id="{F3787F17-1A2F-4A72-8621-7FB0BFDF2044}"/>
                </a:ext>
              </a:extLst>
            </p:cNvPr>
            <p:cNvGrpSpPr/>
            <p:nvPr/>
          </p:nvGrpSpPr>
          <p:grpSpPr>
            <a:xfrm>
              <a:off x="992189" y="1664831"/>
              <a:ext cx="10209211" cy="256178"/>
              <a:chOff x="992189" y="1664831"/>
              <a:chExt cx="10209211" cy="256178"/>
            </a:xfrm>
          </p:grpSpPr>
          <p:sp>
            <p:nvSpPr>
              <p:cNvPr id="75" name="Rectangle 74">
                <a:extLst>
                  <a:ext uri="{FF2B5EF4-FFF2-40B4-BE49-F238E27FC236}">
                    <a16:creationId xmlns="" xmlns:a16="http://schemas.microsoft.com/office/drawing/2014/main" id="{1F839F98-750E-4D0F-A73C-BD02ACCDC04E}"/>
                  </a:ext>
                </a:extLst>
              </p:cNvPr>
              <p:cNvSpPr/>
              <p:nvPr/>
            </p:nvSpPr>
            <p:spPr>
              <a:xfrm>
                <a:off x="992189" y="1664831"/>
                <a:ext cx="10209211" cy="256178"/>
              </a:xfrm>
              <a:prstGeom prst="rect">
                <a:avLst/>
              </a:prstGeom>
              <a:solidFill>
                <a:srgbClr val="483698"/>
              </a:solidFill>
              <a:ln w="6350">
                <a:solidFill>
                  <a:srgbClr val="483698"/>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grpSp>
            <p:nvGrpSpPr>
              <p:cNvPr id="76" name="Group 5">
                <a:extLst>
                  <a:ext uri="{FF2B5EF4-FFF2-40B4-BE49-F238E27FC236}">
                    <a16:creationId xmlns="" xmlns:a16="http://schemas.microsoft.com/office/drawing/2014/main" id="{8FD6CFB0-F9D1-44A6-A753-55373D0CC80F}"/>
                  </a:ext>
                </a:extLst>
              </p:cNvPr>
              <p:cNvGrpSpPr>
                <a:grpSpLocks noChangeAspect="1"/>
              </p:cNvGrpSpPr>
              <p:nvPr/>
            </p:nvGrpSpPr>
            <p:grpSpPr bwMode="auto">
              <a:xfrm>
                <a:off x="1065991" y="1705564"/>
                <a:ext cx="192525" cy="174712"/>
                <a:chOff x="263" y="675"/>
                <a:chExt cx="733" cy="674"/>
              </a:xfrm>
              <a:solidFill>
                <a:schemeClr val="bg1"/>
              </a:solidFill>
            </p:grpSpPr>
            <p:sp>
              <p:nvSpPr>
                <p:cNvPr id="81" name="Freeform 6">
                  <a:extLst>
                    <a:ext uri="{FF2B5EF4-FFF2-40B4-BE49-F238E27FC236}">
                      <a16:creationId xmlns="" xmlns:a16="http://schemas.microsoft.com/office/drawing/2014/main" id="{631A15C7-A727-498F-B06C-DDD3954739C7}"/>
                    </a:ext>
                  </a:extLst>
                </p:cNvPr>
                <p:cNvSpPr>
                  <a:spLocks/>
                </p:cNvSpPr>
                <p:nvPr/>
              </p:nvSpPr>
              <p:spPr bwMode="auto">
                <a:xfrm>
                  <a:off x="299" y="675"/>
                  <a:ext cx="673" cy="173"/>
                </a:xfrm>
                <a:custGeom>
                  <a:avLst/>
                  <a:gdLst/>
                  <a:ahLst/>
                  <a:cxnLst>
                    <a:cxn ang="0">
                      <a:pos x="0" y="29"/>
                    </a:cxn>
                    <a:cxn ang="0">
                      <a:pos x="1" y="27"/>
                    </a:cxn>
                    <a:cxn ang="0">
                      <a:pos x="54" y="1"/>
                    </a:cxn>
                    <a:cxn ang="0">
                      <a:pos x="59" y="1"/>
                    </a:cxn>
                    <a:cxn ang="0">
                      <a:pos x="111" y="27"/>
                    </a:cxn>
                    <a:cxn ang="0">
                      <a:pos x="111" y="29"/>
                    </a:cxn>
                    <a:cxn ang="0">
                      <a:pos x="0" y="29"/>
                    </a:cxn>
                  </a:cxnLst>
                  <a:rect l="0" t="0" r="r" b="b"/>
                  <a:pathLst>
                    <a:path w="113" h="29">
                      <a:moveTo>
                        <a:pt x="0" y="29"/>
                      </a:moveTo>
                      <a:cubicBezTo>
                        <a:pt x="0" y="29"/>
                        <a:pt x="0" y="28"/>
                        <a:pt x="1" y="27"/>
                      </a:cubicBezTo>
                      <a:cubicBezTo>
                        <a:pt x="2" y="26"/>
                        <a:pt x="54" y="1"/>
                        <a:pt x="54" y="1"/>
                      </a:cubicBezTo>
                      <a:cubicBezTo>
                        <a:pt x="54" y="1"/>
                        <a:pt x="57" y="0"/>
                        <a:pt x="59" y="1"/>
                      </a:cubicBezTo>
                      <a:cubicBezTo>
                        <a:pt x="61" y="3"/>
                        <a:pt x="111" y="27"/>
                        <a:pt x="111" y="27"/>
                      </a:cubicBezTo>
                      <a:cubicBezTo>
                        <a:pt x="111" y="27"/>
                        <a:pt x="113" y="29"/>
                        <a:pt x="111" y="29"/>
                      </a:cubicBezTo>
                      <a:cubicBezTo>
                        <a:pt x="109" y="29"/>
                        <a:pt x="0" y="29"/>
                        <a:pt x="0" y="2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2" name="Freeform 7">
                  <a:extLst>
                    <a:ext uri="{FF2B5EF4-FFF2-40B4-BE49-F238E27FC236}">
                      <a16:creationId xmlns="" xmlns:a16="http://schemas.microsoft.com/office/drawing/2014/main" id="{B982C9B7-1E37-43FC-AC6B-22390D79FA6D}"/>
                    </a:ext>
                  </a:extLst>
                </p:cNvPr>
                <p:cNvSpPr>
                  <a:spLocks/>
                </p:cNvSpPr>
                <p:nvPr/>
              </p:nvSpPr>
              <p:spPr bwMode="auto">
                <a:xfrm>
                  <a:off x="287" y="860"/>
                  <a:ext cx="691" cy="36"/>
                </a:xfrm>
                <a:custGeom>
                  <a:avLst/>
                  <a:gdLst/>
                  <a:ahLst/>
                  <a:cxnLst>
                    <a:cxn ang="0">
                      <a:pos x="2" y="1"/>
                    </a:cxn>
                    <a:cxn ang="0">
                      <a:pos x="115" y="0"/>
                    </a:cxn>
                    <a:cxn ang="0">
                      <a:pos x="110" y="6"/>
                    </a:cxn>
                    <a:cxn ang="0">
                      <a:pos x="6" y="6"/>
                    </a:cxn>
                    <a:cxn ang="0">
                      <a:pos x="2" y="1"/>
                    </a:cxn>
                  </a:cxnLst>
                  <a:rect l="0" t="0" r="r" b="b"/>
                  <a:pathLst>
                    <a:path w="116" h="6">
                      <a:moveTo>
                        <a:pt x="2" y="1"/>
                      </a:moveTo>
                      <a:cubicBezTo>
                        <a:pt x="115" y="0"/>
                        <a:pt x="115" y="0"/>
                        <a:pt x="115" y="0"/>
                      </a:cubicBezTo>
                      <a:cubicBezTo>
                        <a:pt x="115" y="0"/>
                        <a:pt x="116" y="5"/>
                        <a:pt x="110" y="6"/>
                      </a:cubicBezTo>
                      <a:cubicBezTo>
                        <a:pt x="6" y="6"/>
                        <a:pt x="6" y="6"/>
                        <a:pt x="6" y="6"/>
                      </a:cubicBezTo>
                      <a:cubicBezTo>
                        <a:pt x="6" y="6"/>
                        <a:pt x="0" y="6"/>
                        <a:pt x="2" y="1"/>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3" name="Freeform 8">
                  <a:extLst>
                    <a:ext uri="{FF2B5EF4-FFF2-40B4-BE49-F238E27FC236}">
                      <a16:creationId xmlns="" xmlns:a16="http://schemas.microsoft.com/office/drawing/2014/main" id="{110B81B5-0804-41D2-9604-1ABC352774E4}"/>
                    </a:ext>
                  </a:extLst>
                </p:cNvPr>
                <p:cNvSpPr>
                  <a:spLocks/>
                </p:cNvSpPr>
                <p:nvPr/>
              </p:nvSpPr>
              <p:spPr bwMode="auto">
                <a:xfrm>
                  <a:off x="323" y="920"/>
                  <a:ext cx="149" cy="322"/>
                </a:xfrm>
                <a:custGeom>
                  <a:avLst/>
                  <a:gdLst/>
                  <a:ahLst/>
                  <a:cxnLst>
                    <a:cxn ang="0">
                      <a:pos x="2" y="0"/>
                    </a:cxn>
                    <a:cxn ang="0">
                      <a:pos x="23" y="0"/>
                    </a:cxn>
                    <a:cxn ang="0">
                      <a:pos x="24" y="1"/>
                    </a:cxn>
                    <a:cxn ang="0">
                      <a:pos x="20" y="5"/>
                    </a:cxn>
                    <a:cxn ang="0">
                      <a:pos x="20" y="52"/>
                    </a:cxn>
                    <a:cxn ang="0">
                      <a:pos x="18" y="54"/>
                    </a:cxn>
                    <a:cxn ang="0">
                      <a:pos x="6" y="54"/>
                    </a:cxn>
                    <a:cxn ang="0">
                      <a:pos x="4" y="52"/>
                    </a:cxn>
                    <a:cxn ang="0">
                      <a:pos x="5" y="6"/>
                    </a:cxn>
                    <a:cxn ang="0">
                      <a:pos x="1" y="5"/>
                    </a:cxn>
                    <a:cxn ang="0">
                      <a:pos x="2" y="0"/>
                    </a:cxn>
                  </a:cxnLst>
                  <a:rect l="0" t="0" r="r" b="b"/>
                  <a:pathLst>
                    <a:path w="25" h="54">
                      <a:moveTo>
                        <a:pt x="2" y="0"/>
                      </a:moveTo>
                      <a:cubicBezTo>
                        <a:pt x="23" y="0"/>
                        <a:pt x="23" y="0"/>
                        <a:pt x="23" y="0"/>
                      </a:cubicBezTo>
                      <a:cubicBezTo>
                        <a:pt x="23" y="0"/>
                        <a:pt x="24" y="0"/>
                        <a:pt x="24" y="1"/>
                      </a:cubicBezTo>
                      <a:cubicBezTo>
                        <a:pt x="24" y="2"/>
                        <a:pt x="25" y="6"/>
                        <a:pt x="20" y="5"/>
                      </a:cubicBezTo>
                      <a:cubicBezTo>
                        <a:pt x="20" y="52"/>
                        <a:pt x="20" y="52"/>
                        <a:pt x="20" y="52"/>
                      </a:cubicBezTo>
                      <a:cubicBezTo>
                        <a:pt x="20" y="52"/>
                        <a:pt x="20" y="54"/>
                        <a:pt x="18" y="54"/>
                      </a:cubicBezTo>
                      <a:cubicBezTo>
                        <a:pt x="17" y="54"/>
                        <a:pt x="6" y="54"/>
                        <a:pt x="6" y="54"/>
                      </a:cubicBezTo>
                      <a:cubicBezTo>
                        <a:pt x="6" y="54"/>
                        <a:pt x="4" y="54"/>
                        <a:pt x="4" y="52"/>
                      </a:cubicBezTo>
                      <a:cubicBezTo>
                        <a:pt x="4"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4" name="Freeform 9">
                  <a:extLst>
                    <a:ext uri="{FF2B5EF4-FFF2-40B4-BE49-F238E27FC236}">
                      <a16:creationId xmlns="" xmlns:a16="http://schemas.microsoft.com/office/drawing/2014/main" id="{F120988B-ABFE-4463-9EDA-8CE68AF5F14A}"/>
                    </a:ext>
                  </a:extLst>
                </p:cNvPr>
                <p:cNvSpPr>
                  <a:spLocks/>
                </p:cNvSpPr>
                <p:nvPr/>
              </p:nvSpPr>
              <p:spPr bwMode="auto">
                <a:xfrm>
                  <a:off x="478" y="920"/>
                  <a:ext cx="155" cy="322"/>
                </a:xfrm>
                <a:custGeom>
                  <a:avLst/>
                  <a:gdLst/>
                  <a:ahLst/>
                  <a:cxnLst>
                    <a:cxn ang="0">
                      <a:pos x="2" y="0"/>
                    </a:cxn>
                    <a:cxn ang="0">
                      <a:pos x="23" y="0"/>
                    </a:cxn>
                    <a:cxn ang="0">
                      <a:pos x="25" y="1"/>
                    </a:cxn>
                    <a:cxn ang="0">
                      <a:pos x="21" y="5"/>
                    </a:cxn>
                    <a:cxn ang="0">
                      <a:pos x="21" y="52"/>
                    </a:cxn>
                    <a:cxn ang="0">
                      <a:pos x="19" y="54"/>
                    </a:cxn>
                    <a:cxn ang="0">
                      <a:pos x="7" y="54"/>
                    </a:cxn>
                    <a:cxn ang="0">
                      <a:pos x="5" y="52"/>
                    </a:cxn>
                    <a:cxn ang="0">
                      <a:pos x="5" y="6"/>
                    </a:cxn>
                    <a:cxn ang="0">
                      <a:pos x="1" y="5"/>
                    </a:cxn>
                    <a:cxn ang="0">
                      <a:pos x="2" y="0"/>
                    </a:cxn>
                  </a:cxnLst>
                  <a:rect l="0" t="0" r="r" b="b"/>
                  <a:pathLst>
                    <a:path w="26" h="54">
                      <a:moveTo>
                        <a:pt x="2" y="0"/>
                      </a:moveTo>
                      <a:cubicBezTo>
                        <a:pt x="23" y="0"/>
                        <a:pt x="23" y="0"/>
                        <a:pt x="23" y="0"/>
                      </a:cubicBezTo>
                      <a:cubicBezTo>
                        <a:pt x="23" y="0"/>
                        <a:pt x="25" y="0"/>
                        <a:pt x="25" y="1"/>
                      </a:cubicBezTo>
                      <a:cubicBezTo>
                        <a:pt x="25" y="2"/>
                        <a:pt x="26" y="6"/>
                        <a:pt x="21" y="5"/>
                      </a:cubicBezTo>
                      <a:cubicBezTo>
                        <a:pt x="21" y="52"/>
                        <a:pt x="21" y="52"/>
                        <a:pt x="21" y="52"/>
                      </a:cubicBezTo>
                      <a:cubicBezTo>
                        <a:pt x="21" y="52"/>
                        <a:pt x="21" y="54"/>
                        <a:pt x="19" y="54"/>
                      </a:cubicBezTo>
                      <a:cubicBezTo>
                        <a:pt x="17" y="54"/>
                        <a:pt x="7" y="54"/>
                        <a:pt x="7" y="54"/>
                      </a:cubicBezTo>
                      <a:cubicBezTo>
                        <a:pt x="7" y="54"/>
                        <a:pt x="5" y="54"/>
                        <a:pt x="5" y="52"/>
                      </a:cubicBezTo>
                      <a:cubicBezTo>
                        <a:pt x="5"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5" name="Freeform 10">
                  <a:extLst>
                    <a:ext uri="{FF2B5EF4-FFF2-40B4-BE49-F238E27FC236}">
                      <a16:creationId xmlns="" xmlns:a16="http://schemas.microsoft.com/office/drawing/2014/main" id="{C204CABD-42F0-4D25-86B3-E6776FA47DCA}"/>
                    </a:ext>
                  </a:extLst>
                </p:cNvPr>
                <p:cNvSpPr>
                  <a:spLocks/>
                </p:cNvSpPr>
                <p:nvPr/>
              </p:nvSpPr>
              <p:spPr bwMode="auto">
                <a:xfrm>
                  <a:off x="639" y="914"/>
                  <a:ext cx="149" cy="328"/>
                </a:xfrm>
                <a:custGeom>
                  <a:avLst/>
                  <a:gdLst/>
                  <a:ahLst/>
                  <a:cxnLst>
                    <a:cxn ang="0">
                      <a:pos x="2" y="0"/>
                    </a:cxn>
                    <a:cxn ang="0">
                      <a:pos x="23" y="0"/>
                    </a:cxn>
                    <a:cxn ang="0">
                      <a:pos x="25" y="2"/>
                    </a:cxn>
                    <a:cxn ang="0">
                      <a:pos x="21" y="6"/>
                    </a:cxn>
                    <a:cxn ang="0">
                      <a:pos x="20" y="53"/>
                    </a:cxn>
                    <a:cxn ang="0">
                      <a:pos x="19" y="55"/>
                    </a:cxn>
                    <a:cxn ang="0">
                      <a:pos x="7" y="55"/>
                    </a:cxn>
                    <a:cxn ang="0">
                      <a:pos x="5" y="53"/>
                    </a:cxn>
                    <a:cxn ang="0">
                      <a:pos x="5" y="7"/>
                    </a:cxn>
                    <a:cxn ang="0">
                      <a:pos x="1" y="5"/>
                    </a:cxn>
                    <a:cxn ang="0">
                      <a:pos x="2" y="0"/>
                    </a:cxn>
                  </a:cxnLst>
                  <a:rect l="0" t="0" r="r" b="b"/>
                  <a:pathLst>
                    <a:path w="25" h="55">
                      <a:moveTo>
                        <a:pt x="2" y="0"/>
                      </a:moveTo>
                      <a:cubicBezTo>
                        <a:pt x="23" y="0"/>
                        <a:pt x="23" y="0"/>
                        <a:pt x="23" y="0"/>
                      </a:cubicBezTo>
                      <a:cubicBezTo>
                        <a:pt x="23" y="0"/>
                        <a:pt x="25" y="1"/>
                        <a:pt x="25" y="2"/>
                      </a:cubicBezTo>
                      <a:cubicBezTo>
                        <a:pt x="25" y="2"/>
                        <a:pt x="25" y="7"/>
                        <a:pt x="21" y="6"/>
                      </a:cubicBezTo>
                      <a:cubicBezTo>
                        <a:pt x="20" y="53"/>
                        <a:pt x="20" y="53"/>
                        <a:pt x="20" y="53"/>
                      </a:cubicBezTo>
                      <a:cubicBezTo>
                        <a:pt x="20" y="53"/>
                        <a:pt x="20" y="55"/>
                        <a:pt x="19" y="55"/>
                      </a:cubicBezTo>
                      <a:cubicBezTo>
                        <a:pt x="17" y="55"/>
                        <a:pt x="7" y="55"/>
                        <a:pt x="7" y="55"/>
                      </a:cubicBezTo>
                      <a:cubicBezTo>
                        <a:pt x="7"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6" name="Freeform 11">
                  <a:extLst>
                    <a:ext uri="{FF2B5EF4-FFF2-40B4-BE49-F238E27FC236}">
                      <a16:creationId xmlns="" xmlns:a16="http://schemas.microsoft.com/office/drawing/2014/main" id="{4EEB684A-47DE-43CA-ADBD-785923852643}"/>
                    </a:ext>
                  </a:extLst>
                </p:cNvPr>
                <p:cNvSpPr>
                  <a:spLocks/>
                </p:cNvSpPr>
                <p:nvPr/>
              </p:nvSpPr>
              <p:spPr bwMode="auto">
                <a:xfrm>
                  <a:off x="794" y="914"/>
                  <a:ext cx="149" cy="328"/>
                </a:xfrm>
                <a:custGeom>
                  <a:avLst/>
                  <a:gdLst/>
                  <a:ahLst/>
                  <a:cxnLst>
                    <a:cxn ang="0">
                      <a:pos x="2" y="0"/>
                    </a:cxn>
                    <a:cxn ang="0">
                      <a:pos x="23" y="0"/>
                    </a:cxn>
                    <a:cxn ang="0">
                      <a:pos x="24" y="2"/>
                    </a:cxn>
                    <a:cxn ang="0">
                      <a:pos x="20" y="6"/>
                    </a:cxn>
                    <a:cxn ang="0">
                      <a:pos x="20" y="53"/>
                    </a:cxn>
                    <a:cxn ang="0">
                      <a:pos x="19" y="55"/>
                    </a:cxn>
                    <a:cxn ang="0">
                      <a:pos x="6" y="55"/>
                    </a:cxn>
                    <a:cxn ang="0">
                      <a:pos x="5" y="53"/>
                    </a:cxn>
                    <a:cxn ang="0">
                      <a:pos x="5" y="7"/>
                    </a:cxn>
                    <a:cxn ang="0">
                      <a:pos x="1" y="5"/>
                    </a:cxn>
                    <a:cxn ang="0">
                      <a:pos x="2" y="0"/>
                    </a:cxn>
                  </a:cxnLst>
                  <a:rect l="0" t="0" r="r" b="b"/>
                  <a:pathLst>
                    <a:path w="25" h="55">
                      <a:moveTo>
                        <a:pt x="2" y="0"/>
                      </a:moveTo>
                      <a:cubicBezTo>
                        <a:pt x="23" y="0"/>
                        <a:pt x="23" y="0"/>
                        <a:pt x="23" y="0"/>
                      </a:cubicBezTo>
                      <a:cubicBezTo>
                        <a:pt x="23" y="0"/>
                        <a:pt x="24" y="1"/>
                        <a:pt x="24" y="2"/>
                      </a:cubicBezTo>
                      <a:cubicBezTo>
                        <a:pt x="24" y="2"/>
                        <a:pt x="25" y="7"/>
                        <a:pt x="20" y="6"/>
                      </a:cubicBezTo>
                      <a:cubicBezTo>
                        <a:pt x="20" y="53"/>
                        <a:pt x="20" y="53"/>
                        <a:pt x="20" y="53"/>
                      </a:cubicBezTo>
                      <a:cubicBezTo>
                        <a:pt x="20" y="53"/>
                        <a:pt x="20" y="55"/>
                        <a:pt x="19" y="55"/>
                      </a:cubicBezTo>
                      <a:cubicBezTo>
                        <a:pt x="17" y="55"/>
                        <a:pt x="6" y="55"/>
                        <a:pt x="6" y="55"/>
                      </a:cubicBezTo>
                      <a:cubicBezTo>
                        <a:pt x="6"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7" name="Freeform 12">
                  <a:extLst>
                    <a:ext uri="{FF2B5EF4-FFF2-40B4-BE49-F238E27FC236}">
                      <a16:creationId xmlns="" xmlns:a16="http://schemas.microsoft.com/office/drawing/2014/main" id="{3A3BE17E-3A92-4D30-A2D2-6486448C8D5C}"/>
                    </a:ext>
                  </a:extLst>
                </p:cNvPr>
                <p:cNvSpPr>
                  <a:spLocks/>
                </p:cNvSpPr>
                <p:nvPr/>
              </p:nvSpPr>
              <p:spPr bwMode="auto">
                <a:xfrm>
                  <a:off x="299" y="1248"/>
                  <a:ext cx="667" cy="41"/>
                </a:xfrm>
                <a:custGeom>
                  <a:avLst/>
                  <a:gdLst/>
                  <a:ahLst/>
                  <a:cxnLst>
                    <a:cxn ang="0">
                      <a:pos x="112" y="5"/>
                    </a:cxn>
                    <a:cxn ang="0">
                      <a:pos x="110" y="7"/>
                    </a:cxn>
                    <a:cxn ang="0">
                      <a:pos x="2" y="7"/>
                    </a:cxn>
                    <a:cxn ang="0">
                      <a:pos x="0" y="5"/>
                    </a:cxn>
                    <a:cxn ang="0">
                      <a:pos x="0" y="2"/>
                    </a:cxn>
                    <a:cxn ang="0">
                      <a:pos x="2" y="0"/>
                    </a:cxn>
                    <a:cxn ang="0">
                      <a:pos x="110" y="0"/>
                    </a:cxn>
                    <a:cxn ang="0">
                      <a:pos x="112" y="2"/>
                    </a:cxn>
                    <a:cxn ang="0">
                      <a:pos x="112" y="5"/>
                    </a:cxn>
                  </a:cxnLst>
                  <a:rect l="0" t="0" r="r" b="b"/>
                  <a:pathLst>
                    <a:path w="112" h="7">
                      <a:moveTo>
                        <a:pt x="112" y="5"/>
                      </a:moveTo>
                      <a:cubicBezTo>
                        <a:pt x="112" y="6"/>
                        <a:pt x="111" y="7"/>
                        <a:pt x="110" y="7"/>
                      </a:cubicBezTo>
                      <a:cubicBezTo>
                        <a:pt x="2" y="7"/>
                        <a:pt x="2" y="7"/>
                        <a:pt x="2" y="7"/>
                      </a:cubicBezTo>
                      <a:cubicBezTo>
                        <a:pt x="1" y="7"/>
                        <a:pt x="0" y="6"/>
                        <a:pt x="0" y="5"/>
                      </a:cubicBezTo>
                      <a:cubicBezTo>
                        <a:pt x="0" y="2"/>
                        <a:pt x="0" y="2"/>
                        <a:pt x="0" y="2"/>
                      </a:cubicBezTo>
                      <a:cubicBezTo>
                        <a:pt x="0" y="1"/>
                        <a:pt x="1" y="0"/>
                        <a:pt x="2" y="0"/>
                      </a:cubicBezTo>
                      <a:cubicBezTo>
                        <a:pt x="110" y="0"/>
                        <a:pt x="110" y="0"/>
                        <a:pt x="110" y="0"/>
                      </a:cubicBezTo>
                      <a:cubicBezTo>
                        <a:pt x="111" y="0"/>
                        <a:pt x="112" y="1"/>
                        <a:pt x="112" y="2"/>
                      </a:cubicBezTo>
                      <a:lnTo>
                        <a:pt x="112"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8" name="Freeform 13">
                  <a:extLst>
                    <a:ext uri="{FF2B5EF4-FFF2-40B4-BE49-F238E27FC236}">
                      <a16:creationId xmlns="" xmlns:a16="http://schemas.microsoft.com/office/drawing/2014/main" id="{B7B373BE-B9B3-492A-B34F-345612E2569D}"/>
                    </a:ext>
                  </a:extLst>
                </p:cNvPr>
                <p:cNvSpPr>
                  <a:spLocks/>
                </p:cNvSpPr>
                <p:nvPr/>
              </p:nvSpPr>
              <p:spPr bwMode="auto">
                <a:xfrm>
                  <a:off x="263" y="1307"/>
                  <a:ext cx="733" cy="42"/>
                </a:xfrm>
                <a:custGeom>
                  <a:avLst/>
                  <a:gdLst/>
                  <a:ahLst/>
                  <a:cxnLst>
                    <a:cxn ang="0">
                      <a:pos x="123" y="5"/>
                    </a:cxn>
                    <a:cxn ang="0">
                      <a:pos x="120" y="7"/>
                    </a:cxn>
                    <a:cxn ang="0">
                      <a:pos x="3" y="7"/>
                    </a:cxn>
                    <a:cxn ang="0">
                      <a:pos x="0" y="5"/>
                    </a:cxn>
                    <a:cxn ang="0">
                      <a:pos x="0" y="2"/>
                    </a:cxn>
                    <a:cxn ang="0">
                      <a:pos x="3" y="0"/>
                    </a:cxn>
                    <a:cxn ang="0">
                      <a:pos x="120" y="0"/>
                    </a:cxn>
                    <a:cxn ang="0">
                      <a:pos x="123" y="2"/>
                    </a:cxn>
                    <a:cxn ang="0">
                      <a:pos x="123" y="5"/>
                    </a:cxn>
                  </a:cxnLst>
                  <a:rect l="0" t="0" r="r" b="b"/>
                  <a:pathLst>
                    <a:path w="123" h="7">
                      <a:moveTo>
                        <a:pt x="123" y="5"/>
                      </a:moveTo>
                      <a:cubicBezTo>
                        <a:pt x="123" y="6"/>
                        <a:pt x="122" y="7"/>
                        <a:pt x="120" y="7"/>
                      </a:cubicBezTo>
                      <a:cubicBezTo>
                        <a:pt x="3" y="7"/>
                        <a:pt x="3" y="7"/>
                        <a:pt x="3" y="7"/>
                      </a:cubicBezTo>
                      <a:cubicBezTo>
                        <a:pt x="1" y="7"/>
                        <a:pt x="0" y="6"/>
                        <a:pt x="0" y="5"/>
                      </a:cubicBezTo>
                      <a:cubicBezTo>
                        <a:pt x="0" y="2"/>
                        <a:pt x="0" y="2"/>
                        <a:pt x="0" y="2"/>
                      </a:cubicBezTo>
                      <a:cubicBezTo>
                        <a:pt x="0" y="1"/>
                        <a:pt x="1" y="0"/>
                        <a:pt x="3" y="0"/>
                      </a:cubicBezTo>
                      <a:cubicBezTo>
                        <a:pt x="120" y="0"/>
                        <a:pt x="120" y="0"/>
                        <a:pt x="120" y="0"/>
                      </a:cubicBezTo>
                      <a:cubicBezTo>
                        <a:pt x="122" y="0"/>
                        <a:pt x="123" y="1"/>
                        <a:pt x="123" y="2"/>
                      </a:cubicBezTo>
                      <a:lnTo>
                        <a:pt x="123"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grpSp>
          <p:sp>
            <p:nvSpPr>
              <p:cNvPr id="77" name="Rectangle 76">
                <a:extLst>
                  <a:ext uri="{FF2B5EF4-FFF2-40B4-BE49-F238E27FC236}">
                    <a16:creationId xmlns="" xmlns:a16="http://schemas.microsoft.com/office/drawing/2014/main" id="{295D2371-EE33-42E7-848C-5999C9F56809}"/>
                  </a:ext>
                </a:extLst>
              </p:cNvPr>
              <p:cNvSpPr/>
              <p:nvPr/>
            </p:nvSpPr>
            <p:spPr>
              <a:xfrm>
                <a:off x="1469309" y="1715976"/>
                <a:ext cx="1675139" cy="153888"/>
              </a:xfrm>
              <a:prstGeom prst="rect">
                <a:avLst/>
              </a:prstGeom>
            </p:spPr>
            <p:txBody>
              <a:bodyPr wrap="square" lIns="0" tIns="0" rIns="0" bIns="0">
                <a:spAutoFit/>
              </a:bodyPr>
              <a:lstStyle/>
              <a:p>
                <a:r>
                  <a:rPr lang="en-US" sz="1000" b="1" dirty="0">
                    <a:solidFill>
                      <a:schemeClr val="bg1"/>
                    </a:solidFill>
                  </a:rPr>
                  <a:t>Cloud Security Governance</a:t>
                </a:r>
                <a:endParaRPr lang="en-US" sz="1000" dirty="0">
                  <a:solidFill>
                    <a:schemeClr val="bg1"/>
                  </a:solidFill>
                </a:endParaRPr>
              </a:p>
            </p:txBody>
          </p:sp>
          <p:sp>
            <p:nvSpPr>
              <p:cNvPr id="78" name="Rectangle 77">
                <a:extLst>
                  <a:ext uri="{FF2B5EF4-FFF2-40B4-BE49-F238E27FC236}">
                    <a16:creationId xmlns="" xmlns:a16="http://schemas.microsoft.com/office/drawing/2014/main" id="{735A673B-F8C6-418D-9E5E-2E4506409456}"/>
                  </a:ext>
                </a:extLst>
              </p:cNvPr>
              <p:cNvSpPr/>
              <p:nvPr/>
            </p:nvSpPr>
            <p:spPr>
              <a:xfrm>
                <a:off x="4216882"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Security Compliance</a:t>
                </a:r>
              </a:p>
            </p:txBody>
          </p:sp>
          <p:sp>
            <p:nvSpPr>
              <p:cNvPr id="79" name="Rectangle 78">
                <a:extLst>
                  <a:ext uri="{FF2B5EF4-FFF2-40B4-BE49-F238E27FC236}">
                    <a16:creationId xmlns="" xmlns:a16="http://schemas.microsoft.com/office/drawing/2014/main" id="{F38AE03C-EF66-459B-A2DD-0B2D96194FA9}"/>
                  </a:ext>
                </a:extLst>
              </p:cNvPr>
              <p:cNvSpPr/>
              <p:nvPr/>
            </p:nvSpPr>
            <p:spPr>
              <a:xfrm>
                <a:off x="6614795"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Control Automation</a:t>
                </a:r>
              </a:p>
            </p:txBody>
          </p:sp>
          <p:sp>
            <p:nvSpPr>
              <p:cNvPr id="80" name="Rectangle 79">
                <a:extLst>
                  <a:ext uri="{FF2B5EF4-FFF2-40B4-BE49-F238E27FC236}">
                    <a16:creationId xmlns="" xmlns:a16="http://schemas.microsoft.com/office/drawing/2014/main" id="{F6F0A22F-23D9-4A19-8030-96F846A025D0}"/>
                  </a:ext>
                </a:extLst>
              </p:cNvPr>
              <p:cNvSpPr/>
              <p:nvPr/>
            </p:nvSpPr>
            <p:spPr>
              <a:xfrm>
                <a:off x="9012708"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Reporting</a:t>
                </a:r>
              </a:p>
            </p:txBody>
          </p:sp>
        </p:grpSp>
        <p:grpSp>
          <p:nvGrpSpPr>
            <p:cNvPr id="33" name="Group 32">
              <a:extLst>
                <a:ext uri="{FF2B5EF4-FFF2-40B4-BE49-F238E27FC236}">
                  <a16:creationId xmlns="" xmlns:a16="http://schemas.microsoft.com/office/drawing/2014/main" id="{F982DE39-8140-4CB6-AF94-AB51061540BC}"/>
                </a:ext>
              </a:extLst>
            </p:cNvPr>
            <p:cNvGrpSpPr/>
            <p:nvPr/>
          </p:nvGrpSpPr>
          <p:grpSpPr>
            <a:xfrm>
              <a:off x="3284270" y="5587840"/>
              <a:ext cx="7764730" cy="446812"/>
              <a:chOff x="3465245" y="5587840"/>
              <a:chExt cx="7429176" cy="446812"/>
            </a:xfrm>
          </p:grpSpPr>
          <p:sp>
            <p:nvSpPr>
              <p:cNvPr id="67" name="Rectangle 66">
                <a:extLst>
                  <a:ext uri="{FF2B5EF4-FFF2-40B4-BE49-F238E27FC236}">
                    <a16:creationId xmlns="" xmlns:a16="http://schemas.microsoft.com/office/drawing/2014/main" id="{446B2C88-1C81-4A3A-B599-B561D993C6D3}"/>
                  </a:ext>
                </a:extLst>
              </p:cNvPr>
              <p:cNvSpPr/>
              <p:nvPr/>
            </p:nvSpPr>
            <p:spPr>
              <a:xfrm>
                <a:off x="4976353"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Authorization</a:t>
                </a:r>
              </a:p>
            </p:txBody>
          </p:sp>
          <p:sp>
            <p:nvSpPr>
              <p:cNvPr id="68" name="Rectangle 67">
                <a:extLst>
                  <a:ext uri="{FF2B5EF4-FFF2-40B4-BE49-F238E27FC236}">
                    <a16:creationId xmlns="" xmlns:a16="http://schemas.microsoft.com/office/drawing/2014/main" id="{A0DC204B-E93D-480D-AD03-1689BAC146F3}"/>
                  </a:ext>
                </a:extLst>
              </p:cNvPr>
              <p:cNvSpPr/>
              <p:nvPr/>
            </p:nvSpPr>
            <p:spPr>
              <a:xfrm>
                <a:off x="7998569"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Directory Services</a:t>
                </a:r>
              </a:p>
            </p:txBody>
          </p:sp>
          <p:sp>
            <p:nvSpPr>
              <p:cNvPr id="69" name="Rectangle 68">
                <a:extLst>
                  <a:ext uri="{FF2B5EF4-FFF2-40B4-BE49-F238E27FC236}">
                    <a16:creationId xmlns="" xmlns:a16="http://schemas.microsoft.com/office/drawing/2014/main" id="{151BB3C5-C685-42DD-B634-2011484AFFDC}"/>
                  </a:ext>
                </a:extLst>
              </p:cNvPr>
              <p:cNvSpPr/>
              <p:nvPr/>
            </p:nvSpPr>
            <p:spPr>
              <a:xfrm>
                <a:off x="4220799"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Failover &amp; Redundancy</a:t>
                </a:r>
              </a:p>
            </p:txBody>
          </p:sp>
          <p:sp>
            <p:nvSpPr>
              <p:cNvPr id="70" name="Rectangle 69">
                <a:extLst>
                  <a:ext uri="{FF2B5EF4-FFF2-40B4-BE49-F238E27FC236}">
                    <a16:creationId xmlns="" xmlns:a16="http://schemas.microsoft.com/office/drawing/2014/main" id="{9FD4E2CC-5361-4816-88D0-CF988911B961}"/>
                  </a:ext>
                </a:extLst>
              </p:cNvPr>
              <p:cNvSpPr/>
              <p:nvPr/>
            </p:nvSpPr>
            <p:spPr>
              <a:xfrm>
                <a:off x="6487461"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Backups &amp; Recovery</a:t>
                </a:r>
              </a:p>
            </p:txBody>
          </p:sp>
          <p:sp>
            <p:nvSpPr>
              <p:cNvPr id="71" name="Rectangle 70">
                <a:extLst>
                  <a:ext uri="{FF2B5EF4-FFF2-40B4-BE49-F238E27FC236}">
                    <a16:creationId xmlns="" xmlns:a16="http://schemas.microsoft.com/office/drawing/2014/main" id="{BCC51868-1BEE-4C8D-8F93-5C0E9D8482AB}"/>
                  </a:ext>
                </a:extLst>
              </p:cNvPr>
              <p:cNvSpPr/>
              <p:nvPr/>
            </p:nvSpPr>
            <p:spPr>
              <a:xfrm>
                <a:off x="9509677"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Privileged Access Management</a:t>
                </a:r>
              </a:p>
            </p:txBody>
          </p:sp>
          <p:sp>
            <p:nvSpPr>
              <p:cNvPr id="72" name="Rectangle 71">
                <a:extLst>
                  <a:ext uri="{FF2B5EF4-FFF2-40B4-BE49-F238E27FC236}">
                    <a16:creationId xmlns="" xmlns:a16="http://schemas.microsoft.com/office/drawing/2014/main" id="{E8EE4DA3-45FE-42E7-A235-166BC7C5B47D}"/>
                  </a:ext>
                </a:extLst>
              </p:cNvPr>
              <p:cNvSpPr/>
              <p:nvPr/>
            </p:nvSpPr>
            <p:spPr>
              <a:xfrm>
                <a:off x="8754123"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Auto Scaling</a:t>
                </a:r>
              </a:p>
            </p:txBody>
          </p:sp>
          <p:sp>
            <p:nvSpPr>
              <p:cNvPr id="73" name="Rectangle 72">
                <a:extLst>
                  <a:ext uri="{FF2B5EF4-FFF2-40B4-BE49-F238E27FC236}">
                    <a16:creationId xmlns="" xmlns:a16="http://schemas.microsoft.com/office/drawing/2014/main" id="{0ED28C3D-B25B-4EFF-BEA1-6A162A994599}"/>
                  </a:ext>
                </a:extLst>
              </p:cNvPr>
              <p:cNvSpPr/>
              <p:nvPr/>
            </p:nvSpPr>
            <p:spPr>
              <a:xfrm>
                <a:off x="6487461"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MFA &amp; Adaptive Access</a:t>
                </a:r>
              </a:p>
            </p:txBody>
          </p:sp>
          <p:sp>
            <p:nvSpPr>
              <p:cNvPr id="74" name="Rectangle 73">
                <a:extLst>
                  <a:ext uri="{FF2B5EF4-FFF2-40B4-BE49-F238E27FC236}">
                    <a16:creationId xmlns="" xmlns:a16="http://schemas.microsoft.com/office/drawing/2014/main" id="{D13F66F4-CADD-4357-B093-625A2937B024}"/>
                  </a:ext>
                </a:extLst>
              </p:cNvPr>
              <p:cNvSpPr/>
              <p:nvPr/>
            </p:nvSpPr>
            <p:spPr>
              <a:xfrm>
                <a:off x="3465245"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SSO &amp; Federation</a:t>
                </a:r>
              </a:p>
            </p:txBody>
          </p:sp>
        </p:grpSp>
        <p:grpSp>
          <p:nvGrpSpPr>
            <p:cNvPr id="34" name="Group 110">
              <a:extLst>
                <a:ext uri="{FF2B5EF4-FFF2-40B4-BE49-F238E27FC236}">
                  <a16:creationId xmlns="" xmlns:a16="http://schemas.microsoft.com/office/drawing/2014/main" id="{62AB2562-5726-434A-B03B-E72A20928339}"/>
                </a:ext>
              </a:extLst>
            </p:cNvPr>
            <p:cNvGrpSpPr>
              <a:grpSpLocks noChangeAspect="1"/>
            </p:cNvGrpSpPr>
            <p:nvPr/>
          </p:nvGrpSpPr>
          <p:grpSpPr bwMode="auto">
            <a:xfrm>
              <a:off x="1054746" y="5592691"/>
              <a:ext cx="262163" cy="146127"/>
              <a:chOff x="304" y="3220"/>
              <a:chExt cx="757" cy="359"/>
            </a:xfrm>
            <a:solidFill>
              <a:schemeClr val="bg1"/>
            </a:solidFill>
          </p:grpSpPr>
          <p:sp>
            <p:nvSpPr>
              <p:cNvPr id="61" name="Freeform 111">
                <a:extLst>
                  <a:ext uri="{FF2B5EF4-FFF2-40B4-BE49-F238E27FC236}">
                    <a16:creationId xmlns="" xmlns:a16="http://schemas.microsoft.com/office/drawing/2014/main" id="{A9D7B113-C99E-4A70-ADB8-CC7BCB3A07ED}"/>
                  </a:ext>
                </a:extLst>
              </p:cNvPr>
              <p:cNvSpPr>
                <a:spLocks noEditPoints="1"/>
              </p:cNvSpPr>
              <p:nvPr/>
            </p:nvSpPr>
            <p:spPr bwMode="auto">
              <a:xfrm>
                <a:off x="837" y="3223"/>
                <a:ext cx="149" cy="181"/>
              </a:xfrm>
              <a:custGeom>
                <a:avLst/>
                <a:gdLst/>
                <a:ahLst/>
                <a:cxnLst>
                  <a:cxn ang="0">
                    <a:pos x="1" y="39"/>
                  </a:cxn>
                  <a:cxn ang="0">
                    <a:pos x="3" y="46"/>
                  </a:cxn>
                  <a:cxn ang="0">
                    <a:pos x="6" y="51"/>
                  </a:cxn>
                  <a:cxn ang="0">
                    <a:pos x="7" y="53"/>
                  </a:cxn>
                  <a:cxn ang="0">
                    <a:pos x="13" y="64"/>
                  </a:cxn>
                  <a:cxn ang="0">
                    <a:pos x="15" y="67"/>
                  </a:cxn>
                  <a:cxn ang="0">
                    <a:pos x="31" y="77"/>
                  </a:cxn>
                  <a:cxn ang="0">
                    <a:pos x="47" y="67"/>
                  </a:cxn>
                  <a:cxn ang="0">
                    <a:pos x="50" y="64"/>
                  </a:cxn>
                  <a:cxn ang="0">
                    <a:pos x="56" y="53"/>
                  </a:cxn>
                  <a:cxn ang="0">
                    <a:pos x="57" y="51"/>
                  </a:cxn>
                  <a:cxn ang="0">
                    <a:pos x="60" y="46"/>
                  </a:cxn>
                  <a:cxn ang="0">
                    <a:pos x="62" y="39"/>
                  </a:cxn>
                  <a:cxn ang="0">
                    <a:pos x="63" y="34"/>
                  </a:cxn>
                  <a:cxn ang="0">
                    <a:pos x="63" y="30"/>
                  </a:cxn>
                  <a:cxn ang="0">
                    <a:pos x="61" y="25"/>
                  </a:cxn>
                  <a:cxn ang="0">
                    <a:pos x="60" y="25"/>
                  </a:cxn>
                  <a:cxn ang="0">
                    <a:pos x="59" y="23"/>
                  </a:cxn>
                  <a:cxn ang="0">
                    <a:pos x="58" y="18"/>
                  </a:cxn>
                  <a:cxn ang="0">
                    <a:pos x="53" y="10"/>
                  </a:cxn>
                  <a:cxn ang="0">
                    <a:pos x="31" y="0"/>
                  </a:cxn>
                  <a:cxn ang="0">
                    <a:pos x="9" y="10"/>
                  </a:cxn>
                  <a:cxn ang="0">
                    <a:pos x="4" y="18"/>
                  </a:cxn>
                  <a:cxn ang="0">
                    <a:pos x="3" y="23"/>
                  </a:cxn>
                  <a:cxn ang="0">
                    <a:pos x="3" y="25"/>
                  </a:cxn>
                  <a:cxn ang="0">
                    <a:pos x="1" y="25"/>
                  </a:cxn>
                  <a:cxn ang="0">
                    <a:pos x="0" y="30"/>
                  </a:cxn>
                  <a:cxn ang="0">
                    <a:pos x="0" y="34"/>
                  </a:cxn>
                  <a:cxn ang="0">
                    <a:pos x="1" y="39"/>
                  </a:cxn>
                  <a:cxn ang="0">
                    <a:pos x="4" y="30"/>
                  </a:cxn>
                  <a:cxn ang="0">
                    <a:pos x="12" y="35"/>
                  </a:cxn>
                  <a:cxn ang="0">
                    <a:pos x="31" y="29"/>
                  </a:cxn>
                  <a:cxn ang="0">
                    <a:pos x="46" y="22"/>
                  </a:cxn>
                  <a:cxn ang="0">
                    <a:pos x="52" y="34"/>
                  </a:cxn>
                  <a:cxn ang="0">
                    <a:pos x="59" y="30"/>
                  </a:cxn>
                  <a:cxn ang="0">
                    <a:pos x="60" y="36"/>
                  </a:cxn>
                  <a:cxn ang="0">
                    <a:pos x="59" y="40"/>
                  </a:cxn>
                  <a:cxn ang="0">
                    <a:pos x="53" y="48"/>
                  </a:cxn>
                  <a:cxn ang="0">
                    <a:pos x="54" y="52"/>
                  </a:cxn>
                  <a:cxn ang="0">
                    <a:pos x="48" y="61"/>
                  </a:cxn>
                  <a:cxn ang="0">
                    <a:pos x="31" y="73"/>
                  </a:cxn>
                  <a:cxn ang="0">
                    <a:pos x="14" y="61"/>
                  </a:cxn>
                  <a:cxn ang="0">
                    <a:pos x="9" y="52"/>
                  </a:cxn>
                  <a:cxn ang="0">
                    <a:pos x="9" y="48"/>
                  </a:cxn>
                  <a:cxn ang="0">
                    <a:pos x="3" y="40"/>
                  </a:cxn>
                  <a:cxn ang="0">
                    <a:pos x="3" y="36"/>
                  </a:cxn>
                  <a:cxn ang="0">
                    <a:pos x="4" y="30"/>
                  </a:cxn>
                </a:cxnLst>
                <a:rect l="0" t="0" r="r" b="b"/>
                <a:pathLst>
                  <a:path w="63" h="77">
                    <a:moveTo>
                      <a:pt x="1" y="39"/>
                    </a:moveTo>
                    <a:cubicBezTo>
                      <a:pt x="1" y="41"/>
                      <a:pt x="2" y="44"/>
                      <a:pt x="3" y="46"/>
                    </a:cubicBezTo>
                    <a:cubicBezTo>
                      <a:pt x="3" y="47"/>
                      <a:pt x="5" y="51"/>
                      <a:pt x="6" y="51"/>
                    </a:cubicBezTo>
                    <a:cubicBezTo>
                      <a:pt x="7" y="51"/>
                      <a:pt x="6" y="51"/>
                      <a:pt x="7" y="53"/>
                    </a:cubicBezTo>
                    <a:cubicBezTo>
                      <a:pt x="8" y="57"/>
                      <a:pt x="11" y="61"/>
                      <a:pt x="13" y="64"/>
                    </a:cubicBezTo>
                    <a:cubicBezTo>
                      <a:pt x="14" y="65"/>
                      <a:pt x="15" y="66"/>
                      <a:pt x="15" y="67"/>
                    </a:cubicBezTo>
                    <a:cubicBezTo>
                      <a:pt x="20" y="72"/>
                      <a:pt x="25" y="76"/>
                      <a:pt x="31" y="77"/>
                    </a:cubicBezTo>
                    <a:cubicBezTo>
                      <a:pt x="38" y="76"/>
                      <a:pt x="43" y="72"/>
                      <a:pt x="47" y="67"/>
                    </a:cubicBezTo>
                    <a:cubicBezTo>
                      <a:pt x="48" y="66"/>
                      <a:pt x="49" y="65"/>
                      <a:pt x="50" y="64"/>
                    </a:cubicBezTo>
                    <a:cubicBezTo>
                      <a:pt x="52" y="61"/>
                      <a:pt x="55" y="57"/>
                      <a:pt x="56" y="53"/>
                    </a:cubicBezTo>
                    <a:cubicBezTo>
                      <a:pt x="57" y="51"/>
                      <a:pt x="56" y="51"/>
                      <a:pt x="57" y="51"/>
                    </a:cubicBezTo>
                    <a:cubicBezTo>
                      <a:pt x="58" y="51"/>
                      <a:pt x="59" y="47"/>
                      <a:pt x="60" y="46"/>
                    </a:cubicBezTo>
                    <a:cubicBezTo>
                      <a:pt x="61" y="44"/>
                      <a:pt x="62" y="41"/>
                      <a:pt x="62" y="39"/>
                    </a:cubicBezTo>
                    <a:cubicBezTo>
                      <a:pt x="62" y="37"/>
                      <a:pt x="63" y="36"/>
                      <a:pt x="63" y="34"/>
                    </a:cubicBezTo>
                    <a:cubicBezTo>
                      <a:pt x="63" y="33"/>
                      <a:pt x="63" y="32"/>
                      <a:pt x="63" y="30"/>
                    </a:cubicBezTo>
                    <a:cubicBezTo>
                      <a:pt x="63" y="29"/>
                      <a:pt x="62" y="27"/>
                      <a:pt x="61" y="25"/>
                    </a:cubicBezTo>
                    <a:cubicBezTo>
                      <a:pt x="61" y="25"/>
                      <a:pt x="60" y="25"/>
                      <a:pt x="60" y="25"/>
                    </a:cubicBezTo>
                    <a:cubicBezTo>
                      <a:pt x="59" y="25"/>
                      <a:pt x="60" y="24"/>
                      <a:pt x="59" y="23"/>
                    </a:cubicBezTo>
                    <a:cubicBezTo>
                      <a:pt x="59" y="21"/>
                      <a:pt x="59" y="19"/>
                      <a:pt x="58" y="18"/>
                    </a:cubicBezTo>
                    <a:cubicBezTo>
                      <a:pt x="57" y="15"/>
                      <a:pt x="55" y="12"/>
                      <a:pt x="53" y="10"/>
                    </a:cubicBezTo>
                    <a:cubicBezTo>
                      <a:pt x="48" y="4"/>
                      <a:pt x="40" y="1"/>
                      <a:pt x="31" y="0"/>
                    </a:cubicBezTo>
                    <a:cubicBezTo>
                      <a:pt x="23" y="1"/>
                      <a:pt x="15" y="4"/>
                      <a:pt x="9" y="10"/>
                    </a:cubicBezTo>
                    <a:cubicBezTo>
                      <a:pt x="7" y="12"/>
                      <a:pt x="6" y="15"/>
                      <a:pt x="4" y="18"/>
                    </a:cubicBezTo>
                    <a:cubicBezTo>
                      <a:pt x="4" y="19"/>
                      <a:pt x="3" y="21"/>
                      <a:pt x="3" y="23"/>
                    </a:cubicBezTo>
                    <a:cubicBezTo>
                      <a:pt x="3" y="24"/>
                      <a:pt x="4" y="25"/>
                      <a:pt x="3" y="25"/>
                    </a:cubicBezTo>
                    <a:cubicBezTo>
                      <a:pt x="2" y="25"/>
                      <a:pt x="2" y="25"/>
                      <a:pt x="1" y="25"/>
                    </a:cubicBezTo>
                    <a:cubicBezTo>
                      <a:pt x="0" y="27"/>
                      <a:pt x="0" y="29"/>
                      <a:pt x="0" y="30"/>
                    </a:cubicBezTo>
                    <a:cubicBezTo>
                      <a:pt x="0" y="32"/>
                      <a:pt x="0" y="33"/>
                      <a:pt x="0" y="34"/>
                    </a:cubicBezTo>
                    <a:cubicBezTo>
                      <a:pt x="0" y="36"/>
                      <a:pt x="0" y="37"/>
                      <a:pt x="1" y="39"/>
                    </a:cubicBezTo>
                    <a:close/>
                    <a:moveTo>
                      <a:pt x="4" y="30"/>
                    </a:moveTo>
                    <a:cubicBezTo>
                      <a:pt x="5" y="27"/>
                      <a:pt x="10" y="32"/>
                      <a:pt x="12" y="35"/>
                    </a:cubicBezTo>
                    <a:cubicBezTo>
                      <a:pt x="12" y="35"/>
                      <a:pt x="27" y="30"/>
                      <a:pt x="31" y="29"/>
                    </a:cubicBezTo>
                    <a:cubicBezTo>
                      <a:pt x="35" y="28"/>
                      <a:pt x="46" y="22"/>
                      <a:pt x="46" y="22"/>
                    </a:cubicBezTo>
                    <a:cubicBezTo>
                      <a:pt x="46" y="22"/>
                      <a:pt x="52" y="34"/>
                      <a:pt x="52" y="34"/>
                    </a:cubicBezTo>
                    <a:cubicBezTo>
                      <a:pt x="53" y="34"/>
                      <a:pt x="56" y="27"/>
                      <a:pt x="59" y="30"/>
                    </a:cubicBezTo>
                    <a:cubicBezTo>
                      <a:pt x="61" y="31"/>
                      <a:pt x="60" y="34"/>
                      <a:pt x="60" y="36"/>
                    </a:cubicBezTo>
                    <a:cubicBezTo>
                      <a:pt x="60" y="37"/>
                      <a:pt x="60" y="39"/>
                      <a:pt x="59" y="40"/>
                    </a:cubicBezTo>
                    <a:cubicBezTo>
                      <a:pt x="59" y="43"/>
                      <a:pt x="55" y="48"/>
                      <a:pt x="53" y="48"/>
                    </a:cubicBezTo>
                    <a:cubicBezTo>
                      <a:pt x="53" y="49"/>
                      <a:pt x="54" y="51"/>
                      <a:pt x="54" y="52"/>
                    </a:cubicBezTo>
                    <a:cubicBezTo>
                      <a:pt x="54" y="55"/>
                      <a:pt x="50" y="58"/>
                      <a:pt x="48" y="61"/>
                    </a:cubicBezTo>
                    <a:cubicBezTo>
                      <a:pt x="44" y="66"/>
                      <a:pt x="39" y="72"/>
                      <a:pt x="31" y="73"/>
                    </a:cubicBezTo>
                    <a:cubicBezTo>
                      <a:pt x="24" y="72"/>
                      <a:pt x="19" y="66"/>
                      <a:pt x="14" y="61"/>
                    </a:cubicBezTo>
                    <a:cubicBezTo>
                      <a:pt x="12" y="58"/>
                      <a:pt x="9" y="55"/>
                      <a:pt x="9" y="52"/>
                    </a:cubicBezTo>
                    <a:cubicBezTo>
                      <a:pt x="9" y="51"/>
                      <a:pt x="10" y="49"/>
                      <a:pt x="9" y="48"/>
                    </a:cubicBezTo>
                    <a:cubicBezTo>
                      <a:pt x="8" y="48"/>
                      <a:pt x="4" y="43"/>
                      <a:pt x="3" y="40"/>
                    </a:cubicBezTo>
                    <a:cubicBezTo>
                      <a:pt x="3" y="39"/>
                      <a:pt x="3" y="37"/>
                      <a:pt x="3" y="36"/>
                    </a:cubicBezTo>
                    <a:cubicBezTo>
                      <a:pt x="3" y="34"/>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2" name="Freeform 112">
                <a:extLst>
                  <a:ext uri="{FF2B5EF4-FFF2-40B4-BE49-F238E27FC236}">
                    <a16:creationId xmlns="" xmlns:a16="http://schemas.microsoft.com/office/drawing/2014/main" id="{7E9BD2DA-93D7-49FE-88EF-AE09C054831A}"/>
                  </a:ext>
                </a:extLst>
              </p:cNvPr>
              <p:cNvSpPr>
                <a:spLocks/>
              </p:cNvSpPr>
              <p:nvPr/>
            </p:nvSpPr>
            <p:spPr bwMode="auto">
              <a:xfrm>
                <a:off x="783" y="3395"/>
                <a:ext cx="278" cy="139"/>
              </a:xfrm>
              <a:custGeom>
                <a:avLst/>
                <a:gdLst/>
                <a:ahLst/>
                <a:cxnLst>
                  <a:cxn ang="0">
                    <a:pos x="91" y="7"/>
                  </a:cxn>
                  <a:cxn ang="0">
                    <a:pos x="83" y="4"/>
                  </a:cxn>
                  <a:cxn ang="0">
                    <a:pos x="76" y="0"/>
                  </a:cxn>
                  <a:cxn ang="0">
                    <a:pos x="76" y="0"/>
                  </a:cxn>
                  <a:cxn ang="0">
                    <a:pos x="72" y="0"/>
                  </a:cxn>
                  <a:cxn ang="0">
                    <a:pos x="70" y="2"/>
                  </a:cxn>
                  <a:cxn ang="0">
                    <a:pos x="54" y="12"/>
                  </a:cxn>
                  <a:cxn ang="0">
                    <a:pos x="38" y="2"/>
                  </a:cxn>
                  <a:cxn ang="0">
                    <a:pos x="36" y="0"/>
                  </a:cxn>
                  <a:cxn ang="0">
                    <a:pos x="32" y="0"/>
                  </a:cxn>
                  <a:cxn ang="0">
                    <a:pos x="17" y="7"/>
                  </a:cxn>
                  <a:cxn ang="0">
                    <a:pos x="0" y="20"/>
                  </a:cxn>
                  <a:cxn ang="0">
                    <a:pos x="2" y="20"/>
                  </a:cxn>
                  <a:cxn ang="0">
                    <a:pos x="29" y="54"/>
                  </a:cxn>
                  <a:cxn ang="0">
                    <a:pos x="26" y="55"/>
                  </a:cxn>
                  <a:cxn ang="0">
                    <a:pos x="54" y="59"/>
                  </a:cxn>
                  <a:cxn ang="0">
                    <a:pos x="118" y="39"/>
                  </a:cxn>
                  <a:cxn ang="0">
                    <a:pos x="91" y="7"/>
                  </a:cxn>
                </a:cxnLst>
                <a:rect l="0" t="0" r="r" b="b"/>
                <a:pathLst>
                  <a:path w="118" h="59">
                    <a:moveTo>
                      <a:pt x="91" y="7"/>
                    </a:moveTo>
                    <a:cubicBezTo>
                      <a:pt x="89" y="6"/>
                      <a:pt x="86" y="5"/>
                      <a:pt x="83" y="4"/>
                    </a:cubicBezTo>
                    <a:cubicBezTo>
                      <a:pt x="81" y="3"/>
                      <a:pt x="79" y="2"/>
                      <a:pt x="76" y="0"/>
                    </a:cubicBezTo>
                    <a:cubicBezTo>
                      <a:pt x="76" y="0"/>
                      <a:pt x="76" y="0"/>
                      <a:pt x="76" y="0"/>
                    </a:cubicBezTo>
                    <a:cubicBezTo>
                      <a:pt x="72" y="0"/>
                      <a:pt x="72" y="0"/>
                      <a:pt x="72" y="0"/>
                    </a:cubicBezTo>
                    <a:cubicBezTo>
                      <a:pt x="72" y="1"/>
                      <a:pt x="71" y="1"/>
                      <a:pt x="70" y="2"/>
                    </a:cubicBezTo>
                    <a:cubicBezTo>
                      <a:pt x="66" y="7"/>
                      <a:pt x="61" y="12"/>
                      <a:pt x="54" y="12"/>
                    </a:cubicBezTo>
                    <a:cubicBezTo>
                      <a:pt x="48" y="12"/>
                      <a:pt x="43" y="7"/>
                      <a:pt x="38" y="2"/>
                    </a:cubicBezTo>
                    <a:cubicBezTo>
                      <a:pt x="38" y="1"/>
                      <a:pt x="37" y="1"/>
                      <a:pt x="36" y="0"/>
                    </a:cubicBezTo>
                    <a:cubicBezTo>
                      <a:pt x="32" y="0"/>
                      <a:pt x="32" y="0"/>
                      <a:pt x="32" y="0"/>
                    </a:cubicBezTo>
                    <a:cubicBezTo>
                      <a:pt x="26" y="4"/>
                      <a:pt x="22" y="6"/>
                      <a:pt x="17" y="7"/>
                    </a:cubicBezTo>
                    <a:cubicBezTo>
                      <a:pt x="11" y="8"/>
                      <a:pt x="4" y="13"/>
                      <a:pt x="0" y="20"/>
                    </a:cubicBezTo>
                    <a:cubicBezTo>
                      <a:pt x="1" y="20"/>
                      <a:pt x="1" y="20"/>
                      <a:pt x="2" y="20"/>
                    </a:cubicBezTo>
                    <a:cubicBezTo>
                      <a:pt x="15" y="23"/>
                      <a:pt x="27" y="39"/>
                      <a:pt x="29" y="54"/>
                    </a:cubicBezTo>
                    <a:cubicBezTo>
                      <a:pt x="28" y="54"/>
                      <a:pt x="27" y="55"/>
                      <a:pt x="26" y="55"/>
                    </a:cubicBezTo>
                    <a:cubicBezTo>
                      <a:pt x="35" y="57"/>
                      <a:pt x="45" y="59"/>
                      <a:pt x="54" y="59"/>
                    </a:cubicBezTo>
                    <a:cubicBezTo>
                      <a:pt x="78" y="59"/>
                      <a:pt x="100" y="51"/>
                      <a:pt x="118" y="39"/>
                    </a:cubicBezTo>
                    <a:cubicBezTo>
                      <a:pt x="116" y="25"/>
                      <a:pt x="104" y="9"/>
                      <a:pt x="91" y="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3" name="Freeform 113">
                <a:extLst>
                  <a:ext uri="{FF2B5EF4-FFF2-40B4-BE49-F238E27FC236}">
                    <a16:creationId xmlns="" xmlns:a16="http://schemas.microsoft.com/office/drawing/2014/main" id="{98EAB3E1-5F52-4D45-8889-4DE04AB0D2B9}"/>
                  </a:ext>
                </a:extLst>
              </p:cNvPr>
              <p:cNvSpPr>
                <a:spLocks/>
              </p:cNvSpPr>
              <p:nvPr/>
            </p:nvSpPr>
            <p:spPr bwMode="auto">
              <a:xfrm>
                <a:off x="304" y="3402"/>
                <a:ext cx="262" cy="132"/>
              </a:xfrm>
              <a:custGeom>
                <a:avLst/>
                <a:gdLst/>
                <a:ahLst/>
                <a:cxnLst>
                  <a:cxn ang="0">
                    <a:pos x="111" y="19"/>
                  </a:cxn>
                  <a:cxn ang="0">
                    <a:pos x="94" y="7"/>
                  </a:cxn>
                  <a:cxn ang="0">
                    <a:pos x="87" y="4"/>
                  </a:cxn>
                  <a:cxn ang="0">
                    <a:pos x="80" y="0"/>
                  </a:cxn>
                  <a:cxn ang="0">
                    <a:pos x="80" y="0"/>
                  </a:cxn>
                  <a:cxn ang="0">
                    <a:pos x="77" y="0"/>
                  </a:cxn>
                  <a:cxn ang="0">
                    <a:pos x="75" y="2"/>
                  </a:cxn>
                  <a:cxn ang="0">
                    <a:pos x="59" y="11"/>
                  </a:cxn>
                  <a:cxn ang="0">
                    <a:pos x="44" y="2"/>
                  </a:cxn>
                  <a:cxn ang="0">
                    <a:pos x="42" y="0"/>
                  </a:cxn>
                  <a:cxn ang="0">
                    <a:pos x="39" y="0"/>
                  </a:cxn>
                  <a:cxn ang="0">
                    <a:pos x="24" y="7"/>
                  </a:cxn>
                  <a:cxn ang="0">
                    <a:pos x="0" y="37"/>
                  </a:cxn>
                  <a:cxn ang="0">
                    <a:pos x="59" y="56"/>
                  </a:cxn>
                  <a:cxn ang="0">
                    <a:pos x="90" y="51"/>
                  </a:cxn>
                  <a:cxn ang="0">
                    <a:pos x="88" y="51"/>
                  </a:cxn>
                  <a:cxn ang="0">
                    <a:pos x="111" y="19"/>
                  </a:cxn>
                </a:cxnLst>
                <a:rect l="0" t="0" r="r" b="b"/>
                <a:pathLst>
                  <a:path w="111" h="56">
                    <a:moveTo>
                      <a:pt x="111" y="19"/>
                    </a:moveTo>
                    <a:cubicBezTo>
                      <a:pt x="107" y="13"/>
                      <a:pt x="101" y="8"/>
                      <a:pt x="94" y="7"/>
                    </a:cubicBezTo>
                    <a:cubicBezTo>
                      <a:pt x="92" y="6"/>
                      <a:pt x="90" y="5"/>
                      <a:pt x="87" y="4"/>
                    </a:cubicBezTo>
                    <a:cubicBezTo>
                      <a:pt x="85" y="3"/>
                      <a:pt x="83" y="2"/>
                      <a:pt x="80" y="0"/>
                    </a:cubicBezTo>
                    <a:cubicBezTo>
                      <a:pt x="80" y="0"/>
                      <a:pt x="80" y="0"/>
                      <a:pt x="80" y="0"/>
                    </a:cubicBezTo>
                    <a:cubicBezTo>
                      <a:pt x="77" y="0"/>
                      <a:pt x="77" y="0"/>
                      <a:pt x="77" y="0"/>
                    </a:cubicBezTo>
                    <a:cubicBezTo>
                      <a:pt x="76" y="1"/>
                      <a:pt x="75" y="2"/>
                      <a:pt x="75" y="2"/>
                    </a:cubicBezTo>
                    <a:cubicBezTo>
                      <a:pt x="71" y="7"/>
                      <a:pt x="66" y="11"/>
                      <a:pt x="59" y="11"/>
                    </a:cubicBezTo>
                    <a:cubicBezTo>
                      <a:pt x="53" y="11"/>
                      <a:pt x="48" y="7"/>
                      <a:pt x="44" y="2"/>
                    </a:cubicBezTo>
                    <a:cubicBezTo>
                      <a:pt x="44" y="2"/>
                      <a:pt x="43" y="1"/>
                      <a:pt x="42" y="0"/>
                    </a:cubicBezTo>
                    <a:cubicBezTo>
                      <a:pt x="39" y="0"/>
                      <a:pt x="39" y="0"/>
                      <a:pt x="39" y="0"/>
                    </a:cubicBezTo>
                    <a:cubicBezTo>
                      <a:pt x="33" y="4"/>
                      <a:pt x="29" y="6"/>
                      <a:pt x="24" y="7"/>
                    </a:cubicBezTo>
                    <a:cubicBezTo>
                      <a:pt x="13" y="9"/>
                      <a:pt x="2" y="24"/>
                      <a:pt x="0" y="37"/>
                    </a:cubicBezTo>
                    <a:cubicBezTo>
                      <a:pt x="16" y="49"/>
                      <a:pt x="37" y="56"/>
                      <a:pt x="59" y="56"/>
                    </a:cubicBezTo>
                    <a:cubicBezTo>
                      <a:pt x="70" y="56"/>
                      <a:pt x="80" y="54"/>
                      <a:pt x="90" y="51"/>
                    </a:cubicBezTo>
                    <a:cubicBezTo>
                      <a:pt x="89" y="51"/>
                      <a:pt x="89" y="51"/>
                      <a:pt x="88" y="51"/>
                    </a:cubicBezTo>
                    <a:cubicBezTo>
                      <a:pt x="90" y="38"/>
                      <a:pt x="100" y="23"/>
                      <a:pt x="111" y="1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4" name="Freeform 114">
                <a:extLst>
                  <a:ext uri="{FF2B5EF4-FFF2-40B4-BE49-F238E27FC236}">
                    <a16:creationId xmlns="" xmlns:a16="http://schemas.microsoft.com/office/drawing/2014/main" id="{FA3BF3EA-3D73-40AE-8588-EAE26375FA46}"/>
                  </a:ext>
                </a:extLst>
              </p:cNvPr>
              <p:cNvSpPr>
                <a:spLocks noEditPoints="1"/>
              </p:cNvSpPr>
              <p:nvPr/>
            </p:nvSpPr>
            <p:spPr bwMode="auto">
              <a:xfrm>
                <a:off x="360" y="3220"/>
                <a:ext cx="168" cy="191"/>
              </a:xfrm>
              <a:custGeom>
                <a:avLst/>
                <a:gdLst/>
                <a:ahLst/>
                <a:cxnLst>
                  <a:cxn ang="0">
                    <a:pos x="7" y="79"/>
                  </a:cxn>
                  <a:cxn ang="0">
                    <a:pos x="20" y="75"/>
                  </a:cxn>
                  <a:cxn ang="0">
                    <a:pos x="20" y="75"/>
                  </a:cxn>
                  <a:cxn ang="0">
                    <a:pos x="21" y="65"/>
                  </a:cxn>
                  <a:cxn ang="0">
                    <a:pos x="21" y="64"/>
                  </a:cxn>
                  <a:cxn ang="0">
                    <a:pos x="35" y="73"/>
                  </a:cxn>
                  <a:cxn ang="0">
                    <a:pos x="50" y="64"/>
                  </a:cxn>
                  <a:cxn ang="0">
                    <a:pos x="50" y="65"/>
                  </a:cxn>
                  <a:cxn ang="0">
                    <a:pos x="51" y="75"/>
                  </a:cxn>
                  <a:cxn ang="0">
                    <a:pos x="51" y="75"/>
                  </a:cxn>
                  <a:cxn ang="0">
                    <a:pos x="64" y="79"/>
                  </a:cxn>
                  <a:cxn ang="0">
                    <a:pos x="71" y="81"/>
                  </a:cxn>
                  <a:cxn ang="0">
                    <a:pos x="69" y="55"/>
                  </a:cxn>
                  <a:cxn ang="0">
                    <a:pos x="65" y="23"/>
                  </a:cxn>
                  <a:cxn ang="0">
                    <a:pos x="56" y="10"/>
                  </a:cxn>
                  <a:cxn ang="0">
                    <a:pos x="35" y="0"/>
                  </a:cxn>
                  <a:cxn ang="0">
                    <a:pos x="15" y="10"/>
                  </a:cxn>
                  <a:cxn ang="0">
                    <a:pos x="6" y="23"/>
                  </a:cxn>
                  <a:cxn ang="0">
                    <a:pos x="2" y="55"/>
                  </a:cxn>
                  <a:cxn ang="0">
                    <a:pos x="0" y="81"/>
                  </a:cxn>
                  <a:cxn ang="0">
                    <a:pos x="7" y="79"/>
                  </a:cxn>
                  <a:cxn ang="0">
                    <a:pos x="14" y="37"/>
                  </a:cxn>
                  <a:cxn ang="0">
                    <a:pos x="35" y="18"/>
                  </a:cxn>
                  <a:cxn ang="0">
                    <a:pos x="57" y="37"/>
                  </a:cxn>
                  <a:cxn ang="0">
                    <a:pos x="58" y="41"/>
                  </a:cxn>
                  <a:cxn ang="0">
                    <a:pos x="57" y="49"/>
                  </a:cxn>
                  <a:cxn ang="0">
                    <a:pos x="52" y="58"/>
                  </a:cxn>
                  <a:cxn ang="0">
                    <a:pos x="35" y="70"/>
                  </a:cxn>
                  <a:cxn ang="0">
                    <a:pos x="19" y="58"/>
                  </a:cxn>
                  <a:cxn ang="0">
                    <a:pos x="14" y="49"/>
                  </a:cxn>
                  <a:cxn ang="0">
                    <a:pos x="13" y="41"/>
                  </a:cxn>
                  <a:cxn ang="0">
                    <a:pos x="14" y="37"/>
                  </a:cxn>
                </a:cxnLst>
                <a:rect l="0" t="0" r="r" b="b"/>
                <a:pathLst>
                  <a:path w="71" h="81">
                    <a:moveTo>
                      <a:pt x="7" y="79"/>
                    </a:moveTo>
                    <a:cubicBezTo>
                      <a:pt x="9" y="78"/>
                      <a:pt x="14" y="72"/>
                      <a:pt x="20" y="75"/>
                    </a:cubicBezTo>
                    <a:cubicBezTo>
                      <a:pt x="20" y="75"/>
                      <a:pt x="20" y="76"/>
                      <a:pt x="20" y="75"/>
                    </a:cubicBezTo>
                    <a:cubicBezTo>
                      <a:pt x="21" y="75"/>
                      <a:pt x="21" y="71"/>
                      <a:pt x="21" y="65"/>
                    </a:cubicBezTo>
                    <a:cubicBezTo>
                      <a:pt x="21" y="65"/>
                      <a:pt x="21" y="65"/>
                      <a:pt x="21" y="64"/>
                    </a:cubicBezTo>
                    <a:cubicBezTo>
                      <a:pt x="25" y="68"/>
                      <a:pt x="30" y="72"/>
                      <a:pt x="35" y="73"/>
                    </a:cubicBezTo>
                    <a:cubicBezTo>
                      <a:pt x="41" y="72"/>
                      <a:pt x="46" y="68"/>
                      <a:pt x="50" y="64"/>
                    </a:cubicBezTo>
                    <a:cubicBezTo>
                      <a:pt x="50" y="65"/>
                      <a:pt x="50" y="65"/>
                      <a:pt x="50" y="65"/>
                    </a:cubicBezTo>
                    <a:cubicBezTo>
                      <a:pt x="50" y="71"/>
                      <a:pt x="50" y="75"/>
                      <a:pt x="51" y="75"/>
                    </a:cubicBezTo>
                    <a:cubicBezTo>
                      <a:pt x="51" y="76"/>
                      <a:pt x="51" y="75"/>
                      <a:pt x="51" y="75"/>
                    </a:cubicBezTo>
                    <a:cubicBezTo>
                      <a:pt x="57" y="72"/>
                      <a:pt x="62" y="78"/>
                      <a:pt x="64" y="79"/>
                    </a:cubicBezTo>
                    <a:cubicBezTo>
                      <a:pt x="66" y="80"/>
                      <a:pt x="71" y="81"/>
                      <a:pt x="71" y="81"/>
                    </a:cubicBezTo>
                    <a:cubicBezTo>
                      <a:pt x="71" y="81"/>
                      <a:pt x="68" y="64"/>
                      <a:pt x="69" y="55"/>
                    </a:cubicBezTo>
                    <a:cubicBezTo>
                      <a:pt x="70" y="46"/>
                      <a:pt x="70" y="37"/>
                      <a:pt x="65" y="23"/>
                    </a:cubicBezTo>
                    <a:cubicBezTo>
                      <a:pt x="63" y="19"/>
                      <a:pt x="58" y="12"/>
                      <a:pt x="56" y="10"/>
                    </a:cubicBezTo>
                    <a:cubicBezTo>
                      <a:pt x="50" y="4"/>
                      <a:pt x="43" y="1"/>
                      <a:pt x="35" y="0"/>
                    </a:cubicBezTo>
                    <a:cubicBezTo>
                      <a:pt x="28" y="1"/>
                      <a:pt x="20" y="4"/>
                      <a:pt x="15" y="10"/>
                    </a:cubicBezTo>
                    <a:cubicBezTo>
                      <a:pt x="13" y="12"/>
                      <a:pt x="8" y="19"/>
                      <a:pt x="6" y="23"/>
                    </a:cubicBezTo>
                    <a:cubicBezTo>
                      <a:pt x="1" y="37"/>
                      <a:pt x="1" y="46"/>
                      <a:pt x="2" y="55"/>
                    </a:cubicBezTo>
                    <a:cubicBezTo>
                      <a:pt x="3" y="64"/>
                      <a:pt x="0" y="81"/>
                      <a:pt x="0" y="81"/>
                    </a:cubicBezTo>
                    <a:cubicBezTo>
                      <a:pt x="0" y="81"/>
                      <a:pt x="5" y="80"/>
                      <a:pt x="7" y="79"/>
                    </a:cubicBezTo>
                    <a:close/>
                    <a:moveTo>
                      <a:pt x="14" y="37"/>
                    </a:moveTo>
                    <a:cubicBezTo>
                      <a:pt x="17" y="32"/>
                      <a:pt x="31" y="29"/>
                      <a:pt x="35" y="18"/>
                    </a:cubicBezTo>
                    <a:cubicBezTo>
                      <a:pt x="40" y="29"/>
                      <a:pt x="54" y="32"/>
                      <a:pt x="57" y="37"/>
                    </a:cubicBezTo>
                    <a:cubicBezTo>
                      <a:pt x="58" y="38"/>
                      <a:pt x="58" y="41"/>
                      <a:pt x="58" y="41"/>
                    </a:cubicBezTo>
                    <a:cubicBezTo>
                      <a:pt x="58" y="44"/>
                      <a:pt x="57" y="48"/>
                      <a:pt x="57" y="49"/>
                    </a:cubicBezTo>
                    <a:cubicBezTo>
                      <a:pt x="56" y="52"/>
                      <a:pt x="53" y="56"/>
                      <a:pt x="52" y="58"/>
                    </a:cubicBezTo>
                    <a:cubicBezTo>
                      <a:pt x="48" y="63"/>
                      <a:pt x="42" y="70"/>
                      <a:pt x="35" y="70"/>
                    </a:cubicBezTo>
                    <a:cubicBezTo>
                      <a:pt x="29" y="70"/>
                      <a:pt x="23" y="63"/>
                      <a:pt x="19" y="58"/>
                    </a:cubicBezTo>
                    <a:cubicBezTo>
                      <a:pt x="18" y="56"/>
                      <a:pt x="15" y="52"/>
                      <a:pt x="14" y="49"/>
                    </a:cubicBezTo>
                    <a:cubicBezTo>
                      <a:pt x="14" y="48"/>
                      <a:pt x="13" y="44"/>
                      <a:pt x="13" y="41"/>
                    </a:cubicBezTo>
                    <a:cubicBezTo>
                      <a:pt x="13" y="41"/>
                      <a:pt x="13" y="38"/>
                      <a:pt x="14" y="3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5" name="Freeform 115">
                <a:extLst>
                  <a:ext uri="{FF2B5EF4-FFF2-40B4-BE49-F238E27FC236}">
                    <a16:creationId xmlns="" xmlns:a16="http://schemas.microsoft.com/office/drawing/2014/main" id="{4D32D357-D02C-4DF6-97FF-00A486AC0AA8}"/>
                  </a:ext>
                </a:extLst>
              </p:cNvPr>
              <p:cNvSpPr>
                <a:spLocks/>
              </p:cNvSpPr>
              <p:nvPr/>
            </p:nvSpPr>
            <p:spPr bwMode="auto">
              <a:xfrm>
                <a:off x="530" y="3437"/>
                <a:ext cx="302" cy="142"/>
              </a:xfrm>
              <a:custGeom>
                <a:avLst/>
                <a:gdLst/>
                <a:ahLst/>
                <a:cxnLst>
                  <a:cxn ang="0">
                    <a:pos x="102" y="8"/>
                  </a:cxn>
                  <a:cxn ang="0">
                    <a:pos x="99" y="7"/>
                  </a:cxn>
                  <a:cxn ang="0">
                    <a:pos x="93" y="5"/>
                  </a:cxn>
                  <a:cxn ang="0">
                    <a:pos x="86" y="0"/>
                  </a:cxn>
                  <a:cxn ang="0">
                    <a:pos x="79" y="22"/>
                  </a:cxn>
                  <a:cxn ang="0">
                    <a:pos x="71" y="34"/>
                  </a:cxn>
                  <a:cxn ang="0">
                    <a:pos x="67" y="21"/>
                  </a:cxn>
                  <a:cxn ang="0">
                    <a:pos x="75" y="15"/>
                  </a:cxn>
                  <a:cxn ang="0">
                    <a:pos x="64" y="8"/>
                  </a:cxn>
                  <a:cxn ang="0">
                    <a:pos x="53" y="15"/>
                  </a:cxn>
                  <a:cxn ang="0">
                    <a:pos x="61" y="21"/>
                  </a:cxn>
                  <a:cxn ang="0">
                    <a:pos x="57" y="34"/>
                  </a:cxn>
                  <a:cxn ang="0">
                    <a:pos x="42" y="0"/>
                  </a:cxn>
                  <a:cxn ang="0">
                    <a:pos x="27" y="8"/>
                  </a:cxn>
                  <a:cxn ang="0">
                    <a:pos x="23" y="9"/>
                  </a:cxn>
                  <a:cxn ang="0">
                    <a:pos x="0" y="41"/>
                  </a:cxn>
                  <a:cxn ang="0">
                    <a:pos x="1" y="41"/>
                  </a:cxn>
                  <a:cxn ang="0">
                    <a:pos x="64" y="60"/>
                  </a:cxn>
                  <a:cxn ang="0">
                    <a:pos x="126" y="42"/>
                  </a:cxn>
                  <a:cxn ang="0">
                    <a:pos x="128" y="41"/>
                  </a:cxn>
                  <a:cxn ang="0">
                    <a:pos x="102" y="8"/>
                  </a:cxn>
                </a:cxnLst>
                <a:rect l="0" t="0" r="r" b="b"/>
                <a:pathLst>
                  <a:path w="128" h="60">
                    <a:moveTo>
                      <a:pt x="102" y="8"/>
                    </a:moveTo>
                    <a:cubicBezTo>
                      <a:pt x="101" y="7"/>
                      <a:pt x="100" y="7"/>
                      <a:pt x="99" y="7"/>
                    </a:cubicBezTo>
                    <a:cubicBezTo>
                      <a:pt x="97" y="6"/>
                      <a:pt x="95" y="6"/>
                      <a:pt x="93" y="5"/>
                    </a:cubicBezTo>
                    <a:cubicBezTo>
                      <a:pt x="91" y="4"/>
                      <a:pt x="89" y="2"/>
                      <a:pt x="86" y="0"/>
                    </a:cubicBezTo>
                    <a:cubicBezTo>
                      <a:pt x="85" y="6"/>
                      <a:pt x="82" y="15"/>
                      <a:pt x="79" y="22"/>
                    </a:cubicBezTo>
                    <a:cubicBezTo>
                      <a:pt x="76" y="27"/>
                      <a:pt x="74" y="32"/>
                      <a:pt x="71" y="34"/>
                    </a:cubicBezTo>
                    <a:cubicBezTo>
                      <a:pt x="67" y="21"/>
                      <a:pt x="67" y="21"/>
                      <a:pt x="67" y="21"/>
                    </a:cubicBezTo>
                    <a:cubicBezTo>
                      <a:pt x="75" y="15"/>
                      <a:pt x="75" y="15"/>
                      <a:pt x="75" y="15"/>
                    </a:cubicBezTo>
                    <a:cubicBezTo>
                      <a:pt x="64" y="8"/>
                      <a:pt x="64" y="8"/>
                      <a:pt x="64" y="8"/>
                    </a:cubicBezTo>
                    <a:cubicBezTo>
                      <a:pt x="53" y="15"/>
                      <a:pt x="53" y="15"/>
                      <a:pt x="53" y="15"/>
                    </a:cubicBezTo>
                    <a:cubicBezTo>
                      <a:pt x="61" y="21"/>
                      <a:pt x="61" y="21"/>
                      <a:pt x="61" y="21"/>
                    </a:cubicBezTo>
                    <a:cubicBezTo>
                      <a:pt x="57" y="34"/>
                      <a:pt x="57" y="34"/>
                      <a:pt x="57" y="34"/>
                    </a:cubicBezTo>
                    <a:cubicBezTo>
                      <a:pt x="50" y="27"/>
                      <a:pt x="44" y="10"/>
                      <a:pt x="42" y="0"/>
                    </a:cubicBezTo>
                    <a:cubicBezTo>
                      <a:pt x="35" y="5"/>
                      <a:pt x="31" y="7"/>
                      <a:pt x="27" y="8"/>
                    </a:cubicBezTo>
                    <a:cubicBezTo>
                      <a:pt x="25" y="8"/>
                      <a:pt x="24" y="8"/>
                      <a:pt x="23" y="9"/>
                    </a:cubicBezTo>
                    <a:cubicBezTo>
                      <a:pt x="12" y="13"/>
                      <a:pt x="2" y="28"/>
                      <a:pt x="0" y="41"/>
                    </a:cubicBezTo>
                    <a:cubicBezTo>
                      <a:pt x="1" y="41"/>
                      <a:pt x="1" y="41"/>
                      <a:pt x="1" y="41"/>
                    </a:cubicBezTo>
                    <a:cubicBezTo>
                      <a:pt x="19" y="53"/>
                      <a:pt x="40" y="60"/>
                      <a:pt x="64" y="60"/>
                    </a:cubicBezTo>
                    <a:cubicBezTo>
                      <a:pt x="87" y="60"/>
                      <a:pt x="109" y="53"/>
                      <a:pt x="126" y="42"/>
                    </a:cubicBezTo>
                    <a:cubicBezTo>
                      <a:pt x="126" y="42"/>
                      <a:pt x="127" y="41"/>
                      <a:pt x="128" y="41"/>
                    </a:cubicBezTo>
                    <a:cubicBezTo>
                      <a:pt x="126" y="26"/>
                      <a:pt x="114" y="10"/>
                      <a:pt x="102" y="8"/>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6" name="Freeform 116">
                <a:extLst>
                  <a:ext uri="{FF2B5EF4-FFF2-40B4-BE49-F238E27FC236}">
                    <a16:creationId xmlns="" xmlns:a16="http://schemas.microsoft.com/office/drawing/2014/main" id="{A2F9689A-76CA-4FD7-ABEC-D24A8CDECF01}"/>
                  </a:ext>
                </a:extLst>
              </p:cNvPr>
              <p:cNvSpPr>
                <a:spLocks noEditPoints="1"/>
              </p:cNvSpPr>
              <p:nvPr/>
            </p:nvSpPr>
            <p:spPr bwMode="auto">
              <a:xfrm>
                <a:off x="606" y="3256"/>
                <a:ext cx="151" cy="181"/>
              </a:xfrm>
              <a:custGeom>
                <a:avLst/>
                <a:gdLst/>
                <a:ahLst/>
                <a:cxnLst>
                  <a:cxn ang="0">
                    <a:pos x="1" y="39"/>
                  </a:cxn>
                  <a:cxn ang="0">
                    <a:pos x="3" y="46"/>
                  </a:cxn>
                  <a:cxn ang="0">
                    <a:pos x="6" y="51"/>
                  </a:cxn>
                  <a:cxn ang="0">
                    <a:pos x="7" y="54"/>
                  </a:cxn>
                  <a:cxn ang="0">
                    <a:pos x="14" y="65"/>
                  </a:cxn>
                  <a:cxn ang="0">
                    <a:pos x="16" y="68"/>
                  </a:cxn>
                  <a:cxn ang="0">
                    <a:pos x="32" y="77"/>
                  </a:cxn>
                  <a:cxn ang="0">
                    <a:pos x="48" y="68"/>
                  </a:cxn>
                  <a:cxn ang="0">
                    <a:pos x="51" y="65"/>
                  </a:cxn>
                  <a:cxn ang="0">
                    <a:pos x="57" y="54"/>
                  </a:cxn>
                  <a:cxn ang="0">
                    <a:pos x="58" y="51"/>
                  </a:cxn>
                  <a:cxn ang="0">
                    <a:pos x="61" y="46"/>
                  </a:cxn>
                  <a:cxn ang="0">
                    <a:pos x="63" y="39"/>
                  </a:cxn>
                  <a:cxn ang="0">
                    <a:pos x="64" y="34"/>
                  </a:cxn>
                  <a:cxn ang="0">
                    <a:pos x="64" y="31"/>
                  </a:cxn>
                  <a:cxn ang="0">
                    <a:pos x="62" y="26"/>
                  </a:cxn>
                  <a:cxn ang="0">
                    <a:pos x="61" y="25"/>
                  </a:cxn>
                  <a:cxn ang="0">
                    <a:pos x="60" y="23"/>
                  </a:cxn>
                  <a:cxn ang="0">
                    <a:pos x="59" y="18"/>
                  </a:cxn>
                  <a:cxn ang="0">
                    <a:pos x="54" y="10"/>
                  </a:cxn>
                  <a:cxn ang="0">
                    <a:pos x="32" y="0"/>
                  </a:cxn>
                  <a:cxn ang="0">
                    <a:pos x="10" y="10"/>
                  </a:cxn>
                  <a:cxn ang="0">
                    <a:pos x="5" y="18"/>
                  </a:cxn>
                  <a:cxn ang="0">
                    <a:pos x="4" y="23"/>
                  </a:cxn>
                  <a:cxn ang="0">
                    <a:pos x="3" y="25"/>
                  </a:cxn>
                  <a:cxn ang="0">
                    <a:pos x="2" y="26"/>
                  </a:cxn>
                  <a:cxn ang="0">
                    <a:pos x="0" y="31"/>
                  </a:cxn>
                  <a:cxn ang="0">
                    <a:pos x="0" y="34"/>
                  </a:cxn>
                  <a:cxn ang="0">
                    <a:pos x="1" y="39"/>
                  </a:cxn>
                  <a:cxn ang="0">
                    <a:pos x="4" y="30"/>
                  </a:cxn>
                  <a:cxn ang="0">
                    <a:pos x="11" y="32"/>
                  </a:cxn>
                  <a:cxn ang="0">
                    <a:pos x="12" y="29"/>
                  </a:cxn>
                  <a:cxn ang="0">
                    <a:pos x="15" y="24"/>
                  </a:cxn>
                  <a:cxn ang="0">
                    <a:pos x="22" y="24"/>
                  </a:cxn>
                  <a:cxn ang="0">
                    <a:pos x="32" y="28"/>
                  </a:cxn>
                  <a:cxn ang="0">
                    <a:pos x="41" y="24"/>
                  </a:cxn>
                  <a:cxn ang="0">
                    <a:pos x="49" y="24"/>
                  </a:cxn>
                  <a:cxn ang="0">
                    <a:pos x="52" y="29"/>
                  </a:cxn>
                  <a:cxn ang="0">
                    <a:pos x="53" y="32"/>
                  </a:cxn>
                  <a:cxn ang="0">
                    <a:pos x="60" y="30"/>
                  </a:cxn>
                  <a:cxn ang="0">
                    <a:pos x="61" y="36"/>
                  </a:cxn>
                  <a:cxn ang="0">
                    <a:pos x="60" y="40"/>
                  </a:cxn>
                  <a:cxn ang="0">
                    <a:pos x="54" y="49"/>
                  </a:cxn>
                  <a:cxn ang="0">
                    <a:pos x="55" y="52"/>
                  </a:cxn>
                  <a:cxn ang="0">
                    <a:pos x="49" y="61"/>
                  </a:cxn>
                  <a:cxn ang="0">
                    <a:pos x="32" y="73"/>
                  </a:cxn>
                  <a:cxn ang="0">
                    <a:pos x="15" y="61"/>
                  </a:cxn>
                  <a:cxn ang="0">
                    <a:pos x="9" y="52"/>
                  </a:cxn>
                  <a:cxn ang="0">
                    <a:pos x="10" y="49"/>
                  </a:cxn>
                  <a:cxn ang="0">
                    <a:pos x="4" y="40"/>
                  </a:cxn>
                  <a:cxn ang="0">
                    <a:pos x="3" y="36"/>
                  </a:cxn>
                  <a:cxn ang="0">
                    <a:pos x="4" y="30"/>
                  </a:cxn>
                </a:cxnLst>
                <a:rect l="0" t="0" r="r" b="b"/>
                <a:pathLst>
                  <a:path w="64" h="77">
                    <a:moveTo>
                      <a:pt x="1" y="39"/>
                    </a:moveTo>
                    <a:cubicBezTo>
                      <a:pt x="1" y="41"/>
                      <a:pt x="2" y="44"/>
                      <a:pt x="3" y="46"/>
                    </a:cubicBezTo>
                    <a:cubicBezTo>
                      <a:pt x="4" y="48"/>
                      <a:pt x="5" y="51"/>
                      <a:pt x="6" y="51"/>
                    </a:cubicBezTo>
                    <a:cubicBezTo>
                      <a:pt x="7" y="51"/>
                      <a:pt x="6" y="52"/>
                      <a:pt x="7" y="54"/>
                    </a:cubicBezTo>
                    <a:cubicBezTo>
                      <a:pt x="8" y="58"/>
                      <a:pt x="11" y="61"/>
                      <a:pt x="14" y="65"/>
                    </a:cubicBezTo>
                    <a:cubicBezTo>
                      <a:pt x="14" y="66"/>
                      <a:pt x="15" y="67"/>
                      <a:pt x="16" y="68"/>
                    </a:cubicBezTo>
                    <a:cubicBezTo>
                      <a:pt x="20" y="73"/>
                      <a:pt x="25" y="77"/>
                      <a:pt x="32" y="77"/>
                    </a:cubicBezTo>
                    <a:cubicBezTo>
                      <a:pt x="39" y="77"/>
                      <a:pt x="44" y="73"/>
                      <a:pt x="48" y="68"/>
                    </a:cubicBezTo>
                    <a:cubicBezTo>
                      <a:pt x="49" y="67"/>
                      <a:pt x="50" y="66"/>
                      <a:pt x="51" y="65"/>
                    </a:cubicBezTo>
                    <a:cubicBezTo>
                      <a:pt x="53" y="61"/>
                      <a:pt x="56" y="58"/>
                      <a:pt x="57" y="54"/>
                    </a:cubicBezTo>
                    <a:cubicBezTo>
                      <a:pt x="58" y="52"/>
                      <a:pt x="57" y="51"/>
                      <a:pt x="58" y="51"/>
                    </a:cubicBezTo>
                    <a:cubicBezTo>
                      <a:pt x="59" y="51"/>
                      <a:pt x="60" y="48"/>
                      <a:pt x="61" y="46"/>
                    </a:cubicBezTo>
                    <a:cubicBezTo>
                      <a:pt x="62" y="44"/>
                      <a:pt x="63" y="41"/>
                      <a:pt x="63" y="39"/>
                    </a:cubicBezTo>
                    <a:cubicBezTo>
                      <a:pt x="63" y="37"/>
                      <a:pt x="64" y="36"/>
                      <a:pt x="64" y="34"/>
                    </a:cubicBezTo>
                    <a:cubicBezTo>
                      <a:pt x="64" y="33"/>
                      <a:pt x="64" y="32"/>
                      <a:pt x="64" y="31"/>
                    </a:cubicBezTo>
                    <a:cubicBezTo>
                      <a:pt x="64" y="29"/>
                      <a:pt x="63" y="27"/>
                      <a:pt x="62" y="26"/>
                    </a:cubicBezTo>
                    <a:cubicBezTo>
                      <a:pt x="62" y="25"/>
                      <a:pt x="61" y="25"/>
                      <a:pt x="61" y="25"/>
                    </a:cubicBezTo>
                    <a:cubicBezTo>
                      <a:pt x="60" y="25"/>
                      <a:pt x="61" y="24"/>
                      <a:pt x="60" y="23"/>
                    </a:cubicBezTo>
                    <a:cubicBezTo>
                      <a:pt x="60" y="21"/>
                      <a:pt x="60" y="20"/>
                      <a:pt x="59" y="18"/>
                    </a:cubicBezTo>
                    <a:cubicBezTo>
                      <a:pt x="58" y="15"/>
                      <a:pt x="56" y="12"/>
                      <a:pt x="54" y="10"/>
                    </a:cubicBezTo>
                    <a:cubicBezTo>
                      <a:pt x="49" y="4"/>
                      <a:pt x="41" y="1"/>
                      <a:pt x="32" y="0"/>
                    </a:cubicBezTo>
                    <a:cubicBezTo>
                      <a:pt x="24" y="1"/>
                      <a:pt x="16" y="4"/>
                      <a:pt x="10" y="10"/>
                    </a:cubicBezTo>
                    <a:cubicBezTo>
                      <a:pt x="8" y="13"/>
                      <a:pt x="6" y="15"/>
                      <a:pt x="5" y="18"/>
                    </a:cubicBezTo>
                    <a:cubicBezTo>
                      <a:pt x="4" y="20"/>
                      <a:pt x="4" y="21"/>
                      <a:pt x="4" y="23"/>
                    </a:cubicBezTo>
                    <a:cubicBezTo>
                      <a:pt x="4" y="24"/>
                      <a:pt x="4" y="25"/>
                      <a:pt x="3" y="25"/>
                    </a:cubicBezTo>
                    <a:cubicBezTo>
                      <a:pt x="3" y="25"/>
                      <a:pt x="2" y="25"/>
                      <a:pt x="2" y="26"/>
                    </a:cubicBezTo>
                    <a:cubicBezTo>
                      <a:pt x="1" y="27"/>
                      <a:pt x="0" y="29"/>
                      <a:pt x="0" y="31"/>
                    </a:cubicBezTo>
                    <a:cubicBezTo>
                      <a:pt x="0" y="32"/>
                      <a:pt x="0" y="33"/>
                      <a:pt x="0" y="34"/>
                    </a:cubicBezTo>
                    <a:cubicBezTo>
                      <a:pt x="1" y="36"/>
                      <a:pt x="1" y="37"/>
                      <a:pt x="1" y="39"/>
                    </a:cubicBezTo>
                    <a:close/>
                    <a:moveTo>
                      <a:pt x="4" y="30"/>
                    </a:moveTo>
                    <a:cubicBezTo>
                      <a:pt x="6" y="28"/>
                      <a:pt x="10" y="32"/>
                      <a:pt x="11" y="32"/>
                    </a:cubicBezTo>
                    <a:cubicBezTo>
                      <a:pt x="11" y="32"/>
                      <a:pt x="12" y="30"/>
                      <a:pt x="12" y="29"/>
                    </a:cubicBezTo>
                    <a:cubicBezTo>
                      <a:pt x="13" y="27"/>
                      <a:pt x="14" y="25"/>
                      <a:pt x="15" y="24"/>
                    </a:cubicBezTo>
                    <a:cubicBezTo>
                      <a:pt x="17" y="22"/>
                      <a:pt x="20" y="22"/>
                      <a:pt x="22" y="24"/>
                    </a:cubicBezTo>
                    <a:cubicBezTo>
                      <a:pt x="25" y="25"/>
                      <a:pt x="28" y="28"/>
                      <a:pt x="32" y="28"/>
                    </a:cubicBezTo>
                    <a:cubicBezTo>
                      <a:pt x="36" y="28"/>
                      <a:pt x="38" y="26"/>
                      <a:pt x="41" y="24"/>
                    </a:cubicBezTo>
                    <a:cubicBezTo>
                      <a:pt x="44" y="23"/>
                      <a:pt x="47" y="21"/>
                      <a:pt x="49" y="24"/>
                    </a:cubicBezTo>
                    <a:cubicBezTo>
                      <a:pt x="50" y="25"/>
                      <a:pt x="51" y="27"/>
                      <a:pt x="52" y="29"/>
                    </a:cubicBezTo>
                    <a:cubicBezTo>
                      <a:pt x="52" y="30"/>
                      <a:pt x="53" y="32"/>
                      <a:pt x="53" y="32"/>
                    </a:cubicBezTo>
                    <a:cubicBezTo>
                      <a:pt x="54" y="32"/>
                      <a:pt x="58" y="28"/>
                      <a:pt x="60" y="30"/>
                    </a:cubicBezTo>
                    <a:cubicBezTo>
                      <a:pt x="61" y="32"/>
                      <a:pt x="61" y="35"/>
                      <a:pt x="61" y="36"/>
                    </a:cubicBezTo>
                    <a:cubicBezTo>
                      <a:pt x="61" y="38"/>
                      <a:pt x="61" y="39"/>
                      <a:pt x="60" y="40"/>
                    </a:cubicBezTo>
                    <a:cubicBezTo>
                      <a:pt x="60" y="43"/>
                      <a:pt x="56" y="48"/>
                      <a:pt x="54" y="49"/>
                    </a:cubicBezTo>
                    <a:cubicBezTo>
                      <a:pt x="54" y="49"/>
                      <a:pt x="55" y="51"/>
                      <a:pt x="55" y="52"/>
                    </a:cubicBezTo>
                    <a:cubicBezTo>
                      <a:pt x="55" y="55"/>
                      <a:pt x="51" y="59"/>
                      <a:pt x="49" y="61"/>
                    </a:cubicBezTo>
                    <a:cubicBezTo>
                      <a:pt x="45" y="67"/>
                      <a:pt x="40" y="73"/>
                      <a:pt x="32" y="73"/>
                    </a:cubicBezTo>
                    <a:cubicBezTo>
                      <a:pt x="25" y="73"/>
                      <a:pt x="19" y="67"/>
                      <a:pt x="15" y="61"/>
                    </a:cubicBezTo>
                    <a:cubicBezTo>
                      <a:pt x="13" y="59"/>
                      <a:pt x="9" y="55"/>
                      <a:pt x="9" y="52"/>
                    </a:cubicBezTo>
                    <a:cubicBezTo>
                      <a:pt x="9" y="51"/>
                      <a:pt x="10" y="49"/>
                      <a:pt x="10" y="49"/>
                    </a:cubicBezTo>
                    <a:cubicBezTo>
                      <a:pt x="8" y="48"/>
                      <a:pt x="4" y="43"/>
                      <a:pt x="4" y="40"/>
                    </a:cubicBezTo>
                    <a:cubicBezTo>
                      <a:pt x="4" y="39"/>
                      <a:pt x="3" y="38"/>
                      <a:pt x="3" y="36"/>
                    </a:cubicBezTo>
                    <a:cubicBezTo>
                      <a:pt x="3" y="35"/>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5" name="Group 135">
              <a:extLst>
                <a:ext uri="{FF2B5EF4-FFF2-40B4-BE49-F238E27FC236}">
                  <a16:creationId xmlns="" xmlns:a16="http://schemas.microsoft.com/office/drawing/2014/main" id="{4A3C9A6A-98B4-4AC1-93D3-094EAA301825}"/>
                </a:ext>
              </a:extLst>
            </p:cNvPr>
            <p:cNvGrpSpPr>
              <a:grpSpLocks noChangeAspect="1"/>
            </p:cNvGrpSpPr>
            <p:nvPr/>
          </p:nvGrpSpPr>
          <p:grpSpPr bwMode="auto">
            <a:xfrm>
              <a:off x="1056157" y="5875098"/>
              <a:ext cx="187552" cy="158256"/>
              <a:chOff x="2644" y="3216"/>
              <a:chExt cx="459" cy="365"/>
            </a:xfrm>
            <a:solidFill>
              <a:schemeClr val="bg1"/>
            </a:solidFill>
          </p:grpSpPr>
          <p:sp>
            <p:nvSpPr>
              <p:cNvPr id="59" name="Freeform 136">
                <a:extLst>
                  <a:ext uri="{FF2B5EF4-FFF2-40B4-BE49-F238E27FC236}">
                    <a16:creationId xmlns="" xmlns:a16="http://schemas.microsoft.com/office/drawing/2014/main" id="{0494AE5D-1AA3-48A0-99CF-7A8B4EDC46F8}"/>
                  </a:ext>
                </a:extLst>
              </p:cNvPr>
              <p:cNvSpPr>
                <a:spLocks/>
              </p:cNvSpPr>
              <p:nvPr/>
            </p:nvSpPr>
            <p:spPr bwMode="auto">
              <a:xfrm>
                <a:off x="2869" y="3216"/>
                <a:ext cx="234" cy="325"/>
              </a:xfrm>
              <a:custGeom>
                <a:avLst/>
                <a:gdLst/>
                <a:ahLst/>
                <a:cxnLst>
                  <a:cxn ang="0">
                    <a:pos x="99" y="57"/>
                  </a:cxn>
                  <a:cxn ang="0">
                    <a:pos x="99" y="9"/>
                  </a:cxn>
                  <a:cxn ang="0">
                    <a:pos x="99" y="8"/>
                  </a:cxn>
                  <a:cxn ang="0">
                    <a:pos x="97" y="4"/>
                  </a:cxn>
                  <a:cxn ang="0">
                    <a:pos x="97" y="3"/>
                  </a:cxn>
                  <a:cxn ang="0">
                    <a:pos x="97" y="3"/>
                  </a:cxn>
                  <a:cxn ang="0">
                    <a:pos x="97" y="3"/>
                  </a:cxn>
                  <a:cxn ang="0">
                    <a:pos x="96" y="2"/>
                  </a:cxn>
                  <a:cxn ang="0">
                    <a:pos x="91" y="0"/>
                  </a:cxn>
                  <a:cxn ang="0">
                    <a:pos x="91" y="0"/>
                  </a:cxn>
                  <a:cxn ang="0">
                    <a:pos x="42" y="0"/>
                  </a:cxn>
                  <a:cxn ang="0">
                    <a:pos x="41" y="0"/>
                  </a:cxn>
                  <a:cxn ang="0">
                    <a:pos x="41" y="0"/>
                  </a:cxn>
                  <a:cxn ang="0">
                    <a:pos x="8" y="0"/>
                  </a:cxn>
                  <a:cxn ang="0">
                    <a:pos x="2" y="3"/>
                  </a:cxn>
                  <a:cxn ang="0">
                    <a:pos x="0" y="9"/>
                  </a:cxn>
                  <a:cxn ang="0">
                    <a:pos x="2" y="15"/>
                  </a:cxn>
                  <a:cxn ang="0">
                    <a:pos x="18" y="30"/>
                  </a:cxn>
                  <a:cxn ang="0">
                    <a:pos x="25" y="30"/>
                  </a:cxn>
                  <a:cxn ang="0">
                    <a:pos x="26" y="28"/>
                  </a:cxn>
                  <a:cxn ang="0">
                    <a:pos x="25" y="23"/>
                  </a:cxn>
                  <a:cxn ang="0">
                    <a:pos x="12" y="10"/>
                  </a:cxn>
                  <a:cxn ang="0">
                    <a:pos x="89" y="10"/>
                  </a:cxn>
                  <a:cxn ang="0">
                    <a:pos x="89" y="57"/>
                  </a:cxn>
                  <a:cxn ang="0">
                    <a:pos x="89" y="87"/>
                  </a:cxn>
                  <a:cxn ang="0">
                    <a:pos x="77" y="75"/>
                  </a:cxn>
                  <a:cxn ang="0">
                    <a:pos x="73" y="73"/>
                  </a:cxn>
                  <a:cxn ang="0">
                    <a:pos x="69" y="75"/>
                  </a:cxn>
                  <a:cxn ang="0">
                    <a:pos x="20" y="124"/>
                  </a:cxn>
                  <a:cxn ang="0">
                    <a:pos x="15" y="129"/>
                  </a:cxn>
                  <a:cxn ang="0">
                    <a:pos x="15" y="136"/>
                  </a:cxn>
                  <a:cxn ang="0">
                    <a:pos x="22" y="136"/>
                  </a:cxn>
                  <a:cxn ang="0">
                    <a:pos x="73" y="85"/>
                  </a:cxn>
                  <a:cxn ang="0">
                    <a:pos x="85" y="97"/>
                  </a:cxn>
                  <a:cxn ang="0">
                    <a:pos x="91" y="100"/>
                  </a:cxn>
                  <a:cxn ang="0">
                    <a:pos x="97" y="97"/>
                  </a:cxn>
                  <a:cxn ang="0">
                    <a:pos x="99" y="91"/>
                  </a:cxn>
                  <a:cxn ang="0">
                    <a:pos x="99" y="59"/>
                  </a:cxn>
                  <a:cxn ang="0">
                    <a:pos x="99" y="59"/>
                  </a:cxn>
                  <a:cxn ang="0">
                    <a:pos x="99" y="57"/>
                  </a:cxn>
                </a:cxnLst>
                <a:rect l="0" t="0" r="r" b="b"/>
                <a:pathLst>
                  <a:path w="99" h="138">
                    <a:moveTo>
                      <a:pt x="99" y="57"/>
                    </a:moveTo>
                    <a:cubicBezTo>
                      <a:pt x="99" y="9"/>
                      <a:pt x="99" y="9"/>
                      <a:pt x="99" y="9"/>
                    </a:cubicBezTo>
                    <a:cubicBezTo>
                      <a:pt x="99" y="9"/>
                      <a:pt x="99" y="8"/>
                      <a:pt x="99" y="8"/>
                    </a:cubicBezTo>
                    <a:cubicBezTo>
                      <a:pt x="99" y="6"/>
                      <a:pt x="98" y="5"/>
                      <a:pt x="97" y="4"/>
                    </a:cubicBezTo>
                    <a:cubicBezTo>
                      <a:pt x="97" y="3"/>
                      <a:pt x="97" y="3"/>
                      <a:pt x="97" y="3"/>
                    </a:cubicBezTo>
                    <a:cubicBezTo>
                      <a:pt x="97" y="3"/>
                      <a:pt x="97" y="3"/>
                      <a:pt x="97" y="3"/>
                    </a:cubicBezTo>
                    <a:cubicBezTo>
                      <a:pt x="97" y="3"/>
                      <a:pt x="97" y="3"/>
                      <a:pt x="97" y="3"/>
                    </a:cubicBezTo>
                    <a:cubicBezTo>
                      <a:pt x="96" y="2"/>
                      <a:pt x="96" y="2"/>
                      <a:pt x="96" y="2"/>
                    </a:cubicBezTo>
                    <a:cubicBezTo>
                      <a:pt x="94" y="1"/>
                      <a:pt x="93" y="0"/>
                      <a:pt x="91" y="0"/>
                    </a:cubicBezTo>
                    <a:cubicBezTo>
                      <a:pt x="91" y="0"/>
                      <a:pt x="91" y="0"/>
                      <a:pt x="91" y="0"/>
                    </a:cubicBezTo>
                    <a:cubicBezTo>
                      <a:pt x="42" y="0"/>
                      <a:pt x="42" y="0"/>
                      <a:pt x="42" y="0"/>
                    </a:cubicBezTo>
                    <a:cubicBezTo>
                      <a:pt x="41" y="0"/>
                      <a:pt x="41" y="0"/>
                      <a:pt x="41" y="0"/>
                    </a:cubicBezTo>
                    <a:cubicBezTo>
                      <a:pt x="41" y="0"/>
                      <a:pt x="41" y="0"/>
                      <a:pt x="41" y="0"/>
                    </a:cubicBezTo>
                    <a:cubicBezTo>
                      <a:pt x="8" y="0"/>
                      <a:pt x="8" y="0"/>
                      <a:pt x="8" y="0"/>
                    </a:cubicBezTo>
                    <a:cubicBezTo>
                      <a:pt x="6" y="0"/>
                      <a:pt x="4" y="1"/>
                      <a:pt x="2" y="3"/>
                    </a:cubicBezTo>
                    <a:cubicBezTo>
                      <a:pt x="1" y="4"/>
                      <a:pt x="0" y="6"/>
                      <a:pt x="0" y="9"/>
                    </a:cubicBezTo>
                    <a:cubicBezTo>
                      <a:pt x="0" y="11"/>
                      <a:pt x="1" y="13"/>
                      <a:pt x="2" y="15"/>
                    </a:cubicBezTo>
                    <a:cubicBezTo>
                      <a:pt x="18" y="30"/>
                      <a:pt x="18" y="30"/>
                      <a:pt x="18" y="30"/>
                    </a:cubicBezTo>
                    <a:cubicBezTo>
                      <a:pt x="20" y="32"/>
                      <a:pt x="23" y="32"/>
                      <a:pt x="25" y="30"/>
                    </a:cubicBezTo>
                    <a:cubicBezTo>
                      <a:pt x="25" y="30"/>
                      <a:pt x="26" y="29"/>
                      <a:pt x="26" y="28"/>
                    </a:cubicBezTo>
                    <a:cubicBezTo>
                      <a:pt x="27" y="27"/>
                      <a:pt x="26" y="24"/>
                      <a:pt x="25" y="23"/>
                    </a:cubicBezTo>
                    <a:cubicBezTo>
                      <a:pt x="12" y="10"/>
                      <a:pt x="12" y="10"/>
                      <a:pt x="12" y="10"/>
                    </a:cubicBezTo>
                    <a:cubicBezTo>
                      <a:pt x="89" y="10"/>
                      <a:pt x="89" y="10"/>
                      <a:pt x="89" y="10"/>
                    </a:cubicBezTo>
                    <a:cubicBezTo>
                      <a:pt x="89" y="57"/>
                      <a:pt x="89" y="57"/>
                      <a:pt x="89" y="57"/>
                    </a:cubicBezTo>
                    <a:cubicBezTo>
                      <a:pt x="89" y="87"/>
                      <a:pt x="89" y="87"/>
                      <a:pt x="89" y="87"/>
                    </a:cubicBezTo>
                    <a:cubicBezTo>
                      <a:pt x="85" y="83"/>
                      <a:pt x="77" y="75"/>
                      <a:pt x="77" y="75"/>
                    </a:cubicBezTo>
                    <a:cubicBezTo>
                      <a:pt x="76" y="74"/>
                      <a:pt x="74" y="73"/>
                      <a:pt x="73" y="73"/>
                    </a:cubicBezTo>
                    <a:cubicBezTo>
                      <a:pt x="72" y="73"/>
                      <a:pt x="70" y="74"/>
                      <a:pt x="69" y="75"/>
                    </a:cubicBezTo>
                    <a:cubicBezTo>
                      <a:pt x="20" y="124"/>
                      <a:pt x="20" y="124"/>
                      <a:pt x="20" y="124"/>
                    </a:cubicBezTo>
                    <a:cubicBezTo>
                      <a:pt x="15" y="129"/>
                      <a:pt x="15" y="129"/>
                      <a:pt x="15" y="129"/>
                    </a:cubicBezTo>
                    <a:cubicBezTo>
                      <a:pt x="13" y="131"/>
                      <a:pt x="13" y="134"/>
                      <a:pt x="15" y="136"/>
                    </a:cubicBezTo>
                    <a:cubicBezTo>
                      <a:pt x="17" y="138"/>
                      <a:pt x="20" y="138"/>
                      <a:pt x="22" y="136"/>
                    </a:cubicBezTo>
                    <a:cubicBezTo>
                      <a:pt x="73" y="85"/>
                      <a:pt x="73" y="85"/>
                      <a:pt x="73" y="85"/>
                    </a:cubicBezTo>
                    <a:cubicBezTo>
                      <a:pt x="85" y="97"/>
                      <a:pt x="85" y="97"/>
                      <a:pt x="85" y="97"/>
                    </a:cubicBezTo>
                    <a:cubicBezTo>
                      <a:pt x="86" y="99"/>
                      <a:pt x="89" y="100"/>
                      <a:pt x="91" y="100"/>
                    </a:cubicBezTo>
                    <a:cubicBezTo>
                      <a:pt x="93" y="100"/>
                      <a:pt x="95" y="99"/>
                      <a:pt x="97" y="97"/>
                    </a:cubicBezTo>
                    <a:cubicBezTo>
                      <a:pt x="98" y="95"/>
                      <a:pt x="99" y="93"/>
                      <a:pt x="99" y="91"/>
                    </a:cubicBezTo>
                    <a:cubicBezTo>
                      <a:pt x="99" y="59"/>
                      <a:pt x="99" y="59"/>
                      <a:pt x="99" y="59"/>
                    </a:cubicBezTo>
                    <a:cubicBezTo>
                      <a:pt x="99" y="59"/>
                      <a:pt x="99" y="59"/>
                      <a:pt x="99" y="59"/>
                    </a:cubicBezTo>
                    <a:lnTo>
                      <a:pt x="99" y="57"/>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0" name="Freeform 137">
                <a:extLst>
                  <a:ext uri="{FF2B5EF4-FFF2-40B4-BE49-F238E27FC236}">
                    <a16:creationId xmlns="" xmlns:a16="http://schemas.microsoft.com/office/drawing/2014/main" id="{A8D6594C-12DA-4D6B-8FA2-01C6FB9FB408}"/>
                  </a:ext>
                </a:extLst>
              </p:cNvPr>
              <p:cNvSpPr>
                <a:spLocks/>
              </p:cNvSpPr>
              <p:nvPr/>
            </p:nvSpPr>
            <p:spPr bwMode="auto">
              <a:xfrm>
                <a:off x="2644" y="3277"/>
                <a:ext cx="295" cy="304"/>
              </a:xfrm>
              <a:custGeom>
                <a:avLst/>
                <a:gdLst/>
                <a:ahLst/>
                <a:cxnLst>
                  <a:cxn ang="0">
                    <a:pos x="124" y="45"/>
                  </a:cxn>
                  <a:cxn ang="0">
                    <a:pos x="121" y="40"/>
                  </a:cxn>
                  <a:cxn ang="0">
                    <a:pos x="105" y="24"/>
                  </a:cxn>
                  <a:cxn ang="0">
                    <a:pos x="85" y="4"/>
                  </a:cxn>
                  <a:cxn ang="0">
                    <a:pos x="70" y="4"/>
                  </a:cxn>
                  <a:cxn ang="0">
                    <a:pos x="22" y="52"/>
                  </a:cxn>
                  <a:cxn ang="0">
                    <a:pos x="6" y="36"/>
                  </a:cxn>
                  <a:cxn ang="0">
                    <a:pos x="1" y="36"/>
                  </a:cxn>
                  <a:cxn ang="0">
                    <a:pos x="0" y="39"/>
                  </a:cxn>
                  <a:cxn ang="0">
                    <a:pos x="0" y="125"/>
                  </a:cxn>
                  <a:cxn ang="0">
                    <a:pos x="1" y="128"/>
                  </a:cxn>
                  <a:cxn ang="0">
                    <a:pos x="4" y="129"/>
                  </a:cxn>
                  <a:cxn ang="0">
                    <a:pos x="90" y="129"/>
                  </a:cxn>
                  <a:cxn ang="0">
                    <a:pos x="92" y="128"/>
                  </a:cxn>
                  <a:cxn ang="0">
                    <a:pos x="92" y="123"/>
                  </a:cxn>
                  <a:cxn ang="0">
                    <a:pos x="92" y="123"/>
                  </a:cxn>
                  <a:cxn ang="0">
                    <a:pos x="73" y="104"/>
                  </a:cxn>
                  <a:cxn ang="0">
                    <a:pos x="121" y="56"/>
                  </a:cxn>
                  <a:cxn ang="0">
                    <a:pos x="123" y="54"/>
                  </a:cxn>
                  <a:cxn ang="0">
                    <a:pos x="124" y="45"/>
                  </a:cxn>
                </a:cxnLst>
                <a:rect l="0" t="0" r="r" b="b"/>
                <a:pathLst>
                  <a:path w="125" h="129">
                    <a:moveTo>
                      <a:pt x="124" y="45"/>
                    </a:moveTo>
                    <a:cubicBezTo>
                      <a:pt x="124" y="44"/>
                      <a:pt x="123" y="42"/>
                      <a:pt x="121" y="40"/>
                    </a:cubicBezTo>
                    <a:cubicBezTo>
                      <a:pt x="105" y="24"/>
                      <a:pt x="105" y="24"/>
                      <a:pt x="105" y="24"/>
                    </a:cubicBezTo>
                    <a:cubicBezTo>
                      <a:pt x="85" y="4"/>
                      <a:pt x="85" y="4"/>
                      <a:pt x="85" y="4"/>
                    </a:cubicBezTo>
                    <a:cubicBezTo>
                      <a:pt x="81" y="0"/>
                      <a:pt x="74" y="0"/>
                      <a:pt x="70" y="4"/>
                    </a:cubicBezTo>
                    <a:cubicBezTo>
                      <a:pt x="22" y="52"/>
                      <a:pt x="22" y="52"/>
                      <a:pt x="22" y="52"/>
                    </a:cubicBezTo>
                    <a:cubicBezTo>
                      <a:pt x="6" y="36"/>
                      <a:pt x="6" y="36"/>
                      <a:pt x="6" y="36"/>
                    </a:cubicBezTo>
                    <a:cubicBezTo>
                      <a:pt x="5" y="35"/>
                      <a:pt x="2" y="35"/>
                      <a:pt x="1" y="36"/>
                    </a:cubicBezTo>
                    <a:cubicBezTo>
                      <a:pt x="0" y="37"/>
                      <a:pt x="0" y="38"/>
                      <a:pt x="0" y="39"/>
                    </a:cubicBezTo>
                    <a:cubicBezTo>
                      <a:pt x="0" y="125"/>
                      <a:pt x="0" y="125"/>
                      <a:pt x="0" y="125"/>
                    </a:cubicBezTo>
                    <a:cubicBezTo>
                      <a:pt x="0" y="126"/>
                      <a:pt x="0" y="127"/>
                      <a:pt x="1" y="128"/>
                    </a:cubicBezTo>
                    <a:cubicBezTo>
                      <a:pt x="2" y="128"/>
                      <a:pt x="3" y="129"/>
                      <a:pt x="4" y="129"/>
                    </a:cubicBezTo>
                    <a:cubicBezTo>
                      <a:pt x="90" y="129"/>
                      <a:pt x="90" y="129"/>
                      <a:pt x="90" y="129"/>
                    </a:cubicBezTo>
                    <a:cubicBezTo>
                      <a:pt x="91" y="129"/>
                      <a:pt x="92" y="129"/>
                      <a:pt x="92" y="128"/>
                    </a:cubicBezTo>
                    <a:cubicBezTo>
                      <a:pt x="94" y="126"/>
                      <a:pt x="94" y="124"/>
                      <a:pt x="92" y="123"/>
                    </a:cubicBezTo>
                    <a:cubicBezTo>
                      <a:pt x="92" y="123"/>
                      <a:pt x="92" y="123"/>
                      <a:pt x="92" y="123"/>
                    </a:cubicBezTo>
                    <a:cubicBezTo>
                      <a:pt x="73" y="104"/>
                      <a:pt x="73" y="104"/>
                      <a:pt x="73" y="104"/>
                    </a:cubicBezTo>
                    <a:cubicBezTo>
                      <a:pt x="121" y="56"/>
                      <a:pt x="121" y="56"/>
                      <a:pt x="121" y="56"/>
                    </a:cubicBezTo>
                    <a:cubicBezTo>
                      <a:pt x="122" y="55"/>
                      <a:pt x="122" y="55"/>
                      <a:pt x="123" y="54"/>
                    </a:cubicBezTo>
                    <a:cubicBezTo>
                      <a:pt x="124" y="52"/>
                      <a:pt x="125" y="48"/>
                      <a:pt x="124" y="45"/>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6" name="Group 35">
              <a:extLst>
                <a:ext uri="{FF2B5EF4-FFF2-40B4-BE49-F238E27FC236}">
                  <a16:creationId xmlns="" xmlns:a16="http://schemas.microsoft.com/office/drawing/2014/main" id="{2069F8AF-0274-4A32-AACA-60FA82258108}"/>
                </a:ext>
              </a:extLst>
            </p:cNvPr>
            <p:cNvGrpSpPr/>
            <p:nvPr/>
          </p:nvGrpSpPr>
          <p:grpSpPr>
            <a:xfrm>
              <a:off x="3594931" y="4762797"/>
              <a:ext cx="2383675" cy="145930"/>
              <a:chOff x="3594931" y="4762797"/>
              <a:chExt cx="2383675" cy="145930"/>
            </a:xfrm>
          </p:grpSpPr>
          <p:grpSp>
            <p:nvGrpSpPr>
              <p:cNvPr id="51" name="Group 50">
                <a:extLst>
                  <a:ext uri="{FF2B5EF4-FFF2-40B4-BE49-F238E27FC236}">
                    <a16:creationId xmlns="" xmlns:a16="http://schemas.microsoft.com/office/drawing/2014/main" id="{A09C3E72-A414-4E4C-A393-0E6C70145CA2}"/>
                  </a:ext>
                </a:extLst>
              </p:cNvPr>
              <p:cNvGrpSpPr/>
              <p:nvPr/>
            </p:nvGrpSpPr>
            <p:grpSpPr>
              <a:xfrm>
                <a:off x="3761196" y="4764072"/>
                <a:ext cx="2217410" cy="144655"/>
                <a:chOff x="1237953" y="2049432"/>
                <a:chExt cx="3198317" cy="208646"/>
              </a:xfrm>
            </p:grpSpPr>
            <p:cxnSp>
              <p:nvCxnSpPr>
                <p:cNvPr id="57" name="Straight Connector 56">
                  <a:extLst>
                    <a:ext uri="{FF2B5EF4-FFF2-40B4-BE49-F238E27FC236}">
                      <a16:creationId xmlns="" xmlns:a16="http://schemas.microsoft.com/office/drawing/2014/main" id="{AD7DC027-0971-4DF2-A5A3-77043E4662C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 xmlns:a16="http://schemas.microsoft.com/office/drawing/2014/main" id="{E461B148-7102-4136-8948-F4FEA6D9623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Monitoring</a:t>
                  </a:r>
                </a:p>
              </p:txBody>
            </p:sp>
          </p:grpSp>
          <p:grpSp>
            <p:nvGrpSpPr>
              <p:cNvPr id="52" name="Group 66">
                <a:extLst>
                  <a:ext uri="{FF2B5EF4-FFF2-40B4-BE49-F238E27FC236}">
                    <a16:creationId xmlns="" xmlns:a16="http://schemas.microsoft.com/office/drawing/2014/main" id="{1A66BB8A-FBE9-489F-B1EF-763A0018B359}"/>
                  </a:ext>
                </a:extLst>
              </p:cNvPr>
              <p:cNvGrpSpPr>
                <a:grpSpLocks noChangeAspect="1"/>
              </p:cNvGrpSpPr>
              <p:nvPr/>
            </p:nvGrpSpPr>
            <p:grpSpPr bwMode="auto">
              <a:xfrm>
                <a:off x="3594931" y="4762797"/>
                <a:ext cx="188875" cy="144733"/>
                <a:chOff x="520" y="3239"/>
                <a:chExt cx="1091" cy="813"/>
              </a:xfrm>
              <a:solidFill>
                <a:schemeClr val="bg1"/>
              </a:solidFill>
            </p:grpSpPr>
            <p:sp>
              <p:nvSpPr>
                <p:cNvPr id="53" name="Freeform 67">
                  <a:extLst>
                    <a:ext uri="{FF2B5EF4-FFF2-40B4-BE49-F238E27FC236}">
                      <a16:creationId xmlns="" xmlns:a16="http://schemas.microsoft.com/office/drawing/2014/main" id="{48E95B38-2429-427B-967C-F76F24C3C7AF}"/>
                    </a:ext>
                  </a:extLst>
                </p:cNvPr>
                <p:cNvSpPr>
                  <a:spLocks/>
                </p:cNvSpPr>
                <p:nvPr/>
              </p:nvSpPr>
              <p:spPr bwMode="auto">
                <a:xfrm>
                  <a:off x="520" y="3239"/>
                  <a:ext cx="921" cy="780"/>
                </a:xfrm>
                <a:custGeom>
                  <a:avLst/>
                  <a:gdLst/>
                  <a:ahLst/>
                  <a:cxnLst>
                    <a:cxn ang="0">
                      <a:pos x="259" y="257"/>
                    </a:cxn>
                    <a:cxn ang="0">
                      <a:pos x="263" y="257"/>
                    </a:cxn>
                    <a:cxn ang="0">
                      <a:pos x="231" y="227"/>
                    </a:cxn>
                    <a:cxn ang="0">
                      <a:pos x="35" y="227"/>
                    </a:cxn>
                    <a:cxn ang="0">
                      <a:pos x="35" y="30"/>
                    </a:cxn>
                    <a:cxn ang="0">
                      <a:pos x="300" y="30"/>
                    </a:cxn>
                    <a:cxn ang="0">
                      <a:pos x="331" y="26"/>
                    </a:cxn>
                    <a:cxn ang="0">
                      <a:pos x="390" y="41"/>
                    </a:cxn>
                    <a:cxn ang="0">
                      <a:pos x="390" y="10"/>
                    </a:cxn>
                    <a:cxn ang="0">
                      <a:pos x="379" y="0"/>
                    </a:cxn>
                    <a:cxn ang="0">
                      <a:pos x="11" y="0"/>
                    </a:cxn>
                    <a:cxn ang="0">
                      <a:pos x="0" y="10"/>
                    </a:cxn>
                    <a:cxn ang="0">
                      <a:pos x="0" y="246"/>
                    </a:cxn>
                    <a:cxn ang="0">
                      <a:pos x="11" y="257"/>
                    </a:cxn>
                    <a:cxn ang="0">
                      <a:pos x="133" y="257"/>
                    </a:cxn>
                    <a:cxn ang="0">
                      <a:pos x="123" y="313"/>
                    </a:cxn>
                    <a:cxn ang="0">
                      <a:pos x="82" y="313"/>
                    </a:cxn>
                    <a:cxn ang="0">
                      <a:pos x="82" y="330"/>
                    </a:cxn>
                    <a:cxn ang="0">
                      <a:pos x="308" y="330"/>
                    </a:cxn>
                    <a:cxn ang="0">
                      <a:pos x="308" y="313"/>
                    </a:cxn>
                    <a:cxn ang="0">
                      <a:pos x="267" y="313"/>
                    </a:cxn>
                    <a:cxn ang="0">
                      <a:pos x="259" y="257"/>
                    </a:cxn>
                  </a:cxnLst>
                  <a:rect l="0" t="0" r="r" b="b"/>
                  <a:pathLst>
                    <a:path w="390" h="330">
                      <a:moveTo>
                        <a:pt x="259" y="257"/>
                      </a:moveTo>
                      <a:cubicBezTo>
                        <a:pt x="263" y="257"/>
                        <a:pt x="263" y="257"/>
                        <a:pt x="263" y="257"/>
                      </a:cubicBezTo>
                      <a:cubicBezTo>
                        <a:pt x="251" y="249"/>
                        <a:pt x="240" y="239"/>
                        <a:pt x="231" y="227"/>
                      </a:cubicBezTo>
                      <a:cubicBezTo>
                        <a:pt x="35" y="227"/>
                        <a:pt x="35" y="227"/>
                        <a:pt x="35" y="227"/>
                      </a:cubicBezTo>
                      <a:cubicBezTo>
                        <a:pt x="35" y="30"/>
                        <a:pt x="35" y="30"/>
                        <a:pt x="35" y="30"/>
                      </a:cubicBezTo>
                      <a:cubicBezTo>
                        <a:pt x="300" y="30"/>
                        <a:pt x="300" y="30"/>
                        <a:pt x="300" y="30"/>
                      </a:cubicBezTo>
                      <a:cubicBezTo>
                        <a:pt x="310" y="27"/>
                        <a:pt x="320" y="26"/>
                        <a:pt x="331" y="26"/>
                      </a:cubicBezTo>
                      <a:cubicBezTo>
                        <a:pt x="352" y="26"/>
                        <a:pt x="373" y="31"/>
                        <a:pt x="390" y="41"/>
                      </a:cubicBezTo>
                      <a:cubicBezTo>
                        <a:pt x="390" y="10"/>
                        <a:pt x="390" y="10"/>
                        <a:pt x="390" y="10"/>
                      </a:cubicBezTo>
                      <a:cubicBezTo>
                        <a:pt x="390" y="5"/>
                        <a:pt x="386" y="0"/>
                        <a:pt x="379" y="0"/>
                      </a:cubicBezTo>
                      <a:cubicBezTo>
                        <a:pt x="11" y="0"/>
                        <a:pt x="11" y="0"/>
                        <a:pt x="11" y="0"/>
                      </a:cubicBezTo>
                      <a:cubicBezTo>
                        <a:pt x="5" y="0"/>
                        <a:pt x="0" y="5"/>
                        <a:pt x="0" y="10"/>
                      </a:cubicBezTo>
                      <a:cubicBezTo>
                        <a:pt x="0" y="246"/>
                        <a:pt x="0" y="246"/>
                        <a:pt x="0" y="246"/>
                      </a:cubicBezTo>
                      <a:cubicBezTo>
                        <a:pt x="0" y="252"/>
                        <a:pt x="5" y="257"/>
                        <a:pt x="11" y="257"/>
                      </a:cubicBezTo>
                      <a:cubicBezTo>
                        <a:pt x="133" y="257"/>
                        <a:pt x="133" y="257"/>
                        <a:pt x="133" y="257"/>
                      </a:cubicBezTo>
                      <a:cubicBezTo>
                        <a:pt x="123" y="313"/>
                        <a:pt x="123" y="313"/>
                        <a:pt x="123" y="313"/>
                      </a:cubicBezTo>
                      <a:cubicBezTo>
                        <a:pt x="82" y="313"/>
                        <a:pt x="82" y="313"/>
                        <a:pt x="82" y="313"/>
                      </a:cubicBezTo>
                      <a:cubicBezTo>
                        <a:pt x="82" y="330"/>
                        <a:pt x="82" y="330"/>
                        <a:pt x="82" y="330"/>
                      </a:cubicBezTo>
                      <a:cubicBezTo>
                        <a:pt x="308" y="330"/>
                        <a:pt x="308" y="330"/>
                        <a:pt x="308" y="330"/>
                      </a:cubicBezTo>
                      <a:cubicBezTo>
                        <a:pt x="308" y="313"/>
                        <a:pt x="308" y="313"/>
                        <a:pt x="308" y="313"/>
                      </a:cubicBezTo>
                      <a:cubicBezTo>
                        <a:pt x="267" y="313"/>
                        <a:pt x="267" y="313"/>
                        <a:pt x="267" y="313"/>
                      </a:cubicBezTo>
                      <a:lnTo>
                        <a:pt x="259"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68">
                  <a:extLst>
                    <a:ext uri="{FF2B5EF4-FFF2-40B4-BE49-F238E27FC236}">
                      <a16:creationId xmlns="" xmlns:a16="http://schemas.microsoft.com/office/drawing/2014/main" id="{2DF71BCF-A0B7-4D6F-8D44-C3753192D2EE}"/>
                    </a:ext>
                  </a:extLst>
                </p:cNvPr>
                <p:cNvSpPr>
                  <a:spLocks noEditPoints="1"/>
                </p:cNvSpPr>
                <p:nvPr/>
              </p:nvSpPr>
              <p:spPr bwMode="auto">
                <a:xfrm>
                  <a:off x="1021" y="3317"/>
                  <a:ext cx="547" cy="562"/>
                </a:xfrm>
                <a:custGeom>
                  <a:avLst/>
                  <a:gdLst/>
                  <a:ahLst/>
                  <a:cxnLst>
                    <a:cxn ang="0">
                      <a:pos x="205" y="62"/>
                    </a:cxn>
                    <a:cxn ang="0">
                      <a:pos x="188" y="193"/>
                    </a:cxn>
                    <a:cxn ang="0">
                      <a:pos x="203" y="218"/>
                    </a:cxn>
                    <a:cxn ang="0">
                      <a:pos x="172" y="238"/>
                    </a:cxn>
                    <a:cxn ang="0">
                      <a:pos x="156" y="213"/>
                    </a:cxn>
                    <a:cxn ang="0">
                      <a:pos x="31" y="173"/>
                    </a:cxn>
                    <a:cxn ang="0">
                      <a:pos x="62" y="30"/>
                    </a:cxn>
                    <a:cxn ang="0">
                      <a:pos x="205" y="62"/>
                    </a:cxn>
                    <a:cxn ang="0">
                      <a:pos x="156" y="178"/>
                    </a:cxn>
                    <a:cxn ang="0">
                      <a:pos x="178" y="79"/>
                    </a:cxn>
                    <a:cxn ang="0">
                      <a:pos x="79" y="58"/>
                    </a:cxn>
                    <a:cxn ang="0">
                      <a:pos x="58" y="156"/>
                    </a:cxn>
                    <a:cxn ang="0">
                      <a:pos x="156" y="178"/>
                    </a:cxn>
                  </a:cxnLst>
                  <a:rect l="0" t="0" r="r" b="b"/>
                  <a:pathLst>
                    <a:path w="232" h="238">
                      <a:moveTo>
                        <a:pt x="205" y="62"/>
                      </a:moveTo>
                      <a:cubicBezTo>
                        <a:pt x="232" y="105"/>
                        <a:pt x="224" y="160"/>
                        <a:pt x="188" y="193"/>
                      </a:cubicBezTo>
                      <a:cubicBezTo>
                        <a:pt x="203" y="218"/>
                        <a:pt x="203" y="218"/>
                        <a:pt x="203" y="218"/>
                      </a:cubicBezTo>
                      <a:cubicBezTo>
                        <a:pt x="172" y="238"/>
                        <a:pt x="172" y="238"/>
                        <a:pt x="172" y="238"/>
                      </a:cubicBezTo>
                      <a:cubicBezTo>
                        <a:pt x="156" y="213"/>
                        <a:pt x="156" y="213"/>
                        <a:pt x="156" y="213"/>
                      </a:cubicBezTo>
                      <a:cubicBezTo>
                        <a:pt x="111" y="232"/>
                        <a:pt x="58" y="216"/>
                        <a:pt x="31" y="173"/>
                      </a:cubicBezTo>
                      <a:cubicBezTo>
                        <a:pt x="0" y="125"/>
                        <a:pt x="14" y="61"/>
                        <a:pt x="62" y="30"/>
                      </a:cubicBezTo>
                      <a:cubicBezTo>
                        <a:pt x="110" y="0"/>
                        <a:pt x="174" y="14"/>
                        <a:pt x="205" y="62"/>
                      </a:cubicBezTo>
                      <a:moveTo>
                        <a:pt x="156" y="178"/>
                      </a:moveTo>
                      <a:cubicBezTo>
                        <a:pt x="189" y="156"/>
                        <a:pt x="199" y="112"/>
                        <a:pt x="178" y="79"/>
                      </a:cubicBezTo>
                      <a:cubicBezTo>
                        <a:pt x="156" y="46"/>
                        <a:pt x="113" y="36"/>
                        <a:pt x="79" y="58"/>
                      </a:cubicBezTo>
                      <a:cubicBezTo>
                        <a:pt x="46" y="79"/>
                        <a:pt x="37" y="123"/>
                        <a:pt x="58" y="156"/>
                      </a:cubicBezTo>
                      <a:cubicBezTo>
                        <a:pt x="79" y="189"/>
                        <a:pt x="123" y="199"/>
                        <a:pt x="156" y="1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 xmlns:a16="http://schemas.microsoft.com/office/drawing/2014/main" id="{AB6F66DD-8344-41A3-934E-022189965DE4}"/>
                    </a:ext>
                  </a:extLst>
                </p:cNvPr>
                <p:cNvSpPr>
                  <a:spLocks/>
                </p:cNvSpPr>
                <p:nvPr/>
              </p:nvSpPr>
              <p:spPr bwMode="auto">
                <a:xfrm>
                  <a:off x="1420" y="3837"/>
                  <a:ext cx="189" cy="196"/>
                </a:xfrm>
                <a:custGeom>
                  <a:avLst/>
                  <a:gdLst/>
                  <a:ahLst/>
                  <a:cxnLst>
                    <a:cxn ang="0">
                      <a:pos x="5" y="22"/>
                    </a:cxn>
                    <a:cxn ang="0">
                      <a:pos x="12" y="47"/>
                    </a:cxn>
                    <a:cxn ang="0">
                      <a:pos x="35" y="83"/>
                    </a:cxn>
                    <a:cxn ang="0">
                      <a:pos x="52" y="72"/>
                    </a:cxn>
                    <a:cxn ang="0">
                      <a:pos x="62" y="65"/>
                    </a:cxn>
                    <a:cxn ang="0">
                      <a:pos x="80" y="54"/>
                    </a:cxn>
                    <a:cxn ang="0">
                      <a:pos x="57" y="18"/>
                    </a:cxn>
                    <a:cxn ang="0">
                      <a:pos x="37" y="2"/>
                    </a:cxn>
                    <a:cxn ang="0">
                      <a:pos x="21" y="12"/>
                    </a:cxn>
                    <a:cxn ang="0">
                      <a:pos x="21" y="12"/>
                    </a:cxn>
                    <a:cxn ang="0">
                      <a:pos x="5" y="22"/>
                    </a:cxn>
                  </a:cxnLst>
                  <a:rect l="0" t="0" r="r" b="b"/>
                  <a:pathLst>
                    <a:path w="80" h="83">
                      <a:moveTo>
                        <a:pt x="5" y="22"/>
                      </a:moveTo>
                      <a:cubicBezTo>
                        <a:pt x="5" y="22"/>
                        <a:pt x="0" y="29"/>
                        <a:pt x="12" y="47"/>
                      </a:cubicBezTo>
                      <a:cubicBezTo>
                        <a:pt x="23" y="64"/>
                        <a:pt x="35" y="83"/>
                        <a:pt x="35" y="83"/>
                      </a:cubicBezTo>
                      <a:cubicBezTo>
                        <a:pt x="52" y="72"/>
                        <a:pt x="52" y="72"/>
                        <a:pt x="52" y="72"/>
                      </a:cubicBezTo>
                      <a:cubicBezTo>
                        <a:pt x="62" y="65"/>
                        <a:pt x="62" y="65"/>
                        <a:pt x="62" y="65"/>
                      </a:cubicBezTo>
                      <a:cubicBezTo>
                        <a:pt x="80" y="54"/>
                        <a:pt x="80" y="54"/>
                        <a:pt x="80" y="54"/>
                      </a:cubicBezTo>
                      <a:cubicBezTo>
                        <a:pt x="80" y="54"/>
                        <a:pt x="68" y="35"/>
                        <a:pt x="57" y="18"/>
                      </a:cubicBezTo>
                      <a:cubicBezTo>
                        <a:pt x="46" y="0"/>
                        <a:pt x="37" y="2"/>
                        <a:pt x="37" y="2"/>
                      </a:cubicBezTo>
                      <a:cubicBezTo>
                        <a:pt x="21" y="12"/>
                        <a:pt x="21" y="12"/>
                        <a:pt x="21" y="12"/>
                      </a:cubicBezTo>
                      <a:cubicBezTo>
                        <a:pt x="21" y="12"/>
                        <a:pt x="21" y="12"/>
                        <a:pt x="21" y="12"/>
                      </a:cubicBezTo>
                      <a:lnTo>
                        <a:pt x="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70">
                  <a:extLst>
                    <a:ext uri="{FF2B5EF4-FFF2-40B4-BE49-F238E27FC236}">
                      <a16:creationId xmlns="" xmlns:a16="http://schemas.microsoft.com/office/drawing/2014/main" id="{CF682ABD-C9A2-4E57-841B-406471810189}"/>
                    </a:ext>
                  </a:extLst>
                </p:cNvPr>
                <p:cNvSpPr>
                  <a:spLocks/>
                </p:cNvSpPr>
                <p:nvPr/>
              </p:nvSpPr>
              <p:spPr bwMode="auto">
                <a:xfrm>
                  <a:off x="1514" y="3978"/>
                  <a:ext cx="97" cy="74"/>
                </a:xfrm>
                <a:custGeom>
                  <a:avLst/>
                  <a:gdLst/>
                  <a:ahLst/>
                  <a:cxnLst>
                    <a:cxn ang="0">
                      <a:pos x="39" y="0"/>
                    </a:cxn>
                    <a:cxn ang="0">
                      <a:pos x="0" y="25"/>
                    </a:cxn>
                    <a:cxn ang="0">
                      <a:pos x="28" y="25"/>
                    </a:cxn>
                    <a:cxn ang="0">
                      <a:pos x="39" y="0"/>
                    </a:cxn>
                  </a:cxnLst>
                  <a:rect l="0" t="0" r="r" b="b"/>
                  <a:pathLst>
                    <a:path w="41" h="31">
                      <a:moveTo>
                        <a:pt x="39" y="0"/>
                      </a:moveTo>
                      <a:cubicBezTo>
                        <a:pt x="0" y="25"/>
                        <a:pt x="0" y="25"/>
                        <a:pt x="0" y="25"/>
                      </a:cubicBezTo>
                      <a:cubicBezTo>
                        <a:pt x="8" y="30"/>
                        <a:pt x="19" y="31"/>
                        <a:pt x="28" y="25"/>
                      </a:cubicBezTo>
                      <a:cubicBezTo>
                        <a:pt x="37" y="20"/>
                        <a:pt x="41" y="9"/>
                        <a:pt x="3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7" name="Group 36">
              <a:extLst>
                <a:ext uri="{FF2B5EF4-FFF2-40B4-BE49-F238E27FC236}">
                  <a16:creationId xmlns="" xmlns:a16="http://schemas.microsoft.com/office/drawing/2014/main" id="{910C2B84-DB18-4456-B6CF-636E446DD498}"/>
                </a:ext>
              </a:extLst>
            </p:cNvPr>
            <p:cNvGrpSpPr/>
            <p:nvPr/>
          </p:nvGrpSpPr>
          <p:grpSpPr>
            <a:xfrm>
              <a:off x="6157610" y="4757396"/>
              <a:ext cx="2376952" cy="159368"/>
              <a:chOff x="6157610" y="4757396"/>
              <a:chExt cx="2376952" cy="159368"/>
            </a:xfrm>
          </p:grpSpPr>
          <p:grpSp>
            <p:nvGrpSpPr>
              <p:cNvPr id="45" name="Group 44">
                <a:extLst>
                  <a:ext uri="{FF2B5EF4-FFF2-40B4-BE49-F238E27FC236}">
                    <a16:creationId xmlns="" xmlns:a16="http://schemas.microsoft.com/office/drawing/2014/main" id="{0F6F29BA-5976-4469-A648-74895F584718}"/>
                  </a:ext>
                </a:extLst>
              </p:cNvPr>
              <p:cNvGrpSpPr/>
              <p:nvPr/>
            </p:nvGrpSpPr>
            <p:grpSpPr>
              <a:xfrm>
                <a:off x="6317152" y="4764072"/>
                <a:ext cx="2217410" cy="144655"/>
                <a:chOff x="1237953" y="2049431"/>
                <a:chExt cx="3198317" cy="208646"/>
              </a:xfrm>
            </p:grpSpPr>
            <p:cxnSp>
              <p:nvCxnSpPr>
                <p:cNvPr id="49" name="Straight Connector 48">
                  <a:extLst>
                    <a:ext uri="{FF2B5EF4-FFF2-40B4-BE49-F238E27FC236}">
                      <a16:creationId xmlns="" xmlns:a16="http://schemas.microsoft.com/office/drawing/2014/main" id="{76725172-454B-4228-9217-CF43F7F6BE34}"/>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 xmlns:a16="http://schemas.microsoft.com/office/drawing/2014/main" id="{9F8A9A8A-2959-4DA2-90BC-9DBFC1113487}"/>
                    </a:ext>
                  </a:extLst>
                </p:cNvPr>
                <p:cNvSpPr/>
                <p:nvPr/>
              </p:nvSpPr>
              <p:spPr>
                <a:xfrm>
                  <a:off x="1802977" y="2049431"/>
                  <a:ext cx="184309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Vulnerability Management</a:t>
                  </a:r>
                </a:p>
              </p:txBody>
            </p:sp>
          </p:grpSp>
          <p:grpSp>
            <p:nvGrpSpPr>
              <p:cNvPr id="46" name="Group 45">
                <a:extLst>
                  <a:ext uri="{FF2B5EF4-FFF2-40B4-BE49-F238E27FC236}">
                    <a16:creationId xmlns="" xmlns:a16="http://schemas.microsoft.com/office/drawing/2014/main" id="{2EDD27BE-2A39-47B8-A02F-EB63EFB94E95}"/>
                  </a:ext>
                </a:extLst>
              </p:cNvPr>
              <p:cNvGrpSpPr/>
              <p:nvPr/>
            </p:nvGrpSpPr>
            <p:grpSpPr>
              <a:xfrm>
                <a:off x="6157610" y="4757396"/>
                <a:ext cx="159740" cy="159368"/>
                <a:chOff x="6009983" y="4908029"/>
                <a:chExt cx="250446" cy="249863"/>
              </a:xfrm>
            </p:grpSpPr>
            <p:sp>
              <p:nvSpPr>
                <p:cNvPr id="47" name="Freeform 130">
                  <a:extLst>
                    <a:ext uri="{FF2B5EF4-FFF2-40B4-BE49-F238E27FC236}">
                      <a16:creationId xmlns="" xmlns:a16="http://schemas.microsoft.com/office/drawing/2014/main" id="{55969DB3-5B61-449B-90FB-ECE80702F9B9}"/>
                    </a:ext>
                  </a:extLst>
                </p:cNvPr>
                <p:cNvSpPr>
                  <a:spLocks noEditPoints="1"/>
                </p:cNvSpPr>
                <p:nvPr/>
              </p:nvSpPr>
              <p:spPr bwMode="auto">
                <a:xfrm>
                  <a:off x="6104466" y="4985245"/>
                  <a:ext cx="139784" cy="140366"/>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8" name="Freeform 131">
                  <a:extLst>
                    <a:ext uri="{FF2B5EF4-FFF2-40B4-BE49-F238E27FC236}">
                      <a16:creationId xmlns="" xmlns:a16="http://schemas.microsoft.com/office/drawing/2014/main" id="{AE0AE2F1-094F-4C3F-B1F8-E96929582A43}"/>
                    </a:ext>
                  </a:extLst>
                </p:cNvPr>
                <p:cNvSpPr>
                  <a:spLocks/>
                </p:cNvSpPr>
                <p:nvPr/>
              </p:nvSpPr>
              <p:spPr bwMode="auto">
                <a:xfrm>
                  <a:off x="6009983" y="4908029"/>
                  <a:ext cx="250446" cy="249863"/>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nvGrpSpPr>
            <p:cNvPr id="38" name="Group 37">
              <a:extLst>
                <a:ext uri="{FF2B5EF4-FFF2-40B4-BE49-F238E27FC236}">
                  <a16:creationId xmlns="" xmlns:a16="http://schemas.microsoft.com/office/drawing/2014/main" id="{AAB30DA7-E690-41FD-9F9E-2E8136759A55}"/>
                </a:ext>
              </a:extLst>
            </p:cNvPr>
            <p:cNvGrpSpPr/>
            <p:nvPr/>
          </p:nvGrpSpPr>
          <p:grpSpPr>
            <a:xfrm>
              <a:off x="8764565" y="4764072"/>
              <a:ext cx="2325953" cy="166472"/>
              <a:chOff x="8764565" y="4764072"/>
              <a:chExt cx="2325953" cy="166472"/>
            </a:xfrm>
          </p:grpSpPr>
          <p:grpSp>
            <p:nvGrpSpPr>
              <p:cNvPr id="39" name="Group 38">
                <a:extLst>
                  <a:ext uri="{FF2B5EF4-FFF2-40B4-BE49-F238E27FC236}">
                    <a16:creationId xmlns="" xmlns:a16="http://schemas.microsoft.com/office/drawing/2014/main" id="{D96387DD-C35B-461C-9403-8528E38955AD}"/>
                  </a:ext>
                </a:extLst>
              </p:cNvPr>
              <p:cNvGrpSpPr/>
              <p:nvPr/>
            </p:nvGrpSpPr>
            <p:grpSpPr>
              <a:xfrm>
                <a:off x="8873108" y="4764072"/>
                <a:ext cx="2217410" cy="144655"/>
                <a:chOff x="1237953" y="2049432"/>
                <a:chExt cx="3198317" cy="208646"/>
              </a:xfrm>
            </p:grpSpPr>
            <p:cxnSp>
              <p:nvCxnSpPr>
                <p:cNvPr id="43" name="Straight Connector 42">
                  <a:extLst>
                    <a:ext uri="{FF2B5EF4-FFF2-40B4-BE49-F238E27FC236}">
                      <a16:creationId xmlns="" xmlns:a16="http://schemas.microsoft.com/office/drawing/2014/main" id="{1A3BBFB6-6E34-4E43-899E-909FB7252F49}"/>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 xmlns:a16="http://schemas.microsoft.com/office/drawing/2014/main" id="{18C6D153-504D-4E1D-95B3-C9C3D1C4D6ED}"/>
                    </a:ext>
                  </a:extLst>
                </p:cNvPr>
                <p:cNvSpPr/>
                <p:nvPr/>
              </p:nvSpPr>
              <p:spPr>
                <a:xfrm>
                  <a:off x="1497944" y="2049432"/>
                  <a:ext cx="2453159"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Change &amp; Configuration Management</a:t>
                  </a:r>
                </a:p>
              </p:txBody>
            </p:sp>
          </p:grpSp>
          <p:grpSp>
            <p:nvGrpSpPr>
              <p:cNvPr id="40" name="Group 39">
                <a:extLst>
                  <a:ext uri="{FF2B5EF4-FFF2-40B4-BE49-F238E27FC236}">
                    <a16:creationId xmlns="" xmlns:a16="http://schemas.microsoft.com/office/drawing/2014/main" id="{6F18A377-5DEC-427F-83A7-3ABE79D3661B}"/>
                  </a:ext>
                </a:extLst>
              </p:cNvPr>
              <p:cNvGrpSpPr/>
              <p:nvPr/>
            </p:nvGrpSpPr>
            <p:grpSpPr>
              <a:xfrm>
                <a:off x="8764565" y="4768466"/>
                <a:ext cx="143935" cy="162078"/>
                <a:chOff x="8418051" y="5566920"/>
                <a:chExt cx="234850" cy="286333"/>
              </a:xfrm>
            </p:grpSpPr>
            <p:sp>
              <p:nvSpPr>
                <p:cNvPr id="41" name="Freeform 21">
                  <a:extLst>
                    <a:ext uri="{FF2B5EF4-FFF2-40B4-BE49-F238E27FC236}">
                      <a16:creationId xmlns="" xmlns:a16="http://schemas.microsoft.com/office/drawing/2014/main" id="{7CC6B78E-9C46-48F0-B6F6-A7B4C12DCA8F}"/>
                    </a:ext>
                  </a:extLst>
                </p:cNvPr>
                <p:cNvSpPr>
                  <a:spLocks noEditPoints="1"/>
                </p:cNvSpPr>
                <p:nvPr/>
              </p:nvSpPr>
              <p:spPr bwMode="auto">
                <a:xfrm>
                  <a:off x="8418051" y="5566920"/>
                  <a:ext cx="190938" cy="238199"/>
                </a:xfrm>
                <a:custGeom>
                  <a:avLst/>
                  <a:gdLst/>
                  <a:ahLst/>
                  <a:cxnLst>
                    <a:cxn ang="0">
                      <a:pos x="126" y="106"/>
                    </a:cxn>
                    <a:cxn ang="0">
                      <a:pos x="64" y="127"/>
                    </a:cxn>
                    <a:cxn ang="0">
                      <a:pos x="3" y="106"/>
                    </a:cxn>
                    <a:cxn ang="0">
                      <a:pos x="0" y="106"/>
                    </a:cxn>
                    <a:cxn ang="0">
                      <a:pos x="0" y="124"/>
                    </a:cxn>
                    <a:cxn ang="0">
                      <a:pos x="64" y="160"/>
                    </a:cxn>
                    <a:cxn ang="0">
                      <a:pos x="128" y="124"/>
                    </a:cxn>
                    <a:cxn ang="0">
                      <a:pos x="128" y="106"/>
                    </a:cxn>
                    <a:cxn ang="0">
                      <a:pos x="126" y="106"/>
                    </a:cxn>
                    <a:cxn ang="0">
                      <a:pos x="126" y="59"/>
                    </a:cxn>
                    <a:cxn ang="0">
                      <a:pos x="64" y="78"/>
                    </a:cxn>
                    <a:cxn ang="0">
                      <a:pos x="3" y="59"/>
                    </a:cxn>
                    <a:cxn ang="0">
                      <a:pos x="0" y="59"/>
                    </a:cxn>
                    <a:cxn ang="0">
                      <a:pos x="0" y="81"/>
                    </a:cxn>
                    <a:cxn ang="0">
                      <a:pos x="64" y="110"/>
                    </a:cxn>
                    <a:cxn ang="0">
                      <a:pos x="128" y="81"/>
                    </a:cxn>
                    <a:cxn ang="0">
                      <a:pos x="128" y="59"/>
                    </a:cxn>
                    <a:cxn ang="0">
                      <a:pos x="126" y="59"/>
                    </a:cxn>
                    <a:cxn ang="0">
                      <a:pos x="64" y="0"/>
                    </a:cxn>
                    <a:cxn ang="0">
                      <a:pos x="0" y="24"/>
                    </a:cxn>
                    <a:cxn ang="0">
                      <a:pos x="0" y="35"/>
                    </a:cxn>
                    <a:cxn ang="0">
                      <a:pos x="64" y="61"/>
                    </a:cxn>
                    <a:cxn ang="0">
                      <a:pos x="128" y="35"/>
                    </a:cxn>
                    <a:cxn ang="0">
                      <a:pos x="128" y="24"/>
                    </a:cxn>
                    <a:cxn ang="0">
                      <a:pos x="64" y="0"/>
                    </a:cxn>
                  </a:cxnLst>
                  <a:rect l="0" t="0" r="r" b="b"/>
                  <a:pathLst>
                    <a:path w="128" h="160">
                      <a:moveTo>
                        <a:pt x="126" y="106"/>
                      </a:moveTo>
                      <a:cubicBezTo>
                        <a:pt x="118" y="118"/>
                        <a:pt x="93" y="127"/>
                        <a:pt x="64" y="127"/>
                      </a:cubicBezTo>
                      <a:cubicBezTo>
                        <a:pt x="35" y="127"/>
                        <a:pt x="11" y="118"/>
                        <a:pt x="3" y="106"/>
                      </a:cubicBezTo>
                      <a:cubicBezTo>
                        <a:pt x="1" y="103"/>
                        <a:pt x="0" y="105"/>
                        <a:pt x="0" y="106"/>
                      </a:cubicBezTo>
                      <a:cubicBezTo>
                        <a:pt x="0" y="107"/>
                        <a:pt x="0" y="124"/>
                        <a:pt x="0" y="124"/>
                      </a:cubicBezTo>
                      <a:cubicBezTo>
                        <a:pt x="0" y="142"/>
                        <a:pt x="29" y="160"/>
                        <a:pt x="64" y="160"/>
                      </a:cubicBezTo>
                      <a:cubicBezTo>
                        <a:pt x="100" y="160"/>
                        <a:pt x="128" y="142"/>
                        <a:pt x="128" y="124"/>
                      </a:cubicBezTo>
                      <a:cubicBezTo>
                        <a:pt x="128" y="124"/>
                        <a:pt x="128" y="107"/>
                        <a:pt x="128" y="106"/>
                      </a:cubicBezTo>
                      <a:cubicBezTo>
                        <a:pt x="128" y="105"/>
                        <a:pt x="127" y="103"/>
                        <a:pt x="126" y="106"/>
                      </a:cubicBezTo>
                      <a:close/>
                      <a:moveTo>
                        <a:pt x="126" y="59"/>
                      </a:moveTo>
                      <a:cubicBezTo>
                        <a:pt x="118" y="70"/>
                        <a:pt x="94" y="78"/>
                        <a:pt x="64" y="78"/>
                      </a:cubicBezTo>
                      <a:cubicBezTo>
                        <a:pt x="35" y="78"/>
                        <a:pt x="10" y="70"/>
                        <a:pt x="3" y="59"/>
                      </a:cubicBezTo>
                      <a:cubicBezTo>
                        <a:pt x="1" y="57"/>
                        <a:pt x="0" y="58"/>
                        <a:pt x="0" y="59"/>
                      </a:cubicBezTo>
                      <a:cubicBezTo>
                        <a:pt x="0" y="60"/>
                        <a:pt x="0" y="81"/>
                        <a:pt x="0" y="81"/>
                      </a:cubicBezTo>
                      <a:cubicBezTo>
                        <a:pt x="0" y="97"/>
                        <a:pt x="29" y="110"/>
                        <a:pt x="64" y="110"/>
                      </a:cubicBezTo>
                      <a:cubicBezTo>
                        <a:pt x="100" y="110"/>
                        <a:pt x="128" y="97"/>
                        <a:pt x="128" y="81"/>
                      </a:cubicBezTo>
                      <a:cubicBezTo>
                        <a:pt x="128" y="81"/>
                        <a:pt x="128" y="60"/>
                        <a:pt x="128" y="59"/>
                      </a:cubicBezTo>
                      <a:cubicBezTo>
                        <a:pt x="128" y="58"/>
                        <a:pt x="127" y="57"/>
                        <a:pt x="126" y="59"/>
                      </a:cubicBezTo>
                      <a:close/>
                      <a:moveTo>
                        <a:pt x="64" y="0"/>
                      </a:moveTo>
                      <a:cubicBezTo>
                        <a:pt x="29" y="0"/>
                        <a:pt x="0" y="10"/>
                        <a:pt x="0" y="24"/>
                      </a:cubicBezTo>
                      <a:cubicBezTo>
                        <a:pt x="0" y="35"/>
                        <a:pt x="0" y="35"/>
                        <a:pt x="0" y="35"/>
                      </a:cubicBezTo>
                      <a:cubicBezTo>
                        <a:pt x="0" y="49"/>
                        <a:pt x="29" y="61"/>
                        <a:pt x="64" y="61"/>
                      </a:cubicBezTo>
                      <a:cubicBezTo>
                        <a:pt x="100" y="61"/>
                        <a:pt x="128" y="49"/>
                        <a:pt x="128" y="35"/>
                      </a:cubicBezTo>
                      <a:cubicBezTo>
                        <a:pt x="128" y="24"/>
                        <a:pt x="128" y="24"/>
                        <a:pt x="128" y="24"/>
                      </a:cubicBezTo>
                      <a:cubicBezTo>
                        <a:pt x="128" y="10"/>
                        <a:pt x="100" y="0"/>
                        <a:pt x="6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2" name="Freeform 6">
                  <a:extLst>
                    <a:ext uri="{FF2B5EF4-FFF2-40B4-BE49-F238E27FC236}">
                      <a16:creationId xmlns="" xmlns:a16="http://schemas.microsoft.com/office/drawing/2014/main" id="{6EAF0CD3-2060-4F69-9E92-9AF98A808788}"/>
                    </a:ext>
                  </a:extLst>
                </p:cNvPr>
                <p:cNvSpPr>
                  <a:spLocks noEditPoints="1"/>
                </p:cNvSpPr>
                <p:nvPr/>
              </p:nvSpPr>
              <p:spPr bwMode="auto">
                <a:xfrm>
                  <a:off x="8541382" y="5742931"/>
                  <a:ext cx="111519" cy="110322"/>
                </a:xfrm>
                <a:custGeom>
                  <a:avLst/>
                  <a:gdLst/>
                  <a:ahLst/>
                  <a:cxnLst>
                    <a:cxn ang="0">
                      <a:pos x="156" y="93"/>
                    </a:cxn>
                    <a:cxn ang="0">
                      <a:pos x="157" y="82"/>
                    </a:cxn>
                    <a:cxn ang="0">
                      <a:pos x="157" y="71"/>
                    </a:cxn>
                    <a:cxn ang="0">
                      <a:pos x="140" y="67"/>
                    </a:cxn>
                    <a:cxn ang="0">
                      <a:pos x="138" y="57"/>
                    </a:cxn>
                    <a:cxn ang="0">
                      <a:pos x="150" y="45"/>
                    </a:cxn>
                    <a:cxn ang="0">
                      <a:pos x="138" y="27"/>
                    </a:cxn>
                    <a:cxn ang="0">
                      <a:pos x="122" y="33"/>
                    </a:cxn>
                    <a:cxn ang="0">
                      <a:pos x="114" y="27"/>
                    </a:cxn>
                    <a:cxn ang="0">
                      <a:pos x="117" y="9"/>
                    </a:cxn>
                    <a:cxn ang="0">
                      <a:pos x="97" y="2"/>
                    </a:cxn>
                    <a:cxn ang="0">
                      <a:pos x="87" y="16"/>
                    </a:cxn>
                    <a:cxn ang="0">
                      <a:pos x="82" y="16"/>
                    </a:cxn>
                    <a:cxn ang="0">
                      <a:pos x="77" y="16"/>
                    </a:cxn>
                    <a:cxn ang="0">
                      <a:pos x="69" y="0"/>
                    </a:cxn>
                    <a:cxn ang="0">
                      <a:pos x="48" y="6"/>
                    </a:cxn>
                    <a:cxn ang="0">
                      <a:pos x="49" y="23"/>
                    </a:cxn>
                    <a:cxn ang="0">
                      <a:pos x="41" y="29"/>
                    </a:cxn>
                    <a:cxn ang="0">
                      <a:pos x="25" y="21"/>
                    </a:cxn>
                    <a:cxn ang="0">
                      <a:pos x="12" y="37"/>
                    </a:cxn>
                    <a:cxn ang="0">
                      <a:pos x="23" y="51"/>
                    </a:cxn>
                    <a:cxn ang="0">
                      <a:pos x="19" y="60"/>
                    </a:cxn>
                    <a:cxn ang="0">
                      <a:pos x="2" y="63"/>
                    </a:cxn>
                    <a:cxn ang="0">
                      <a:pos x="1" y="74"/>
                    </a:cxn>
                    <a:cxn ang="0">
                      <a:pos x="1" y="85"/>
                    </a:cxn>
                    <a:cxn ang="0">
                      <a:pos x="18" y="89"/>
                    </a:cxn>
                    <a:cxn ang="0">
                      <a:pos x="20" y="99"/>
                    </a:cxn>
                    <a:cxn ang="0">
                      <a:pos x="8" y="111"/>
                    </a:cxn>
                    <a:cxn ang="0">
                      <a:pos x="20" y="129"/>
                    </a:cxn>
                    <a:cxn ang="0">
                      <a:pos x="36" y="123"/>
                    </a:cxn>
                    <a:cxn ang="0">
                      <a:pos x="44" y="129"/>
                    </a:cxn>
                    <a:cxn ang="0">
                      <a:pos x="41" y="147"/>
                    </a:cxn>
                    <a:cxn ang="0">
                      <a:pos x="61" y="154"/>
                    </a:cxn>
                    <a:cxn ang="0">
                      <a:pos x="71" y="140"/>
                    </a:cxn>
                    <a:cxn ang="0">
                      <a:pos x="76" y="140"/>
                    </a:cxn>
                    <a:cxn ang="0">
                      <a:pos x="81" y="140"/>
                    </a:cxn>
                    <a:cxn ang="0">
                      <a:pos x="89" y="156"/>
                    </a:cxn>
                    <a:cxn ang="0">
                      <a:pos x="109" y="150"/>
                    </a:cxn>
                    <a:cxn ang="0">
                      <a:pos x="109" y="133"/>
                    </a:cxn>
                    <a:cxn ang="0">
                      <a:pos x="117" y="127"/>
                    </a:cxn>
                    <a:cxn ang="0">
                      <a:pos x="133" y="135"/>
                    </a:cxn>
                    <a:cxn ang="0">
                      <a:pos x="146" y="119"/>
                    </a:cxn>
                    <a:cxn ang="0">
                      <a:pos x="135" y="105"/>
                    </a:cxn>
                    <a:cxn ang="0">
                      <a:pos x="139" y="96"/>
                    </a:cxn>
                    <a:cxn ang="0">
                      <a:pos x="156" y="93"/>
                    </a:cxn>
                    <a:cxn ang="0">
                      <a:pos x="77" y="112"/>
                    </a:cxn>
                    <a:cxn ang="0">
                      <a:pos x="45" y="76"/>
                    </a:cxn>
                    <a:cxn ang="0">
                      <a:pos x="81" y="44"/>
                    </a:cxn>
                    <a:cxn ang="0">
                      <a:pos x="113" y="80"/>
                    </a:cxn>
                    <a:cxn ang="0">
                      <a:pos x="77" y="112"/>
                    </a:cxn>
                  </a:cxnLst>
                  <a:rect l="0" t="0" r="r" b="b"/>
                  <a:pathLst>
                    <a:path w="158" h="156">
                      <a:moveTo>
                        <a:pt x="156" y="93"/>
                      </a:moveTo>
                      <a:cubicBezTo>
                        <a:pt x="157" y="89"/>
                        <a:pt x="157" y="86"/>
                        <a:pt x="157" y="82"/>
                      </a:cubicBezTo>
                      <a:cubicBezTo>
                        <a:pt x="158" y="78"/>
                        <a:pt x="157" y="75"/>
                        <a:pt x="157" y="71"/>
                      </a:cubicBezTo>
                      <a:cubicBezTo>
                        <a:pt x="140" y="67"/>
                        <a:pt x="140" y="67"/>
                        <a:pt x="140" y="67"/>
                      </a:cubicBezTo>
                      <a:cubicBezTo>
                        <a:pt x="140" y="63"/>
                        <a:pt x="139" y="60"/>
                        <a:pt x="138" y="57"/>
                      </a:cubicBezTo>
                      <a:cubicBezTo>
                        <a:pt x="150" y="45"/>
                        <a:pt x="150" y="45"/>
                        <a:pt x="150" y="45"/>
                      </a:cubicBezTo>
                      <a:cubicBezTo>
                        <a:pt x="147" y="38"/>
                        <a:pt x="143" y="32"/>
                        <a:pt x="138" y="27"/>
                      </a:cubicBezTo>
                      <a:cubicBezTo>
                        <a:pt x="122" y="33"/>
                        <a:pt x="122" y="33"/>
                        <a:pt x="122" y="33"/>
                      </a:cubicBezTo>
                      <a:cubicBezTo>
                        <a:pt x="119" y="31"/>
                        <a:pt x="117" y="28"/>
                        <a:pt x="114" y="27"/>
                      </a:cubicBezTo>
                      <a:cubicBezTo>
                        <a:pt x="117" y="9"/>
                        <a:pt x="117" y="9"/>
                        <a:pt x="117" y="9"/>
                      </a:cubicBezTo>
                      <a:cubicBezTo>
                        <a:pt x="111" y="6"/>
                        <a:pt x="104" y="3"/>
                        <a:pt x="97" y="2"/>
                      </a:cubicBezTo>
                      <a:cubicBezTo>
                        <a:pt x="87" y="16"/>
                        <a:pt x="87" y="16"/>
                        <a:pt x="87" y="16"/>
                      </a:cubicBezTo>
                      <a:cubicBezTo>
                        <a:pt x="85" y="16"/>
                        <a:pt x="84" y="16"/>
                        <a:pt x="82" y="16"/>
                      </a:cubicBezTo>
                      <a:cubicBezTo>
                        <a:pt x="80" y="16"/>
                        <a:pt x="79" y="16"/>
                        <a:pt x="77" y="16"/>
                      </a:cubicBezTo>
                      <a:cubicBezTo>
                        <a:pt x="69" y="0"/>
                        <a:pt x="69" y="0"/>
                        <a:pt x="69" y="0"/>
                      </a:cubicBezTo>
                      <a:cubicBezTo>
                        <a:pt x="62" y="1"/>
                        <a:pt x="55" y="3"/>
                        <a:pt x="48" y="6"/>
                      </a:cubicBezTo>
                      <a:cubicBezTo>
                        <a:pt x="49" y="23"/>
                        <a:pt x="49" y="23"/>
                        <a:pt x="49" y="23"/>
                      </a:cubicBezTo>
                      <a:cubicBezTo>
                        <a:pt x="46" y="25"/>
                        <a:pt x="44" y="27"/>
                        <a:pt x="41" y="29"/>
                      </a:cubicBezTo>
                      <a:cubicBezTo>
                        <a:pt x="25" y="21"/>
                        <a:pt x="25" y="21"/>
                        <a:pt x="25" y="21"/>
                      </a:cubicBezTo>
                      <a:cubicBezTo>
                        <a:pt x="20" y="26"/>
                        <a:pt x="15" y="31"/>
                        <a:pt x="12" y="37"/>
                      </a:cubicBezTo>
                      <a:cubicBezTo>
                        <a:pt x="23" y="51"/>
                        <a:pt x="23" y="51"/>
                        <a:pt x="23" y="51"/>
                      </a:cubicBezTo>
                      <a:cubicBezTo>
                        <a:pt x="21" y="54"/>
                        <a:pt x="20" y="57"/>
                        <a:pt x="19" y="60"/>
                      </a:cubicBezTo>
                      <a:cubicBezTo>
                        <a:pt x="2" y="63"/>
                        <a:pt x="2" y="63"/>
                        <a:pt x="2" y="63"/>
                      </a:cubicBezTo>
                      <a:cubicBezTo>
                        <a:pt x="1" y="67"/>
                        <a:pt x="1" y="70"/>
                        <a:pt x="1" y="74"/>
                      </a:cubicBezTo>
                      <a:cubicBezTo>
                        <a:pt x="0" y="78"/>
                        <a:pt x="0" y="81"/>
                        <a:pt x="1" y="85"/>
                      </a:cubicBezTo>
                      <a:cubicBezTo>
                        <a:pt x="18" y="89"/>
                        <a:pt x="18" y="89"/>
                        <a:pt x="18" y="89"/>
                      </a:cubicBezTo>
                      <a:cubicBezTo>
                        <a:pt x="18" y="93"/>
                        <a:pt x="19" y="96"/>
                        <a:pt x="20" y="99"/>
                      </a:cubicBezTo>
                      <a:cubicBezTo>
                        <a:pt x="8" y="111"/>
                        <a:pt x="8" y="111"/>
                        <a:pt x="8" y="111"/>
                      </a:cubicBezTo>
                      <a:cubicBezTo>
                        <a:pt x="11" y="118"/>
                        <a:pt x="15" y="124"/>
                        <a:pt x="20" y="129"/>
                      </a:cubicBezTo>
                      <a:cubicBezTo>
                        <a:pt x="36" y="123"/>
                        <a:pt x="36" y="123"/>
                        <a:pt x="36" y="123"/>
                      </a:cubicBezTo>
                      <a:cubicBezTo>
                        <a:pt x="38" y="126"/>
                        <a:pt x="41" y="128"/>
                        <a:pt x="44" y="129"/>
                      </a:cubicBezTo>
                      <a:cubicBezTo>
                        <a:pt x="41" y="147"/>
                        <a:pt x="41" y="147"/>
                        <a:pt x="41" y="147"/>
                      </a:cubicBezTo>
                      <a:cubicBezTo>
                        <a:pt x="47" y="150"/>
                        <a:pt x="54" y="153"/>
                        <a:pt x="61" y="154"/>
                      </a:cubicBezTo>
                      <a:cubicBezTo>
                        <a:pt x="71" y="140"/>
                        <a:pt x="71" y="140"/>
                        <a:pt x="71" y="140"/>
                      </a:cubicBezTo>
                      <a:cubicBezTo>
                        <a:pt x="72" y="140"/>
                        <a:pt x="74" y="140"/>
                        <a:pt x="76" y="140"/>
                      </a:cubicBezTo>
                      <a:cubicBezTo>
                        <a:pt x="77" y="140"/>
                        <a:pt x="79" y="140"/>
                        <a:pt x="81" y="140"/>
                      </a:cubicBezTo>
                      <a:cubicBezTo>
                        <a:pt x="89" y="156"/>
                        <a:pt x="89" y="156"/>
                        <a:pt x="89" y="156"/>
                      </a:cubicBezTo>
                      <a:cubicBezTo>
                        <a:pt x="96" y="155"/>
                        <a:pt x="103" y="153"/>
                        <a:pt x="109" y="150"/>
                      </a:cubicBezTo>
                      <a:cubicBezTo>
                        <a:pt x="109" y="133"/>
                        <a:pt x="109" y="133"/>
                        <a:pt x="109" y="133"/>
                      </a:cubicBezTo>
                      <a:cubicBezTo>
                        <a:pt x="112" y="131"/>
                        <a:pt x="114" y="129"/>
                        <a:pt x="117" y="127"/>
                      </a:cubicBezTo>
                      <a:cubicBezTo>
                        <a:pt x="133" y="135"/>
                        <a:pt x="133" y="135"/>
                        <a:pt x="133" y="135"/>
                      </a:cubicBezTo>
                      <a:cubicBezTo>
                        <a:pt x="138" y="130"/>
                        <a:pt x="142" y="125"/>
                        <a:pt x="146" y="119"/>
                      </a:cubicBezTo>
                      <a:cubicBezTo>
                        <a:pt x="135" y="105"/>
                        <a:pt x="135" y="105"/>
                        <a:pt x="135" y="105"/>
                      </a:cubicBezTo>
                      <a:cubicBezTo>
                        <a:pt x="137" y="102"/>
                        <a:pt x="138" y="99"/>
                        <a:pt x="139" y="96"/>
                      </a:cubicBezTo>
                      <a:lnTo>
                        <a:pt x="156" y="93"/>
                      </a:lnTo>
                      <a:close/>
                      <a:moveTo>
                        <a:pt x="77" y="112"/>
                      </a:moveTo>
                      <a:cubicBezTo>
                        <a:pt x="59" y="111"/>
                        <a:pt x="44" y="95"/>
                        <a:pt x="45" y="76"/>
                      </a:cubicBezTo>
                      <a:cubicBezTo>
                        <a:pt x="46" y="58"/>
                        <a:pt x="62" y="43"/>
                        <a:pt x="81" y="44"/>
                      </a:cubicBezTo>
                      <a:cubicBezTo>
                        <a:pt x="99" y="45"/>
                        <a:pt x="114" y="61"/>
                        <a:pt x="113" y="80"/>
                      </a:cubicBezTo>
                      <a:cubicBezTo>
                        <a:pt x="112" y="98"/>
                        <a:pt x="96" y="113"/>
                        <a:pt x="77" y="1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sp>
        <p:nvSpPr>
          <p:cNvPr id="210" name="Text Placeholder 122"/>
          <p:cNvSpPr txBox="1">
            <a:spLocks/>
          </p:cNvSpPr>
          <p:nvPr/>
        </p:nvSpPr>
        <p:spPr>
          <a:xfrm>
            <a:off x="927280" y="186726"/>
            <a:ext cx="10195200" cy="173736"/>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Introduction</a:t>
            </a:r>
          </a:p>
        </p:txBody>
      </p:sp>
    </p:spTree>
    <p:extLst>
      <p:ext uri="{BB962C8B-B14F-4D97-AF65-F5344CB8AC3E}">
        <p14:creationId xmlns:p14="http://schemas.microsoft.com/office/powerpoint/2010/main" val="3021391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5566EF6F-D879-4175-BC50-E574BCBBA212}"/>
              </a:ext>
            </a:extLst>
          </p:cNvPr>
          <p:cNvSpPr>
            <a:spLocks noGrp="1"/>
          </p:cNvSpPr>
          <p:nvPr>
            <p:ph type="body" sz="quarter" idx="10"/>
          </p:nvPr>
        </p:nvSpPr>
        <p:spPr/>
        <p:txBody>
          <a:bodyPr/>
          <a:lstStyle/>
          <a:p>
            <a:r>
              <a:rPr lang="en-US" sz="1000" i="1" dirty="0"/>
              <a:t>Azure provides a plethora of products that directly or indirectly map to KPMG’s Security Capability framework. In addition to the product identified, multiple alternate solutions are also available through the Azure Marketplace to provide specific features and capabilities needed.</a:t>
            </a:r>
          </a:p>
        </p:txBody>
      </p:sp>
      <p:sp>
        <p:nvSpPr>
          <p:cNvPr id="2" name="Title 1">
            <a:extLst>
              <a:ext uri="{FF2B5EF4-FFF2-40B4-BE49-F238E27FC236}">
                <a16:creationId xmlns="" xmlns:a16="http://schemas.microsoft.com/office/drawing/2014/main" id="{E3AC985B-396C-4632-BAFD-683634FFED57}"/>
              </a:ext>
            </a:extLst>
          </p:cNvPr>
          <p:cNvSpPr>
            <a:spLocks noGrp="1"/>
          </p:cNvSpPr>
          <p:nvPr>
            <p:ph type="title"/>
          </p:nvPr>
        </p:nvSpPr>
        <p:spPr/>
        <p:txBody>
          <a:bodyPr/>
          <a:lstStyle/>
          <a:p>
            <a:r>
              <a:rPr lang="en-US" dirty="0"/>
              <a:t>Azure Security Capability</a:t>
            </a:r>
          </a:p>
        </p:txBody>
      </p:sp>
      <p:sp>
        <p:nvSpPr>
          <p:cNvPr id="10" name="Text Placeholder 9"/>
          <p:cNvSpPr>
            <a:spLocks noGrp="1"/>
          </p:cNvSpPr>
          <p:nvPr>
            <p:ph type="body" sz="quarter" idx="12"/>
          </p:nvPr>
        </p:nvSpPr>
        <p:spPr/>
        <p:txBody>
          <a:bodyPr/>
          <a:lstStyle/>
          <a:p>
            <a:r>
              <a:rPr lang="en-US" dirty="0" smtClean="0"/>
              <a:t>Introduction</a:t>
            </a:r>
            <a:endParaRPr lang="en-US" dirty="0"/>
          </a:p>
        </p:txBody>
      </p:sp>
      <p:grpSp>
        <p:nvGrpSpPr>
          <p:cNvPr id="219" name="Group 218">
            <a:extLst>
              <a:ext uri="{FF2B5EF4-FFF2-40B4-BE49-F238E27FC236}">
                <a16:creationId xmlns="" xmlns:a16="http://schemas.microsoft.com/office/drawing/2014/main" id="{00AD5199-F8E0-4F04-BA90-7311A3AE7B8B}"/>
              </a:ext>
            </a:extLst>
          </p:cNvPr>
          <p:cNvGrpSpPr/>
          <p:nvPr/>
        </p:nvGrpSpPr>
        <p:grpSpPr>
          <a:xfrm>
            <a:off x="4435558" y="1974780"/>
            <a:ext cx="3322474" cy="2793326"/>
            <a:chOff x="4419446" y="2040820"/>
            <a:chExt cx="3206054" cy="2695448"/>
          </a:xfrm>
        </p:grpSpPr>
        <p:sp>
          <p:nvSpPr>
            <p:cNvPr id="399" name="Isosceles Triangle 398">
              <a:extLst>
                <a:ext uri="{FF2B5EF4-FFF2-40B4-BE49-F238E27FC236}">
                  <a16:creationId xmlns="" xmlns:a16="http://schemas.microsoft.com/office/drawing/2014/main" id="{C20EC909-F319-40D8-AB6F-06F92223BA40}"/>
                </a:ext>
              </a:extLst>
            </p:cNvPr>
            <p:cNvSpPr/>
            <p:nvPr/>
          </p:nvSpPr>
          <p:spPr>
            <a:xfrm>
              <a:off x="4871590" y="4011914"/>
              <a:ext cx="2260302" cy="72435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400" name="Isosceles Triangle 399">
              <a:extLst>
                <a:ext uri="{FF2B5EF4-FFF2-40B4-BE49-F238E27FC236}">
                  <a16:creationId xmlns="" xmlns:a16="http://schemas.microsoft.com/office/drawing/2014/main" id="{C44AC162-4C23-4695-BDEE-32E587ED5EC7}"/>
                </a:ext>
              </a:extLst>
            </p:cNvPr>
            <p:cNvSpPr/>
            <p:nvPr/>
          </p:nvSpPr>
          <p:spPr>
            <a:xfrm rot="5400000">
              <a:off x="3984792" y="2720166"/>
              <a:ext cx="1577358" cy="70804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401" name="Isosceles Triangle 400">
              <a:extLst>
                <a:ext uri="{FF2B5EF4-FFF2-40B4-BE49-F238E27FC236}">
                  <a16:creationId xmlns="" xmlns:a16="http://schemas.microsoft.com/office/drawing/2014/main" id="{93AC6BFC-AABF-4A6A-9A0B-EE8CA03C444E}"/>
                </a:ext>
              </a:extLst>
            </p:cNvPr>
            <p:cNvSpPr/>
            <p:nvPr/>
          </p:nvSpPr>
          <p:spPr>
            <a:xfrm rot="16200000">
              <a:off x="6502979" y="2720165"/>
              <a:ext cx="1536993" cy="708049"/>
            </a:xfrm>
            <a:prstGeom prst="triangl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grpSp>
          <p:nvGrpSpPr>
            <p:cNvPr id="402" name="Group 401">
              <a:extLst>
                <a:ext uri="{FF2B5EF4-FFF2-40B4-BE49-F238E27FC236}">
                  <a16:creationId xmlns="" xmlns:a16="http://schemas.microsoft.com/office/drawing/2014/main" id="{3DD41CE0-A70A-4E87-B236-5E0C4A15A897}"/>
                </a:ext>
              </a:extLst>
            </p:cNvPr>
            <p:cNvGrpSpPr/>
            <p:nvPr/>
          </p:nvGrpSpPr>
          <p:grpSpPr>
            <a:xfrm>
              <a:off x="4916117" y="2040820"/>
              <a:ext cx="2212713" cy="2155576"/>
              <a:chOff x="4635571" y="1407666"/>
              <a:chExt cx="3064547" cy="2985416"/>
            </a:xfrm>
          </p:grpSpPr>
          <p:grpSp>
            <p:nvGrpSpPr>
              <p:cNvPr id="403" name="Group 402">
                <a:extLst>
                  <a:ext uri="{FF2B5EF4-FFF2-40B4-BE49-F238E27FC236}">
                    <a16:creationId xmlns="" xmlns:a16="http://schemas.microsoft.com/office/drawing/2014/main" id="{5C0D947F-008E-4988-AED5-5DB2332AC746}"/>
                  </a:ext>
                </a:extLst>
              </p:cNvPr>
              <p:cNvGrpSpPr/>
              <p:nvPr/>
            </p:nvGrpSpPr>
            <p:grpSpPr>
              <a:xfrm>
                <a:off x="4635571" y="1407666"/>
                <a:ext cx="3064547" cy="2985416"/>
                <a:chOff x="3444270" y="790108"/>
                <a:chExt cx="5303458" cy="5277494"/>
              </a:xfrm>
            </p:grpSpPr>
            <p:sp>
              <p:nvSpPr>
                <p:cNvPr id="416" name="Freeform 8">
                  <a:extLst>
                    <a:ext uri="{FF2B5EF4-FFF2-40B4-BE49-F238E27FC236}">
                      <a16:creationId xmlns="" xmlns:a16="http://schemas.microsoft.com/office/drawing/2014/main" id="{7519EC9C-EBF7-41D8-AF0D-D3995D43CBFA}"/>
                    </a:ext>
                  </a:extLst>
                </p:cNvPr>
                <p:cNvSpPr/>
                <p:nvPr/>
              </p:nvSpPr>
              <p:spPr>
                <a:xfrm>
                  <a:off x="3913902" y="1071879"/>
                  <a:ext cx="4551680" cy="4551680"/>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417" name="Freeform 9">
                  <a:extLst>
                    <a:ext uri="{FF2B5EF4-FFF2-40B4-BE49-F238E27FC236}">
                      <a16:creationId xmlns="" xmlns:a16="http://schemas.microsoft.com/office/drawing/2014/main" id="{44B77312-218E-4CA3-8D33-EADB796CBEBF}"/>
                    </a:ext>
                  </a:extLst>
                </p:cNvPr>
                <p:cNvSpPr/>
                <p:nvPr/>
              </p:nvSpPr>
              <p:spPr>
                <a:xfrm>
                  <a:off x="3820158" y="1234439"/>
                  <a:ext cx="4551680" cy="455168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00338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889250">
                    <a:lnSpc>
                      <a:spcPct val="90000"/>
                    </a:lnSpc>
                    <a:spcBef>
                      <a:spcPct val="0"/>
                    </a:spcBef>
                    <a:spcAft>
                      <a:spcPct val="35000"/>
                    </a:spcAft>
                  </a:pPr>
                  <a:endParaRPr lang="en-US" sz="800" kern="1200" dirty="0"/>
                </a:p>
              </p:txBody>
            </p:sp>
            <p:sp>
              <p:nvSpPr>
                <p:cNvPr id="418" name="Freeform 10">
                  <a:extLst>
                    <a:ext uri="{FF2B5EF4-FFF2-40B4-BE49-F238E27FC236}">
                      <a16:creationId xmlns="" xmlns:a16="http://schemas.microsoft.com/office/drawing/2014/main" id="{23A73B81-AD06-4767-9DB6-A4CF96EA4AF9}"/>
                    </a:ext>
                  </a:extLst>
                </p:cNvPr>
                <p:cNvSpPr/>
                <p:nvPr/>
              </p:nvSpPr>
              <p:spPr>
                <a:xfrm>
                  <a:off x="3726416" y="1071879"/>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6D20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419" name="Circular Arrow 11">
                  <a:extLst>
                    <a:ext uri="{FF2B5EF4-FFF2-40B4-BE49-F238E27FC236}">
                      <a16:creationId xmlns="" xmlns:a16="http://schemas.microsoft.com/office/drawing/2014/main" id="{7BD0A939-7F97-40F7-B525-F033FC1D4DFF}"/>
                    </a:ext>
                  </a:extLst>
                </p:cNvPr>
                <p:cNvSpPr/>
                <p:nvPr/>
              </p:nvSpPr>
              <p:spPr>
                <a:xfrm>
                  <a:off x="3632507" y="790108"/>
                  <a:ext cx="5115221" cy="5115221"/>
                </a:xfrm>
                <a:prstGeom prst="circularArrow">
                  <a:avLst>
                    <a:gd name="adj1" fmla="val 5085"/>
                    <a:gd name="adj2" fmla="val 493725"/>
                    <a:gd name="adj3" fmla="val 1472472"/>
                    <a:gd name="adj4" fmla="val 16199432"/>
                    <a:gd name="adj5" fmla="val 5932"/>
                  </a:avLst>
                </a:prstGeom>
                <a:solidFill>
                  <a:srgbClr val="005EB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800" dirty="0"/>
                </a:p>
              </p:txBody>
            </p:sp>
            <p:sp>
              <p:nvSpPr>
                <p:cNvPr id="420" name="Circular Arrow 12">
                  <a:extLst>
                    <a:ext uri="{FF2B5EF4-FFF2-40B4-BE49-F238E27FC236}">
                      <a16:creationId xmlns="" xmlns:a16="http://schemas.microsoft.com/office/drawing/2014/main" id="{0426F5D9-6A97-4268-949F-50BB9F740C58}"/>
                    </a:ext>
                  </a:extLst>
                </p:cNvPr>
                <p:cNvSpPr/>
                <p:nvPr/>
              </p:nvSpPr>
              <p:spPr>
                <a:xfrm>
                  <a:off x="3538390" y="952380"/>
                  <a:ext cx="5115221" cy="5115222"/>
                </a:xfrm>
                <a:prstGeom prst="circularArrow">
                  <a:avLst>
                    <a:gd name="adj1" fmla="val 5085"/>
                    <a:gd name="adj2" fmla="val 481403"/>
                    <a:gd name="adj3" fmla="val 8671970"/>
                    <a:gd name="adj4" fmla="val 1800502"/>
                    <a:gd name="adj5" fmla="val 5932"/>
                  </a:avLst>
                </a:prstGeom>
                <a:solidFill>
                  <a:srgbClr val="0091D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1" name="Circular Arrow 13">
                  <a:extLst>
                    <a:ext uri="{FF2B5EF4-FFF2-40B4-BE49-F238E27FC236}">
                      <a16:creationId xmlns="" xmlns:a16="http://schemas.microsoft.com/office/drawing/2014/main" id="{50DA00D4-31C4-49D0-A2A0-AA89B0245C7E}"/>
                    </a:ext>
                  </a:extLst>
                </p:cNvPr>
                <p:cNvSpPr/>
                <p:nvPr/>
              </p:nvSpPr>
              <p:spPr>
                <a:xfrm>
                  <a:off x="3444270" y="790108"/>
                  <a:ext cx="5115221" cy="5115221"/>
                </a:xfrm>
                <a:prstGeom prst="circularArrow">
                  <a:avLst>
                    <a:gd name="adj1" fmla="val 5085"/>
                    <a:gd name="adj2" fmla="val 481895"/>
                    <a:gd name="adj3" fmla="val 15873039"/>
                    <a:gd name="adj4" fmla="val 9000000"/>
                    <a:gd name="adj5" fmla="val 5932"/>
                  </a:avLst>
                </a:prstGeom>
                <a:solidFill>
                  <a:srgbClr val="470A6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54864" tIns="54864" rIns="54864" bIns="54864">
                  <a:noAutofit/>
                </a:bodyPr>
                <a:lstStyle/>
                <a:p>
                  <a:r>
                    <a:rPr lang="en-US" sz="800" dirty="0"/>
                    <a:t> </a:t>
                  </a:r>
                </a:p>
              </p:txBody>
            </p:sp>
          </p:grpSp>
          <p:sp>
            <p:nvSpPr>
              <p:cNvPr id="404" name="TextBox 403">
                <a:extLst>
                  <a:ext uri="{FF2B5EF4-FFF2-40B4-BE49-F238E27FC236}">
                    <a16:creationId xmlns="" xmlns:a16="http://schemas.microsoft.com/office/drawing/2014/main" id="{008A9CDC-C7F2-4655-9594-B89DD787A45F}"/>
                  </a:ext>
                </a:extLst>
              </p:cNvPr>
              <p:cNvSpPr txBox="1"/>
              <p:nvPr/>
            </p:nvSpPr>
            <p:spPr>
              <a:xfrm>
                <a:off x="4936323" y="2573007"/>
                <a:ext cx="995798" cy="296540"/>
              </a:xfrm>
              <a:prstGeom prst="rect">
                <a:avLst/>
              </a:prstGeom>
              <a:noFill/>
            </p:spPr>
            <p:txBody>
              <a:bodyPr wrap="square" lIns="0" tIns="0" rIns="0" bIns="0" rtlCol="0">
                <a:noAutofit/>
              </a:bodyPr>
              <a:lstStyle/>
              <a:p>
                <a:pPr algn="ctr"/>
                <a:r>
                  <a:rPr lang="en-US" sz="700" b="1" dirty="0">
                    <a:solidFill>
                      <a:srgbClr val="FFFFFF"/>
                    </a:solidFill>
                  </a:rPr>
                  <a:t>Secure Cloud Development</a:t>
                </a:r>
              </a:p>
            </p:txBody>
          </p:sp>
          <p:sp>
            <p:nvSpPr>
              <p:cNvPr id="405" name="TextBox 404">
                <a:extLst>
                  <a:ext uri="{FF2B5EF4-FFF2-40B4-BE49-F238E27FC236}">
                    <a16:creationId xmlns="" xmlns:a16="http://schemas.microsoft.com/office/drawing/2014/main" id="{3701F5ED-CA2E-4708-B88F-6BABA374725B}"/>
                  </a:ext>
                </a:extLst>
              </p:cNvPr>
              <p:cNvSpPr txBox="1"/>
              <p:nvPr/>
            </p:nvSpPr>
            <p:spPr>
              <a:xfrm>
                <a:off x="6340721" y="2573007"/>
                <a:ext cx="1101507" cy="328589"/>
              </a:xfrm>
              <a:prstGeom prst="rect">
                <a:avLst/>
              </a:prstGeom>
              <a:noFill/>
            </p:spPr>
            <p:txBody>
              <a:bodyPr wrap="square" lIns="0" tIns="0" rIns="0" bIns="0" rtlCol="0">
                <a:noAutofit/>
              </a:bodyPr>
              <a:lstStyle/>
              <a:p>
                <a:pPr algn="ctr"/>
                <a:r>
                  <a:rPr lang="en-US" sz="700" b="1" dirty="0">
                    <a:solidFill>
                      <a:srgbClr val="FFFFFF"/>
                    </a:solidFill>
                  </a:rPr>
                  <a:t>Secure Cloud Platform</a:t>
                </a:r>
              </a:p>
            </p:txBody>
          </p:sp>
          <p:sp>
            <p:nvSpPr>
              <p:cNvPr id="406" name="TextBox 405">
                <a:extLst>
                  <a:ext uri="{FF2B5EF4-FFF2-40B4-BE49-F238E27FC236}">
                    <a16:creationId xmlns="" xmlns:a16="http://schemas.microsoft.com/office/drawing/2014/main" id="{1B200A37-AFC6-4535-9B42-658256D3D546}"/>
                  </a:ext>
                </a:extLst>
              </p:cNvPr>
              <p:cNvSpPr txBox="1"/>
              <p:nvPr/>
            </p:nvSpPr>
            <p:spPr>
              <a:xfrm>
                <a:off x="5639106" y="3707217"/>
                <a:ext cx="1077811" cy="312263"/>
              </a:xfrm>
              <a:prstGeom prst="rect">
                <a:avLst/>
              </a:prstGeom>
              <a:noFill/>
            </p:spPr>
            <p:txBody>
              <a:bodyPr wrap="square" lIns="0" tIns="0" rIns="0" bIns="0" rtlCol="0">
                <a:noAutofit/>
              </a:bodyPr>
              <a:lstStyle/>
              <a:p>
                <a:pPr algn="ctr"/>
                <a:r>
                  <a:rPr lang="en-US" sz="700" b="1" dirty="0">
                    <a:solidFill>
                      <a:srgbClr val="FFFFFF"/>
                    </a:solidFill>
                  </a:rPr>
                  <a:t>Secure Cloud Operations</a:t>
                </a:r>
              </a:p>
            </p:txBody>
          </p:sp>
          <p:grpSp>
            <p:nvGrpSpPr>
              <p:cNvPr id="407" name="Group 19">
                <a:extLst>
                  <a:ext uri="{FF2B5EF4-FFF2-40B4-BE49-F238E27FC236}">
                    <a16:creationId xmlns="" xmlns:a16="http://schemas.microsoft.com/office/drawing/2014/main" id="{B70D7E6A-1D02-4CED-B1C1-3C63A72ECE28}"/>
                  </a:ext>
                </a:extLst>
              </p:cNvPr>
              <p:cNvGrpSpPr>
                <a:grpSpLocks noChangeAspect="1"/>
              </p:cNvGrpSpPr>
              <p:nvPr/>
            </p:nvGrpSpPr>
            <p:grpSpPr bwMode="auto">
              <a:xfrm>
                <a:off x="5296708" y="1965040"/>
                <a:ext cx="592042" cy="512371"/>
                <a:chOff x="3374" y="2168"/>
                <a:chExt cx="1940" cy="1715"/>
              </a:xfrm>
              <a:solidFill>
                <a:srgbClr val="FFFFFF"/>
              </a:solidFill>
            </p:grpSpPr>
            <p:sp>
              <p:nvSpPr>
                <p:cNvPr id="410" name="Freeform 20">
                  <a:extLst>
                    <a:ext uri="{FF2B5EF4-FFF2-40B4-BE49-F238E27FC236}">
                      <a16:creationId xmlns="" xmlns:a16="http://schemas.microsoft.com/office/drawing/2014/main" id="{D00DB1C5-C8E5-4251-8359-469B23659E72}"/>
                    </a:ext>
                  </a:extLst>
                </p:cNvPr>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1" name="Freeform 21">
                  <a:extLst>
                    <a:ext uri="{FF2B5EF4-FFF2-40B4-BE49-F238E27FC236}">
                      <a16:creationId xmlns="" xmlns:a16="http://schemas.microsoft.com/office/drawing/2014/main" id="{C98EFD06-9B87-4B3F-A2B1-4759F420DE9D}"/>
                    </a:ext>
                  </a:extLst>
                </p:cNvPr>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2" name="Freeform 22">
                  <a:extLst>
                    <a:ext uri="{FF2B5EF4-FFF2-40B4-BE49-F238E27FC236}">
                      <a16:creationId xmlns="" xmlns:a16="http://schemas.microsoft.com/office/drawing/2014/main" id="{736FBB42-DAC4-45B5-BBC5-74BE362257F1}"/>
                    </a:ext>
                  </a:extLst>
                </p:cNvPr>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3" name="Rectangle 23">
                  <a:extLst>
                    <a:ext uri="{FF2B5EF4-FFF2-40B4-BE49-F238E27FC236}">
                      <a16:creationId xmlns="" xmlns:a16="http://schemas.microsoft.com/office/drawing/2014/main" id="{507DFCF9-A94F-4D96-B1B6-F5C5F639ABA3}"/>
                    </a:ext>
                  </a:extLst>
                </p:cNvPr>
                <p:cNvSpPr>
                  <a:spLocks noChangeArrowheads="1"/>
                </p:cNvSpPr>
                <p:nvPr/>
              </p:nvSpPr>
              <p:spPr bwMode="auto">
                <a:xfrm>
                  <a:off x="4584" y="2998"/>
                  <a:ext cx="49" cy="127"/>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4" name="Freeform 24">
                  <a:extLst>
                    <a:ext uri="{FF2B5EF4-FFF2-40B4-BE49-F238E27FC236}">
                      <a16:creationId xmlns="" xmlns:a16="http://schemas.microsoft.com/office/drawing/2014/main" id="{A748D5D2-583D-47CD-9D5E-130CDA38E204}"/>
                    </a:ext>
                  </a:extLst>
                </p:cNvPr>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5" name="Rectangle 25">
                  <a:extLst>
                    <a:ext uri="{FF2B5EF4-FFF2-40B4-BE49-F238E27FC236}">
                      <a16:creationId xmlns="" xmlns:a16="http://schemas.microsoft.com/office/drawing/2014/main" id="{12C1B94A-37AE-48A6-813B-60E0EBF81B2C}"/>
                    </a:ext>
                  </a:extLst>
                </p:cNvPr>
                <p:cNvSpPr>
                  <a:spLocks noChangeArrowheads="1"/>
                </p:cNvSpPr>
                <p:nvPr/>
              </p:nvSpPr>
              <p:spPr bwMode="auto">
                <a:xfrm>
                  <a:off x="3951" y="3609"/>
                  <a:ext cx="106" cy="154"/>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sp>
            <p:nvSpPr>
              <p:cNvPr id="408" name="Freeform 6">
                <a:extLst>
                  <a:ext uri="{FF2B5EF4-FFF2-40B4-BE49-F238E27FC236}">
                    <a16:creationId xmlns="" xmlns:a16="http://schemas.microsoft.com/office/drawing/2014/main" id="{02DF84E8-66CF-4B2D-B944-6AD97D3DF4D5}"/>
                  </a:ext>
                </a:extLst>
              </p:cNvPr>
              <p:cNvSpPr>
                <a:spLocks/>
              </p:cNvSpPr>
              <p:nvPr/>
            </p:nvSpPr>
            <p:spPr bwMode="auto">
              <a:xfrm>
                <a:off x="6441164" y="2052062"/>
                <a:ext cx="589815" cy="392373"/>
              </a:xfrm>
              <a:custGeom>
                <a:avLst/>
                <a:gdLst/>
                <a:ahLst/>
                <a:cxnLst>
                  <a:cxn ang="0">
                    <a:pos x="1513" y="518"/>
                  </a:cxn>
                  <a:cxn ang="0">
                    <a:pos x="1526" y="413"/>
                  </a:cxn>
                  <a:cxn ang="0">
                    <a:pos x="1113" y="0"/>
                  </a:cxn>
                  <a:cxn ang="0">
                    <a:pos x="731" y="253"/>
                  </a:cxn>
                  <a:cxn ang="0">
                    <a:pos x="508" y="150"/>
                  </a:cxn>
                  <a:cxn ang="0">
                    <a:pos x="215" y="443"/>
                  </a:cxn>
                  <a:cxn ang="0">
                    <a:pos x="227" y="523"/>
                  </a:cxn>
                  <a:cxn ang="0">
                    <a:pos x="0" y="847"/>
                  </a:cxn>
                  <a:cxn ang="0">
                    <a:pos x="345" y="1192"/>
                  </a:cxn>
                  <a:cxn ang="0">
                    <a:pos x="796" y="1192"/>
                  </a:cxn>
                  <a:cxn ang="0">
                    <a:pos x="796" y="901"/>
                  </a:cxn>
                  <a:cxn ang="0">
                    <a:pos x="610" y="901"/>
                  </a:cxn>
                  <a:cxn ang="0">
                    <a:pos x="895" y="556"/>
                  </a:cxn>
                  <a:cxn ang="0">
                    <a:pos x="1180" y="901"/>
                  </a:cxn>
                  <a:cxn ang="0">
                    <a:pos x="994" y="901"/>
                  </a:cxn>
                  <a:cxn ang="0">
                    <a:pos x="994" y="1192"/>
                  </a:cxn>
                  <a:cxn ang="0">
                    <a:pos x="1409" y="1192"/>
                  </a:cxn>
                  <a:cxn ang="0">
                    <a:pos x="1754" y="847"/>
                  </a:cxn>
                  <a:cxn ang="0">
                    <a:pos x="1513" y="518"/>
                  </a:cxn>
                </a:cxnLst>
                <a:rect l="0" t="0" r="r" b="b"/>
                <a:pathLst>
                  <a:path w="1754" h="1192">
                    <a:moveTo>
                      <a:pt x="1513" y="518"/>
                    </a:moveTo>
                    <a:cubicBezTo>
                      <a:pt x="1522" y="484"/>
                      <a:pt x="1526" y="449"/>
                      <a:pt x="1526" y="413"/>
                    </a:cubicBezTo>
                    <a:cubicBezTo>
                      <a:pt x="1526" y="185"/>
                      <a:pt x="1341" y="0"/>
                      <a:pt x="1113" y="0"/>
                    </a:cubicBezTo>
                    <a:cubicBezTo>
                      <a:pt x="941" y="0"/>
                      <a:pt x="794" y="104"/>
                      <a:pt x="731" y="253"/>
                    </a:cubicBezTo>
                    <a:cubicBezTo>
                      <a:pt x="677" y="190"/>
                      <a:pt x="597" y="150"/>
                      <a:pt x="508" y="150"/>
                    </a:cubicBezTo>
                    <a:cubicBezTo>
                      <a:pt x="346" y="150"/>
                      <a:pt x="215" y="281"/>
                      <a:pt x="215" y="443"/>
                    </a:cubicBezTo>
                    <a:cubicBezTo>
                      <a:pt x="215" y="471"/>
                      <a:pt x="219" y="498"/>
                      <a:pt x="227" y="523"/>
                    </a:cubicBezTo>
                    <a:cubicBezTo>
                      <a:pt x="94" y="571"/>
                      <a:pt x="0" y="698"/>
                      <a:pt x="0" y="847"/>
                    </a:cubicBezTo>
                    <a:cubicBezTo>
                      <a:pt x="0" y="1038"/>
                      <a:pt x="155" y="1192"/>
                      <a:pt x="345" y="1192"/>
                    </a:cubicBezTo>
                    <a:cubicBezTo>
                      <a:pt x="796" y="1192"/>
                      <a:pt x="796" y="1192"/>
                      <a:pt x="796" y="1192"/>
                    </a:cubicBezTo>
                    <a:cubicBezTo>
                      <a:pt x="796" y="901"/>
                      <a:pt x="796" y="901"/>
                      <a:pt x="796" y="901"/>
                    </a:cubicBezTo>
                    <a:cubicBezTo>
                      <a:pt x="610" y="901"/>
                      <a:pt x="610" y="901"/>
                      <a:pt x="610" y="901"/>
                    </a:cubicBezTo>
                    <a:cubicBezTo>
                      <a:pt x="895" y="556"/>
                      <a:pt x="895" y="556"/>
                      <a:pt x="895" y="556"/>
                    </a:cubicBezTo>
                    <a:cubicBezTo>
                      <a:pt x="1180" y="901"/>
                      <a:pt x="1180" y="901"/>
                      <a:pt x="1180" y="901"/>
                    </a:cubicBezTo>
                    <a:cubicBezTo>
                      <a:pt x="994" y="901"/>
                      <a:pt x="994" y="901"/>
                      <a:pt x="994" y="901"/>
                    </a:cubicBezTo>
                    <a:cubicBezTo>
                      <a:pt x="994" y="1192"/>
                      <a:pt x="994" y="1192"/>
                      <a:pt x="994" y="1192"/>
                    </a:cubicBezTo>
                    <a:cubicBezTo>
                      <a:pt x="1409" y="1192"/>
                      <a:pt x="1409" y="1192"/>
                      <a:pt x="1409" y="1192"/>
                    </a:cubicBezTo>
                    <a:cubicBezTo>
                      <a:pt x="1600" y="1192"/>
                      <a:pt x="1754" y="1038"/>
                      <a:pt x="1754" y="847"/>
                    </a:cubicBezTo>
                    <a:cubicBezTo>
                      <a:pt x="1754" y="693"/>
                      <a:pt x="1653" y="562"/>
                      <a:pt x="1513" y="518"/>
                    </a:cubicBezTo>
                    <a:close/>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09" name="Freeform 5">
                <a:extLst>
                  <a:ext uri="{FF2B5EF4-FFF2-40B4-BE49-F238E27FC236}">
                    <a16:creationId xmlns="" xmlns:a16="http://schemas.microsoft.com/office/drawing/2014/main" id="{17B5B064-1790-49DF-A980-99955F330C96}"/>
                  </a:ext>
                </a:extLst>
              </p:cNvPr>
              <p:cNvSpPr>
                <a:spLocks noEditPoints="1"/>
              </p:cNvSpPr>
              <p:nvPr/>
            </p:nvSpPr>
            <p:spPr bwMode="auto">
              <a:xfrm>
                <a:off x="5943599" y="3104781"/>
                <a:ext cx="468825" cy="528636"/>
              </a:xfrm>
              <a:custGeom>
                <a:avLst/>
                <a:gdLst/>
                <a:ahLst/>
                <a:cxnLst>
                  <a:cxn ang="0">
                    <a:pos x="320" y="0"/>
                  </a:cxn>
                  <a:cxn ang="0">
                    <a:pos x="513" y="130"/>
                  </a:cxn>
                  <a:cxn ang="0">
                    <a:pos x="521" y="130"/>
                  </a:cxn>
                  <a:cxn ang="0">
                    <a:pos x="683" y="292"/>
                  </a:cxn>
                  <a:cxn ang="0">
                    <a:pos x="521" y="454"/>
                  </a:cxn>
                  <a:cxn ang="0">
                    <a:pos x="463" y="454"/>
                  </a:cxn>
                  <a:cxn ang="0">
                    <a:pos x="345" y="335"/>
                  </a:cxn>
                  <a:cxn ang="0">
                    <a:pos x="226" y="454"/>
                  </a:cxn>
                  <a:cxn ang="0">
                    <a:pos x="135" y="454"/>
                  </a:cxn>
                  <a:cxn ang="0">
                    <a:pos x="0" y="319"/>
                  </a:cxn>
                  <a:cxn ang="0">
                    <a:pos x="113" y="186"/>
                  </a:cxn>
                  <a:cxn ang="0">
                    <a:pos x="320" y="0"/>
                  </a:cxn>
                  <a:cxn ang="0">
                    <a:pos x="530" y="635"/>
                  </a:cxn>
                  <a:cxn ang="0">
                    <a:pos x="546" y="658"/>
                  </a:cxn>
                  <a:cxn ang="0">
                    <a:pos x="573" y="696"/>
                  </a:cxn>
                  <a:cxn ang="0">
                    <a:pos x="345" y="787"/>
                  </a:cxn>
                  <a:cxn ang="0">
                    <a:pos x="117" y="696"/>
                  </a:cxn>
                  <a:cxn ang="0">
                    <a:pos x="143" y="658"/>
                  </a:cxn>
                  <a:cxn ang="0">
                    <a:pos x="159" y="635"/>
                  </a:cxn>
                  <a:cxn ang="0">
                    <a:pos x="163" y="639"/>
                  </a:cxn>
                  <a:cxn ang="0">
                    <a:pos x="345" y="714"/>
                  </a:cxn>
                  <a:cxn ang="0">
                    <a:pos x="526" y="639"/>
                  </a:cxn>
                  <a:cxn ang="0">
                    <a:pos x="530" y="635"/>
                  </a:cxn>
                  <a:cxn ang="0">
                    <a:pos x="345" y="647"/>
                  </a:cxn>
                  <a:cxn ang="0">
                    <a:pos x="479" y="592"/>
                  </a:cxn>
                  <a:cxn ang="0">
                    <a:pos x="492" y="578"/>
                  </a:cxn>
                  <a:cxn ang="0">
                    <a:pos x="447" y="514"/>
                  </a:cxn>
                  <a:cxn ang="0">
                    <a:pos x="428" y="540"/>
                  </a:cxn>
                  <a:cxn ang="0">
                    <a:pos x="345" y="574"/>
                  </a:cxn>
                  <a:cxn ang="0">
                    <a:pos x="261" y="540"/>
                  </a:cxn>
                  <a:cxn ang="0">
                    <a:pos x="242" y="514"/>
                  </a:cxn>
                  <a:cxn ang="0">
                    <a:pos x="198" y="578"/>
                  </a:cxn>
                  <a:cxn ang="0">
                    <a:pos x="210" y="592"/>
                  </a:cxn>
                  <a:cxn ang="0">
                    <a:pos x="345" y="647"/>
                  </a:cxn>
                  <a:cxn ang="0">
                    <a:pos x="345" y="394"/>
                  </a:cxn>
                  <a:cxn ang="0">
                    <a:pos x="404" y="454"/>
                  </a:cxn>
                  <a:cxn ang="0">
                    <a:pos x="345" y="514"/>
                  </a:cxn>
                  <a:cxn ang="0">
                    <a:pos x="285" y="454"/>
                  </a:cxn>
                  <a:cxn ang="0">
                    <a:pos x="345" y="394"/>
                  </a:cxn>
                </a:cxnLst>
                <a:rect l="0" t="0" r="r" b="b"/>
                <a:pathLst>
                  <a:path w="683" h="787">
                    <a:moveTo>
                      <a:pt x="320" y="0"/>
                    </a:moveTo>
                    <a:cubicBezTo>
                      <a:pt x="407" y="0"/>
                      <a:pt x="482" y="54"/>
                      <a:pt x="513" y="130"/>
                    </a:cubicBezTo>
                    <a:cubicBezTo>
                      <a:pt x="515" y="130"/>
                      <a:pt x="518" y="130"/>
                      <a:pt x="521" y="130"/>
                    </a:cubicBezTo>
                    <a:cubicBezTo>
                      <a:pt x="610" y="130"/>
                      <a:pt x="683" y="202"/>
                      <a:pt x="683" y="292"/>
                    </a:cubicBezTo>
                    <a:cubicBezTo>
                      <a:pt x="683" y="382"/>
                      <a:pt x="610" y="454"/>
                      <a:pt x="521" y="454"/>
                    </a:cubicBezTo>
                    <a:cubicBezTo>
                      <a:pt x="463" y="454"/>
                      <a:pt x="463" y="454"/>
                      <a:pt x="463" y="454"/>
                    </a:cubicBezTo>
                    <a:cubicBezTo>
                      <a:pt x="463" y="389"/>
                      <a:pt x="410" y="335"/>
                      <a:pt x="345" y="335"/>
                    </a:cubicBezTo>
                    <a:cubicBezTo>
                      <a:pt x="279" y="335"/>
                      <a:pt x="226" y="389"/>
                      <a:pt x="226" y="454"/>
                    </a:cubicBezTo>
                    <a:cubicBezTo>
                      <a:pt x="135" y="454"/>
                      <a:pt x="135" y="454"/>
                      <a:pt x="135" y="454"/>
                    </a:cubicBezTo>
                    <a:cubicBezTo>
                      <a:pt x="61" y="454"/>
                      <a:pt x="0" y="394"/>
                      <a:pt x="0" y="319"/>
                    </a:cubicBezTo>
                    <a:cubicBezTo>
                      <a:pt x="0" y="252"/>
                      <a:pt x="49" y="196"/>
                      <a:pt x="113" y="186"/>
                    </a:cubicBezTo>
                    <a:cubicBezTo>
                      <a:pt x="124" y="81"/>
                      <a:pt x="213" y="0"/>
                      <a:pt x="320" y="0"/>
                    </a:cubicBezTo>
                    <a:moveTo>
                      <a:pt x="530" y="635"/>
                    </a:moveTo>
                    <a:cubicBezTo>
                      <a:pt x="546" y="658"/>
                      <a:pt x="546" y="658"/>
                      <a:pt x="546" y="658"/>
                    </a:cubicBezTo>
                    <a:cubicBezTo>
                      <a:pt x="573" y="696"/>
                      <a:pt x="573" y="696"/>
                      <a:pt x="573" y="696"/>
                    </a:cubicBezTo>
                    <a:cubicBezTo>
                      <a:pt x="513" y="752"/>
                      <a:pt x="433" y="787"/>
                      <a:pt x="345" y="787"/>
                    </a:cubicBezTo>
                    <a:cubicBezTo>
                      <a:pt x="256" y="787"/>
                      <a:pt x="176" y="752"/>
                      <a:pt x="117" y="696"/>
                    </a:cubicBezTo>
                    <a:cubicBezTo>
                      <a:pt x="143" y="658"/>
                      <a:pt x="143" y="658"/>
                      <a:pt x="143" y="658"/>
                    </a:cubicBezTo>
                    <a:cubicBezTo>
                      <a:pt x="159" y="635"/>
                      <a:pt x="159" y="635"/>
                      <a:pt x="159" y="635"/>
                    </a:cubicBezTo>
                    <a:cubicBezTo>
                      <a:pt x="160" y="636"/>
                      <a:pt x="161" y="637"/>
                      <a:pt x="163" y="639"/>
                    </a:cubicBezTo>
                    <a:cubicBezTo>
                      <a:pt x="209" y="685"/>
                      <a:pt x="274" y="714"/>
                      <a:pt x="345" y="714"/>
                    </a:cubicBezTo>
                    <a:cubicBezTo>
                      <a:pt x="416" y="714"/>
                      <a:pt x="480" y="685"/>
                      <a:pt x="526" y="639"/>
                    </a:cubicBezTo>
                    <a:cubicBezTo>
                      <a:pt x="528" y="637"/>
                      <a:pt x="529" y="636"/>
                      <a:pt x="530" y="635"/>
                    </a:cubicBezTo>
                    <a:moveTo>
                      <a:pt x="345" y="647"/>
                    </a:moveTo>
                    <a:cubicBezTo>
                      <a:pt x="397" y="647"/>
                      <a:pt x="445" y="626"/>
                      <a:pt x="479" y="592"/>
                    </a:cubicBezTo>
                    <a:cubicBezTo>
                      <a:pt x="484" y="587"/>
                      <a:pt x="488" y="583"/>
                      <a:pt x="492" y="578"/>
                    </a:cubicBezTo>
                    <a:cubicBezTo>
                      <a:pt x="447" y="514"/>
                      <a:pt x="447" y="514"/>
                      <a:pt x="447" y="514"/>
                    </a:cubicBezTo>
                    <a:cubicBezTo>
                      <a:pt x="442" y="524"/>
                      <a:pt x="435" y="532"/>
                      <a:pt x="428" y="540"/>
                    </a:cubicBezTo>
                    <a:cubicBezTo>
                      <a:pt x="406" y="561"/>
                      <a:pt x="377" y="574"/>
                      <a:pt x="345" y="574"/>
                    </a:cubicBezTo>
                    <a:cubicBezTo>
                      <a:pt x="312" y="574"/>
                      <a:pt x="283" y="561"/>
                      <a:pt x="261" y="540"/>
                    </a:cubicBezTo>
                    <a:cubicBezTo>
                      <a:pt x="254" y="532"/>
                      <a:pt x="247" y="524"/>
                      <a:pt x="242" y="514"/>
                    </a:cubicBezTo>
                    <a:cubicBezTo>
                      <a:pt x="198" y="578"/>
                      <a:pt x="198" y="578"/>
                      <a:pt x="198" y="578"/>
                    </a:cubicBezTo>
                    <a:cubicBezTo>
                      <a:pt x="201" y="583"/>
                      <a:pt x="206" y="587"/>
                      <a:pt x="210" y="592"/>
                    </a:cubicBezTo>
                    <a:cubicBezTo>
                      <a:pt x="244" y="626"/>
                      <a:pt x="292" y="647"/>
                      <a:pt x="345" y="647"/>
                    </a:cubicBezTo>
                    <a:moveTo>
                      <a:pt x="345" y="394"/>
                    </a:moveTo>
                    <a:cubicBezTo>
                      <a:pt x="378" y="394"/>
                      <a:pt x="404" y="421"/>
                      <a:pt x="404" y="454"/>
                    </a:cubicBezTo>
                    <a:cubicBezTo>
                      <a:pt x="404" y="487"/>
                      <a:pt x="378" y="514"/>
                      <a:pt x="345" y="514"/>
                    </a:cubicBezTo>
                    <a:cubicBezTo>
                      <a:pt x="312" y="514"/>
                      <a:pt x="285" y="487"/>
                      <a:pt x="285" y="454"/>
                    </a:cubicBezTo>
                    <a:cubicBezTo>
                      <a:pt x="285" y="421"/>
                      <a:pt x="312" y="394"/>
                      <a:pt x="345" y="394"/>
                    </a:cubicBezTo>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grpSp>
      <p:sp>
        <p:nvSpPr>
          <p:cNvPr id="220" name="Rectangle 219">
            <a:extLst>
              <a:ext uri="{FF2B5EF4-FFF2-40B4-BE49-F238E27FC236}">
                <a16:creationId xmlns="" xmlns:a16="http://schemas.microsoft.com/office/drawing/2014/main" id="{164CF0D5-CE1E-41C5-8356-EE3D280681FB}"/>
              </a:ext>
            </a:extLst>
          </p:cNvPr>
          <p:cNvSpPr/>
          <p:nvPr/>
        </p:nvSpPr>
        <p:spPr>
          <a:xfrm>
            <a:off x="992189" y="2002356"/>
            <a:ext cx="3464669" cy="2703629"/>
          </a:xfrm>
          <a:prstGeom prst="rect">
            <a:avLst/>
          </a:prstGeom>
          <a:solidFill>
            <a:srgbClr val="6D2077"/>
          </a:solidFill>
          <a:ln w="6350">
            <a:solidFill>
              <a:srgbClr val="00338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21" name="Group 220">
            <a:extLst>
              <a:ext uri="{FF2B5EF4-FFF2-40B4-BE49-F238E27FC236}">
                <a16:creationId xmlns="" xmlns:a16="http://schemas.microsoft.com/office/drawing/2014/main" id="{4317DFD4-CF27-402B-9876-478BBD3241FE}"/>
              </a:ext>
            </a:extLst>
          </p:cNvPr>
          <p:cNvGrpSpPr/>
          <p:nvPr/>
        </p:nvGrpSpPr>
        <p:grpSpPr>
          <a:xfrm>
            <a:off x="1033733" y="2032667"/>
            <a:ext cx="3381580" cy="865326"/>
            <a:chOff x="1033733" y="2060607"/>
            <a:chExt cx="3381580" cy="865326"/>
          </a:xfrm>
        </p:grpSpPr>
        <p:grpSp>
          <p:nvGrpSpPr>
            <p:cNvPr id="387" name="Group 386">
              <a:extLst>
                <a:ext uri="{FF2B5EF4-FFF2-40B4-BE49-F238E27FC236}">
                  <a16:creationId xmlns="" xmlns:a16="http://schemas.microsoft.com/office/drawing/2014/main" id="{229166C5-B833-4AAD-91EA-7C62238A0AB0}"/>
                </a:ext>
              </a:extLst>
            </p:cNvPr>
            <p:cNvGrpSpPr/>
            <p:nvPr/>
          </p:nvGrpSpPr>
          <p:grpSpPr>
            <a:xfrm>
              <a:off x="1400423" y="2325325"/>
              <a:ext cx="2648200" cy="600608"/>
              <a:chOff x="1237953" y="2458675"/>
              <a:chExt cx="2648200" cy="600608"/>
            </a:xfrm>
          </p:grpSpPr>
          <p:sp>
            <p:nvSpPr>
              <p:cNvPr id="395" name="Rectangle 394">
                <a:extLst>
                  <a:ext uri="{FF2B5EF4-FFF2-40B4-BE49-F238E27FC236}">
                    <a16:creationId xmlns="" xmlns:a16="http://schemas.microsoft.com/office/drawing/2014/main" id="{E080FC76-5BD7-4C10-8895-716B856BF11B}"/>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Application Insights</a:t>
                </a:r>
              </a:p>
            </p:txBody>
          </p:sp>
          <p:sp>
            <p:nvSpPr>
              <p:cNvPr id="396" name="Rectangle 395">
                <a:extLst>
                  <a:ext uri="{FF2B5EF4-FFF2-40B4-BE49-F238E27FC236}">
                    <a16:creationId xmlns="" xmlns:a16="http://schemas.microsoft.com/office/drawing/2014/main" id="{0BD173A5-FE65-425D-B144-4DD98D6F9CEC}"/>
                  </a:ext>
                </a:extLst>
              </p:cNvPr>
              <p:cNvSpPr/>
              <p:nvPr/>
            </p:nvSpPr>
            <p:spPr>
              <a:xfrm>
                <a:off x="1237953" y="2794169"/>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Threat Modeling Tool</a:t>
                </a:r>
              </a:p>
            </p:txBody>
          </p:sp>
          <p:sp>
            <p:nvSpPr>
              <p:cNvPr id="397" name="Rectangle 396">
                <a:extLst>
                  <a:ext uri="{FF2B5EF4-FFF2-40B4-BE49-F238E27FC236}">
                    <a16:creationId xmlns="" xmlns:a16="http://schemas.microsoft.com/office/drawing/2014/main" id="{240314FE-32E4-4B91-A6DB-0686ED713F29}"/>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SDKs</a:t>
                </a:r>
              </a:p>
            </p:txBody>
          </p:sp>
          <p:sp>
            <p:nvSpPr>
              <p:cNvPr id="398" name="Rectangle 397">
                <a:extLst>
                  <a:ext uri="{FF2B5EF4-FFF2-40B4-BE49-F238E27FC236}">
                    <a16:creationId xmlns="" xmlns:a16="http://schemas.microsoft.com/office/drawing/2014/main" id="{AD46E4A1-A915-46C4-A02F-2C1580673FE1}"/>
                  </a:ext>
                </a:extLst>
              </p:cNvPr>
              <p:cNvSpPr/>
              <p:nvPr/>
            </p:nvSpPr>
            <p:spPr>
              <a:xfrm>
                <a:off x="2598177" y="2793630"/>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Code</a:t>
                </a:r>
              </a:p>
            </p:txBody>
          </p:sp>
        </p:grpSp>
        <p:grpSp>
          <p:nvGrpSpPr>
            <p:cNvPr id="388" name="Group 387">
              <a:extLst>
                <a:ext uri="{FF2B5EF4-FFF2-40B4-BE49-F238E27FC236}">
                  <a16:creationId xmlns="" xmlns:a16="http://schemas.microsoft.com/office/drawing/2014/main" id="{B4FD88B2-B374-42A7-9330-93165D6F3CF6}"/>
                </a:ext>
              </a:extLst>
            </p:cNvPr>
            <p:cNvGrpSpPr/>
            <p:nvPr/>
          </p:nvGrpSpPr>
          <p:grpSpPr>
            <a:xfrm>
              <a:off x="1033733" y="2060607"/>
              <a:ext cx="3381580" cy="249847"/>
              <a:chOff x="1033258" y="2060607"/>
              <a:chExt cx="3381580" cy="249847"/>
            </a:xfrm>
          </p:grpSpPr>
          <p:grpSp>
            <p:nvGrpSpPr>
              <p:cNvPr id="389" name="Group 388">
                <a:extLst>
                  <a:ext uri="{FF2B5EF4-FFF2-40B4-BE49-F238E27FC236}">
                    <a16:creationId xmlns="" xmlns:a16="http://schemas.microsoft.com/office/drawing/2014/main" id="{BE838DAB-62D0-4215-9655-913A7433D6B2}"/>
                  </a:ext>
                </a:extLst>
              </p:cNvPr>
              <p:cNvGrpSpPr/>
              <p:nvPr/>
            </p:nvGrpSpPr>
            <p:grpSpPr>
              <a:xfrm>
                <a:off x="1216521" y="2107616"/>
                <a:ext cx="3198317" cy="155828"/>
                <a:chOff x="1237953" y="2110188"/>
                <a:chExt cx="3198317" cy="155828"/>
              </a:xfrm>
            </p:grpSpPr>
            <p:cxnSp>
              <p:nvCxnSpPr>
                <p:cNvPr id="393" name="Straight Connector 392">
                  <a:extLst>
                    <a:ext uri="{FF2B5EF4-FFF2-40B4-BE49-F238E27FC236}">
                      <a16:creationId xmlns="" xmlns:a16="http://schemas.microsoft.com/office/drawing/2014/main" id="{486E9C17-3DE6-4519-93A3-6A4A8AC03F03}"/>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94" name="Rectangle 393">
                  <a:extLst>
                    <a:ext uri="{FF2B5EF4-FFF2-40B4-BE49-F238E27FC236}">
                      <a16:creationId xmlns="" xmlns:a16="http://schemas.microsoft.com/office/drawing/2014/main" id="{D34262F6-6B31-42CC-A495-B9AA0DAC0917}"/>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Engineering </a:t>
                  </a:r>
                </a:p>
              </p:txBody>
            </p:sp>
          </p:grpSp>
          <p:grpSp>
            <p:nvGrpSpPr>
              <p:cNvPr id="390" name="Group 389">
                <a:extLst>
                  <a:ext uri="{FF2B5EF4-FFF2-40B4-BE49-F238E27FC236}">
                    <a16:creationId xmlns="" xmlns:a16="http://schemas.microsoft.com/office/drawing/2014/main" id="{B82F7AEC-C65D-4D7F-AC4F-686CC5CA3439}"/>
                  </a:ext>
                </a:extLst>
              </p:cNvPr>
              <p:cNvGrpSpPr/>
              <p:nvPr/>
            </p:nvGrpSpPr>
            <p:grpSpPr>
              <a:xfrm>
                <a:off x="1033258" y="2060607"/>
                <a:ext cx="204991" cy="249847"/>
                <a:chOff x="1202188" y="2945815"/>
                <a:chExt cx="223177" cy="272726"/>
              </a:xfrm>
            </p:grpSpPr>
            <p:sp>
              <p:nvSpPr>
                <p:cNvPr id="391" name="Oval 12">
                  <a:extLst>
                    <a:ext uri="{FF2B5EF4-FFF2-40B4-BE49-F238E27FC236}">
                      <a16:creationId xmlns="" xmlns:a16="http://schemas.microsoft.com/office/drawing/2014/main" id="{60A5B3BB-E854-4336-9981-09DC3E2C954C}"/>
                    </a:ext>
                  </a:extLst>
                </p:cNvPr>
                <p:cNvSpPr>
                  <a:spLocks noChangeArrowheads="1"/>
                </p:cNvSpPr>
                <p:nvPr/>
              </p:nvSpPr>
              <p:spPr bwMode="auto">
                <a:xfrm>
                  <a:off x="1289373" y="3045336"/>
                  <a:ext cx="49653" cy="49548"/>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92" name="Freeform 13">
                  <a:extLst>
                    <a:ext uri="{FF2B5EF4-FFF2-40B4-BE49-F238E27FC236}">
                      <a16:creationId xmlns="" xmlns:a16="http://schemas.microsoft.com/office/drawing/2014/main" id="{C05EF271-25F1-4B6C-BA62-E309A22B03AB}"/>
                    </a:ext>
                  </a:extLst>
                </p:cNvPr>
                <p:cNvSpPr>
                  <a:spLocks noEditPoints="1"/>
                </p:cNvSpPr>
                <p:nvPr/>
              </p:nvSpPr>
              <p:spPr bwMode="auto">
                <a:xfrm>
                  <a:off x="1202188" y="2945815"/>
                  <a:ext cx="223177" cy="272726"/>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222" name="Group 221">
            <a:extLst>
              <a:ext uri="{FF2B5EF4-FFF2-40B4-BE49-F238E27FC236}">
                <a16:creationId xmlns="" xmlns:a16="http://schemas.microsoft.com/office/drawing/2014/main" id="{9908F3E6-C0EC-473E-AF60-3750D11881EC}"/>
              </a:ext>
            </a:extLst>
          </p:cNvPr>
          <p:cNvGrpSpPr/>
          <p:nvPr/>
        </p:nvGrpSpPr>
        <p:grpSpPr>
          <a:xfrm>
            <a:off x="1033733" y="2934166"/>
            <a:ext cx="3381580" cy="529832"/>
            <a:chOff x="1033733" y="2962106"/>
            <a:chExt cx="3381580" cy="529832"/>
          </a:xfrm>
        </p:grpSpPr>
        <p:grpSp>
          <p:nvGrpSpPr>
            <p:cNvPr id="379" name="Group 378">
              <a:extLst>
                <a:ext uri="{FF2B5EF4-FFF2-40B4-BE49-F238E27FC236}">
                  <a16:creationId xmlns="" xmlns:a16="http://schemas.microsoft.com/office/drawing/2014/main" id="{7B20611A-1AE6-4FCF-A569-E72151595878}"/>
                </a:ext>
              </a:extLst>
            </p:cNvPr>
            <p:cNvGrpSpPr/>
            <p:nvPr/>
          </p:nvGrpSpPr>
          <p:grpSpPr>
            <a:xfrm>
              <a:off x="1400423" y="3226824"/>
              <a:ext cx="2647320" cy="265114"/>
              <a:chOff x="1237953" y="2458675"/>
              <a:chExt cx="2647320" cy="265114"/>
            </a:xfrm>
          </p:grpSpPr>
          <p:sp>
            <p:nvSpPr>
              <p:cNvPr id="385" name="Rectangle 384">
                <a:extLst>
                  <a:ext uri="{FF2B5EF4-FFF2-40B4-BE49-F238E27FC236}">
                    <a16:creationId xmlns="" xmlns:a16="http://schemas.microsoft.com/office/drawing/2014/main" id="{C0D0F37B-F95F-428F-AD34-1FC5FD32A2A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SAST &amp; DAST Analysis</a:t>
                </a:r>
              </a:p>
            </p:txBody>
          </p:sp>
          <p:sp>
            <p:nvSpPr>
              <p:cNvPr id="386" name="Rectangle 385">
                <a:extLst>
                  <a:ext uri="{FF2B5EF4-FFF2-40B4-BE49-F238E27FC236}">
                    <a16:creationId xmlns="" xmlns:a16="http://schemas.microsoft.com/office/drawing/2014/main" id="{6511C964-145A-4633-9B2C-BF7BF88B201D}"/>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Penetration Testing</a:t>
                </a:r>
              </a:p>
            </p:txBody>
          </p:sp>
        </p:grpSp>
        <p:grpSp>
          <p:nvGrpSpPr>
            <p:cNvPr id="380" name="Group 379">
              <a:extLst>
                <a:ext uri="{FF2B5EF4-FFF2-40B4-BE49-F238E27FC236}">
                  <a16:creationId xmlns="" xmlns:a16="http://schemas.microsoft.com/office/drawing/2014/main" id="{179986A6-086C-4D42-86C8-D8306484D401}"/>
                </a:ext>
              </a:extLst>
            </p:cNvPr>
            <p:cNvGrpSpPr/>
            <p:nvPr/>
          </p:nvGrpSpPr>
          <p:grpSpPr>
            <a:xfrm>
              <a:off x="1033733" y="2962106"/>
              <a:ext cx="3381580" cy="251307"/>
              <a:chOff x="1033733" y="2962106"/>
              <a:chExt cx="3381580" cy="251307"/>
            </a:xfrm>
          </p:grpSpPr>
          <p:grpSp>
            <p:nvGrpSpPr>
              <p:cNvPr id="381" name="Group 380">
                <a:extLst>
                  <a:ext uri="{FF2B5EF4-FFF2-40B4-BE49-F238E27FC236}">
                    <a16:creationId xmlns="" xmlns:a16="http://schemas.microsoft.com/office/drawing/2014/main" id="{75338848-D860-4159-841B-BA8C69A2D3A5}"/>
                  </a:ext>
                </a:extLst>
              </p:cNvPr>
              <p:cNvGrpSpPr/>
              <p:nvPr/>
            </p:nvGrpSpPr>
            <p:grpSpPr>
              <a:xfrm>
                <a:off x="1216996" y="3009115"/>
                <a:ext cx="3198317" cy="155828"/>
                <a:chOff x="1237953" y="2110188"/>
                <a:chExt cx="3198317" cy="155828"/>
              </a:xfrm>
            </p:grpSpPr>
            <p:cxnSp>
              <p:nvCxnSpPr>
                <p:cNvPr id="383" name="Straight Connector 382">
                  <a:extLst>
                    <a:ext uri="{FF2B5EF4-FFF2-40B4-BE49-F238E27FC236}">
                      <a16:creationId xmlns="" xmlns:a16="http://schemas.microsoft.com/office/drawing/2014/main" id="{9ED65B05-E517-4DBC-B443-D5E7A21D2630}"/>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84" name="Rectangle 383">
                  <a:extLst>
                    <a:ext uri="{FF2B5EF4-FFF2-40B4-BE49-F238E27FC236}">
                      <a16:creationId xmlns="" xmlns:a16="http://schemas.microsoft.com/office/drawing/2014/main" id="{CF08290C-F9F8-4E7E-A1DE-100EB7E771D1}"/>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Testing</a:t>
                  </a:r>
                </a:p>
              </p:txBody>
            </p:sp>
          </p:grpSp>
          <p:sp>
            <p:nvSpPr>
              <p:cNvPr id="382" name="Freeform 46">
                <a:extLst>
                  <a:ext uri="{FF2B5EF4-FFF2-40B4-BE49-F238E27FC236}">
                    <a16:creationId xmlns="" xmlns:a16="http://schemas.microsoft.com/office/drawing/2014/main" id="{964F7DDF-C6FC-45DC-B011-AE352D8314FE}"/>
                  </a:ext>
                </a:extLst>
              </p:cNvPr>
              <p:cNvSpPr>
                <a:spLocks noEditPoints="1"/>
              </p:cNvSpPr>
              <p:nvPr/>
            </p:nvSpPr>
            <p:spPr bwMode="auto">
              <a:xfrm>
                <a:off x="1033733" y="2962106"/>
                <a:ext cx="231045" cy="251307"/>
              </a:xfrm>
              <a:custGeom>
                <a:avLst/>
                <a:gdLst/>
                <a:ahLst/>
                <a:cxnLst>
                  <a:cxn ang="0">
                    <a:pos x="73" y="0"/>
                  </a:cxn>
                  <a:cxn ang="0">
                    <a:pos x="74" y="1"/>
                  </a:cxn>
                  <a:cxn ang="0">
                    <a:pos x="143" y="28"/>
                  </a:cxn>
                  <a:cxn ang="0">
                    <a:pos x="74" y="166"/>
                  </a:cxn>
                  <a:cxn ang="0">
                    <a:pos x="73" y="166"/>
                  </a:cxn>
                  <a:cxn ang="0">
                    <a:pos x="4" y="28"/>
                  </a:cxn>
                  <a:cxn ang="0">
                    <a:pos x="73" y="1"/>
                  </a:cxn>
                  <a:cxn ang="0">
                    <a:pos x="73" y="0"/>
                  </a:cxn>
                  <a:cxn ang="0">
                    <a:pos x="73" y="15"/>
                  </a:cxn>
                  <a:cxn ang="0">
                    <a:pos x="17" y="39"/>
                  </a:cxn>
                  <a:cxn ang="0">
                    <a:pos x="24" y="75"/>
                  </a:cxn>
                  <a:cxn ang="0">
                    <a:pos x="73" y="150"/>
                  </a:cxn>
                  <a:cxn ang="0">
                    <a:pos x="123" y="75"/>
                  </a:cxn>
                  <a:cxn ang="0">
                    <a:pos x="130" y="39"/>
                  </a:cxn>
                  <a:cxn ang="0">
                    <a:pos x="73" y="15"/>
                  </a:cxn>
                  <a:cxn ang="0">
                    <a:pos x="67" y="102"/>
                  </a:cxn>
                  <a:cxn ang="0">
                    <a:pos x="72" y="104"/>
                  </a:cxn>
                  <a:cxn ang="0">
                    <a:pos x="72" y="104"/>
                  </a:cxn>
                  <a:cxn ang="0">
                    <a:pos x="72" y="104"/>
                  </a:cxn>
                  <a:cxn ang="0">
                    <a:pos x="72" y="104"/>
                  </a:cxn>
                  <a:cxn ang="0">
                    <a:pos x="77" y="101"/>
                  </a:cxn>
                  <a:cxn ang="0">
                    <a:pos x="112" y="59"/>
                  </a:cxn>
                  <a:cxn ang="0">
                    <a:pos x="112" y="59"/>
                  </a:cxn>
                  <a:cxn ang="0">
                    <a:pos x="111" y="50"/>
                  </a:cxn>
                  <a:cxn ang="0">
                    <a:pos x="111" y="50"/>
                  </a:cxn>
                  <a:cxn ang="0">
                    <a:pos x="102" y="51"/>
                  </a:cxn>
                  <a:cxn ang="0">
                    <a:pos x="71" y="88"/>
                  </a:cxn>
                  <a:cxn ang="0">
                    <a:pos x="56" y="73"/>
                  </a:cxn>
                  <a:cxn ang="0">
                    <a:pos x="56" y="73"/>
                  </a:cxn>
                  <a:cxn ang="0">
                    <a:pos x="47" y="73"/>
                  </a:cxn>
                  <a:cxn ang="0">
                    <a:pos x="47" y="73"/>
                  </a:cxn>
                  <a:cxn ang="0">
                    <a:pos x="47" y="82"/>
                  </a:cxn>
                  <a:cxn ang="0">
                    <a:pos x="67" y="102"/>
                  </a:cxn>
                </a:cxnLst>
                <a:rect l="0" t="0" r="r" b="b"/>
                <a:pathLst>
                  <a:path w="147" h="166">
                    <a:moveTo>
                      <a:pt x="73" y="0"/>
                    </a:moveTo>
                    <a:cubicBezTo>
                      <a:pt x="74" y="1"/>
                      <a:pt x="74" y="1"/>
                      <a:pt x="74" y="1"/>
                    </a:cubicBezTo>
                    <a:cubicBezTo>
                      <a:pt x="83" y="6"/>
                      <a:pt x="117" y="28"/>
                      <a:pt x="143" y="28"/>
                    </a:cubicBezTo>
                    <a:cubicBezTo>
                      <a:pt x="143" y="28"/>
                      <a:pt x="147" y="113"/>
                      <a:pt x="74" y="166"/>
                    </a:cubicBezTo>
                    <a:cubicBezTo>
                      <a:pt x="73" y="166"/>
                      <a:pt x="73" y="166"/>
                      <a:pt x="73" y="166"/>
                    </a:cubicBezTo>
                    <a:cubicBezTo>
                      <a:pt x="0" y="113"/>
                      <a:pt x="4" y="28"/>
                      <a:pt x="4" y="28"/>
                    </a:cubicBezTo>
                    <a:cubicBezTo>
                      <a:pt x="30" y="28"/>
                      <a:pt x="64" y="6"/>
                      <a:pt x="73" y="1"/>
                    </a:cubicBezTo>
                    <a:cubicBezTo>
                      <a:pt x="73" y="0"/>
                      <a:pt x="73" y="0"/>
                      <a:pt x="73" y="0"/>
                    </a:cubicBezTo>
                    <a:moveTo>
                      <a:pt x="73" y="15"/>
                    </a:moveTo>
                    <a:cubicBezTo>
                      <a:pt x="61" y="23"/>
                      <a:pt x="39" y="35"/>
                      <a:pt x="17" y="39"/>
                    </a:cubicBezTo>
                    <a:cubicBezTo>
                      <a:pt x="18" y="48"/>
                      <a:pt x="20" y="60"/>
                      <a:pt x="24" y="75"/>
                    </a:cubicBezTo>
                    <a:cubicBezTo>
                      <a:pt x="33" y="105"/>
                      <a:pt x="50" y="131"/>
                      <a:pt x="73" y="150"/>
                    </a:cubicBezTo>
                    <a:cubicBezTo>
                      <a:pt x="97" y="131"/>
                      <a:pt x="114" y="105"/>
                      <a:pt x="123" y="75"/>
                    </a:cubicBezTo>
                    <a:cubicBezTo>
                      <a:pt x="127" y="60"/>
                      <a:pt x="129" y="48"/>
                      <a:pt x="130" y="39"/>
                    </a:cubicBezTo>
                    <a:cubicBezTo>
                      <a:pt x="108" y="35"/>
                      <a:pt x="86" y="23"/>
                      <a:pt x="73" y="15"/>
                    </a:cubicBezTo>
                    <a:close/>
                    <a:moveTo>
                      <a:pt x="67" y="102"/>
                    </a:moveTo>
                    <a:cubicBezTo>
                      <a:pt x="69" y="103"/>
                      <a:pt x="70" y="104"/>
                      <a:pt x="72" y="104"/>
                    </a:cubicBezTo>
                    <a:cubicBezTo>
                      <a:pt x="72" y="104"/>
                      <a:pt x="72" y="104"/>
                      <a:pt x="72" y="104"/>
                    </a:cubicBezTo>
                    <a:cubicBezTo>
                      <a:pt x="72" y="104"/>
                      <a:pt x="72" y="104"/>
                      <a:pt x="72" y="104"/>
                    </a:cubicBezTo>
                    <a:cubicBezTo>
                      <a:pt x="72" y="104"/>
                      <a:pt x="72" y="104"/>
                      <a:pt x="72" y="104"/>
                    </a:cubicBezTo>
                    <a:cubicBezTo>
                      <a:pt x="74" y="104"/>
                      <a:pt x="76" y="103"/>
                      <a:pt x="77" y="101"/>
                    </a:cubicBezTo>
                    <a:cubicBezTo>
                      <a:pt x="112" y="59"/>
                      <a:pt x="112" y="59"/>
                      <a:pt x="112" y="59"/>
                    </a:cubicBezTo>
                    <a:cubicBezTo>
                      <a:pt x="112" y="59"/>
                      <a:pt x="112" y="59"/>
                      <a:pt x="112" y="59"/>
                    </a:cubicBezTo>
                    <a:cubicBezTo>
                      <a:pt x="114" y="56"/>
                      <a:pt x="114" y="52"/>
                      <a:pt x="111" y="50"/>
                    </a:cubicBezTo>
                    <a:cubicBezTo>
                      <a:pt x="111" y="50"/>
                      <a:pt x="111" y="50"/>
                      <a:pt x="111" y="50"/>
                    </a:cubicBezTo>
                    <a:cubicBezTo>
                      <a:pt x="108" y="48"/>
                      <a:pt x="104" y="48"/>
                      <a:pt x="102" y="51"/>
                    </a:cubicBezTo>
                    <a:cubicBezTo>
                      <a:pt x="71" y="88"/>
                      <a:pt x="71" y="88"/>
                      <a:pt x="71" y="88"/>
                    </a:cubicBezTo>
                    <a:cubicBezTo>
                      <a:pt x="56" y="73"/>
                      <a:pt x="56" y="73"/>
                      <a:pt x="56" y="73"/>
                    </a:cubicBezTo>
                    <a:cubicBezTo>
                      <a:pt x="56" y="73"/>
                      <a:pt x="56" y="73"/>
                      <a:pt x="56" y="73"/>
                    </a:cubicBezTo>
                    <a:cubicBezTo>
                      <a:pt x="54" y="70"/>
                      <a:pt x="50" y="70"/>
                      <a:pt x="47" y="73"/>
                    </a:cubicBezTo>
                    <a:cubicBezTo>
                      <a:pt x="47" y="73"/>
                      <a:pt x="47" y="73"/>
                      <a:pt x="47" y="73"/>
                    </a:cubicBezTo>
                    <a:cubicBezTo>
                      <a:pt x="45" y="75"/>
                      <a:pt x="45" y="79"/>
                      <a:pt x="47" y="82"/>
                    </a:cubicBezTo>
                    <a:cubicBezTo>
                      <a:pt x="67" y="102"/>
                      <a:pt x="67" y="102"/>
                      <a:pt x="67" y="1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23" name="Group 222">
            <a:extLst>
              <a:ext uri="{FF2B5EF4-FFF2-40B4-BE49-F238E27FC236}">
                <a16:creationId xmlns="" xmlns:a16="http://schemas.microsoft.com/office/drawing/2014/main" id="{79670985-2F07-44D1-A829-D8AF0BB234E6}"/>
              </a:ext>
            </a:extLst>
          </p:cNvPr>
          <p:cNvGrpSpPr/>
          <p:nvPr/>
        </p:nvGrpSpPr>
        <p:grpSpPr>
          <a:xfrm>
            <a:off x="1400423" y="3784511"/>
            <a:ext cx="2647320" cy="589036"/>
            <a:chOff x="1237953" y="2458675"/>
            <a:chExt cx="2647320" cy="589036"/>
          </a:xfrm>
        </p:grpSpPr>
        <p:sp>
          <p:nvSpPr>
            <p:cNvPr id="376" name="Rectangle 375">
              <a:extLst>
                <a:ext uri="{FF2B5EF4-FFF2-40B4-BE49-F238E27FC236}">
                  <a16:creationId xmlns="" xmlns:a16="http://schemas.microsoft.com/office/drawing/2014/main" id="{26C8F410-326C-4617-9F12-1F545B57F6F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Advisor</a:t>
              </a:r>
            </a:p>
          </p:txBody>
        </p:sp>
        <p:sp>
          <p:nvSpPr>
            <p:cNvPr id="377" name="Rectangle 376">
              <a:extLst>
                <a:ext uri="{FF2B5EF4-FFF2-40B4-BE49-F238E27FC236}">
                  <a16:creationId xmlns="" xmlns:a16="http://schemas.microsoft.com/office/drawing/2014/main" id="{703A2555-D410-4227-81BF-9EFF9E04BC2E}"/>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Asset Inventory</a:t>
              </a:r>
            </a:p>
          </p:txBody>
        </p:sp>
        <p:sp>
          <p:nvSpPr>
            <p:cNvPr id="378" name="Rectangle 377">
              <a:extLst>
                <a:ext uri="{FF2B5EF4-FFF2-40B4-BE49-F238E27FC236}">
                  <a16:creationId xmlns="" xmlns:a16="http://schemas.microsoft.com/office/drawing/2014/main" id="{9C5DC69F-5AAD-4FEB-801F-E0C37C2DAD1F}"/>
                </a:ext>
              </a:extLst>
            </p:cNvPr>
            <p:cNvSpPr/>
            <p:nvPr/>
          </p:nvSpPr>
          <p:spPr>
            <a:xfrm>
              <a:off x="1917625" y="2782597"/>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Automate</a:t>
              </a:r>
            </a:p>
          </p:txBody>
        </p:sp>
      </p:grpSp>
      <p:grpSp>
        <p:nvGrpSpPr>
          <p:cNvPr id="224" name="Group 223">
            <a:extLst>
              <a:ext uri="{FF2B5EF4-FFF2-40B4-BE49-F238E27FC236}">
                <a16:creationId xmlns="" xmlns:a16="http://schemas.microsoft.com/office/drawing/2014/main" id="{7C31AB7C-BA1E-4760-A140-54F2B0AE714E}"/>
              </a:ext>
            </a:extLst>
          </p:cNvPr>
          <p:cNvGrpSpPr/>
          <p:nvPr/>
        </p:nvGrpSpPr>
        <p:grpSpPr>
          <a:xfrm>
            <a:off x="1063440" y="3533127"/>
            <a:ext cx="3351873" cy="222196"/>
            <a:chOff x="1063440" y="3533490"/>
            <a:chExt cx="3351873" cy="222196"/>
          </a:xfrm>
        </p:grpSpPr>
        <p:grpSp>
          <p:nvGrpSpPr>
            <p:cNvPr id="369" name="Group 368">
              <a:extLst>
                <a:ext uri="{FF2B5EF4-FFF2-40B4-BE49-F238E27FC236}">
                  <a16:creationId xmlns="" xmlns:a16="http://schemas.microsoft.com/office/drawing/2014/main" id="{79E0F9E7-DFE3-4429-B89D-B7762860AE1B}"/>
                </a:ext>
              </a:extLst>
            </p:cNvPr>
            <p:cNvGrpSpPr/>
            <p:nvPr/>
          </p:nvGrpSpPr>
          <p:grpSpPr>
            <a:xfrm>
              <a:off x="1216996" y="3566674"/>
              <a:ext cx="3198317" cy="155828"/>
              <a:chOff x="1237953" y="2110188"/>
              <a:chExt cx="3198317" cy="155828"/>
            </a:xfrm>
          </p:grpSpPr>
          <p:cxnSp>
            <p:nvCxnSpPr>
              <p:cNvPr id="374" name="Straight Connector 373">
                <a:extLst>
                  <a:ext uri="{FF2B5EF4-FFF2-40B4-BE49-F238E27FC236}">
                    <a16:creationId xmlns="" xmlns:a16="http://schemas.microsoft.com/office/drawing/2014/main" id="{5D0D1F0D-2D79-4DA7-9DC0-E8EE73175AFC}"/>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75" name="Rectangle 374">
                <a:extLst>
                  <a:ext uri="{FF2B5EF4-FFF2-40B4-BE49-F238E27FC236}">
                    <a16:creationId xmlns="" xmlns:a16="http://schemas.microsoft.com/office/drawing/2014/main" id="{F8BA6C3F-C6E8-4584-A7BC-8C901274FD3D}"/>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Deployment</a:t>
                </a:r>
              </a:p>
            </p:txBody>
          </p:sp>
        </p:grpSp>
        <p:grpSp>
          <p:nvGrpSpPr>
            <p:cNvPr id="370" name="Group 369">
              <a:extLst>
                <a:ext uri="{FF2B5EF4-FFF2-40B4-BE49-F238E27FC236}">
                  <a16:creationId xmlns="" xmlns:a16="http://schemas.microsoft.com/office/drawing/2014/main" id="{9D7E63EB-F4A3-4DF7-8ED4-F035F799B0EB}"/>
                </a:ext>
              </a:extLst>
            </p:cNvPr>
            <p:cNvGrpSpPr>
              <a:grpSpLocks noChangeAspect="1"/>
            </p:cNvGrpSpPr>
            <p:nvPr/>
          </p:nvGrpSpPr>
          <p:grpSpPr bwMode="auto">
            <a:xfrm>
              <a:off x="1063440" y="3533490"/>
              <a:ext cx="171630" cy="222196"/>
              <a:chOff x="2582" y="2723"/>
              <a:chExt cx="659" cy="1047"/>
            </a:xfrm>
            <a:solidFill>
              <a:srgbClr val="00338D"/>
            </a:solidFill>
          </p:grpSpPr>
          <p:sp>
            <p:nvSpPr>
              <p:cNvPr id="371" name="Freeform 16">
                <a:extLst>
                  <a:ext uri="{FF2B5EF4-FFF2-40B4-BE49-F238E27FC236}">
                    <a16:creationId xmlns="" xmlns:a16="http://schemas.microsoft.com/office/drawing/2014/main" id="{868C080C-92C1-4F0D-85C2-9DDB6A7DEBA3}"/>
                  </a:ext>
                </a:extLst>
              </p:cNvPr>
              <p:cNvSpPr>
                <a:spLocks/>
              </p:cNvSpPr>
              <p:nvPr/>
            </p:nvSpPr>
            <p:spPr bwMode="auto">
              <a:xfrm>
                <a:off x="2582" y="3174"/>
                <a:ext cx="659" cy="596"/>
              </a:xfrm>
              <a:custGeom>
                <a:avLst/>
                <a:gdLst/>
                <a:ahLst/>
                <a:cxnLst>
                  <a:cxn ang="0">
                    <a:pos x="29" y="0"/>
                  </a:cxn>
                  <a:cxn ang="0">
                    <a:pos x="251" y="0"/>
                  </a:cxn>
                  <a:cxn ang="0">
                    <a:pos x="279" y="28"/>
                  </a:cxn>
                  <a:cxn ang="0">
                    <a:pos x="279" y="224"/>
                  </a:cxn>
                  <a:cxn ang="0">
                    <a:pos x="251" y="252"/>
                  </a:cxn>
                  <a:cxn ang="0">
                    <a:pos x="29" y="252"/>
                  </a:cxn>
                  <a:cxn ang="0">
                    <a:pos x="0" y="224"/>
                  </a:cxn>
                  <a:cxn ang="0">
                    <a:pos x="0" y="28"/>
                  </a:cxn>
                  <a:cxn ang="0">
                    <a:pos x="29" y="0"/>
                  </a:cxn>
                </a:cxnLst>
                <a:rect l="0" t="0" r="r" b="b"/>
                <a:pathLst>
                  <a:path w="279" h="252">
                    <a:moveTo>
                      <a:pt x="29" y="0"/>
                    </a:moveTo>
                    <a:cubicBezTo>
                      <a:pt x="251" y="0"/>
                      <a:pt x="251" y="0"/>
                      <a:pt x="251" y="0"/>
                    </a:cubicBezTo>
                    <a:cubicBezTo>
                      <a:pt x="266" y="0"/>
                      <a:pt x="279" y="13"/>
                      <a:pt x="279" y="28"/>
                    </a:cubicBezTo>
                    <a:cubicBezTo>
                      <a:pt x="279" y="224"/>
                      <a:pt x="279" y="224"/>
                      <a:pt x="279" y="224"/>
                    </a:cubicBezTo>
                    <a:cubicBezTo>
                      <a:pt x="279" y="239"/>
                      <a:pt x="266" y="252"/>
                      <a:pt x="251" y="252"/>
                    </a:cubicBezTo>
                    <a:cubicBezTo>
                      <a:pt x="29" y="252"/>
                      <a:pt x="29" y="252"/>
                      <a:pt x="29" y="252"/>
                    </a:cubicBezTo>
                    <a:cubicBezTo>
                      <a:pt x="13" y="252"/>
                      <a:pt x="0" y="239"/>
                      <a:pt x="0" y="224"/>
                    </a:cubicBezTo>
                    <a:cubicBezTo>
                      <a:pt x="0" y="28"/>
                      <a:pt x="0" y="28"/>
                      <a:pt x="0" y="28"/>
                    </a:cubicBezTo>
                    <a:cubicBezTo>
                      <a:pt x="0" y="13"/>
                      <a:pt x="13" y="0"/>
                      <a:pt x="29"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72" name="Freeform 17">
                <a:extLst>
                  <a:ext uri="{FF2B5EF4-FFF2-40B4-BE49-F238E27FC236}">
                    <a16:creationId xmlns="" xmlns:a16="http://schemas.microsoft.com/office/drawing/2014/main" id="{E87BFC50-0098-449C-9C5E-ABF104149C74}"/>
                  </a:ext>
                </a:extLst>
              </p:cNvPr>
              <p:cNvSpPr>
                <a:spLocks/>
              </p:cNvSpPr>
              <p:nvPr/>
            </p:nvSpPr>
            <p:spPr bwMode="auto">
              <a:xfrm>
                <a:off x="2655" y="2723"/>
                <a:ext cx="522" cy="406"/>
              </a:xfrm>
              <a:custGeom>
                <a:avLst/>
                <a:gdLst/>
                <a:ahLst/>
                <a:cxnLst>
                  <a:cxn ang="0">
                    <a:pos x="110" y="0"/>
                  </a:cxn>
                  <a:cxn ang="0">
                    <a:pos x="110" y="0"/>
                  </a:cxn>
                  <a:cxn ang="0">
                    <a:pos x="188" y="33"/>
                  </a:cxn>
                  <a:cxn ang="0">
                    <a:pos x="221" y="112"/>
                  </a:cxn>
                  <a:cxn ang="0">
                    <a:pos x="221" y="172"/>
                  </a:cxn>
                  <a:cxn ang="0">
                    <a:pos x="220" y="172"/>
                  </a:cxn>
                  <a:cxn ang="0">
                    <a:pos x="165" y="172"/>
                  </a:cxn>
                  <a:cxn ang="0">
                    <a:pos x="165" y="112"/>
                  </a:cxn>
                  <a:cxn ang="0">
                    <a:pos x="149" y="73"/>
                  </a:cxn>
                  <a:cxn ang="0">
                    <a:pos x="110" y="56"/>
                  </a:cxn>
                  <a:cxn ang="0">
                    <a:pos x="72" y="73"/>
                  </a:cxn>
                  <a:cxn ang="0">
                    <a:pos x="55" y="112"/>
                  </a:cxn>
                  <a:cxn ang="0">
                    <a:pos x="55" y="172"/>
                  </a:cxn>
                  <a:cxn ang="0">
                    <a:pos x="0" y="172"/>
                  </a:cxn>
                  <a:cxn ang="0">
                    <a:pos x="0" y="112"/>
                  </a:cxn>
                  <a:cxn ang="0">
                    <a:pos x="32" y="33"/>
                  </a:cxn>
                  <a:cxn ang="0">
                    <a:pos x="110" y="0"/>
                  </a:cxn>
                </a:cxnLst>
                <a:rect l="0" t="0" r="r" b="b"/>
                <a:pathLst>
                  <a:path w="221" h="172">
                    <a:moveTo>
                      <a:pt x="110" y="0"/>
                    </a:moveTo>
                    <a:cubicBezTo>
                      <a:pt x="110" y="0"/>
                      <a:pt x="110" y="0"/>
                      <a:pt x="110" y="0"/>
                    </a:cubicBezTo>
                    <a:cubicBezTo>
                      <a:pt x="141" y="0"/>
                      <a:pt x="168" y="13"/>
                      <a:pt x="188" y="33"/>
                    </a:cubicBezTo>
                    <a:cubicBezTo>
                      <a:pt x="208" y="53"/>
                      <a:pt x="221" y="81"/>
                      <a:pt x="221" y="112"/>
                    </a:cubicBezTo>
                    <a:cubicBezTo>
                      <a:pt x="221" y="172"/>
                      <a:pt x="221" y="172"/>
                      <a:pt x="221" y="172"/>
                    </a:cubicBezTo>
                    <a:cubicBezTo>
                      <a:pt x="220" y="172"/>
                      <a:pt x="220" y="172"/>
                      <a:pt x="220" y="172"/>
                    </a:cubicBezTo>
                    <a:cubicBezTo>
                      <a:pt x="165" y="172"/>
                      <a:pt x="165" y="172"/>
                      <a:pt x="165" y="172"/>
                    </a:cubicBezTo>
                    <a:cubicBezTo>
                      <a:pt x="165" y="112"/>
                      <a:pt x="165" y="112"/>
                      <a:pt x="165" y="112"/>
                    </a:cubicBezTo>
                    <a:cubicBezTo>
                      <a:pt x="165" y="96"/>
                      <a:pt x="159" y="83"/>
                      <a:pt x="149" y="73"/>
                    </a:cubicBezTo>
                    <a:cubicBezTo>
                      <a:pt x="139" y="62"/>
                      <a:pt x="125" y="56"/>
                      <a:pt x="110" y="56"/>
                    </a:cubicBezTo>
                    <a:cubicBezTo>
                      <a:pt x="95" y="56"/>
                      <a:pt x="81" y="62"/>
                      <a:pt x="72" y="73"/>
                    </a:cubicBezTo>
                    <a:cubicBezTo>
                      <a:pt x="62" y="83"/>
                      <a:pt x="55" y="96"/>
                      <a:pt x="55" y="112"/>
                    </a:cubicBezTo>
                    <a:cubicBezTo>
                      <a:pt x="55" y="172"/>
                      <a:pt x="55" y="172"/>
                      <a:pt x="55" y="172"/>
                    </a:cubicBezTo>
                    <a:cubicBezTo>
                      <a:pt x="0" y="172"/>
                      <a:pt x="0" y="172"/>
                      <a:pt x="0" y="172"/>
                    </a:cubicBezTo>
                    <a:cubicBezTo>
                      <a:pt x="0" y="112"/>
                      <a:pt x="0" y="112"/>
                      <a:pt x="0" y="112"/>
                    </a:cubicBezTo>
                    <a:cubicBezTo>
                      <a:pt x="0" y="81"/>
                      <a:pt x="12" y="53"/>
                      <a:pt x="32" y="33"/>
                    </a:cubicBezTo>
                    <a:cubicBezTo>
                      <a:pt x="52" y="13"/>
                      <a:pt x="80" y="0"/>
                      <a:pt x="110"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73" name="Freeform 18">
                <a:extLst>
                  <a:ext uri="{FF2B5EF4-FFF2-40B4-BE49-F238E27FC236}">
                    <a16:creationId xmlns="" xmlns:a16="http://schemas.microsoft.com/office/drawing/2014/main" id="{3F7C24F6-B5B8-46E6-8830-68FB1190C233}"/>
                  </a:ext>
                </a:extLst>
              </p:cNvPr>
              <p:cNvSpPr>
                <a:spLocks/>
              </p:cNvSpPr>
              <p:nvPr/>
            </p:nvSpPr>
            <p:spPr bwMode="auto">
              <a:xfrm>
                <a:off x="2854" y="3290"/>
                <a:ext cx="127" cy="253"/>
              </a:xfrm>
              <a:custGeom>
                <a:avLst/>
                <a:gdLst/>
                <a:ahLst/>
                <a:cxnLst>
                  <a:cxn ang="0">
                    <a:pos x="27" y="0"/>
                  </a:cxn>
                  <a:cxn ang="0">
                    <a:pos x="0" y="28"/>
                  </a:cxn>
                  <a:cxn ang="0">
                    <a:pos x="16" y="53"/>
                  </a:cxn>
                  <a:cxn ang="0">
                    <a:pos x="7" y="107"/>
                  </a:cxn>
                  <a:cxn ang="0">
                    <a:pos x="27" y="107"/>
                  </a:cxn>
                  <a:cxn ang="0">
                    <a:pos x="47" y="107"/>
                  </a:cxn>
                  <a:cxn ang="0">
                    <a:pos x="38" y="53"/>
                  </a:cxn>
                  <a:cxn ang="0">
                    <a:pos x="54" y="28"/>
                  </a:cxn>
                  <a:cxn ang="0">
                    <a:pos x="27" y="0"/>
                  </a:cxn>
                </a:cxnLst>
                <a:rect l="0" t="0" r="r" b="b"/>
                <a:pathLst>
                  <a:path w="54" h="107">
                    <a:moveTo>
                      <a:pt x="27" y="0"/>
                    </a:moveTo>
                    <a:cubicBezTo>
                      <a:pt x="12" y="0"/>
                      <a:pt x="0" y="13"/>
                      <a:pt x="0" y="28"/>
                    </a:cubicBezTo>
                    <a:cubicBezTo>
                      <a:pt x="0" y="39"/>
                      <a:pt x="7" y="48"/>
                      <a:pt x="16" y="53"/>
                    </a:cubicBezTo>
                    <a:cubicBezTo>
                      <a:pt x="7" y="107"/>
                      <a:pt x="7" y="107"/>
                      <a:pt x="7" y="107"/>
                    </a:cubicBezTo>
                    <a:cubicBezTo>
                      <a:pt x="27" y="107"/>
                      <a:pt x="27" y="107"/>
                      <a:pt x="27" y="107"/>
                    </a:cubicBezTo>
                    <a:cubicBezTo>
                      <a:pt x="47" y="107"/>
                      <a:pt x="47" y="107"/>
                      <a:pt x="47" y="107"/>
                    </a:cubicBezTo>
                    <a:cubicBezTo>
                      <a:pt x="38" y="53"/>
                      <a:pt x="38" y="53"/>
                      <a:pt x="38" y="53"/>
                    </a:cubicBezTo>
                    <a:cubicBezTo>
                      <a:pt x="48" y="49"/>
                      <a:pt x="54" y="39"/>
                      <a:pt x="54" y="28"/>
                    </a:cubicBezTo>
                    <a:cubicBezTo>
                      <a:pt x="54" y="13"/>
                      <a:pt x="42" y="0"/>
                      <a:pt x="27" y="0"/>
                    </a:cubicBezTo>
                  </a:path>
                </a:pathLst>
              </a:custGeom>
              <a:solidFill>
                <a:srgbClr val="6D2077"/>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sp>
        <p:nvSpPr>
          <p:cNvPr id="225" name="Rectangle 224">
            <a:extLst>
              <a:ext uri="{FF2B5EF4-FFF2-40B4-BE49-F238E27FC236}">
                <a16:creationId xmlns="" xmlns:a16="http://schemas.microsoft.com/office/drawing/2014/main" id="{60598766-B895-4A4D-A356-2BDE82C702D3}"/>
              </a:ext>
            </a:extLst>
          </p:cNvPr>
          <p:cNvSpPr/>
          <p:nvPr/>
        </p:nvSpPr>
        <p:spPr>
          <a:xfrm>
            <a:off x="7736731" y="2002356"/>
            <a:ext cx="3464669" cy="2703629"/>
          </a:xfrm>
          <a:prstGeom prst="rect">
            <a:avLst/>
          </a:prstGeom>
          <a:solidFill>
            <a:srgbClr val="0091DA"/>
          </a:solidFill>
          <a:ln w="6350">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26" name="Group 225">
            <a:extLst>
              <a:ext uri="{FF2B5EF4-FFF2-40B4-BE49-F238E27FC236}">
                <a16:creationId xmlns="" xmlns:a16="http://schemas.microsoft.com/office/drawing/2014/main" id="{38519A64-880B-45A7-8546-8CBFC6F8B086}"/>
              </a:ext>
            </a:extLst>
          </p:cNvPr>
          <p:cNvGrpSpPr/>
          <p:nvPr/>
        </p:nvGrpSpPr>
        <p:grpSpPr>
          <a:xfrm>
            <a:off x="7779822" y="2058868"/>
            <a:ext cx="3380033" cy="611940"/>
            <a:chOff x="7779822" y="2124908"/>
            <a:chExt cx="3380033" cy="611940"/>
          </a:xfrm>
        </p:grpSpPr>
        <p:grpSp>
          <p:nvGrpSpPr>
            <p:cNvPr id="354" name="Group 353">
              <a:extLst>
                <a:ext uri="{FF2B5EF4-FFF2-40B4-BE49-F238E27FC236}">
                  <a16:creationId xmlns="" xmlns:a16="http://schemas.microsoft.com/office/drawing/2014/main" id="{81673157-9ACF-4D04-8AE8-A2C8F9566532}"/>
                </a:ext>
              </a:extLst>
            </p:cNvPr>
            <p:cNvGrpSpPr/>
            <p:nvPr/>
          </p:nvGrpSpPr>
          <p:grpSpPr>
            <a:xfrm>
              <a:off x="8160840" y="2363423"/>
              <a:ext cx="2616450" cy="373425"/>
              <a:chOff x="1237953" y="2458675"/>
              <a:chExt cx="2616450" cy="580854"/>
            </a:xfrm>
          </p:grpSpPr>
          <p:sp>
            <p:nvSpPr>
              <p:cNvPr id="365" name="Rectangle 364">
                <a:extLst>
                  <a:ext uri="{FF2B5EF4-FFF2-40B4-BE49-F238E27FC236}">
                    <a16:creationId xmlns="" xmlns:a16="http://schemas.microsoft.com/office/drawing/2014/main" id="{6B4E45CD-AF57-4A62-B8A0-8CBD733709BE}"/>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Disk Encryption</a:t>
                </a:r>
              </a:p>
            </p:txBody>
          </p:sp>
          <p:sp>
            <p:nvSpPr>
              <p:cNvPr id="366" name="Rectangle 365">
                <a:extLst>
                  <a:ext uri="{FF2B5EF4-FFF2-40B4-BE49-F238E27FC236}">
                    <a16:creationId xmlns="" xmlns:a16="http://schemas.microsoft.com/office/drawing/2014/main" id="{2347FD0E-0742-45F0-BC40-A53C7E800C34}"/>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Storage Analytics</a:t>
                </a:r>
              </a:p>
            </p:txBody>
          </p:sp>
          <p:sp>
            <p:nvSpPr>
              <p:cNvPr id="367" name="Rectangle 366">
                <a:extLst>
                  <a:ext uri="{FF2B5EF4-FFF2-40B4-BE49-F238E27FC236}">
                    <a16:creationId xmlns="" xmlns:a16="http://schemas.microsoft.com/office/drawing/2014/main" id="{21B7E130-23D3-44B2-89D1-F1AB8A372116}"/>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Key Vault</a:t>
                </a:r>
              </a:p>
            </p:txBody>
          </p:sp>
          <p:sp>
            <p:nvSpPr>
              <p:cNvPr id="368" name="Rectangle 367">
                <a:extLst>
                  <a:ext uri="{FF2B5EF4-FFF2-40B4-BE49-F238E27FC236}">
                    <a16:creationId xmlns="" xmlns:a16="http://schemas.microsoft.com/office/drawing/2014/main" id="{68B53F92-18A4-447D-A276-EE8200525BC4}"/>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Advanced Data Security</a:t>
                </a:r>
              </a:p>
            </p:txBody>
          </p:sp>
        </p:grpSp>
        <p:grpSp>
          <p:nvGrpSpPr>
            <p:cNvPr id="355" name="Group 354">
              <a:extLst>
                <a:ext uri="{FF2B5EF4-FFF2-40B4-BE49-F238E27FC236}">
                  <a16:creationId xmlns="" xmlns:a16="http://schemas.microsoft.com/office/drawing/2014/main" id="{1791920B-F7F3-436F-A41C-4563AE8D334C}"/>
                </a:ext>
              </a:extLst>
            </p:cNvPr>
            <p:cNvGrpSpPr/>
            <p:nvPr/>
          </p:nvGrpSpPr>
          <p:grpSpPr>
            <a:xfrm>
              <a:off x="7779822" y="2124908"/>
              <a:ext cx="3380033" cy="194796"/>
              <a:chOff x="7779822" y="2124908"/>
              <a:chExt cx="3380033" cy="194796"/>
            </a:xfrm>
          </p:grpSpPr>
          <p:grpSp>
            <p:nvGrpSpPr>
              <p:cNvPr id="356" name="Group 355">
                <a:extLst>
                  <a:ext uri="{FF2B5EF4-FFF2-40B4-BE49-F238E27FC236}">
                    <a16:creationId xmlns="" xmlns:a16="http://schemas.microsoft.com/office/drawing/2014/main" id="{C4C47CBA-EE83-4653-BC57-5C6334B87440}"/>
                  </a:ext>
                </a:extLst>
              </p:cNvPr>
              <p:cNvGrpSpPr/>
              <p:nvPr/>
            </p:nvGrpSpPr>
            <p:grpSpPr>
              <a:xfrm>
                <a:off x="8020293" y="2144392"/>
                <a:ext cx="3139562" cy="155828"/>
                <a:chOff x="1296708" y="2110188"/>
                <a:chExt cx="3139562" cy="155828"/>
              </a:xfrm>
            </p:grpSpPr>
            <p:cxnSp>
              <p:nvCxnSpPr>
                <p:cNvPr id="363" name="Straight Connector 362">
                  <a:extLst>
                    <a:ext uri="{FF2B5EF4-FFF2-40B4-BE49-F238E27FC236}">
                      <a16:creationId xmlns="" xmlns:a16="http://schemas.microsoft.com/office/drawing/2014/main" id="{5DDBDFD5-828E-4737-90BA-C8590E04D1B5}"/>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64" name="Rectangle 363">
                  <a:extLst>
                    <a:ext uri="{FF2B5EF4-FFF2-40B4-BE49-F238E27FC236}">
                      <a16:creationId xmlns="" xmlns:a16="http://schemas.microsoft.com/office/drawing/2014/main" id="{0A8EC75A-7BC9-4048-B4A4-7FE343C1133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Data</a:t>
                  </a:r>
                </a:p>
              </p:txBody>
            </p:sp>
          </p:grpSp>
          <p:grpSp>
            <p:nvGrpSpPr>
              <p:cNvPr id="357" name="Group 32">
                <a:extLst>
                  <a:ext uri="{FF2B5EF4-FFF2-40B4-BE49-F238E27FC236}">
                    <a16:creationId xmlns="" xmlns:a16="http://schemas.microsoft.com/office/drawing/2014/main" id="{8D317483-7924-48C9-9C29-161594BB35D5}"/>
                  </a:ext>
                </a:extLst>
              </p:cNvPr>
              <p:cNvGrpSpPr>
                <a:grpSpLocks noChangeAspect="1"/>
              </p:cNvGrpSpPr>
              <p:nvPr/>
            </p:nvGrpSpPr>
            <p:grpSpPr bwMode="auto">
              <a:xfrm>
                <a:off x="7779822" y="2124908"/>
                <a:ext cx="240471" cy="194796"/>
                <a:chOff x="2212" y="1568"/>
                <a:chExt cx="1339" cy="1184"/>
              </a:xfrm>
              <a:solidFill>
                <a:schemeClr val="bg1"/>
              </a:solidFill>
            </p:grpSpPr>
            <p:sp>
              <p:nvSpPr>
                <p:cNvPr id="358" name="Freeform 33">
                  <a:extLst>
                    <a:ext uri="{FF2B5EF4-FFF2-40B4-BE49-F238E27FC236}">
                      <a16:creationId xmlns="" xmlns:a16="http://schemas.microsoft.com/office/drawing/2014/main" id="{698F0743-B25E-4CE6-96B3-797B47B7C5E8}"/>
                    </a:ext>
                  </a:extLst>
                </p:cNvPr>
                <p:cNvSpPr>
                  <a:spLocks noEditPoints="1"/>
                </p:cNvSpPr>
                <p:nvPr/>
              </p:nvSpPr>
              <p:spPr bwMode="auto">
                <a:xfrm>
                  <a:off x="2212" y="1568"/>
                  <a:ext cx="1339" cy="1059"/>
                </a:xfrm>
                <a:custGeom>
                  <a:avLst/>
                  <a:gdLst/>
                  <a:ahLst/>
                  <a:cxnLst>
                    <a:cxn ang="0">
                      <a:pos x="504" y="0"/>
                    </a:cxn>
                    <a:cxn ang="0">
                      <a:pos x="63" y="0"/>
                    </a:cxn>
                    <a:cxn ang="0">
                      <a:pos x="0" y="62"/>
                    </a:cxn>
                    <a:cxn ang="0">
                      <a:pos x="0" y="385"/>
                    </a:cxn>
                    <a:cxn ang="0">
                      <a:pos x="63" y="448"/>
                    </a:cxn>
                    <a:cxn ang="0">
                      <a:pos x="504" y="448"/>
                    </a:cxn>
                    <a:cxn ang="0">
                      <a:pos x="567" y="385"/>
                    </a:cxn>
                    <a:cxn ang="0">
                      <a:pos x="567" y="62"/>
                    </a:cxn>
                    <a:cxn ang="0">
                      <a:pos x="504" y="0"/>
                    </a:cxn>
                    <a:cxn ang="0">
                      <a:pos x="534" y="385"/>
                    </a:cxn>
                    <a:cxn ang="0">
                      <a:pos x="504" y="416"/>
                    </a:cxn>
                    <a:cxn ang="0">
                      <a:pos x="63" y="416"/>
                    </a:cxn>
                    <a:cxn ang="0">
                      <a:pos x="32" y="385"/>
                    </a:cxn>
                    <a:cxn ang="0">
                      <a:pos x="32" y="62"/>
                    </a:cxn>
                    <a:cxn ang="0">
                      <a:pos x="63" y="32"/>
                    </a:cxn>
                    <a:cxn ang="0">
                      <a:pos x="504" y="32"/>
                    </a:cxn>
                    <a:cxn ang="0">
                      <a:pos x="534" y="62"/>
                    </a:cxn>
                    <a:cxn ang="0">
                      <a:pos x="534" y="385"/>
                    </a:cxn>
                  </a:cxnLst>
                  <a:rect l="0" t="0" r="r" b="b"/>
                  <a:pathLst>
                    <a:path w="567" h="448">
                      <a:moveTo>
                        <a:pt x="504" y="0"/>
                      </a:moveTo>
                      <a:cubicBezTo>
                        <a:pt x="63" y="0"/>
                        <a:pt x="63" y="0"/>
                        <a:pt x="63" y="0"/>
                      </a:cubicBezTo>
                      <a:cubicBezTo>
                        <a:pt x="28" y="0"/>
                        <a:pt x="0" y="28"/>
                        <a:pt x="0" y="62"/>
                      </a:cubicBezTo>
                      <a:cubicBezTo>
                        <a:pt x="0" y="385"/>
                        <a:pt x="0" y="385"/>
                        <a:pt x="0" y="385"/>
                      </a:cubicBezTo>
                      <a:cubicBezTo>
                        <a:pt x="0" y="420"/>
                        <a:pt x="28" y="448"/>
                        <a:pt x="63" y="448"/>
                      </a:cubicBezTo>
                      <a:cubicBezTo>
                        <a:pt x="504" y="448"/>
                        <a:pt x="504" y="448"/>
                        <a:pt x="504" y="448"/>
                      </a:cubicBezTo>
                      <a:cubicBezTo>
                        <a:pt x="539" y="448"/>
                        <a:pt x="567" y="420"/>
                        <a:pt x="567" y="385"/>
                      </a:cubicBezTo>
                      <a:cubicBezTo>
                        <a:pt x="567" y="62"/>
                        <a:pt x="567" y="62"/>
                        <a:pt x="567" y="62"/>
                      </a:cubicBezTo>
                      <a:cubicBezTo>
                        <a:pt x="567" y="28"/>
                        <a:pt x="539" y="0"/>
                        <a:pt x="504" y="0"/>
                      </a:cubicBezTo>
                      <a:moveTo>
                        <a:pt x="534" y="385"/>
                      </a:moveTo>
                      <a:cubicBezTo>
                        <a:pt x="534" y="402"/>
                        <a:pt x="521" y="416"/>
                        <a:pt x="504" y="416"/>
                      </a:cubicBezTo>
                      <a:cubicBezTo>
                        <a:pt x="63" y="416"/>
                        <a:pt x="63" y="416"/>
                        <a:pt x="63" y="416"/>
                      </a:cubicBezTo>
                      <a:cubicBezTo>
                        <a:pt x="46" y="416"/>
                        <a:pt x="32" y="402"/>
                        <a:pt x="32" y="385"/>
                      </a:cubicBezTo>
                      <a:cubicBezTo>
                        <a:pt x="32" y="62"/>
                        <a:pt x="32" y="62"/>
                        <a:pt x="32" y="62"/>
                      </a:cubicBezTo>
                      <a:cubicBezTo>
                        <a:pt x="32" y="46"/>
                        <a:pt x="46" y="32"/>
                        <a:pt x="63" y="32"/>
                      </a:cubicBezTo>
                      <a:cubicBezTo>
                        <a:pt x="504" y="32"/>
                        <a:pt x="504" y="32"/>
                        <a:pt x="504" y="32"/>
                      </a:cubicBezTo>
                      <a:cubicBezTo>
                        <a:pt x="521" y="32"/>
                        <a:pt x="534" y="46"/>
                        <a:pt x="534" y="62"/>
                      </a:cubicBezTo>
                      <a:lnTo>
                        <a:pt x="534" y="3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59" name="Freeform 34">
                  <a:extLst>
                    <a:ext uri="{FF2B5EF4-FFF2-40B4-BE49-F238E27FC236}">
                      <a16:creationId xmlns="" xmlns:a16="http://schemas.microsoft.com/office/drawing/2014/main" id="{91ABFD3A-37B4-4898-98F5-AE2E640DCF2B}"/>
                    </a:ext>
                  </a:extLst>
                </p:cNvPr>
                <p:cNvSpPr>
                  <a:spLocks/>
                </p:cNvSpPr>
                <p:nvPr/>
              </p:nvSpPr>
              <p:spPr bwMode="auto">
                <a:xfrm>
                  <a:off x="2370" y="1731"/>
                  <a:ext cx="1023" cy="733"/>
                </a:xfrm>
                <a:custGeom>
                  <a:avLst/>
                  <a:gdLst/>
                  <a:ahLst/>
                  <a:cxnLst>
                    <a:cxn ang="0">
                      <a:pos x="414" y="0"/>
                    </a:cxn>
                    <a:cxn ang="0">
                      <a:pos x="19" y="0"/>
                    </a:cxn>
                    <a:cxn ang="0">
                      <a:pos x="0" y="18"/>
                    </a:cxn>
                    <a:cxn ang="0">
                      <a:pos x="0" y="291"/>
                    </a:cxn>
                    <a:cxn ang="0">
                      <a:pos x="19" y="310"/>
                    </a:cxn>
                    <a:cxn ang="0">
                      <a:pos x="414" y="310"/>
                    </a:cxn>
                    <a:cxn ang="0">
                      <a:pos x="433" y="291"/>
                    </a:cxn>
                    <a:cxn ang="0">
                      <a:pos x="433" y="18"/>
                    </a:cxn>
                    <a:cxn ang="0">
                      <a:pos x="414" y="0"/>
                    </a:cxn>
                  </a:cxnLst>
                  <a:rect l="0" t="0" r="r" b="b"/>
                  <a:pathLst>
                    <a:path w="433" h="310">
                      <a:moveTo>
                        <a:pt x="414" y="0"/>
                      </a:moveTo>
                      <a:cubicBezTo>
                        <a:pt x="19" y="0"/>
                        <a:pt x="19" y="0"/>
                        <a:pt x="19" y="0"/>
                      </a:cubicBezTo>
                      <a:cubicBezTo>
                        <a:pt x="9" y="0"/>
                        <a:pt x="0" y="8"/>
                        <a:pt x="0" y="18"/>
                      </a:cubicBezTo>
                      <a:cubicBezTo>
                        <a:pt x="0" y="291"/>
                        <a:pt x="0" y="291"/>
                        <a:pt x="0" y="291"/>
                      </a:cubicBezTo>
                      <a:cubicBezTo>
                        <a:pt x="0" y="302"/>
                        <a:pt x="9" y="310"/>
                        <a:pt x="19" y="310"/>
                      </a:cubicBezTo>
                      <a:cubicBezTo>
                        <a:pt x="414" y="310"/>
                        <a:pt x="414" y="310"/>
                        <a:pt x="414" y="310"/>
                      </a:cubicBezTo>
                      <a:cubicBezTo>
                        <a:pt x="424" y="310"/>
                        <a:pt x="433" y="302"/>
                        <a:pt x="433" y="291"/>
                      </a:cubicBezTo>
                      <a:cubicBezTo>
                        <a:pt x="433" y="18"/>
                        <a:pt x="433" y="18"/>
                        <a:pt x="433" y="18"/>
                      </a:cubicBezTo>
                      <a:cubicBezTo>
                        <a:pt x="433" y="8"/>
                        <a:pt x="424" y="0"/>
                        <a:pt x="41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0" name="Freeform 35">
                  <a:extLst>
                    <a:ext uri="{FF2B5EF4-FFF2-40B4-BE49-F238E27FC236}">
                      <a16:creationId xmlns="" xmlns:a16="http://schemas.microsoft.com/office/drawing/2014/main" id="{E62FF12C-A0DA-4261-834F-69646FAF9A21}"/>
                    </a:ext>
                  </a:extLst>
                </p:cNvPr>
                <p:cNvSpPr>
                  <a:spLocks/>
                </p:cNvSpPr>
                <p:nvPr/>
              </p:nvSpPr>
              <p:spPr bwMode="auto">
                <a:xfrm>
                  <a:off x="2668" y="2674"/>
                  <a:ext cx="468" cy="78"/>
                </a:xfrm>
                <a:custGeom>
                  <a:avLst/>
                  <a:gdLst/>
                  <a:ahLst/>
                  <a:cxnLst>
                    <a:cxn ang="0">
                      <a:pos x="182" y="0"/>
                    </a:cxn>
                    <a:cxn ang="0">
                      <a:pos x="17" y="0"/>
                    </a:cxn>
                    <a:cxn ang="0">
                      <a:pos x="0" y="16"/>
                    </a:cxn>
                    <a:cxn ang="0">
                      <a:pos x="17" y="33"/>
                    </a:cxn>
                    <a:cxn ang="0">
                      <a:pos x="182" y="33"/>
                    </a:cxn>
                    <a:cxn ang="0">
                      <a:pos x="198" y="16"/>
                    </a:cxn>
                    <a:cxn ang="0">
                      <a:pos x="182" y="0"/>
                    </a:cxn>
                  </a:cxnLst>
                  <a:rect l="0" t="0" r="r" b="b"/>
                  <a:pathLst>
                    <a:path w="198" h="33">
                      <a:moveTo>
                        <a:pt x="182" y="0"/>
                      </a:moveTo>
                      <a:cubicBezTo>
                        <a:pt x="17" y="0"/>
                        <a:pt x="17" y="0"/>
                        <a:pt x="17" y="0"/>
                      </a:cubicBezTo>
                      <a:cubicBezTo>
                        <a:pt x="8" y="0"/>
                        <a:pt x="0" y="7"/>
                        <a:pt x="0" y="16"/>
                      </a:cubicBezTo>
                      <a:cubicBezTo>
                        <a:pt x="0" y="25"/>
                        <a:pt x="8" y="33"/>
                        <a:pt x="17" y="33"/>
                      </a:cubicBezTo>
                      <a:cubicBezTo>
                        <a:pt x="182" y="33"/>
                        <a:pt x="182" y="33"/>
                        <a:pt x="182" y="33"/>
                      </a:cubicBezTo>
                      <a:cubicBezTo>
                        <a:pt x="191" y="33"/>
                        <a:pt x="198" y="25"/>
                        <a:pt x="198" y="16"/>
                      </a:cubicBezTo>
                      <a:cubicBezTo>
                        <a:pt x="198" y="7"/>
                        <a:pt x="191" y="0"/>
                        <a:pt x="18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1" name="Freeform 36">
                  <a:extLst>
                    <a:ext uri="{FF2B5EF4-FFF2-40B4-BE49-F238E27FC236}">
                      <a16:creationId xmlns="" xmlns:a16="http://schemas.microsoft.com/office/drawing/2014/main" id="{DE02D042-9499-48AD-9CEE-F3BF4D647070}"/>
                    </a:ext>
                  </a:extLst>
                </p:cNvPr>
                <p:cNvSpPr>
                  <a:spLocks/>
                </p:cNvSpPr>
                <p:nvPr/>
              </p:nvSpPr>
              <p:spPr bwMode="auto">
                <a:xfrm>
                  <a:off x="2786" y="1904"/>
                  <a:ext cx="194" cy="94"/>
                </a:xfrm>
                <a:custGeom>
                  <a:avLst/>
                  <a:gdLst/>
                  <a:ahLst/>
                  <a:cxnLst>
                    <a:cxn ang="0">
                      <a:pos x="11" y="40"/>
                    </a:cxn>
                    <a:cxn ang="0">
                      <a:pos x="11" y="20"/>
                    </a:cxn>
                    <a:cxn ang="0">
                      <a:pos x="20" y="12"/>
                    </a:cxn>
                    <a:cxn ang="0">
                      <a:pos x="62" y="12"/>
                    </a:cxn>
                    <a:cxn ang="0">
                      <a:pos x="70" y="20"/>
                    </a:cxn>
                    <a:cxn ang="0">
                      <a:pos x="70" y="40"/>
                    </a:cxn>
                    <a:cxn ang="0">
                      <a:pos x="82" y="40"/>
                    </a:cxn>
                    <a:cxn ang="0">
                      <a:pos x="82" y="20"/>
                    </a:cxn>
                    <a:cxn ang="0">
                      <a:pos x="62" y="0"/>
                    </a:cxn>
                    <a:cxn ang="0">
                      <a:pos x="20" y="0"/>
                    </a:cxn>
                    <a:cxn ang="0">
                      <a:pos x="0" y="20"/>
                    </a:cxn>
                    <a:cxn ang="0">
                      <a:pos x="0" y="40"/>
                    </a:cxn>
                    <a:cxn ang="0">
                      <a:pos x="11" y="40"/>
                    </a:cxn>
                  </a:cxnLst>
                  <a:rect l="0" t="0" r="r" b="b"/>
                  <a:pathLst>
                    <a:path w="82" h="40">
                      <a:moveTo>
                        <a:pt x="11" y="40"/>
                      </a:moveTo>
                      <a:cubicBezTo>
                        <a:pt x="11" y="20"/>
                        <a:pt x="11" y="20"/>
                        <a:pt x="11" y="20"/>
                      </a:cubicBezTo>
                      <a:cubicBezTo>
                        <a:pt x="11" y="15"/>
                        <a:pt x="15" y="12"/>
                        <a:pt x="20" y="12"/>
                      </a:cubicBezTo>
                      <a:cubicBezTo>
                        <a:pt x="62" y="12"/>
                        <a:pt x="62" y="12"/>
                        <a:pt x="62" y="12"/>
                      </a:cubicBezTo>
                      <a:cubicBezTo>
                        <a:pt x="67" y="12"/>
                        <a:pt x="70" y="15"/>
                        <a:pt x="70" y="20"/>
                      </a:cubicBezTo>
                      <a:cubicBezTo>
                        <a:pt x="70" y="40"/>
                        <a:pt x="70" y="40"/>
                        <a:pt x="70" y="40"/>
                      </a:cubicBezTo>
                      <a:cubicBezTo>
                        <a:pt x="82" y="40"/>
                        <a:pt x="82" y="40"/>
                        <a:pt x="82" y="40"/>
                      </a:cubicBezTo>
                      <a:cubicBezTo>
                        <a:pt x="82" y="20"/>
                        <a:pt x="82" y="20"/>
                        <a:pt x="82" y="20"/>
                      </a:cubicBezTo>
                      <a:cubicBezTo>
                        <a:pt x="82" y="9"/>
                        <a:pt x="73" y="0"/>
                        <a:pt x="62" y="0"/>
                      </a:cubicBezTo>
                      <a:cubicBezTo>
                        <a:pt x="20" y="0"/>
                        <a:pt x="20" y="0"/>
                        <a:pt x="20" y="0"/>
                      </a:cubicBezTo>
                      <a:cubicBezTo>
                        <a:pt x="9" y="0"/>
                        <a:pt x="0" y="9"/>
                        <a:pt x="0" y="20"/>
                      </a:cubicBezTo>
                      <a:cubicBezTo>
                        <a:pt x="0" y="40"/>
                        <a:pt x="0" y="40"/>
                        <a:pt x="0" y="40"/>
                      </a:cubicBezTo>
                      <a:lnTo>
                        <a:pt x="11"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2" name="Freeform 37">
                  <a:extLst>
                    <a:ext uri="{FF2B5EF4-FFF2-40B4-BE49-F238E27FC236}">
                      <a16:creationId xmlns="" xmlns:a16="http://schemas.microsoft.com/office/drawing/2014/main" id="{36E1EDFC-3A4B-4163-92F2-B3B9753E4D52}"/>
                    </a:ext>
                  </a:extLst>
                </p:cNvPr>
                <p:cNvSpPr>
                  <a:spLocks noEditPoints="1"/>
                </p:cNvSpPr>
                <p:nvPr/>
              </p:nvSpPr>
              <p:spPr bwMode="auto">
                <a:xfrm>
                  <a:off x="2751" y="2012"/>
                  <a:ext cx="262" cy="263"/>
                </a:xfrm>
                <a:custGeom>
                  <a:avLst/>
                  <a:gdLst/>
                  <a:ahLst/>
                  <a:cxnLst>
                    <a:cxn ang="0">
                      <a:pos x="97" y="0"/>
                    </a:cxn>
                    <a:cxn ang="0">
                      <a:pos x="14" y="0"/>
                    </a:cxn>
                    <a:cxn ang="0">
                      <a:pos x="0" y="14"/>
                    </a:cxn>
                    <a:cxn ang="0">
                      <a:pos x="0" y="97"/>
                    </a:cxn>
                    <a:cxn ang="0">
                      <a:pos x="14" y="111"/>
                    </a:cxn>
                    <a:cxn ang="0">
                      <a:pos x="97" y="111"/>
                    </a:cxn>
                    <a:cxn ang="0">
                      <a:pos x="111" y="97"/>
                    </a:cxn>
                    <a:cxn ang="0">
                      <a:pos x="111" y="14"/>
                    </a:cxn>
                    <a:cxn ang="0">
                      <a:pos x="97" y="0"/>
                    </a:cxn>
                    <a:cxn ang="0">
                      <a:pos x="66" y="66"/>
                    </a:cxn>
                    <a:cxn ang="0">
                      <a:pos x="66" y="74"/>
                    </a:cxn>
                    <a:cxn ang="0">
                      <a:pos x="56" y="83"/>
                    </a:cxn>
                    <a:cxn ang="0">
                      <a:pos x="54" y="83"/>
                    </a:cxn>
                    <a:cxn ang="0">
                      <a:pos x="45" y="74"/>
                    </a:cxn>
                    <a:cxn ang="0">
                      <a:pos x="45" y="66"/>
                    </a:cxn>
                    <a:cxn ang="0">
                      <a:pos x="38" y="52"/>
                    </a:cxn>
                    <a:cxn ang="0">
                      <a:pos x="55" y="34"/>
                    </a:cxn>
                    <a:cxn ang="0">
                      <a:pos x="73" y="52"/>
                    </a:cxn>
                    <a:cxn ang="0">
                      <a:pos x="66" y="66"/>
                    </a:cxn>
                  </a:cxnLst>
                  <a:rect l="0" t="0" r="r" b="b"/>
                  <a:pathLst>
                    <a:path w="111" h="111">
                      <a:moveTo>
                        <a:pt x="97" y="0"/>
                      </a:moveTo>
                      <a:cubicBezTo>
                        <a:pt x="14" y="0"/>
                        <a:pt x="14" y="0"/>
                        <a:pt x="14" y="0"/>
                      </a:cubicBezTo>
                      <a:cubicBezTo>
                        <a:pt x="6" y="0"/>
                        <a:pt x="0" y="7"/>
                        <a:pt x="0" y="14"/>
                      </a:cubicBezTo>
                      <a:cubicBezTo>
                        <a:pt x="0" y="97"/>
                        <a:pt x="0" y="97"/>
                        <a:pt x="0" y="97"/>
                      </a:cubicBezTo>
                      <a:cubicBezTo>
                        <a:pt x="0" y="105"/>
                        <a:pt x="6" y="111"/>
                        <a:pt x="14" y="111"/>
                      </a:cubicBezTo>
                      <a:cubicBezTo>
                        <a:pt x="97" y="111"/>
                        <a:pt x="97" y="111"/>
                        <a:pt x="97" y="111"/>
                      </a:cubicBezTo>
                      <a:cubicBezTo>
                        <a:pt x="104" y="111"/>
                        <a:pt x="111" y="105"/>
                        <a:pt x="111" y="97"/>
                      </a:cubicBezTo>
                      <a:cubicBezTo>
                        <a:pt x="111" y="14"/>
                        <a:pt x="111" y="14"/>
                        <a:pt x="111" y="14"/>
                      </a:cubicBezTo>
                      <a:cubicBezTo>
                        <a:pt x="111" y="7"/>
                        <a:pt x="104" y="0"/>
                        <a:pt x="97" y="0"/>
                      </a:cubicBezTo>
                      <a:moveTo>
                        <a:pt x="66" y="66"/>
                      </a:moveTo>
                      <a:cubicBezTo>
                        <a:pt x="66" y="74"/>
                        <a:pt x="66" y="74"/>
                        <a:pt x="66" y="74"/>
                      </a:cubicBezTo>
                      <a:cubicBezTo>
                        <a:pt x="66" y="79"/>
                        <a:pt x="62" y="83"/>
                        <a:pt x="56" y="83"/>
                      </a:cubicBezTo>
                      <a:cubicBezTo>
                        <a:pt x="54" y="83"/>
                        <a:pt x="54" y="83"/>
                        <a:pt x="54" y="83"/>
                      </a:cubicBezTo>
                      <a:cubicBezTo>
                        <a:pt x="49" y="83"/>
                        <a:pt x="45" y="79"/>
                        <a:pt x="45" y="74"/>
                      </a:cubicBezTo>
                      <a:cubicBezTo>
                        <a:pt x="45" y="66"/>
                        <a:pt x="45" y="66"/>
                        <a:pt x="45" y="66"/>
                      </a:cubicBezTo>
                      <a:cubicBezTo>
                        <a:pt x="41" y="63"/>
                        <a:pt x="38" y="58"/>
                        <a:pt x="38" y="52"/>
                      </a:cubicBezTo>
                      <a:cubicBezTo>
                        <a:pt x="38" y="42"/>
                        <a:pt x="46" y="34"/>
                        <a:pt x="55" y="34"/>
                      </a:cubicBezTo>
                      <a:cubicBezTo>
                        <a:pt x="65" y="34"/>
                        <a:pt x="73" y="42"/>
                        <a:pt x="73" y="52"/>
                      </a:cubicBezTo>
                      <a:cubicBezTo>
                        <a:pt x="73" y="58"/>
                        <a:pt x="70" y="63"/>
                        <a:pt x="66" y="66"/>
                      </a:cubicBezTo>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227" name="Group 226">
            <a:extLst>
              <a:ext uri="{FF2B5EF4-FFF2-40B4-BE49-F238E27FC236}">
                <a16:creationId xmlns="" xmlns:a16="http://schemas.microsoft.com/office/drawing/2014/main" id="{D5E8840D-BC00-486C-B06A-FF9596E2979A}"/>
              </a:ext>
            </a:extLst>
          </p:cNvPr>
          <p:cNvGrpSpPr/>
          <p:nvPr/>
        </p:nvGrpSpPr>
        <p:grpSpPr>
          <a:xfrm>
            <a:off x="8160840" y="2943193"/>
            <a:ext cx="2616450" cy="373425"/>
            <a:chOff x="1237953" y="2458675"/>
            <a:chExt cx="2616450" cy="580854"/>
          </a:xfrm>
        </p:grpSpPr>
        <p:sp>
          <p:nvSpPr>
            <p:cNvPr id="350" name="Rectangle 349">
              <a:extLst>
                <a:ext uri="{FF2B5EF4-FFF2-40B4-BE49-F238E27FC236}">
                  <a16:creationId xmlns="" xmlns:a16="http://schemas.microsoft.com/office/drawing/2014/main" id="{B25733F5-FDD2-4E3A-8E8A-5DC01825116A}"/>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App Diagnostic Tool</a:t>
              </a:r>
            </a:p>
          </p:txBody>
        </p:sp>
        <p:sp>
          <p:nvSpPr>
            <p:cNvPr id="351" name="Rectangle 350">
              <a:extLst>
                <a:ext uri="{FF2B5EF4-FFF2-40B4-BE49-F238E27FC236}">
                  <a16:creationId xmlns="" xmlns:a16="http://schemas.microsoft.com/office/drawing/2014/main" id="{37A78A40-B6EE-4EAF-B000-27B3507A40ED}"/>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Tinfoil Security Scanning</a:t>
              </a:r>
            </a:p>
          </p:txBody>
        </p:sp>
        <p:sp>
          <p:nvSpPr>
            <p:cNvPr id="352" name="Rectangle 351">
              <a:extLst>
                <a:ext uri="{FF2B5EF4-FFF2-40B4-BE49-F238E27FC236}">
                  <a16:creationId xmlns="" xmlns:a16="http://schemas.microsoft.com/office/drawing/2014/main" id="{287F8EAF-66A2-4608-8C62-39ACAA2674E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Firewall</a:t>
              </a:r>
            </a:p>
          </p:txBody>
        </p:sp>
        <p:sp>
          <p:nvSpPr>
            <p:cNvPr id="353" name="Rectangle 352">
              <a:extLst>
                <a:ext uri="{FF2B5EF4-FFF2-40B4-BE49-F238E27FC236}">
                  <a16:creationId xmlns="" xmlns:a16="http://schemas.microsoft.com/office/drawing/2014/main" id="{FA821C35-828D-4958-912A-226E643D3075}"/>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API Management</a:t>
              </a:r>
            </a:p>
          </p:txBody>
        </p:sp>
      </p:grpSp>
      <p:grpSp>
        <p:nvGrpSpPr>
          <p:cNvPr id="228" name="Group 227">
            <a:extLst>
              <a:ext uri="{FF2B5EF4-FFF2-40B4-BE49-F238E27FC236}">
                <a16:creationId xmlns="" xmlns:a16="http://schemas.microsoft.com/office/drawing/2014/main" id="{90314DCB-90DE-4BF9-8FA0-C7149C9C6724}"/>
              </a:ext>
            </a:extLst>
          </p:cNvPr>
          <p:cNvGrpSpPr/>
          <p:nvPr/>
        </p:nvGrpSpPr>
        <p:grpSpPr>
          <a:xfrm>
            <a:off x="8160840" y="3586002"/>
            <a:ext cx="2616450" cy="373425"/>
            <a:chOff x="1237953" y="2458675"/>
            <a:chExt cx="2616450" cy="580854"/>
          </a:xfrm>
        </p:grpSpPr>
        <p:sp>
          <p:nvSpPr>
            <p:cNvPr id="346" name="Rectangle 345">
              <a:extLst>
                <a:ext uri="{FF2B5EF4-FFF2-40B4-BE49-F238E27FC236}">
                  <a16:creationId xmlns="" xmlns:a16="http://schemas.microsoft.com/office/drawing/2014/main" id="{9BF4AD21-28C4-45B7-BF18-5011F95EC20D}"/>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Antimalware</a:t>
              </a:r>
            </a:p>
          </p:txBody>
        </p:sp>
        <p:sp>
          <p:nvSpPr>
            <p:cNvPr id="347" name="Rectangle 346">
              <a:extLst>
                <a:ext uri="{FF2B5EF4-FFF2-40B4-BE49-F238E27FC236}">
                  <a16:creationId xmlns="" xmlns:a16="http://schemas.microsoft.com/office/drawing/2014/main" id="{A94A375B-3236-4432-A39B-E42B8B3D67EF}"/>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600" b="1" spc="-30" dirty="0">
                  <a:solidFill>
                    <a:schemeClr val="bg1"/>
                  </a:solidFill>
                </a:rPr>
                <a:t>Azure Resource Manager Template</a:t>
              </a:r>
            </a:p>
          </p:txBody>
        </p:sp>
        <p:sp>
          <p:nvSpPr>
            <p:cNvPr id="348" name="Rectangle 347">
              <a:extLst>
                <a:ext uri="{FF2B5EF4-FFF2-40B4-BE49-F238E27FC236}">
                  <a16:creationId xmlns="" xmlns:a16="http://schemas.microsoft.com/office/drawing/2014/main" id="{C8B9151A-7D22-43DB-A93A-4AC3A381A40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Container Security</a:t>
              </a:r>
            </a:p>
          </p:txBody>
        </p:sp>
        <p:sp>
          <p:nvSpPr>
            <p:cNvPr id="349" name="Rectangle 348">
              <a:extLst>
                <a:ext uri="{FF2B5EF4-FFF2-40B4-BE49-F238E27FC236}">
                  <a16:creationId xmlns="" xmlns:a16="http://schemas.microsoft.com/office/drawing/2014/main" id="{21100D41-9AFC-4CD3-8057-5E9F26E8C676}"/>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Just in Time VM Access</a:t>
              </a:r>
            </a:p>
          </p:txBody>
        </p:sp>
      </p:grpSp>
      <p:grpSp>
        <p:nvGrpSpPr>
          <p:cNvPr id="229" name="Group 228">
            <a:extLst>
              <a:ext uri="{FF2B5EF4-FFF2-40B4-BE49-F238E27FC236}">
                <a16:creationId xmlns="" xmlns:a16="http://schemas.microsoft.com/office/drawing/2014/main" id="{61F5EA27-9C7D-49E6-85AD-B8BB981359FB}"/>
              </a:ext>
            </a:extLst>
          </p:cNvPr>
          <p:cNvGrpSpPr/>
          <p:nvPr/>
        </p:nvGrpSpPr>
        <p:grpSpPr>
          <a:xfrm>
            <a:off x="8160840" y="4240552"/>
            <a:ext cx="2616450" cy="373425"/>
            <a:chOff x="1237953" y="2458675"/>
            <a:chExt cx="2616450" cy="580854"/>
          </a:xfrm>
        </p:grpSpPr>
        <p:sp>
          <p:nvSpPr>
            <p:cNvPr id="342" name="Rectangle 341">
              <a:extLst>
                <a:ext uri="{FF2B5EF4-FFF2-40B4-BE49-F238E27FC236}">
                  <a16:creationId xmlns="" xmlns:a16="http://schemas.microsoft.com/office/drawing/2014/main" id="{AA1687F8-6AA1-4157-A22A-2C11B07A6E8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DDOS Protection</a:t>
              </a:r>
            </a:p>
          </p:txBody>
        </p:sp>
        <p:sp>
          <p:nvSpPr>
            <p:cNvPr id="343" name="Rectangle 342">
              <a:extLst>
                <a:ext uri="{FF2B5EF4-FFF2-40B4-BE49-F238E27FC236}">
                  <a16:creationId xmlns="" xmlns:a16="http://schemas.microsoft.com/office/drawing/2014/main" id="{CC8A1669-2DFB-49A6-A1EF-6C96E03155CB}"/>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Virtual Network</a:t>
              </a:r>
            </a:p>
          </p:txBody>
        </p:sp>
        <p:sp>
          <p:nvSpPr>
            <p:cNvPr id="344" name="Rectangle 343">
              <a:extLst>
                <a:ext uri="{FF2B5EF4-FFF2-40B4-BE49-F238E27FC236}">
                  <a16:creationId xmlns="" xmlns:a16="http://schemas.microsoft.com/office/drawing/2014/main" id="{B8426648-F42F-4E66-A300-3B00D925B403}"/>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54864" rIns="0" bIns="54864" rtlCol="0" anchor="ctr">
              <a:noAutofit/>
            </a:bodyPr>
            <a:lstStyle/>
            <a:p>
              <a:pPr algn="ctr"/>
              <a:r>
                <a:rPr lang="en-US" sz="700" b="1" dirty="0">
                  <a:solidFill>
                    <a:schemeClr val="bg1"/>
                  </a:solidFill>
                </a:rPr>
                <a:t>Azure Traffic Manager</a:t>
              </a:r>
            </a:p>
          </p:txBody>
        </p:sp>
        <p:sp>
          <p:nvSpPr>
            <p:cNvPr id="345" name="Rectangle 344">
              <a:extLst>
                <a:ext uri="{FF2B5EF4-FFF2-40B4-BE49-F238E27FC236}">
                  <a16:creationId xmlns="" xmlns:a16="http://schemas.microsoft.com/office/drawing/2014/main" id="{091F7294-D89B-43DF-AEFC-DE71C4D89B0D}"/>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DNS</a:t>
              </a:r>
            </a:p>
          </p:txBody>
        </p:sp>
      </p:grpSp>
      <p:sp>
        <p:nvSpPr>
          <p:cNvPr id="230" name="Rectangle 229">
            <a:extLst>
              <a:ext uri="{FF2B5EF4-FFF2-40B4-BE49-F238E27FC236}">
                <a16:creationId xmlns="" xmlns:a16="http://schemas.microsoft.com/office/drawing/2014/main" id="{409635D5-AD08-4D1F-AB0C-CB7EA629D45F}"/>
              </a:ext>
            </a:extLst>
          </p:cNvPr>
          <p:cNvSpPr/>
          <p:nvPr/>
        </p:nvSpPr>
        <p:spPr>
          <a:xfrm>
            <a:off x="992189" y="4740790"/>
            <a:ext cx="10207624" cy="787470"/>
          </a:xfrm>
          <a:prstGeom prst="rect">
            <a:avLst/>
          </a:prstGeom>
          <a:solidFill>
            <a:srgbClr val="00338D"/>
          </a:solidFill>
          <a:ln w="6350">
            <a:solidFill>
              <a:srgbClr val="470A6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31" name="Group 230">
            <a:extLst>
              <a:ext uri="{FF2B5EF4-FFF2-40B4-BE49-F238E27FC236}">
                <a16:creationId xmlns="" xmlns:a16="http://schemas.microsoft.com/office/drawing/2014/main" id="{96EA76D7-A9B8-458E-B0CD-2C83614F5CAB}"/>
              </a:ext>
            </a:extLst>
          </p:cNvPr>
          <p:cNvGrpSpPr/>
          <p:nvPr/>
        </p:nvGrpSpPr>
        <p:grpSpPr>
          <a:xfrm>
            <a:off x="7771124" y="2691427"/>
            <a:ext cx="3388731" cy="219105"/>
            <a:chOff x="7771124" y="2661265"/>
            <a:chExt cx="3388731" cy="219105"/>
          </a:xfrm>
        </p:grpSpPr>
        <p:grpSp>
          <p:nvGrpSpPr>
            <p:cNvPr id="328" name="Group 327">
              <a:extLst>
                <a:ext uri="{FF2B5EF4-FFF2-40B4-BE49-F238E27FC236}">
                  <a16:creationId xmlns="" xmlns:a16="http://schemas.microsoft.com/office/drawing/2014/main" id="{12155116-D9C4-4349-ABD9-777D87FF215D}"/>
                </a:ext>
              </a:extLst>
            </p:cNvPr>
            <p:cNvGrpSpPr/>
            <p:nvPr/>
          </p:nvGrpSpPr>
          <p:grpSpPr>
            <a:xfrm>
              <a:off x="8020293" y="2692903"/>
              <a:ext cx="3139562" cy="155828"/>
              <a:chOff x="1296708" y="2110188"/>
              <a:chExt cx="3139562" cy="155828"/>
            </a:xfrm>
          </p:grpSpPr>
          <p:cxnSp>
            <p:nvCxnSpPr>
              <p:cNvPr id="340" name="Straight Connector 339">
                <a:extLst>
                  <a:ext uri="{FF2B5EF4-FFF2-40B4-BE49-F238E27FC236}">
                    <a16:creationId xmlns="" xmlns:a16="http://schemas.microsoft.com/office/drawing/2014/main" id="{5C25B378-622A-47CF-AE99-E4E791A77843}"/>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41" name="Rectangle 340">
                <a:extLst>
                  <a:ext uri="{FF2B5EF4-FFF2-40B4-BE49-F238E27FC236}">
                    <a16:creationId xmlns="" xmlns:a16="http://schemas.microsoft.com/office/drawing/2014/main" id="{C3B5754E-353E-45FE-AC8B-759A7BB712E2}"/>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Application</a:t>
                </a:r>
              </a:p>
            </p:txBody>
          </p:sp>
        </p:grpSp>
        <p:grpSp>
          <p:nvGrpSpPr>
            <p:cNvPr id="329" name="Group 41">
              <a:extLst>
                <a:ext uri="{FF2B5EF4-FFF2-40B4-BE49-F238E27FC236}">
                  <a16:creationId xmlns="" xmlns:a16="http://schemas.microsoft.com/office/drawing/2014/main" id="{31FA327C-79B6-4BE1-8F1D-910BA1619008}"/>
                </a:ext>
              </a:extLst>
            </p:cNvPr>
            <p:cNvGrpSpPr>
              <a:grpSpLocks noChangeAspect="1"/>
            </p:cNvGrpSpPr>
            <p:nvPr/>
          </p:nvGrpSpPr>
          <p:grpSpPr bwMode="auto">
            <a:xfrm>
              <a:off x="7771124" y="2661265"/>
              <a:ext cx="256070" cy="219105"/>
              <a:chOff x="-1213" y="1301"/>
              <a:chExt cx="987" cy="737"/>
            </a:xfrm>
            <a:solidFill>
              <a:schemeClr val="bg1"/>
            </a:solidFill>
          </p:grpSpPr>
          <p:sp>
            <p:nvSpPr>
              <p:cNvPr id="330" name="Freeform 42">
                <a:extLst>
                  <a:ext uri="{FF2B5EF4-FFF2-40B4-BE49-F238E27FC236}">
                    <a16:creationId xmlns="" xmlns:a16="http://schemas.microsoft.com/office/drawing/2014/main" id="{0C12F0B8-6D84-4864-BF7F-BC24BBB9BF11}"/>
                  </a:ext>
                </a:extLst>
              </p:cNvPr>
              <p:cNvSpPr>
                <a:spLocks noEditPoints="1"/>
              </p:cNvSpPr>
              <p:nvPr/>
            </p:nvSpPr>
            <p:spPr bwMode="auto">
              <a:xfrm>
                <a:off x="-504" y="1454"/>
                <a:ext cx="278" cy="222"/>
              </a:xfrm>
              <a:custGeom>
                <a:avLst/>
                <a:gdLst/>
                <a:ahLst/>
                <a:cxnLst>
                  <a:cxn ang="0">
                    <a:pos x="108" y="0"/>
                  </a:cxn>
                  <a:cxn ang="0">
                    <a:pos x="10" y="0"/>
                  </a:cxn>
                  <a:cxn ang="0">
                    <a:pos x="0" y="10"/>
                  </a:cxn>
                  <a:cxn ang="0">
                    <a:pos x="0" y="84"/>
                  </a:cxn>
                  <a:cxn ang="0">
                    <a:pos x="10" y="94"/>
                  </a:cxn>
                  <a:cxn ang="0">
                    <a:pos x="108" y="94"/>
                  </a:cxn>
                  <a:cxn ang="0">
                    <a:pos x="118" y="84"/>
                  </a:cxn>
                  <a:cxn ang="0">
                    <a:pos x="118" y="10"/>
                  </a:cxn>
                  <a:cxn ang="0">
                    <a:pos x="108" y="0"/>
                  </a:cxn>
                  <a:cxn ang="0">
                    <a:pos x="70" y="74"/>
                  </a:cxn>
                  <a:cxn ang="0">
                    <a:pos x="48" y="74"/>
                  </a:cxn>
                  <a:cxn ang="0">
                    <a:pos x="53" y="49"/>
                  </a:cxn>
                  <a:cxn ang="0">
                    <a:pos x="47" y="38"/>
                  </a:cxn>
                  <a:cxn ang="0">
                    <a:pos x="59" y="26"/>
                  </a:cxn>
                  <a:cxn ang="0">
                    <a:pos x="71" y="38"/>
                  </a:cxn>
                  <a:cxn ang="0">
                    <a:pos x="65" y="49"/>
                  </a:cxn>
                  <a:cxn ang="0">
                    <a:pos x="70" y="74"/>
                  </a:cxn>
                </a:cxnLst>
                <a:rect l="0" t="0" r="r" b="b"/>
                <a:pathLst>
                  <a:path w="118" h="94">
                    <a:moveTo>
                      <a:pt x="108" y="0"/>
                    </a:moveTo>
                    <a:cubicBezTo>
                      <a:pt x="10" y="0"/>
                      <a:pt x="10" y="0"/>
                      <a:pt x="10" y="0"/>
                    </a:cubicBezTo>
                    <a:cubicBezTo>
                      <a:pt x="5" y="0"/>
                      <a:pt x="0" y="4"/>
                      <a:pt x="0" y="10"/>
                    </a:cubicBezTo>
                    <a:cubicBezTo>
                      <a:pt x="0" y="84"/>
                      <a:pt x="0" y="84"/>
                      <a:pt x="0" y="84"/>
                    </a:cubicBezTo>
                    <a:cubicBezTo>
                      <a:pt x="0" y="89"/>
                      <a:pt x="5" y="94"/>
                      <a:pt x="10" y="94"/>
                    </a:cubicBezTo>
                    <a:cubicBezTo>
                      <a:pt x="108" y="94"/>
                      <a:pt x="108" y="94"/>
                      <a:pt x="108" y="94"/>
                    </a:cubicBezTo>
                    <a:cubicBezTo>
                      <a:pt x="114" y="94"/>
                      <a:pt x="118" y="89"/>
                      <a:pt x="118" y="84"/>
                    </a:cubicBezTo>
                    <a:cubicBezTo>
                      <a:pt x="118" y="10"/>
                      <a:pt x="118" y="10"/>
                      <a:pt x="118" y="10"/>
                    </a:cubicBezTo>
                    <a:cubicBezTo>
                      <a:pt x="118" y="4"/>
                      <a:pt x="114" y="0"/>
                      <a:pt x="108" y="0"/>
                    </a:cubicBezTo>
                    <a:moveTo>
                      <a:pt x="70" y="74"/>
                    </a:moveTo>
                    <a:cubicBezTo>
                      <a:pt x="48" y="74"/>
                      <a:pt x="48" y="74"/>
                      <a:pt x="48" y="74"/>
                    </a:cubicBezTo>
                    <a:cubicBezTo>
                      <a:pt x="53" y="49"/>
                      <a:pt x="53" y="49"/>
                      <a:pt x="53" y="49"/>
                    </a:cubicBezTo>
                    <a:cubicBezTo>
                      <a:pt x="50" y="47"/>
                      <a:pt x="47" y="43"/>
                      <a:pt x="47" y="38"/>
                    </a:cubicBezTo>
                    <a:cubicBezTo>
                      <a:pt x="47" y="31"/>
                      <a:pt x="52" y="26"/>
                      <a:pt x="59" y="26"/>
                    </a:cubicBezTo>
                    <a:cubicBezTo>
                      <a:pt x="66" y="26"/>
                      <a:pt x="71" y="31"/>
                      <a:pt x="71" y="38"/>
                    </a:cubicBezTo>
                    <a:cubicBezTo>
                      <a:pt x="71" y="43"/>
                      <a:pt x="69" y="47"/>
                      <a:pt x="65" y="49"/>
                    </a:cubicBezTo>
                    <a:lnTo>
                      <a:pt x="70" y="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1" name="Freeform 43">
                <a:extLst>
                  <a:ext uri="{FF2B5EF4-FFF2-40B4-BE49-F238E27FC236}">
                    <a16:creationId xmlns="" xmlns:a16="http://schemas.microsoft.com/office/drawing/2014/main" id="{5E075E8C-2AD7-4E9D-984B-791B27E6956A}"/>
                  </a:ext>
                </a:extLst>
              </p:cNvPr>
              <p:cNvSpPr>
                <a:spLocks/>
              </p:cNvSpPr>
              <p:nvPr/>
            </p:nvSpPr>
            <p:spPr bwMode="auto">
              <a:xfrm>
                <a:off x="-469" y="1301"/>
                <a:ext cx="210" cy="130"/>
              </a:xfrm>
              <a:custGeom>
                <a:avLst/>
                <a:gdLst/>
                <a:ahLst/>
                <a:cxnLst>
                  <a:cxn ang="0">
                    <a:pos x="70" y="55"/>
                  </a:cxn>
                  <a:cxn ang="0">
                    <a:pos x="70" y="45"/>
                  </a:cxn>
                  <a:cxn ang="0">
                    <a:pos x="44" y="19"/>
                  </a:cxn>
                  <a:cxn ang="0">
                    <a:pos x="19" y="45"/>
                  </a:cxn>
                  <a:cxn ang="0">
                    <a:pos x="19" y="55"/>
                  </a:cxn>
                  <a:cxn ang="0">
                    <a:pos x="0" y="55"/>
                  </a:cxn>
                  <a:cxn ang="0">
                    <a:pos x="0" y="45"/>
                  </a:cxn>
                  <a:cxn ang="0">
                    <a:pos x="44" y="0"/>
                  </a:cxn>
                  <a:cxn ang="0">
                    <a:pos x="89" y="45"/>
                  </a:cxn>
                  <a:cxn ang="0">
                    <a:pos x="89" y="55"/>
                  </a:cxn>
                  <a:cxn ang="0">
                    <a:pos x="70" y="55"/>
                  </a:cxn>
                </a:cxnLst>
                <a:rect l="0" t="0" r="r" b="b"/>
                <a:pathLst>
                  <a:path w="89" h="55">
                    <a:moveTo>
                      <a:pt x="70" y="55"/>
                    </a:moveTo>
                    <a:cubicBezTo>
                      <a:pt x="70" y="45"/>
                      <a:pt x="70" y="45"/>
                      <a:pt x="70" y="45"/>
                    </a:cubicBezTo>
                    <a:cubicBezTo>
                      <a:pt x="70" y="31"/>
                      <a:pt x="58" y="19"/>
                      <a:pt x="44" y="19"/>
                    </a:cubicBezTo>
                    <a:cubicBezTo>
                      <a:pt x="30" y="19"/>
                      <a:pt x="19" y="31"/>
                      <a:pt x="19" y="45"/>
                    </a:cubicBezTo>
                    <a:cubicBezTo>
                      <a:pt x="19" y="55"/>
                      <a:pt x="19" y="55"/>
                      <a:pt x="19" y="55"/>
                    </a:cubicBezTo>
                    <a:cubicBezTo>
                      <a:pt x="0" y="55"/>
                      <a:pt x="0" y="55"/>
                      <a:pt x="0" y="55"/>
                    </a:cubicBezTo>
                    <a:cubicBezTo>
                      <a:pt x="0" y="45"/>
                      <a:pt x="0" y="45"/>
                      <a:pt x="0" y="45"/>
                    </a:cubicBezTo>
                    <a:cubicBezTo>
                      <a:pt x="0" y="20"/>
                      <a:pt x="20" y="0"/>
                      <a:pt x="44" y="0"/>
                    </a:cubicBezTo>
                    <a:cubicBezTo>
                      <a:pt x="69" y="0"/>
                      <a:pt x="89" y="20"/>
                      <a:pt x="89" y="45"/>
                    </a:cubicBezTo>
                    <a:cubicBezTo>
                      <a:pt x="89" y="55"/>
                      <a:pt x="89" y="55"/>
                      <a:pt x="89" y="55"/>
                    </a:cubicBezTo>
                    <a:lnTo>
                      <a:pt x="70"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2" name="Freeform 44">
                <a:extLst>
                  <a:ext uri="{FF2B5EF4-FFF2-40B4-BE49-F238E27FC236}">
                    <a16:creationId xmlns="" xmlns:a16="http://schemas.microsoft.com/office/drawing/2014/main" id="{47666D68-D65D-478E-83B0-C3D1966EE280}"/>
                  </a:ext>
                </a:extLst>
              </p:cNvPr>
              <p:cNvSpPr>
                <a:spLocks noEditPoints="1"/>
              </p:cNvSpPr>
              <p:nvPr/>
            </p:nvSpPr>
            <p:spPr bwMode="auto">
              <a:xfrm>
                <a:off x="-1213" y="1511"/>
                <a:ext cx="614" cy="527"/>
              </a:xfrm>
              <a:custGeom>
                <a:avLst/>
                <a:gdLst/>
                <a:ahLst/>
                <a:cxnLst>
                  <a:cxn ang="0">
                    <a:pos x="242" y="182"/>
                  </a:cxn>
                  <a:cxn ang="0">
                    <a:pos x="242" y="204"/>
                  </a:cxn>
                  <a:cxn ang="0">
                    <a:pos x="19" y="204"/>
                  </a:cxn>
                  <a:cxn ang="0">
                    <a:pos x="19" y="47"/>
                  </a:cxn>
                  <a:cxn ang="0">
                    <a:pos x="109" y="47"/>
                  </a:cxn>
                  <a:cxn ang="0">
                    <a:pos x="109" y="0"/>
                  </a:cxn>
                  <a:cxn ang="0">
                    <a:pos x="19" y="0"/>
                  </a:cxn>
                  <a:cxn ang="0">
                    <a:pos x="0" y="19"/>
                  </a:cxn>
                  <a:cxn ang="0">
                    <a:pos x="0" y="204"/>
                  </a:cxn>
                  <a:cxn ang="0">
                    <a:pos x="19" y="223"/>
                  </a:cxn>
                  <a:cxn ang="0">
                    <a:pos x="242" y="223"/>
                  </a:cxn>
                  <a:cxn ang="0">
                    <a:pos x="260" y="204"/>
                  </a:cxn>
                  <a:cxn ang="0">
                    <a:pos x="260" y="182"/>
                  </a:cxn>
                  <a:cxn ang="0">
                    <a:pos x="242" y="18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3" y="23"/>
                  </a:cxn>
                  <a:cxn ang="0">
                    <a:pos x="33" y="14"/>
                  </a:cxn>
                </a:cxnLst>
                <a:rect l="0" t="0" r="r" b="b"/>
                <a:pathLst>
                  <a:path w="260" h="223">
                    <a:moveTo>
                      <a:pt x="242" y="182"/>
                    </a:moveTo>
                    <a:cubicBezTo>
                      <a:pt x="242" y="204"/>
                      <a:pt x="242" y="204"/>
                      <a:pt x="242" y="204"/>
                    </a:cubicBezTo>
                    <a:cubicBezTo>
                      <a:pt x="19" y="204"/>
                      <a:pt x="19" y="204"/>
                      <a:pt x="19" y="204"/>
                    </a:cubicBezTo>
                    <a:cubicBezTo>
                      <a:pt x="19" y="47"/>
                      <a:pt x="19" y="47"/>
                      <a:pt x="19" y="47"/>
                    </a:cubicBezTo>
                    <a:cubicBezTo>
                      <a:pt x="109" y="47"/>
                      <a:pt x="109" y="47"/>
                      <a:pt x="109" y="47"/>
                    </a:cubicBezTo>
                    <a:cubicBezTo>
                      <a:pt x="109" y="0"/>
                      <a:pt x="109" y="0"/>
                      <a:pt x="109" y="0"/>
                    </a:cubicBezTo>
                    <a:cubicBezTo>
                      <a:pt x="19" y="0"/>
                      <a:pt x="19" y="0"/>
                      <a:pt x="19" y="0"/>
                    </a:cubicBezTo>
                    <a:cubicBezTo>
                      <a:pt x="8" y="0"/>
                      <a:pt x="0" y="8"/>
                      <a:pt x="0" y="19"/>
                    </a:cubicBezTo>
                    <a:cubicBezTo>
                      <a:pt x="0" y="204"/>
                      <a:pt x="0" y="204"/>
                      <a:pt x="0" y="204"/>
                    </a:cubicBezTo>
                    <a:cubicBezTo>
                      <a:pt x="0" y="215"/>
                      <a:pt x="8" y="223"/>
                      <a:pt x="19" y="223"/>
                    </a:cubicBezTo>
                    <a:cubicBezTo>
                      <a:pt x="242" y="223"/>
                      <a:pt x="242" y="223"/>
                      <a:pt x="242" y="223"/>
                    </a:cubicBezTo>
                    <a:cubicBezTo>
                      <a:pt x="252" y="223"/>
                      <a:pt x="260" y="215"/>
                      <a:pt x="260" y="204"/>
                    </a:cubicBezTo>
                    <a:cubicBezTo>
                      <a:pt x="260" y="182"/>
                      <a:pt x="260" y="182"/>
                      <a:pt x="260" y="182"/>
                    </a:cubicBezTo>
                    <a:lnTo>
                      <a:pt x="242" y="182"/>
                    </a:lnTo>
                    <a:close/>
                    <a:moveTo>
                      <a:pt x="89" y="14"/>
                    </a:moveTo>
                    <a:cubicBezTo>
                      <a:pt x="94" y="14"/>
                      <a:pt x="98" y="18"/>
                      <a:pt x="98" y="23"/>
                    </a:cubicBezTo>
                    <a:cubicBezTo>
                      <a:pt x="98" y="28"/>
                      <a:pt x="94" y="33"/>
                      <a:pt x="89" y="33"/>
                    </a:cubicBezTo>
                    <a:cubicBezTo>
                      <a:pt x="84" y="33"/>
                      <a:pt x="80" y="28"/>
                      <a:pt x="80" y="23"/>
                    </a:cubicBezTo>
                    <a:cubicBezTo>
                      <a:pt x="80" y="18"/>
                      <a:pt x="84" y="14"/>
                      <a:pt x="89" y="14"/>
                    </a:cubicBezTo>
                    <a:moveTo>
                      <a:pt x="61" y="14"/>
                    </a:moveTo>
                    <a:cubicBezTo>
                      <a:pt x="66" y="14"/>
                      <a:pt x="70" y="18"/>
                      <a:pt x="70" y="23"/>
                    </a:cubicBezTo>
                    <a:cubicBezTo>
                      <a:pt x="70" y="28"/>
                      <a:pt x="66" y="33"/>
                      <a:pt x="61" y="33"/>
                    </a:cubicBezTo>
                    <a:cubicBezTo>
                      <a:pt x="55" y="33"/>
                      <a:pt x="51" y="28"/>
                      <a:pt x="51" y="23"/>
                    </a:cubicBezTo>
                    <a:cubicBezTo>
                      <a:pt x="51" y="18"/>
                      <a:pt x="55" y="14"/>
                      <a:pt x="61" y="14"/>
                    </a:cubicBezTo>
                    <a:moveTo>
                      <a:pt x="33" y="14"/>
                    </a:moveTo>
                    <a:cubicBezTo>
                      <a:pt x="38" y="14"/>
                      <a:pt x="42" y="18"/>
                      <a:pt x="42" y="23"/>
                    </a:cubicBezTo>
                    <a:cubicBezTo>
                      <a:pt x="42" y="28"/>
                      <a:pt x="38" y="33"/>
                      <a:pt x="33" y="33"/>
                    </a:cubicBezTo>
                    <a:cubicBezTo>
                      <a:pt x="28" y="33"/>
                      <a:pt x="23" y="28"/>
                      <a:pt x="23" y="23"/>
                    </a:cubicBezTo>
                    <a:cubicBezTo>
                      <a:pt x="23"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3" name="Freeform 45">
                <a:extLst>
                  <a:ext uri="{FF2B5EF4-FFF2-40B4-BE49-F238E27FC236}">
                    <a16:creationId xmlns="" xmlns:a16="http://schemas.microsoft.com/office/drawing/2014/main" id="{0AAAFC4F-E3DE-462B-BB18-C6BBE2227B04}"/>
                  </a:ext>
                </a:extLst>
              </p:cNvPr>
              <p:cNvSpPr>
                <a:spLocks noEditPoints="1"/>
              </p:cNvSpPr>
              <p:nvPr/>
            </p:nvSpPr>
            <p:spPr bwMode="auto">
              <a:xfrm>
                <a:off x="-927" y="1388"/>
                <a:ext cx="614" cy="527"/>
              </a:xfrm>
              <a:custGeom>
                <a:avLst/>
                <a:gdLst/>
                <a:ahLst/>
                <a:cxnLst>
                  <a:cxn ang="0">
                    <a:pos x="242" y="132"/>
                  </a:cxn>
                  <a:cxn ang="0">
                    <a:pos x="242" y="205"/>
                  </a:cxn>
                  <a:cxn ang="0">
                    <a:pos x="19" y="205"/>
                  </a:cxn>
                  <a:cxn ang="0">
                    <a:pos x="19" y="47"/>
                  </a:cxn>
                  <a:cxn ang="0">
                    <a:pos x="169" y="47"/>
                  </a:cxn>
                  <a:cxn ang="0">
                    <a:pos x="169" y="38"/>
                  </a:cxn>
                  <a:cxn ang="0">
                    <a:pos x="172" y="28"/>
                  </a:cxn>
                  <a:cxn ang="0">
                    <a:pos x="112" y="28"/>
                  </a:cxn>
                  <a:cxn ang="0">
                    <a:pos x="112" y="19"/>
                  </a:cxn>
                  <a:cxn ang="0">
                    <a:pos x="183" y="19"/>
                  </a:cxn>
                  <a:cxn ang="0">
                    <a:pos x="183" y="18"/>
                  </a:cxn>
                  <a:cxn ang="0">
                    <a:pos x="183" y="8"/>
                  </a:cxn>
                  <a:cxn ang="0">
                    <a:pos x="184" y="0"/>
                  </a:cxn>
                  <a:cxn ang="0">
                    <a:pos x="19" y="0"/>
                  </a:cxn>
                  <a:cxn ang="0">
                    <a:pos x="0" y="19"/>
                  </a:cxn>
                  <a:cxn ang="0">
                    <a:pos x="0" y="205"/>
                  </a:cxn>
                  <a:cxn ang="0">
                    <a:pos x="19" y="223"/>
                  </a:cxn>
                  <a:cxn ang="0">
                    <a:pos x="242" y="223"/>
                  </a:cxn>
                  <a:cxn ang="0">
                    <a:pos x="260" y="205"/>
                  </a:cxn>
                  <a:cxn ang="0">
                    <a:pos x="260" y="132"/>
                  </a:cxn>
                  <a:cxn ang="0">
                    <a:pos x="242" y="13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4" y="23"/>
                  </a:cxn>
                  <a:cxn ang="0">
                    <a:pos x="33" y="14"/>
                  </a:cxn>
                </a:cxnLst>
                <a:rect l="0" t="0" r="r" b="b"/>
                <a:pathLst>
                  <a:path w="260" h="223">
                    <a:moveTo>
                      <a:pt x="242" y="132"/>
                    </a:moveTo>
                    <a:cubicBezTo>
                      <a:pt x="242" y="205"/>
                      <a:pt x="242" y="205"/>
                      <a:pt x="242" y="205"/>
                    </a:cubicBezTo>
                    <a:cubicBezTo>
                      <a:pt x="19" y="205"/>
                      <a:pt x="19" y="205"/>
                      <a:pt x="19" y="205"/>
                    </a:cubicBezTo>
                    <a:cubicBezTo>
                      <a:pt x="19" y="47"/>
                      <a:pt x="19" y="47"/>
                      <a:pt x="19" y="47"/>
                    </a:cubicBezTo>
                    <a:cubicBezTo>
                      <a:pt x="169" y="47"/>
                      <a:pt x="169" y="47"/>
                      <a:pt x="169" y="47"/>
                    </a:cubicBezTo>
                    <a:cubicBezTo>
                      <a:pt x="169" y="38"/>
                      <a:pt x="169" y="38"/>
                      <a:pt x="169" y="38"/>
                    </a:cubicBezTo>
                    <a:cubicBezTo>
                      <a:pt x="169" y="34"/>
                      <a:pt x="170" y="31"/>
                      <a:pt x="172" y="28"/>
                    </a:cubicBezTo>
                    <a:cubicBezTo>
                      <a:pt x="112" y="28"/>
                      <a:pt x="112" y="28"/>
                      <a:pt x="112" y="28"/>
                    </a:cubicBezTo>
                    <a:cubicBezTo>
                      <a:pt x="112" y="19"/>
                      <a:pt x="112" y="19"/>
                      <a:pt x="112" y="19"/>
                    </a:cubicBezTo>
                    <a:cubicBezTo>
                      <a:pt x="183" y="19"/>
                      <a:pt x="183" y="19"/>
                      <a:pt x="183" y="19"/>
                    </a:cubicBezTo>
                    <a:cubicBezTo>
                      <a:pt x="183" y="18"/>
                      <a:pt x="183" y="18"/>
                      <a:pt x="183" y="18"/>
                    </a:cubicBezTo>
                    <a:cubicBezTo>
                      <a:pt x="183" y="8"/>
                      <a:pt x="183" y="8"/>
                      <a:pt x="183" y="8"/>
                    </a:cubicBezTo>
                    <a:cubicBezTo>
                      <a:pt x="183" y="5"/>
                      <a:pt x="183" y="3"/>
                      <a:pt x="184" y="0"/>
                    </a:cubicBezTo>
                    <a:cubicBezTo>
                      <a:pt x="19" y="0"/>
                      <a:pt x="19" y="0"/>
                      <a:pt x="19" y="0"/>
                    </a:cubicBezTo>
                    <a:cubicBezTo>
                      <a:pt x="9" y="0"/>
                      <a:pt x="0" y="9"/>
                      <a:pt x="0" y="19"/>
                    </a:cubicBezTo>
                    <a:cubicBezTo>
                      <a:pt x="0" y="205"/>
                      <a:pt x="0" y="205"/>
                      <a:pt x="0" y="205"/>
                    </a:cubicBezTo>
                    <a:cubicBezTo>
                      <a:pt x="0" y="215"/>
                      <a:pt x="9" y="223"/>
                      <a:pt x="19" y="223"/>
                    </a:cubicBezTo>
                    <a:cubicBezTo>
                      <a:pt x="242" y="223"/>
                      <a:pt x="242" y="223"/>
                      <a:pt x="242" y="223"/>
                    </a:cubicBezTo>
                    <a:cubicBezTo>
                      <a:pt x="252" y="223"/>
                      <a:pt x="260" y="215"/>
                      <a:pt x="260" y="205"/>
                    </a:cubicBezTo>
                    <a:cubicBezTo>
                      <a:pt x="260" y="132"/>
                      <a:pt x="260" y="132"/>
                      <a:pt x="260" y="132"/>
                    </a:cubicBezTo>
                    <a:lnTo>
                      <a:pt x="242" y="132"/>
                    </a:lnTo>
                    <a:close/>
                    <a:moveTo>
                      <a:pt x="89" y="14"/>
                    </a:moveTo>
                    <a:cubicBezTo>
                      <a:pt x="94" y="14"/>
                      <a:pt x="98" y="18"/>
                      <a:pt x="98" y="23"/>
                    </a:cubicBezTo>
                    <a:cubicBezTo>
                      <a:pt x="98" y="29"/>
                      <a:pt x="94" y="33"/>
                      <a:pt x="89" y="33"/>
                    </a:cubicBezTo>
                    <a:cubicBezTo>
                      <a:pt x="84" y="33"/>
                      <a:pt x="80" y="29"/>
                      <a:pt x="80" y="23"/>
                    </a:cubicBezTo>
                    <a:cubicBezTo>
                      <a:pt x="80" y="18"/>
                      <a:pt x="84" y="14"/>
                      <a:pt x="89" y="14"/>
                    </a:cubicBezTo>
                    <a:moveTo>
                      <a:pt x="61" y="14"/>
                    </a:moveTo>
                    <a:cubicBezTo>
                      <a:pt x="66" y="14"/>
                      <a:pt x="70" y="18"/>
                      <a:pt x="70" y="23"/>
                    </a:cubicBezTo>
                    <a:cubicBezTo>
                      <a:pt x="70" y="29"/>
                      <a:pt x="66" y="33"/>
                      <a:pt x="61" y="33"/>
                    </a:cubicBezTo>
                    <a:cubicBezTo>
                      <a:pt x="56" y="33"/>
                      <a:pt x="51" y="29"/>
                      <a:pt x="51" y="23"/>
                    </a:cubicBezTo>
                    <a:cubicBezTo>
                      <a:pt x="51" y="18"/>
                      <a:pt x="56" y="14"/>
                      <a:pt x="61" y="14"/>
                    </a:cubicBezTo>
                    <a:moveTo>
                      <a:pt x="33" y="14"/>
                    </a:moveTo>
                    <a:cubicBezTo>
                      <a:pt x="38" y="14"/>
                      <a:pt x="42" y="18"/>
                      <a:pt x="42" y="23"/>
                    </a:cubicBezTo>
                    <a:cubicBezTo>
                      <a:pt x="42" y="29"/>
                      <a:pt x="38" y="33"/>
                      <a:pt x="33" y="33"/>
                    </a:cubicBezTo>
                    <a:cubicBezTo>
                      <a:pt x="28" y="33"/>
                      <a:pt x="24" y="29"/>
                      <a:pt x="24" y="23"/>
                    </a:cubicBezTo>
                    <a:cubicBezTo>
                      <a:pt x="24"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4" name="Rectangle 46">
                <a:extLst>
                  <a:ext uri="{FF2B5EF4-FFF2-40B4-BE49-F238E27FC236}">
                    <a16:creationId xmlns="" xmlns:a16="http://schemas.microsoft.com/office/drawing/2014/main" id="{F41BE6DF-14E3-4F5F-B4F0-C67311B23B31}"/>
                  </a:ext>
                </a:extLst>
              </p:cNvPr>
              <p:cNvSpPr>
                <a:spLocks noChangeArrowheads="1"/>
              </p:cNvSpPr>
              <p:nvPr/>
            </p:nvSpPr>
            <p:spPr bwMode="auto">
              <a:xfrm>
                <a:off x="-1119" y="1719"/>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5" name="Rectangle 47">
                <a:extLst>
                  <a:ext uri="{FF2B5EF4-FFF2-40B4-BE49-F238E27FC236}">
                    <a16:creationId xmlns="" xmlns:a16="http://schemas.microsoft.com/office/drawing/2014/main" id="{779C046D-337F-4035-B9E2-31106A807D58}"/>
                  </a:ext>
                </a:extLst>
              </p:cNvPr>
              <p:cNvSpPr>
                <a:spLocks noChangeArrowheads="1"/>
              </p:cNvSpPr>
              <p:nvPr/>
            </p:nvSpPr>
            <p:spPr bwMode="auto">
              <a:xfrm>
                <a:off x="-1119" y="1785"/>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6" name="Rectangle 48">
                <a:extLst>
                  <a:ext uri="{FF2B5EF4-FFF2-40B4-BE49-F238E27FC236}">
                    <a16:creationId xmlns="" xmlns:a16="http://schemas.microsoft.com/office/drawing/2014/main" id="{62EA30F2-3BA4-4688-A23E-8240B06B5C4A}"/>
                  </a:ext>
                </a:extLst>
              </p:cNvPr>
              <p:cNvSpPr>
                <a:spLocks noChangeArrowheads="1"/>
              </p:cNvSpPr>
              <p:nvPr/>
            </p:nvSpPr>
            <p:spPr bwMode="auto">
              <a:xfrm>
                <a:off x="-1119" y="1851"/>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7" name="Rectangle 49">
                <a:extLst>
                  <a:ext uri="{FF2B5EF4-FFF2-40B4-BE49-F238E27FC236}">
                    <a16:creationId xmlns="" xmlns:a16="http://schemas.microsoft.com/office/drawing/2014/main" id="{DDBB0CE5-B55F-4E40-9E52-A69F97B9C8E1}"/>
                  </a:ext>
                </a:extLst>
              </p:cNvPr>
              <p:cNvSpPr>
                <a:spLocks noChangeArrowheads="1"/>
              </p:cNvSpPr>
              <p:nvPr/>
            </p:nvSpPr>
            <p:spPr bwMode="auto">
              <a:xfrm>
                <a:off x="-833" y="1596"/>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8" name="Rectangle 50">
                <a:extLst>
                  <a:ext uri="{FF2B5EF4-FFF2-40B4-BE49-F238E27FC236}">
                    <a16:creationId xmlns="" xmlns:a16="http://schemas.microsoft.com/office/drawing/2014/main" id="{BFB9B453-AEBF-40EF-88F3-B7C536DE53AA}"/>
                  </a:ext>
                </a:extLst>
              </p:cNvPr>
              <p:cNvSpPr>
                <a:spLocks noChangeArrowheads="1"/>
              </p:cNvSpPr>
              <p:nvPr/>
            </p:nvSpPr>
            <p:spPr bwMode="auto">
              <a:xfrm>
                <a:off x="-833" y="1662"/>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9" name="Rectangle 51">
                <a:extLst>
                  <a:ext uri="{FF2B5EF4-FFF2-40B4-BE49-F238E27FC236}">
                    <a16:creationId xmlns="" xmlns:a16="http://schemas.microsoft.com/office/drawing/2014/main" id="{7B648CBD-B4D6-4D42-AE2D-559D641B563B}"/>
                  </a:ext>
                </a:extLst>
              </p:cNvPr>
              <p:cNvSpPr>
                <a:spLocks noChangeArrowheads="1"/>
              </p:cNvSpPr>
              <p:nvPr/>
            </p:nvSpPr>
            <p:spPr bwMode="auto">
              <a:xfrm>
                <a:off x="-833" y="1728"/>
                <a:ext cx="418" cy="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2" name="Group 231">
            <a:extLst>
              <a:ext uri="{FF2B5EF4-FFF2-40B4-BE49-F238E27FC236}">
                <a16:creationId xmlns="" xmlns:a16="http://schemas.microsoft.com/office/drawing/2014/main" id="{BCC9E458-0156-46BC-AE73-03E8B489B476}"/>
              </a:ext>
            </a:extLst>
          </p:cNvPr>
          <p:cNvGrpSpPr/>
          <p:nvPr/>
        </p:nvGrpSpPr>
        <p:grpSpPr>
          <a:xfrm>
            <a:off x="7810889" y="3324463"/>
            <a:ext cx="3348966" cy="228217"/>
            <a:chOff x="7810889" y="3299063"/>
            <a:chExt cx="3348966" cy="228217"/>
          </a:xfrm>
        </p:grpSpPr>
        <p:grpSp>
          <p:nvGrpSpPr>
            <p:cNvPr id="319" name="Group 318">
              <a:extLst>
                <a:ext uri="{FF2B5EF4-FFF2-40B4-BE49-F238E27FC236}">
                  <a16:creationId xmlns="" xmlns:a16="http://schemas.microsoft.com/office/drawing/2014/main" id="{CA6850D3-B9B4-4679-A708-19034F6FDB8E}"/>
                </a:ext>
              </a:extLst>
            </p:cNvPr>
            <p:cNvGrpSpPr/>
            <p:nvPr/>
          </p:nvGrpSpPr>
          <p:grpSpPr>
            <a:xfrm>
              <a:off x="7978159" y="3341571"/>
              <a:ext cx="3181696" cy="155828"/>
              <a:chOff x="1254574" y="2110188"/>
              <a:chExt cx="3181696" cy="155828"/>
            </a:xfrm>
          </p:grpSpPr>
          <p:cxnSp>
            <p:nvCxnSpPr>
              <p:cNvPr id="326" name="Straight Connector 325">
                <a:extLst>
                  <a:ext uri="{FF2B5EF4-FFF2-40B4-BE49-F238E27FC236}">
                    <a16:creationId xmlns="" xmlns:a16="http://schemas.microsoft.com/office/drawing/2014/main" id="{79FB3FEE-E65E-4882-A291-3FDEC187AA1E}"/>
                  </a:ext>
                </a:extLst>
              </p:cNvPr>
              <p:cNvCxnSpPr>
                <a:cxnSpLocks/>
              </p:cNvCxnSpPr>
              <p:nvPr/>
            </p:nvCxnSpPr>
            <p:spPr>
              <a:xfrm>
                <a:off x="1254574" y="2188102"/>
                <a:ext cx="318169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 xmlns:a16="http://schemas.microsoft.com/office/drawing/2014/main" id="{3D38171E-4350-49DB-899F-84B494930640}"/>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Host</a:t>
                </a:r>
              </a:p>
            </p:txBody>
          </p:sp>
        </p:grpSp>
        <p:grpSp>
          <p:nvGrpSpPr>
            <p:cNvPr id="320" name="Group 13">
              <a:extLst>
                <a:ext uri="{FF2B5EF4-FFF2-40B4-BE49-F238E27FC236}">
                  <a16:creationId xmlns="" xmlns:a16="http://schemas.microsoft.com/office/drawing/2014/main" id="{A32FACA9-A4D5-4CA1-9549-9B9F60DC2FC3}"/>
                </a:ext>
              </a:extLst>
            </p:cNvPr>
            <p:cNvGrpSpPr>
              <a:grpSpLocks noChangeAspect="1"/>
            </p:cNvGrpSpPr>
            <p:nvPr/>
          </p:nvGrpSpPr>
          <p:grpSpPr bwMode="auto">
            <a:xfrm>
              <a:off x="7810889" y="3299063"/>
              <a:ext cx="167270" cy="228217"/>
              <a:chOff x="2692" y="1882"/>
              <a:chExt cx="374" cy="557"/>
            </a:xfrm>
            <a:solidFill>
              <a:schemeClr val="bg1"/>
            </a:solidFill>
          </p:grpSpPr>
          <p:sp>
            <p:nvSpPr>
              <p:cNvPr id="321" name="Freeform 14">
                <a:extLst>
                  <a:ext uri="{FF2B5EF4-FFF2-40B4-BE49-F238E27FC236}">
                    <a16:creationId xmlns="" xmlns:a16="http://schemas.microsoft.com/office/drawing/2014/main" id="{ACA9B721-25A2-461F-85C5-E7855C4148BA}"/>
                  </a:ext>
                </a:extLst>
              </p:cNvPr>
              <p:cNvSpPr>
                <a:spLocks/>
              </p:cNvSpPr>
              <p:nvPr/>
            </p:nvSpPr>
            <p:spPr bwMode="auto">
              <a:xfrm>
                <a:off x="2888" y="2071"/>
                <a:ext cx="178" cy="269"/>
              </a:xfrm>
              <a:custGeom>
                <a:avLst/>
                <a:gdLst/>
                <a:ahLst/>
                <a:cxnLst>
                  <a:cxn ang="0">
                    <a:pos x="75" y="45"/>
                  </a:cxn>
                  <a:cxn ang="0">
                    <a:pos x="75" y="93"/>
                  </a:cxn>
                  <a:cxn ang="0">
                    <a:pos x="17" y="114"/>
                  </a:cxn>
                  <a:cxn ang="0">
                    <a:pos x="5" y="114"/>
                  </a:cxn>
                  <a:cxn ang="0">
                    <a:pos x="0" y="114"/>
                  </a:cxn>
                  <a:cxn ang="0">
                    <a:pos x="0" y="76"/>
                  </a:cxn>
                  <a:cxn ang="0">
                    <a:pos x="4" y="74"/>
                  </a:cxn>
                  <a:cxn ang="0">
                    <a:pos x="11" y="84"/>
                  </a:cxn>
                  <a:cxn ang="0">
                    <a:pos x="26" y="62"/>
                  </a:cxn>
                  <a:cxn ang="0">
                    <a:pos x="11" y="7"/>
                  </a:cxn>
                  <a:cxn ang="0">
                    <a:pos x="11" y="7"/>
                  </a:cxn>
                  <a:cxn ang="0">
                    <a:pos x="30" y="0"/>
                  </a:cxn>
                  <a:cxn ang="0">
                    <a:pos x="30" y="0"/>
                  </a:cxn>
                  <a:cxn ang="0">
                    <a:pos x="75" y="45"/>
                  </a:cxn>
                </a:cxnLst>
                <a:rect l="0" t="0" r="r" b="b"/>
                <a:pathLst>
                  <a:path w="75" h="114">
                    <a:moveTo>
                      <a:pt x="75" y="45"/>
                    </a:moveTo>
                    <a:cubicBezTo>
                      <a:pt x="75" y="86"/>
                      <a:pt x="75" y="93"/>
                      <a:pt x="75" y="93"/>
                    </a:cubicBezTo>
                    <a:cubicBezTo>
                      <a:pt x="75" y="93"/>
                      <a:pt x="73" y="114"/>
                      <a:pt x="17" y="114"/>
                    </a:cubicBezTo>
                    <a:cubicBezTo>
                      <a:pt x="5" y="114"/>
                      <a:pt x="5" y="114"/>
                      <a:pt x="5" y="114"/>
                    </a:cubicBezTo>
                    <a:cubicBezTo>
                      <a:pt x="3" y="114"/>
                      <a:pt x="1" y="114"/>
                      <a:pt x="0" y="114"/>
                    </a:cubicBezTo>
                    <a:cubicBezTo>
                      <a:pt x="0" y="76"/>
                      <a:pt x="0" y="76"/>
                      <a:pt x="0" y="76"/>
                    </a:cubicBezTo>
                    <a:cubicBezTo>
                      <a:pt x="4" y="74"/>
                      <a:pt x="4" y="74"/>
                      <a:pt x="4" y="74"/>
                    </a:cubicBezTo>
                    <a:cubicBezTo>
                      <a:pt x="11" y="84"/>
                      <a:pt x="11" y="84"/>
                      <a:pt x="11" y="84"/>
                    </a:cubicBezTo>
                    <a:cubicBezTo>
                      <a:pt x="26" y="62"/>
                      <a:pt x="26" y="62"/>
                      <a:pt x="26" y="62"/>
                    </a:cubicBezTo>
                    <a:cubicBezTo>
                      <a:pt x="11" y="7"/>
                      <a:pt x="11" y="7"/>
                      <a:pt x="11" y="7"/>
                    </a:cubicBezTo>
                    <a:cubicBezTo>
                      <a:pt x="11" y="7"/>
                      <a:pt x="11" y="7"/>
                      <a:pt x="11" y="7"/>
                    </a:cubicBezTo>
                    <a:cubicBezTo>
                      <a:pt x="30" y="0"/>
                      <a:pt x="30" y="0"/>
                      <a:pt x="30" y="0"/>
                    </a:cubicBezTo>
                    <a:cubicBezTo>
                      <a:pt x="30" y="0"/>
                      <a:pt x="30" y="0"/>
                      <a:pt x="30" y="0"/>
                    </a:cubicBezTo>
                    <a:cubicBezTo>
                      <a:pt x="47" y="5"/>
                      <a:pt x="75" y="17"/>
                      <a:pt x="75"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2" name="Oval 15">
                <a:extLst>
                  <a:ext uri="{FF2B5EF4-FFF2-40B4-BE49-F238E27FC236}">
                    <a16:creationId xmlns="" xmlns:a16="http://schemas.microsoft.com/office/drawing/2014/main" id="{8EEB9546-AE73-496B-A4C6-E1EF7B6A6DBF}"/>
                  </a:ext>
                </a:extLst>
              </p:cNvPr>
              <p:cNvSpPr>
                <a:spLocks noChangeArrowheads="1"/>
              </p:cNvSpPr>
              <p:nvPr/>
            </p:nvSpPr>
            <p:spPr bwMode="auto">
              <a:xfrm>
                <a:off x="2839" y="1882"/>
                <a:ext cx="151" cy="17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3" name="Freeform 16">
                <a:extLst>
                  <a:ext uri="{FF2B5EF4-FFF2-40B4-BE49-F238E27FC236}">
                    <a16:creationId xmlns="" xmlns:a16="http://schemas.microsoft.com/office/drawing/2014/main" id="{A2367D6E-6C2E-4823-8562-AE8A8141DE3C}"/>
                  </a:ext>
                </a:extLst>
              </p:cNvPr>
              <p:cNvSpPr>
                <a:spLocks/>
              </p:cNvSpPr>
              <p:nvPr/>
            </p:nvSpPr>
            <p:spPr bwMode="auto">
              <a:xfrm>
                <a:off x="2763" y="2071"/>
                <a:ext cx="151" cy="179"/>
              </a:xfrm>
              <a:custGeom>
                <a:avLst/>
                <a:gdLst/>
                <a:ahLst/>
                <a:cxnLst>
                  <a:cxn ang="0">
                    <a:pos x="64" y="7"/>
                  </a:cxn>
                  <a:cxn ang="0">
                    <a:pos x="64" y="7"/>
                  </a:cxn>
                  <a:cxn ang="0">
                    <a:pos x="49" y="62"/>
                  </a:cxn>
                  <a:cxn ang="0">
                    <a:pos x="57" y="74"/>
                  </a:cxn>
                  <a:cxn ang="0">
                    <a:pos x="53" y="76"/>
                  </a:cxn>
                  <a:cxn ang="0">
                    <a:pos x="10" y="47"/>
                  </a:cxn>
                  <a:cxn ang="0">
                    <a:pos x="4" y="47"/>
                  </a:cxn>
                  <a:cxn ang="0">
                    <a:pos x="0" y="55"/>
                  </a:cxn>
                  <a:cxn ang="0">
                    <a:pos x="0" y="45"/>
                  </a:cxn>
                  <a:cxn ang="0">
                    <a:pos x="45" y="0"/>
                  </a:cxn>
                  <a:cxn ang="0">
                    <a:pos x="64" y="7"/>
                  </a:cxn>
                </a:cxnLst>
                <a:rect l="0" t="0" r="r" b="b"/>
                <a:pathLst>
                  <a:path w="64" h="76">
                    <a:moveTo>
                      <a:pt x="64" y="7"/>
                    </a:moveTo>
                    <a:cubicBezTo>
                      <a:pt x="64" y="7"/>
                      <a:pt x="64" y="7"/>
                      <a:pt x="64" y="7"/>
                    </a:cubicBezTo>
                    <a:cubicBezTo>
                      <a:pt x="49" y="62"/>
                      <a:pt x="49" y="62"/>
                      <a:pt x="49" y="62"/>
                    </a:cubicBezTo>
                    <a:cubicBezTo>
                      <a:pt x="57" y="74"/>
                      <a:pt x="57" y="74"/>
                      <a:pt x="57" y="74"/>
                    </a:cubicBezTo>
                    <a:cubicBezTo>
                      <a:pt x="53" y="76"/>
                      <a:pt x="53" y="76"/>
                      <a:pt x="53" y="76"/>
                    </a:cubicBezTo>
                    <a:cubicBezTo>
                      <a:pt x="19" y="76"/>
                      <a:pt x="10" y="47"/>
                      <a:pt x="10" y="47"/>
                    </a:cubicBezTo>
                    <a:cubicBezTo>
                      <a:pt x="4" y="47"/>
                      <a:pt x="4" y="47"/>
                      <a:pt x="4" y="47"/>
                    </a:cubicBezTo>
                    <a:cubicBezTo>
                      <a:pt x="4" y="47"/>
                      <a:pt x="3" y="50"/>
                      <a:pt x="0" y="55"/>
                    </a:cubicBezTo>
                    <a:cubicBezTo>
                      <a:pt x="0" y="52"/>
                      <a:pt x="0" y="48"/>
                      <a:pt x="0" y="45"/>
                    </a:cubicBezTo>
                    <a:cubicBezTo>
                      <a:pt x="0" y="17"/>
                      <a:pt x="28" y="5"/>
                      <a:pt x="45" y="0"/>
                    </a:cubicBezTo>
                    <a:lnTo>
                      <a:pt x="64"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4" name="Freeform 17">
                <a:extLst>
                  <a:ext uri="{FF2B5EF4-FFF2-40B4-BE49-F238E27FC236}">
                    <a16:creationId xmlns="" xmlns:a16="http://schemas.microsoft.com/office/drawing/2014/main" id="{6A20547E-967C-4BEF-B1B7-B76A038E41E8}"/>
                  </a:ext>
                </a:extLst>
              </p:cNvPr>
              <p:cNvSpPr>
                <a:spLocks/>
              </p:cNvSpPr>
              <p:nvPr/>
            </p:nvSpPr>
            <p:spPr bwMode="auto">
              <a:xfrm>
                <a:off x="2739" y="2290"/>
                <a:ext cx="83" cy="86"/>
              </a:xfrm>
              <a:custGeom>
                <a:avLst/>
                <a:gdLst/>
                <a:ahLst/>
                <a:cxnLst>
                  <a:cxn ang="0">
                    <a:pos x="17" y="0"/>
                  </a:cxn>
                  <a:cxn ang="0">
                    <a:pos x="11" y="2"/>
                  </a:cxn>
                  <a:cxn ang="0">
                    <a:pos x="0" y="18"/>
                  </a:cxn>
                  <a:cxn ang="0">
                    <a:pos x="17" y="36"/>
                  </a:cxn>
                  <a:cxn ang="0">
                    <a:pos x="35" y="18"/>
                  </a:cxn>
                  <a:cxn ang="0">
                    <a:pos x="35" y="18"/>
                  </a:cxn>
                  <a:cxn ang="0">
                    <a:pos x="17" y="0"/>
                  </a:cxn>
                </a:cxnLst>
                <a:rect l="0" t="0" r="r" b="b"/>
                <a:pathLst>
                  <a:path w="35" h="36">
                    <a:moveTo>
                      <a:pt x="17" y="0"/>
                    </a:moveTo>
                    <a:cubicBezTo>
                      <a:pt x="15" y="0"/>
                      <a:pt x="13" y="1"/>
                      <a:pt x="11" y="2"/>
                    </a:cubicBezTo>
                    <a:cubicBezTo>
                      <a:pt x="4" y="4"/>
                      <a:pt x="0" y="11"/>
                      <a:pt x="0" y="18"/>
                    </a:cubicBezTo>
                    <a:cubicBezTo>
                      <a:pt x="0" y="28"/>
                      <a:pt x="8" y="36"/>
                      <a:pt x="17" y="36"/>
                    </a:cubicBezTo>
                    <a:cubicBezTo>
                      <a:pt x="27" y="36"/>
                      <a:pt x="35" y="28"/>
                      <a:pt x="35" y="18"/>
                    </a:cubicBezTo>
                    <a:cubicBezTo>
                      <a:pt x="35" y="18"/>
                      <a:pt x="35" y="18"/>
                      <a:pt x="35" y="18"/>
                    </a:cubicBezTo>
                    <a:cubicBezTo>
                      <a:pt x="35" y="8"/>
                      <a:pt x="27" y="0"/>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5" name="Freeform 18">
                <a:extLst>
                  <a:ext uri="{FF2B5EF4-FFF2-40B4-BE49-F238E27FC236}">
                    <a16:creationId xmlns="" xmlns:a16="http://schemas.microsoft.com/office/drawing/2014/main" id="{EAD76B7D-1093-4994-94C2-82F1C1835F29}"/>
                  </a:ext>
                </a:extLst>
              </p:cNvPr>
              <p:cNvSpPr>
                <a:spLocks noEditPoints="1"/>
              </p:cNvSpPr>
              <p:nvPr/>
            </p:nvSpPr>
            <p:spPr bwMode="auto">
              <a:xfrm>
                <a:off x="2692" y="2203"/>
                <a:ext cx="177" cy="236"/>
              </a:xfrm>
              <a:custGeom>
                <a:avLst/>
                <a:gdLst/>
                <a:ahLst/>
                <a:cxnLst>
                  <a:cxn ang="0">
                    <a:pos x="37" y="0"/>
                  </a:cxn>
                  <a:cxn ang="0">
                    <a:pos x="30" y="10"/>
                  </a:cxn>
                  <a:cxn ang="0">
                    <a:pos x="0" y="27"/>
                  </a:cxn>
                  <a:cxn ang="0">
                    <a:pos x="0" y="65"/>
                  </a:cxn>
                  <a:cxn ang="0">
                    <a:pos x="37" y="100"/>
                  </a:cxn>
                  <a:cxn ang="0">
                    <a:pos x="75" y="65"/>
                  </a:cxn>
                  <a:cxn ang="0">
                    <a:pos x="75" y="58"/>
                  </a:cxn>
                  <a:cxn ang="0">
                    <a:pos x="75" y="27"/>
                  </a:cxn>
                  <a:cxn ang="0">
                    <a:pos x="37" y="0"/>
                  </a:cxn>
                  <a:cxn ang="0">
                    <a:pos x="37" y="78"/>
                  </a:cxn>
                  <a:cxn ang="0">
                    <a:pos x="15" y="55"/>
                  </a:cxn>
                  <a:cxn ang="0">
                    <a:pos x="30" y="34"/>
                  </a:cxn>
                  <a:cxn ang="0">
                    <a:pos x="37" y="33"/>
                  </a:cxn>
                  <a:cxn ang="0">
                    <a:pos x="60" y="55"/>
                  </a:cxn>
                  <a:cxn ang="0">
                    <a:pos x="60" y="56"/>
                  </a:cxn>
                  <a:cxn ang="0">
                    <a:pos x="37" y="78"/>
                  </a:cxn>
                </a:cxnLst>
                <a:rect l="0" t="0" r="r" b="b"/>
                <a:pathLst>
                  <a:path w="75" h="100">
                    <a:moveTo>
                      <a:pt x="37" y="0"/>
                    </a:moveTo>
                    <a:cubicBezTo>
                      <a:pt x="37" y="0"/>
                      <a:pt x="35" y="5"/>
                      <a:pt x="30" y="10"/>
                    </a:cubicBezTo>
                    <a:cubicBezTo>
                      <a:pt x="25" y="17"/>
                      <a:pt x="15" y="25"/>
                      <a:pt x="0" y="27"/>
                    </a:cubicBezTo>
                    <a:cubicBezTo>
                      <a:pt x="0" y="65"/>
                      <a:pt x="0" y="65"/>
                      <a:pt x="0" y="65"/>
                    </a:cubicBezTo>
                    <a:cubicBezTo>
                      <a:pt x="0" y="86"/>
                      <a:pt x="37" y="100"/>
                      <a:pt x="37" y="100"/>
                    </a:cubicBezTo>
                    <a:cubicBezTo>
                      <a:pt x="69" y="92"/>
                      <a:pt x="75" y="65"/>
                      <a:pt x="75" y="65"/>
                    </a:cubicBezTo>
                    <a:cubicBezTo>
                      <a:pt x="75" y="58"/>
                      <a:pt x="75" y="58"/>
                      <a:pt x="75" y="58"/>
                    </a:cubicBezTo>
                    <a:cubicBezTo>
                      <a:pt x="75" y="27"/>
                      <a:pt x="75" y="27"/>
                      <a:pt x="75" y="27"/>
                    </a:cubicBezTo>
                    <a:cubicBezTo>
                      <a:pt x="45" y="25"/>
                      <a:pt x="37" y="0"/>
                      <a:pt x="37" y="0"/>
                    </a:cubicBezTo>
                    <a:close/>
                    <a:moveTo>
                      <a:pt x="37" y="78"/>
                    </a:moveTo>
                    <a:cubicBezTo>
                      <a:pt x="25" y="78"/>
                      <a:pt x="15" y="68"/>
                      <a:pt x="15" y="55"/>
                    </a:cubicBezTo>
                    <a:cubicBezTo>
                      <a:pt x="15" y="45"/>
                      <a:pt x="21" y="37"/>
                      <a:pt x="30" y="34"/>
                    </a:cubicBezTo>
                    <a:cubicBezTo>
                      <a:pt x="33" y="33"/>
                      <a:pt x="35" y="33"/>
                      <a:pt x="37" y="33"/>
                    </a:cubicBezTo>
                    <a:cubicBezTo>
                      <a:pt x="50" y="33"/>
                      <a:pt x="60" y="43"/>
                      <a:pt x="60" y="55"/>
                    </a:cubicBezTo>
                    <a:cubicBezTo>
                      <a:pt x="60" y="55"/>
                      <a:pt x="60" y="56"/>
                      <a:pt x="60" y="56"/>
                    </a:cubicBezTo>
                    <a:cubicBezTo>
                      <a:pt x="60" y="68"/>
                      <a:pt x="50" y="78"/>
                      <a:pt x="37"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3" name="Group 232">
            <a:extLst>
              <a:ext uri="{FF2B5EF4-FFF2-40B4-BE49-F238E27FC236}">
                <a16:creationId xmlns="" xmlns:a16="http://schemas.microsoft.com/office/drawing/2014/main" id="{D0EDE1B8-68F1-4D0F-8E7A-5016C543C68D}"/>
              </a:ext>
            </a:extLst>
          </p:cNvPr>
          <p:cNvGrpSpPr/>
          <p:nvPr/>
        </p:nvGrpSpPr>
        <p:grpSpPr>
          <a:xfrm>
            <a:off x="7792769" y="4001740"/>
            <a:ext cx="3367086" cy="192786"/>
            <a:chOff x="7792769" y="3976340"/>
            <a:chExt cx="3367086" cy="192786"/>
          </a:xfrm>
        </p:grpSpPr>
        <p:grpSp>
          <p:nvGrpSpPr>
            <p:cNvPr id="313" name="Group 312">
              <a:extLst>
                <a:ext uri="{FF2B5EF4-FFF2-40B4-BE49-F238E27FC236}">
                  <a16:creationId xmlns="" xmlns:a16="http://schemas.microsoft.com/office/drawing/2014/main" id="{82025C70-24C6-4C4C-9C95-644DB0A2A6CC}"/>
                </a:ext>
              </a:extLst>
            </p:cNvPr>
            <p:cNvGrpSpPr/>
            <p:nvPr/>
          </p:nvGrpSpPr>
          <p:grpSpPr>
            <a:xfrm>
              <a:off x="8020293" y="3996121"/>
              <a:ext cx="3139562" cy="155828"/>
              <a:chOff x="1296708" y="2110188"/>
              <a:chExt cx="3139562" cy="155828"/>
            </a:xfrm>
          </p:grpSpPr>
          <p:cxnSp>
            <p:nvCxnSpPr>
              <p:cNvPr id="317" name="Straight Connector 316">
                <a:extLst>
                  <a:ext uri="{FF2B5EF4-FFF2-40B4-BE49-F238E27FC236}">
                    <a16:creationId xmlns="" xmlns:a16="http://schemas.microsoft.com/office/drawing/2014/main" id="{A4F39FF7-6ED6-4951-98BF-FF3F02071E92}"/>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18" name="Rectangle 317">
                <a:extLst>
                  <a:ext uri="{FF2B5EF4-FFF2-40B4-BE49-F238E27FC236}">
                    <a16:creationId xmlns="" xmlns:a16="http://schemas.microsoft.com/office/drawing/2014/main" id="{DB3CDDDE-6A7B-451C-8609-475F2A5F188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Network</a:t>
                </a:r>
              </a:p>
            </p:txBody>
          </p:sp>
        </p:grpSp>
        <p:grpSp>
          <p:nvGrpSpPr>
            <p:cNvPr id="314" name="Group 313">
              <a:extLst>
                <a:ext uri="{FF2B5EF4-FFF2-40B4-BE49-F238E27FC236}">
                  <a16:creationId xmlns="" xmlns:a16="http://schemas.microsoft.com/office/drawing/2014/main" id="{E677750C-3059-4C48-A8F0-D44767325C26}"/>
                </a:ext>
              </a:extLst>
            </p:cNvPr>
            <p:cNvGrpSpPr/>
            <p:nvPr/>
          </p:nvGrpSpPr>
          <p:grpSpPr>
            <a:xfrm>
              <a:off x="7792769" y="3976340"/>
              <a:ext cx="225863" cy="192786"/>
              <a:chOff x="5715000" y="3984106"/>
              <a:chExt cx="663575" cy="580140"/>
            </a:xfrm>
            <a:solidFill>
              <a:schemeClr val="bg1"/>
            </a:solidFill>
          </p:grpSpPr>
          <p:sp>
            <p:nvSpPr>
              <p:cNvPr id="315" name="Freeform 77">
                <a:extLst>
                  <a:ext uri="{FF2B5EF4-FFF2-40B4-BE49-F238E27FC236}">
                    <a16:creationId xmlns="" xmlns:a16="http://schemas.microsoft.com/office/drawing/2014/main" id="{9E987DCD-0105-44FF-A315-0644615D8508}"/>
                  </a:ext>
                </a:extLst>
              </p:cNvPr>
              <p:cNvSpPr>
                <a:spLocks noEditPoints="1"/>
              </p:cNvSpPr>
              <p:nvPr/>
            </p:nvSpPr>
            <p:spPr bwMode="auto">
              <a:xfrm>
                <a:off x="5903913" y="4208646"/>
                <a:ext cx="285750" cy="355600"/>
              </a:xfrm>
              <a:custGeom>
                <a:avLst/>
                <a:gdLst/>
                <a:ahLst/>
                <a:cxnLst>
                  <a:cxn ang="0">
                    <a:pos x="38" y="0"/>
                  </a:cxn>
                  <a:cxn ang="0">
                    <a:pos x="65" y="27"/>
                  </a:cxn>
                  <a:cxn ang="0">
                    <a:pos x="65" y="28"/>
                  </a:cxn>
                  <a:cxn ang="0">
                    <a:pos x="65" y="35"/>
                  </a:cxn>
                  <a:cxn ang="0">
                    <a:pos x="76" y="47"/>
                  </a:cxn>
                  <a:cxn ang="0">
                    <a:pos x="76" y="83"/>
                  </a:cxn>
                  <a:cxn ang="0">
                    <a:pos x="64" y="95"/>
                  </a:cxn>
                  <a:cxn ang="0">
                    <a:pos x="12" y="95"/>
                  </a:cxn>
                  <a:cxn ang="0">
                    <a:pos x="0" y="83"/>
                  </a:cxn>
                  <a:cxn ang="0">
                    <a:pos x="0" y="47"/>
                  </a:cxn>
                  <a:cxn ang="0">
                    <a:pos x="11" y="35"/>
                  </a:cxn>
                  <a:cxn ang="0">
                    <a:pos x="11" y="28"/>
                  </a:cxn>
                  <a:cxn ang="0">
                    <a:pos x="38" y="0"/>
                  </a:cxn>
                  <a:cxn ang="0">
                    <a:pos x="52" y="35"/>
                  </a:cxn>
                  <a:cxn ang="0">
                    <a:pos x="52" y="28"/>
                  </a:cxn>
                  <a:cxn ang="0">
                    <a:pos x="52" y="27"/>
                  </a:cxn>
                  <a:cxn ang="0">
                    <a:pos x="38" y="14"/>
                  </a:cxn>
                  <a:cxn ang="0">
                    <a:pos x="24" y="28"/>
                  </a:cxn>
                  <a:cxn ang="0">
                    <a:pos x="24" y="35"/>
                  </a:cxn>
                  <a:cxn ang="0">
                    <a:pos x="30" y="35"/>
                  </a:cxn>
                  <a:cxn ang="0">
                    <a:pos x="52" y="35"/>
                  </a:cxn>
                  <a:cxn ang="0">
                    <a:pos x="38" y="47"/>
                  </a:cxn>
                  <a:cxn ang="0">
                    <a:pos x="50" y="59"/>
                  </a:cxn>
                  <a:cxn ang="0">
                    <a:pos x="44" y="69"/>
                  </a:cxn>
                  <a:cxn ang="0">
                    <a:pos x="44" y="77"/>
                  </a:cxn>
                  <a:cxn ang="0">
                    <a:pos x="32" y="77"/>
                  </a:cxn>
                  <a:cxn ang="0">
                    <a:pos x="32" y="69"/>
                  </a:cxn>
                  <a:cxn ang="0">
                    <a:pos x="26" y="59"/>
                  </a:cxn>
                  <a:cxn ang="0">
                    <a:pos x="38" y="47"/>
                  </a:cxn>
                </a:cxnLst>
                <a:rect l="0" t="0" r="r" b="b"/>
                <a:pathLst>
                  <a:path w="76" h="95">
                    <a:moveTo>
                      <a:pt x="38" y="0"/>
                    </a:moveTo>
                    <a:cubicBezTo>
                      <a:pt x="53" y="0"/>
                      <a:pt x="65" y="12"/>
                      <a:pt x="65" y="27"/>
                    </a:cubicBezTo>
                    <a:cubicBezTo>
                      <a:pt x="65" y="27"/>
                      <a:pt x="65" y="28"/>
                      <a:pt x="65" y="28"/>
                    </a:cubicBezTo>
                    <a:cubicBezTo>
                      <a:pt x="65" y="35"/>
                      <a:pt x="65" y="35"/>
                      <a:pt x="65" y="35"/>
                    </a:cubicBezTo>
                    <a:cubicBezTo>
                      <a:pt x="71" y="36"/>
                      <a:pt x="76" y="41"/>
                      <a:pt x="76" y="47"/>
                    </a:cubicBezTo>
                    <a:cubicBezTo>
                      <a:pt x="76" y="83"/>
                      <a:pt x="76" y="83"/>
                      <a:pt x="76" y="83"/>
                    </a:cubicBezTo>
                    <a:cubicBezTo>
                      <a:pt x="76" y="89"/>
                      <a:pt x="71" y="95"/>
                      <a:pt x="64" y="95"/>
                    </a:cubicBezTo>
                    <a:cubicBezTo>
                      <a:pt x="12" y="95"/>
                      <a:pt x="12" y="95"/>
                      <a:pt x="12" y="95"/>
                    </a:cubicBezTo>
                    <a:cubicBezTo>
                      <a:pt x="5" y="95"/>
                      <a:pt x="0" y="89"/>
                      <a:pt x="0" y="83"/>
                    </a:cubicBezTo>
                    <a:cubicBezTo>
                      <a:pt x="0" y="47"/>
                      <a:pt x="0" y="47"/>
                      <a:pt x="0" y="47"/>
                    </a:cubicBezTo>
                    <a:cubicBezTo>
                      <a:pt x="0" y="41"/>
                      <a:pt x="5" y="36"/>
                      <a:pt x="11" y="35"/>
                    </a:cubicBezTo>
                    <a:cubicBezTo>
                      <a:pt x="11" y="28"/>
                      <a:pt x="11" y="28"/>
                      <a:pt x="11" y="28"/>
                    </a:cubicBezTo>
                    <a:cubicBezTo>
                      <a:pt x="11" y="13"/>
                      <a:pt x="23" y="0"/>
                      <a:pt x="38" y="0"/>
                    </a:cubicBezTo>
                    <a:moveTo>
                      <a:pt x="52" y="35"/>
                    </a:moveTo>
                    <a:cubicBezTo>
                      <a:pt x="52" y="28"/>
                      <a:pt x="52" y="28"/>
                      <a:pt x="52" y="28"/>
                    </a:cubicBezTo>
                    <a:cubicBezTo>
                      <a:pt x="52" y="27"/>
                      <a:pt x="52" y="27"/>
                      <a:pt x="52" y="27"/>
                    </a:cubicBezTo>
                    <a:cubicBezTo>
                      <a:pt x="52" y="20"/>
                      <a:pt x="46" y="14"/>
                      <a:pt x="38" y="14"/>
                    </a:cubicBezTo>
                    <a:cubicBezTo>
                      <a:pt x="30" y="14"/>
                      <a:pt x="24" y="20"/>
                      <a:pt x="24" y="28"/>
                    </a:cubicBezTo>
                    <a:cubicBezTo>
                      <a:pt x="24" y="35"/>
                      <a:pt x="24" y="35"/>
                      <a:pt x="24" y="35"/>
                    </a:cubicBezTo>
                    <a:cubicBezTo>
                      <a:pt x="30" y="35"/>
                      <a:pt x="30" y="35"/>
                      <a:pt x="30" y="35"/>
                    </a:cubicBezTo>
                    <a:lnTo>
                      <a:pt x="52" y="35"/>
                    </a:lnTo>
                    <a:close/>
                    <a:moveTo>
                      <a:pt x="38" y="47"/>
                    </a:moveTo>
                    <a:cubicBezTo>
                      <a:pt x="45" y="47"/>
                      <a:pt x="50" y="53"/>
                      <a:pt x="50" y="59"/>
                    </a:cubicBezTo>
                    <a:cubicBezTo>
                      <a:pt x="50" y="64"/>
                      <a:pt x="48" y="67"/>
                      <a:pt x="44" y="69"/>
                    </a:cubicBezTo>
                    <a:cubicBezTo>
                      <a:pt x="44" y="77"/>
                      <a:pt x="44" y="77"/>
                      <a:pt x="44" y="77"/>
                    </a:cubicBezTo>
                    <a:cubicBezTo>
                      <a:pt x="44" y="85"/>
                      <a:pt x="32" y="85"/>
                      <a:pt x="32" y="77"/>
                    </a:cubicBezTo>
                    <a:cubicBezTo>
                      <a:pt x="32" y="74"/>
                      <a:pt x="32" y="72"/>
                      <a:pt x="32" y="69"/>
                    </a:cubicBezTo>
                    <a:cubicBezTo>
                      <a:pt x="29" y="67"/>
                      <a:pt x="26" y="63"/>
                      <a:pt x="26" y="59"/>
                    </a:cubicBezTo>
                    <a:cubicBezTo>
                      <a:pt x="26" y="52"/>
                      <a:pt x="32" y="47"/>
                      <a:pt x="38"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16" name="Freeform 5">
                <a:extLst>
                  <a:ext uri="{FF2B5EF4-FFF2-40B4-BE49-F238E27FC236}">
                    <a16:creationId xmlns="" xmlns:a16="http://schemas.microsoft.com/office/drawing/2014/main" id="{6EE307F9-CDE5-48AD-AADF-A96243D69D13}"/>
                  </a:ext>
                </a:extLst>
              </p:cNvPr>
              <p:cNvSpPr>
                <a:spLocks/>
              </p:cNvSpPr>
              <p:nvPr/>
            </p:nvSpPr>
            <p:spPr bwMode="auto">
              <a:xfrm>
                <a:off x="5715000" y="3984106"/>
                <a:ext cx="663575" cy="379413"/>
              </a:xfrm>
              <a:custGeom>
                <a:avLst/>
                <a:gdLst/>
                <a:ahLst/>
                <a:cxnLst>
                  <a:cxn ang="0">
                    <a:pos x="152" y="52"/>
                  </a:cxn>
                  <a:cxn ang="0">
                    <a:pos x="151" y="52"/>
                  </a:cxn>
                  <a:cxn ang="0">
                    <a:pos x="117" y="20"/>
                  </a:cxn>
                  <a:cxn ang="0">
                    <a:pos x="101" y="24"/>
                  </a:cxn>
                  <a:cxn ang="0">
                    <a:pos x="63" y="0"/>
                  </a:cxn>
                  <a:cxn ang="0">
                    <a:pos x="22" y="41"/>
                  </a:cxn>
                  <a:cxn ang="0">
                    <a:pos x="22" y="48"/>
                  </a:cxn>
                  <a:cxn ang="0">
                    <a:pos x="0" y="74"/>
                  </a:cxn>
                  <a:cxn ang="0">
                    <a:pos x="26" y="101"/>
                  </a:cxn>
                  <a:cxn ang="0">
                    <a:pos x="45" y="101"/>
                  </a:cxn>
                  <a:cxn ang="0">
                    <a:pos x="44" y="92"/>
                  </a:cxn>
                  <a:cxn ang="0">
                    <a:pos x="57" y="61"/>
                  </a:cxn>
                  <a:cxn ang="0">
                    <a:pos x="88" y="48"/>
                  </a:cxn>
                  <a:cxn ang="0">
                    <a:pos x="119" y="61"/>
                  </a:cxn>
                  <a:cxn ang="0">
                    <a:pos x="132" y="92"/>
                  </a:cxn>
                  <a:cxn ang="0">
                    <a:pos x="131" y="101"/>
                  </a:cxn>
                  <a:cxn ang="0">
                    <a:pos x="152" y="101"/>
                  </a:cxn>
                  <a:cxn ang="0">
                    <a:pos x="177" y="76"/>
                  </a:cxn>
                  <a:cxn ang="0">
                    <a:pos x="152" y="52"/>
                  </a:cxn>
                </a:cxnLst>
                <a:rect l="0" t="0" r="r" b="b"/>
                <a:pathLst>
                  <a:path w="177" h="101">
                    <a:moveTo>
                      <a:pt x="152" y="52"/>
                    </a:moveTo>
                    <a:cubicBezTo>
                      <a:pt x="152" y="52"/>
                      <a:pt x="151" y="52"/>
                      <a:pt x="151" y="52"/>
                    </a:cubicBezTo>
                    <a:cubicBezTo>
                      <a:pt x="150" y="34"/>
                      <a:pt x="135" y="20"/>
                      <a:pt x="117" y="20"/>
                    </a:cubicBezTo>
                    <a:cubicBezTo>
                      <a:pt x="111" y="20"/>
                      <a:pt x="106" y="22"/>
                      <a:pt x="101" y="24"/>
                    </a:cubicBezTo>
                    <a:cubicBezTo>
                      <a:pt x="95" y="10"/>
                      <a:pt x="80" y="0"/>
                      <a:pt x="63" y="0"/>
                    </a:cubicBezTo>
                    <a:cubicBezTo>
                      <a:pt x="40" y="0"/>
                      <a:pt x="22" y="18"/>
                      <a:pt x="22" y="41"/>
                    </a:cubicBezTo>
                    <a:cubicBezTo>
                      <a:pt x="22" y="43"/>
                      <a:pt x="22" y="46"/>
                      <a:pt x="22" y="48"/>
                    </a:cubicBezTo>
                    <a:cubicBezTo>
                      <a:pt x="10" y="50"/>
                      <a:pt x="0" y="61"/>
                      <a:pt x="0" y="74"/>
                    </a:cubicBezTo>
                    <a:cubicBezTo>
                      <a:pt x="0" y="89"/>
                      <a:pt x="12" y="101"/>
                      <a:pt x="26" y="101"/>
                    </a:cubicBezTo>
                    <a:cubicBezTo>
                      <a:pt x="45" y="101"/>
                      <a:pt x="45" y="101"/>
                      <a:pt x="45" y="101"/>
                    </a:cubicBezTo>
                    <a:cubicBezTo>
                      <a:pt x="44" y="98"/>
                      <a:pt x="44" y="95"/>
                      <a:pt x="44" y="92"/>
                    </a:cubicBezTo>
                    <a:cubicBezTo>
                      <a:pt x="44" y="81"/>
                      <a:pt x="49" y="69"/>
                      <a:pt x="57" y="61"/>
                    </a:cubicBezTo>
                    <a:cubicBezTo>
                      <a:pt x="65" y="53"/>
                      <a:pt x="76" y="48"/>
                      <a:pt x="88" y="48"/>
                    </a:cubicBezTo>
                    <a:cubicBezTo>
                      <a:pt x="100" y="48"/>
                      <a:pt x="111" y="53"/>
                      <a:pt x="119" y="61"/>
                    </a:cubicBezTo>
                    <a:cubicBezTo>
                      <a:pt x="128" y="69"/>
                      <a:pt x="132" y="80"/>
                      <a:pt x="132" y="92"/>
                    </a:cubicBezTo>
                    <a:cubicBezTo>
                      <a:pt x="132" y="95"/>
                      <a:pt x="132" y="98"/>
                      <a:pt x="131" y="101"/>
                    </a:cubicBezTo>
                    <a:cubicBezTo>
                      <a:pt x="152" y="101"/>
                      <a:pt x="152" y="101"/>
                      <a:pt x="152" y="101"/>
                    </a:cubicBezTo>
                    <a:cubicBezTo>
                      <a:pt x="166" y="101"/>
                      <a:pt x="177" y="90"/>
                      <a:pt x="177" y="76"/>
                    </a:cubicBezTo>
                    <a:cubicBezTo>
                      <a:pt x="177" y="63"/>
                      <a:pt x="166" y="52"/>
                      <a:pt x="15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4" name="Group 233">
            <a:extLst>
              <a:ext uri="{FF2B5EF4-FFF2-40B4-BE49-F238E27FC236}">
                <a16:creationId xmlns="" xmlns:a16="http://schemas.microsoft.com/office/drawing/2014/main" id="{1AB6EB2B-2C04-46BC-B6B9-EBB63FD17EEB}"/>
              </a:ext>
            </a:extLst>
          </p:cNvPr>
          <p:cNvGrpSpPr/>
          <p:nvPr/>
        </p:nvGrpSpPr>
        <p:grpSpPr>
          <a:xfrm>
            <a:off x="1054507" y="4789472"/>
            <a:ext cx="2368143" cy="420674"/>
            <a:chOff x="1054507" y="4764072"/>
            <a:chExt cx="2368143" cy="420674"/>
          </a:xfrm>
        </p:grpSpPr>
        <p:grpSp>
          <p:nvGrpSpPr>
            <p:cNvPr id="305" name="Group 304">
              <a:extLst>
                <a:ext uri="{FF2B5EF4-FFF2-40B4-BE49-F238E27FC236}">
                  <a16:creationId xmlns="" xmlns:a16="http://schemas.microsoft.com/office/drawing/2014/main" id="{C2B01F9F-8FF7-45E8-BE53-F4EA8CE9909B}"/>
                </a:ext>
              </a:extLst>
            </p:cNvPr>
            <p:cNvGrpSpPr/>
            <p:nvPr/>
          </p:nvGrpSpPr>
          <p:grpSpPr>
            <a:xfrm>
              <a:off x="1224262" y="4947946"/>
              <a:ext cx="2086621" cy="236800"/>
              <a:chOff x="1224263" y="4947941"/>
              <a:chExt cx="1997719" cy="202187"/>
            </a:xfrm>
          </p:grpSpPr>
          <p:sp>
            <p:nvSpPr>
              <p:cNvPr id="311" name="Rectangle 310">
                <a:extLst>
                  <a:ext uri="{FF2B5EF4-FFF2-40B4-BE49-F238E27FC236}">
                    <a16:creationId xmlns="" xmlns:a16="http://schemas.microsoft.com/office/drawing/2014/main" id="{3D0221C1-BA0A-4D8D-9C11-5C933D00DA72}"/>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Log Analytics Workspace</a:t>
                </a:r>
              </a:p>
            </p:txBody>
          </p:sp>
          <p:sp>
            <p:nvSpPr>
              <p:cNvPr id="312" name="Rectangle 311">
                <a:extLst>
                  <a:ext uri="{FF2B5EF4-FFF2-40B4-BE49-F238E27FC236}">
                    <a16:creationId xmlns="" xmlns:a16="http://schemas.microsoft.com/office/drawing/2014/main" id="{35CFB401-3ECC-4F50-A8DA-09EA2E8C7809}"/>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Activity Logs</a:t>
                </a:r>
              </a:p>
            </p:txBody>
          </p:sp>
        </p:grpSp>
        <p:grpSp>
          <p:nvGrpSpPr>
            <p:cNvPr id="306" name="Group 305">
              <a:extLst>
                <a:ext uri="{FF2B5EF4-FFF2-40B4-BE49-F238E27FC236}">
                  <a16:creationId xmlns="" xmlns:a16="http://schemas.microsoft.com/office/drawing/2014/main" id="{5870D39F-00A7-4701-AA5E-06CE039AFF8B}"/>
                </a:ext>
              </a:extLst>
            </p:cNvPr>
            <p:cNvGrpSpPr/>
            <p:nvPr/>
          </p:nvGrpSpPr>
          <p:grpSpPr>
            <a:xfrm>
              <a:off x="1054507" y="4764072"/>
              <a:ext cx="2368143" cy="153727"/>
              <a:chOff x="1054507" y="4764072"/>
              <a:chExt cx="2368143" cy="153727"/>
            </a:xfrm>
          </p:grpSpPr>
          <p:grpSp>
            <p:nvGrpSpPr>
              <p:cNvPr id="307" name="Group 306">
                <a:extLst>
                  <a:ext uri="{FF2B5EF4-FFF2-40B4-BE49-F238E27FC236}">
                    <a16:creationId xmlns="" xmlns:a16="http://schemas.microsoft.com/office/drawing/2014/main" id="{DB803299-27FB-4036-BE9F-AB56ED7A5D6F}"/>
                  </a:ext>
                </a:extLst>
              </p:cNvPr>
              <p:cNvGrpSpPr/>
              <p:nvPr/>
            </p:nvGrpSpPr>
            <p:grpSpPr>
              <a:xfrm>
                <a:off x="1205240" y="4764072"/>
                <a:ext cx="2217410" cy="144655"/>
                <a:chOff x="1237953" y="2049432"/>
                <a:chExt cx="3198317" cy="208646"/>
              </a:xfrm>
            </p:grpSpPr>
            <p:cxnSp>
              <p:nvCxnSpPr>
                <p:cNvPr id="309" name="Straight Connector 308">
                  <a:extLst>
                    <a:ext uri="{FF2B5EF4-FFF2-40B4-BE49-F238E27FC236}">
                      <a16:creationId xmlns="" xmlns:a16="http://schemas.microsoft.com/office/drawing/2014/main" id="{748C71C8-084B-4D0F-AE2A-7D3385AC48E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Rectangle 309">
                  <a:extLst>
                    <a:ext uri="{FF2B5EF4-FFF2-40B4-BE49-F238E27FC236}">
                      <a16:creationId xmlns="" xmlns:a16="http://schemas.microsoft.com/office/drawing/2014/main" id="{6AE16560-94AD-4652-BFC6-58A698C2176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Logging &amp; Auditing</a:t>
                  </a:r>
                </a:p>
              </p:txBody>
            </p:sp>
          </p:grpSp>
          <p:sp>
            <p:nvSpPr>
              <p:cNvPr id="308" name="Freeform 24">
                <a:extLst>
                  <a:ext uri="{FF2B5EF4-FFF2-40B4-BE49-F238E27FC236}">
                    <a16:creationId xmlns="" xmlns:a16="http://schemas.microsoft.com/office/drawing/2014/main" id="{43F387B8-C06B-4D14-BF30-526A0017AEB2}"/>
                  </a:ext>
                </a:extLst>
              </p:cNvPr>
              <p:cNvSpPr>
                <a:spLocks noEditPoints="1"/>
              </p:cNvSpPr>
              <p:nvPr/>
            </p:nvSpPr>
            <p:spPr bwMode="auto">
              <a:xfrm>
                <a:off x="1054507" y="4771258"/>
                <a:ext cx="157550" cy="146541"/>
              </a:xfrm>
              <a:custGeom>
                <a:avLst/>
                <a:gdLst/>
                <a:ahLst/>
                <a:cxnLst>
                  <a:cxn ang="0">
                    <a:pos x="141" y="16"/>
                  </a:cxn>
                  <a:cxn ang="0">
                    <a:pos x="145" y="28"/>
                  </a:cxn>
                  <a:cxn ang="0">
                    <a:pos x="25" y="36"/>
                  </a:cxn>
                  <a:cxn ang="0">
                    <a:pos x="0" y="4"/>
                  </a:cxn>
                  <a:cxn ang="0">
                    <a:pos x="50" y="0"/>
                  </a:cxn>
                  <a:cxn ang="0">
                    <a:pos x="57" y="13"/>
                  </a:cxn>
                  <a:cxn ang="0">
                    <a:pos x="36" y="35"/>
                  </a:cxn>
                  <a:cxn ang="0">
                    <a:pos x="176" y="38"/>
                  </a:cxn>
                  <a:cxn ang="0">
                    <a:pos x="151" y="58"/>
                  </a:cxn>
                  <a:cxn ang="0">
                    <a:pos x="108" y="86"/>
                  </a:cxn>
                  <a:cxn ang="0">
                    <a:pos x="104" y="103"/>
                  </a:cxn>
                  <a:cxn ang="0">
                    <a:pos x="3" y="118"/>
                  </a:cxn>
                  <a:cxn ang="0">
                    <a:pos x="31" y="38"/>
                  </a:cxn>
                  <a:cxn ang="0">
                    <a:pos x="155" y="93"/>
                  </a:cxn>
                  <a:cxn ang="0">
                    <a:pos x="133" y="94"/>
                  </a:cxn>
                  <a:cxn ang="0">
                    <a:pos x="137" y="82"/>
                  </a:cxn>
                  <a:cxn ang="0">
                    <a:pos x="155" y="86"/>
                  </a:cxn>
                  <a:cxn ang="0">
                    <a:pos x="137" y="64"/>
                  </a:cxn>
                  <a:cxn ang="0">
                    <a:pos x="173" y="86"/>
                  </a:cxn>
                  <a:cxn ang="0">
                    <a:pos x="161" y="95"/>
                  </a:cxn>
                  <a:cxn ang="0">
                    <a:pos x="151" y="76"/>
                  </a:cxn>
                  <a:cxn ang="0">
                    <a:pos x="127" y="86"/>
                  </a:cxn>
                  <a:cxn ang="0">
                    <a:pos x="115" y="95"/>
                  </a:cxn>
                  <a:cxn ang="0">
                    <a:pos x="137" y="64"/>
                  </a:cxn>
                  <a:cxn ang="0">
                    <a:pos x="150" y="109"/>
                  </a:cxn>
                  <a:cxn ang="0">
                    <a:pos x="147" y="121"/>
                  </a:cxn>
                  <a:cxn ang="0">
                    <a:pos x="140" y="131"/>
                  </a:cxn>
                  <a:cxn ang="0">
                    <a:pos x="137" y="121"/>
                  </a:cxn>
                  <a:cxn ang="0">
                    <a:pos x="113" y="100"/>
                  </a:cxn>
                  <a:cxn ang="0">
                    <a:pos x="177" y="103"/>
                  </a:cxn>
                  <a:cxn ang="0">
                    <a:pos x="174" y="139"/>
                  </a:cxn>
                  <a:cxn ang="0">
                    <a:pos x="111" y="137"/>
                  </a:cxn>
                  <a:cxn ang="0">
                    <a:pos x="113" y="100"/>
                  </a:cxn>
                </a:cxnLst>
                <a:rect l="0" t="0" r="r" b="b"/>
                <a:pathLst>
                  <a:path w="177" h="139">
                    <a:moveTo>
                      <a:pt x="61" y="16"/>
                    </a:moveTo>
                    <a:cubicBezTo>
                      <a:pt x="141" y="16"/>
                      <a:pt x="141" y="16"/>
                      <a:pt x="141" y="16"/>
                    </a:cubicBezTo>
                    <a:cubicBezTo>
                      <a:pt x="143" y="16"/>
                      <a:pt x="145" y="18"/>
                      <a:pt x="145" y="21"/>
                    </a:cubicBezTo>
                    <a:cubicBezTo>
                      <a:pt x="145" y="28"/>
                      <a:pt x="145" y="28"/>
                      <a:pt x="145" y="28"/>
                    </a:cubicBezTo>
                    <a:cubicBezTo>
                      <a:pt x="36" y="28"/>
                      <a:pt x="36" y="28"/>
                      <a:pt x="36" y="28"/>
                    </a:cubicBezTo>
                    <a:cubicBezTo>
                      <a:pt x="31" y="28"/>
                      <a:pt x="26" y="31"/>
                      <a:pt x="25" y="36"/>
                    </a:cubicBezTo>
                    <a:cubicBezTo>
                      <a:pt x="0" y="100"/>
                      <a:pt x="0" y="100"/>
                      <a:pt x="0" y="100"/>
                    </a:cubicBezTo>
                    <a:cubicBezTo>
                      <a:pt x="0" y="4"/>
                      <a:pt x="0" y="4"/>
                      <a:pt x="0" y="4"/>
                    </a:cubicBezTo>
                    <a:cubicBezTo>
                      <a:pt x="0" y="2"/>
                      <a:pt x="2" y="0"/>
                      <a:pt x="4" y="0"/>
                    </a:cubicBezTo>
                    <a:cubicBezTo>
                      <a:pt x="50" y="0"/>
                      <a:pt x="50" y="0"/>
                      <a:pt x="50" y="0"/>
                    </a:cubicBezTo>
                    <a:cubicBezTo>
                      <a:pt x="52" y="0"/>
                      <a:pt x="53" y="2"/>
                      <a:pt x="54" y="4"/>
                    </a:cubicBezTo>
                    <a:cubicBezTo>
                      <a:pt x="57" y="13"/>
                      <a:pt x="57" y="13"/>
                      <a:pt x="57" y="13"/>
                    </a:cubicBezTo>
                    <a:cubicBezTo>
                      <a:pt x="58" y="15"/>
                      <a:pt x="59" y="16"/>
                      <a:pt x="61" y="16"/>
                    </a:cubicBezTo>
                    <a:moveTo>
                      <a:pt x="36" y="35"/>
                    </a:moveTo>
                    <a:cubicBezTo>
                      <a:pt x="174" y="35"/>
                      <a:pt x="174" y="35"/>
                      <a:pt x="174" y="35"/>
                    </a:cubicBezTo>
                    <a:cubicBezTo>
                      <a:pt x="176" y="35"/>
                      <a:pt x="177" y="36"/>
                      <a:pt x="176" y="38"/>
                    </a:cubicBezTo>
                    <a:cubicBezTo>
                      <a:pt x="167" y="62"/>
                      <a:pt x="167" y="62"/>
                      <a:pt x="167" y="62"/>
                    </a:cubicBezTo>
                    <a:cubicBezTo>
                      <a:pt x="162" y="59"/>
                      <a:pt x="157" y="58"/>
                      <a:pt x="151" y="58"/>
                    </a:cubicBezTo>
                    <a:cubicBezTo>
                      <a:pt x="137" y="58"/>
                      <a:pt x="137" y="58"/>
                      <a:pt x="137" y="58"/>
                    </a:cubicBezTo>
                    <a:cubicBezTo>
                      <a:pt x="121" y="58"/>
                      <a:pt x="108" y="70"/>
                      <a:pt x="108" y="86"/>
                    </a:cubicBezTo>
                    <a:cubicBezTo>
                      <a:pt x="108" y="96"/>
                      <a:pt x="108" y="96"/>
                      <a:pt x="108" y="96"/>
                    </a:cubicBezTo>
                    <a:cubicBezTo>
                      <a:pt x="106" y="97"/>
                      <a:pt x="104" y="100"/>
                      <a:pt x="104" y="103"/>
                    </a:cubicBezTo>
                    <a:cubicBezTo>
                      <a:pt x="104" y="118"/>
                      <a:pt x="104" y="118"/>
                      <a:pt x="104" y="118"/>
                    </a:cubicBezTo>
                    <a:cubicBezTo>
                      <a:pt x="3" y="118"/>
                      <a:pt x="3" y="118"/>
                      <a:pt x="3" y="118"/>
                    </a:cubicBezTo>
                    <a:cubicBezTo>
                      <a:pt x="2" y="118"/>
                      <a:pt x="1" y="117"/>
                      <a:pt x="1" y="115"/>
                    </a:cubicBezTo>
                    <a:cubicBezTo>
                      <a:pt x="31" y="38"/>
                      <a:pt x="31" y="38"/>
                      <a:pt x="31" y="38"/>
                    </a:cubicBezTo>
                    <a:cubicBezTo>
                      <a:pt x="32" y="36"/>
                      <a:pt x="34" y="35"/>
                      <a:pt x="36" y="35"/>
                    </a:cubicBezTo>
                    <a:moveTo>
                      <a:pt x="155" y="93"/>
                    </a:moveTo>
                    <a:cubicBezTo>
                      <a:pt x="154" y="94"/>
                      <a:pt x="154" y="94"/>
                      <a:pt x="154" y="94"/>
                    </a:cubicBezTo>
                    <a:cubicBezTo>
                      <a:pt x="133" y="94"/>
                      <a:pt x="133" y="94"/>
                      <a:pt x="133" y="94"/>
                    </a:cubicBezTo>
                    <a:cubicBezTo>
                      <a:pt x="133" y="86"/>
                      <a:pt x="133" y="86"/>
                      <a:pt x="133" y="86"/>
                    </a:cubicBezTo>
                    <a:cubicBezTo>
                      <a:pt x="133" y="84"/>
                      <a:pt x="135" y="82"/>
                      <a:pt x="137" y="82"/>
                    </a:cubicBezTo>
                    <a:cubicBezTo>
                      <a:pt x="151" y="82"/>
                      <a:pt x="151" y="82"/>
                      <a:pt x="151" y="82"/>
                    </a:cubicBezTo>
                    <a:cubicBezTo>
                      <a:pt x="153" y="82"/>
                      <a:pt x="155" y="84"/>
                      <a:pt x="155" y="86"/>
                    </a:cubicBezTo>
                    <a:lnTo>
                      <a:pt x="155" y="93"/>
                    </a:lnTo>
                    <a:close/>
                    <a:moveTo>
                      <a:pt x="137" y="64"/>
                    </a:moveTo>
                    <a:cubicBezTo>
                      <a:pt x="151" y="64"/>
                      <a:pt x="151" y="64"/>
                      <a:pt x="151" y="64"/>
                    </a:cubicBezTo>
                    <a:cubicBezTo>
                      <a:pt x="163" y="64"/>
                      <a:pt x="173" y="74"/>
                      <a:pt x="173" y="86"/>
                    </a:cubicBezTo>
                    <a:cubicBezTo>
                      <a:pt x="173" y="95"/>
                      <a:pt x="173" y="95"/>
                      <a:pt x="173" y="95"/>
                    </a:cubicBezTo>
                    <a:cubicBezTo>
                      <a:pt x="161" y="95"/>
                      <a:pt x="161" y="95"/>
                      <a:pt x="161" y="95"/>
                    </a:cubicBezTo>
                    <a:cubicBezTo>
                      <a:pt x="161" y="86"/>
                      <a:pt x="161" y="86"/>
                      <a:pt x="161" y="86"/>
                    </a:cubicBezTo>
                    <a:cubicBezTo>
                      <a:pt x="161" y="81"/>
                      <a:pt x="156" y="76"/>
                      <a:pt x="151" y="76"/>
                    </a:cubicBezTo>
                    <a:cubicBezTo>
                      <a:pt x="137" y="76"/>
                      <a:pt x="137" y="76"/>
                      <a:pt x="137" y="76"/>
                    </a:cubicBezTo>
                    <a:cubicBezTo>
                      <a:pt x="131" y="76"/>
                      <a:pt x="127" y="81"/>
                      <a:pt x="127" y="86"/>
                    </a:cubicBezTo>
                    <a:cubicBezTo>
                      <a:pt x="127" y="95"/>
                      <a:pt x="127" y="95"/>
                      <a:pt x="127" y="95"/>
                    </a:cubicBezTo>
                    <a:cubicBezTo>
                      <a:pt x="115" y="95"/>
                      <a:pt x="115" y="95"/>
                      <a:pt x="115" y="95"/>
                    </a:cubicBezTo>
                    <a:cubicBezTo>
                      <a:pt x="115" y="86"/>
                      <a:pt x="115" y="86"/>
                      <a:pt x="115" y="86"/>
                    </a:cubicBezTo>
                    <a:cubicBezTo>
                      <a:pt x="115" y="74"/>
                      <a:pt x="125" y="64"/>
                      <a:pt x="137" y="64"/>
                    </a:cubicBezTo>
                    <a:moveTo>
                      <a:pt x="137" y="109"/>
                    </a:moveTo>
                    <a:cubicBezTo>
                      <a:pt x="150" y="109"/>
                      <a:pt x="150" y="109"/>
                      <a:pt x="150" y="109"/>
                    </a:cubicBezTo>
                    <a:cubicBezTo>
                      <a:pt x="150" y="121"/>
                      <a:pt x="150" y="121"/>
                      <a:pt x="150" y="121"/>
                    </a:cubicBezTo>
                    <a:cubicBezTo>
                      <a:pt x="147" y="121"/>
                      <a:pt x="147" y="121"/>
                      <a:pt x="147" y="121"/>
                    </a:cubicBezTo>
                    <a:cubicBezTo>
                      <a:pt x="147" y="131"/>
                      <a:pt x="147" y="131"/>
                      <a:pt x="147" y="131"/>
                    </a:cubicBezTo>
                    <a:cubicBezTo>
                      <a:pt x="140" y="131"/>
                      <a:pt x="140" y="131"/>
                      <a:pt x="140" y="131"/>
                    </a:cubicBezTo>
                    <a:cubicBezTo>
                      <a:pt x="140" y="121"/>
                      <a:pt x="140" y="121"/>
                      <a:pt x="140" y="121"/>
                    </a:cubicBezTo>
                    <a:cubicBezTo>
                      <a:pt x="137" y="121"/>
                      <a:pt x="137" y="121"/>
                      <a:pt x="137" y="121"/>
                    </a:cubicBezTo>
                    <a:lnTo>
                      <a:pt x="137" y="109"/>
                    </a:lnTo>
                    <a:close/>
                    <a:moveTo>
                      <a:pt x="113" y="100"/>
                    </a:moveTo>
                    <a:cubicBezTo>
                      <a:pt x="174" y="100"/>
                      <a:pt x="174" y="100"/>
                      <a:pt x="174" y="100"/>
                    </a:cubicBezTo>
                    <a:cubicBezTo>
                      <a:pt x="176" y="100"/>
                      <a:pt x="177" y="102"/>
                      <a:pt x="177" y="103"/>
                    </a:cubicBezTo>
                    <a:cubicBezTo>
                      <a:pt x="177" y="137"/>
                      <a:pt x="177" y="137"/>
                      <a:pt x="177" y="137"/>
                    </a:cubicBezTo>
                    <a:cubicBezTo>
                      <a:pt x="177" y="138"/>
                      <a:pt x="176" y="139"/>
                      <a:pt x="174" y="139"/>
                    </a:cubicBezTo>
                    <a:cubicBezTo>
                      <a:pt x="113" y="139"/>
                      <a:pt x="113" y="139"/>
                      <a:pt x="113" y="139"/>
                    </a:cubicBezTo>
                    <a:cubicBezTo>
                      <a:pt x="112" y="139"/>
                      <a:pt x="111" y="138"/>
                      <a:pt x="111" y="137"/>
                    </a:cubicBezTo>
                    <a:cubicBezTo>
                      <a:pt x="111" y="103"/>
                      <a:pt x="111" y="103"/>
                      <a:pt x="111" y="103"/>
                    </a:cubicBezTo>
                    <a:cubicBezTo>
                      <a:pt x="111" y="102"/>
                      <a:pt x="112" y="100"/>
                      <a:pt x="113" y="10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
        <p:nvSpPr>
          <p:cNvPr id="235" name="Rectangle 234">
            <a:extLst>
              <a:ext uri="{FF2B5EF4-FFF2-40B4-BE49-F238E27FC236}">
                <a16:creationId xmlns="" xmlns:a16="http://schemas.microsoft.com/office/drawing/2014/main" id="{2259F468-9B5F-440C-B7A5-13CD263A8B8C}"/>
              </a:ext>
            </a:extLst>
          </p:cNvPr>
          <p:cNvSpPr/>
          <p:nvPr/>
        </p:nvSpPr>
        <p:spPr>
          <a:xfrm>
            <a:off x="3780218" y="4973342"/>
            <a:ext cx="1025969"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Monitor</a:t>
            </a:r>
          </a:p>
        </p:txBody>
      </p:sp>
      <p:sp>
        <p:nvSpPr>
          <p:cNvPr id="236" name="Rectangle 235">
            <a:extLst>
              <a:ext uri="{FF2B5EF4-FFF2-40B4-BE49-F238E27FC236}">
                <a16:creationId xmlns="" xmlns:a16="http://schemas.microsoft.com/office/drawing/2014/main" id="{4AFD3E21-9FA8-4464-9040-55D6F68640CC}"/>
              </a:ext>
            </a:extLst>
          </p:cNvPr>
          <p:cNvSpPr/>
          <p:nvPr/>
        </p:nvSpPr>
        <p:spPr>
          <a:xfrm>
            <a:off x="4310545" y="524576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Sentinel</a:t>
            </a:r>
          </a:p>
        </p:txBody>
      </p:sp>
      <p:sp>
        <p:nvSpPr>
          <p:cNvPr id="237" name="Rectangle 236">
            <a:extLst>
              <a:ext uri="{FF2B5EF4-FFF2-40B4-BE49-F238E27FC236}">
                <a16:creationId xmlns="" xmlns:a16="http://schemas.microsoft.com/office/drawing/2014/main" id="{0B23FAEA-C77A-4E30-8D92-883154DEC62D}"/>
              </a:ext>
            </a:extLst>
          </p:cNvPr>
          <p:cNvSpPr/>
          <p:nvPr/>
        </p:nvSpPr>
        <p:spPr>
          <a:xfrm>
            <a:off x="4840871" y="497334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Security Center</a:t>
            </a:r>
          </a:p>
        </p:txBody>
      </p:sp>
      <p:grpSp>
        <p:nvGrpSpPr>
          <p:cNvPr id="238" name="Group 237">
            <a:extLst>
              <a:ext uri="{FF2B5EF4-FFF2-40B4-BE49-F238E27FC236}">
                <a16:creationId xmlns="" xmlns:a16="http://schemas.microsoft.com/office/drawing/2014/main" id="{A953BE81-995E-4049-B28A-4F2C5B101728}"/>
              </a:ext>
            </a:extLst>
          </p:cNvPr>
          <p:cNvGrpSpPr/>
          <p:nvPr/>
        </p:nvGrpSpPr>
        <p:grpSpPr>
          <a:xfrm>
            <a:off x="6336174" y="4973346"/>
            <a:ext cx="2086621" cy="236800"/>
            <a:chOff x="1224263" y="4947941"/>
            <a:chExt cx="1997719" cy="202187"/>
          </a:xfrm>
        </p:grpSpPr>
        <p:sp>
          <p:nvSpPr>
            <p:cNvPr id="303" name="Rectangle 302">
              <a:extLst>
                <a:ext uri="{FF2B5EF4-FFF2-40B4-BE49-F238E27FC236}">
                  <a16:creationId xmlns="" xmlns:a16="http://schemas.microsoft.com/office/drawing/2014/main" id="{C4F4757C-79B8-4BDD-AD6C-52CB172AC697}"/>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Tinfoil Vulnerability Scanning </a:t>
              </a:r>
            </a:p>
          </p:txBody>
        </p:sp>
        <p:sp>
          <p:nvSpPr>
            <p:cNvPr id="304" name="Rectangle 303">
              <a:extLst>
                <a:ext uri="{FF2B5EF4-FFF2-40B4-BE49-F238E27FC236}">
                  <a16:creationId xmlns="" xmlns:a16="http://schemas.microsoft.com/office/drawing/2014/main" id="{650D8E7C-2018-4960-A477-B376B3ABE428}"/>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Vulnerability Remediation</a:t>
              </a:r>
            </a:p>
          </p:txBody>
        </p:sp>
      </p:grpSp>
      <p:grpSp>
        <p:nvGrpSpPr>
          <p:cNvPr id="239" name="Group 238">
            <a:extLst>
              <a:ext uri="{FF2B5EF4-FFF2-40B4-BE49-F238E27FC236}">
                <a16:creationId xmlns="" xmlns:a16="http://schemas.microsoft.com/office/drawing/2014/main" id="{10D936BB-015C-49E3-9647-D2D92852B0EB}"/>
              </a:ext>
            </a:extLst>
          </p:cNvPr>
          <p:cNvGrpSpPr/>
          <p:nvPr/>
        </p:nvGrpSpPr>
        <p:grpSpPr>
          <a:xfrm>
            <a:off x="8892130" y="4973346"/>
            <a:ext cx="2147345" cy="236800"/>
            <a:chOff x="1224263" y="4947941"/>
            <a:chExt cx="2055856" cy="202187"/>
          </a:xfrm>
        </p:grpSpPr>
        <p:sp>
          <p:nvSpPr>
            <p:cNvPr id="301" name="Rectangle 300">
              <a:extLst>
                <a:ext uri="{FF2B5EF4-FFF2-40B4-BE49-F238E27FC236}">
                  <a16:creationId xmlns="" xmlns:a16="http://schemas.microsoft.com/office/drawing/2014/main" id="{7DCE0C87-6226-4DC0-AA3B-317785C3BD78}"/>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Policy</a:t>
              </a:r>
            </a:p>
          </p:txBody>
        </p:sp>
        <p:sp>
          <p:nvSpPr>
            <p:cNvPr id="302" name="Rectangle 301">
              <a:extLst>
                <a:ext uri="{FF2B5EF4-FFF2-40B4-BE49-F238E27FC236}">
                  <a16:creationId xmlns="" xmlns:a16="http://schemas.microsoft.com/office/drawing/2014/main" id="{19499537-11D5-40A6-BF52-FE5263E81CB6}"/>
                </a:ext>
              </a:extLst>
            </p:cNvPr>
            <p:cNvSpPr/>
            <p:nvPr/>
          </p:nvSpPr>
          <p:spPr>
            <a:xfrm>
              <a:off x="2239726" y="4947941"/>
              <a:ext cx="1040393"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Change Tracking</a:t>
              </a:r>
            </a:p>
          </p:txBody>
        </p:sp>
      </p:grpSp>
      <p:sp>
        <p:nvSpPr>
          <p:cNvPr id="240" name="Rectangle 239">
            <a:extLst>
              <a:ext uri="{FF2B5EF4-FFF2-40B4-BE49-F238E27FC236}">
                <a16:creationId xmlns="" xmlns:a16="http://schemas.microsoft.com/office/drawing/2014/main" id="{4843CD10-6C82-4CCE-84F3-8E2FF3399C8E}"/>
              </a:ext>
            </a:extLst>
          </p:cNvPr>
          <p:cNvSpPr/>
          <p:nvPr/>
        </p:nvSpPr>
        <p:spPr>
          <a:xfrm>
            <a:off x="992189" y="5563065"/>
            <a:ext cx="10209211" cy="256178"/>
          </a:xfrm>
          <a:prstGeom prst="rect">
            <a:avLst/>
          </a:prstGeom>
          <a:solidFill>
            <a:srgbClr val="00A3A1"/>
          </a:solidFill>
          <a:ln w="6350">
            <a:solidFill>
              <a:srgbClr val="00A3A1"/>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41" name="Rectangle 240">
            <a:extLst>
              <a:ext uri="{FF2B5EF4-FFF2-40B4-BE49-F238E27FC236}">
                <a16:creationId xmlns="" xmlns:a16="http://schemas.microsoft.com/office/drawing/2014/main" id="{ACAEDB96-4D8A-4526-A21B-905D711747DA}"/>
              </a:ext>
            </a:extLst>
          </p:cNvPr>
          <p:cNvSpPr/>
          <p:nvPr/>
        </p:nvSpPr>
        <p:spPr>
          <a:xfrm>
            <a:off x="1380409" y="5614210"/>
            <a:ext cx="1993258" cy="153888"/>
          </a:xfrm>
          <a:prstGeom prst="rect">
            <a:avLst/>
          </a:prstGeom>
        </p:spPr>
        <p:txBody>
          <a:bodyPr wrap="square" lIns="0" tIns="0" rIns="0" bIns="0">
            <a:spAutoFit/>
          </a:bodyPr>
          <a:lstStyle/>
          <a:p>
            <a:r>
              <a:rPr lang="en-US" sz="1000" b="1" dirty="0">
                <a:solidFill>
                  <a:schemeClr val="bg1"/>
                </a:solidFill>
              </a:rPr>
              <a:t>Identity &amp; Access Management</a:t>
            </a:r>
          </a:p>
        </p:txBody>
      </p:sp>
      <p:sp>
        <p:nvSpPr>
          <p:cNvPr id="242" name="Rectangle 241">
            <a:extLst>
              <a:ext uri="{FF2B5EF4-FFF2-40B4-BE49-F238E27FC236}">
                <a16:creationId xmlns="" xmlns:a16="http://schemas.microsoft.com/office/drawing/2014/main" id="{D1428BEA-15A5-4516-8BA7-2A5E56A783EE}"/>
              </a:ext>
            </a:extLst>
          </p:cNvPr>
          <p:cNvSpPr/>
          <p:nvPr/>
        </p:nvSpPr>
        <p:spPr>
          <a:xfrm>
            <a:off x="992189" y="5854049"/>
            <a:ext cx="10209211" cy="256178"/>
          </a:xfrm>
          <a:prstGeom prst="rect">
            <a:avLst/>
          </a:prstGeom>
          <a:solidFill>
            <a:srgbClr val="EAAA00"/>
          </a:solidFill>
          <a:ln w="6350">
            <a:solidFill>
              <a:srgbClr val="EAAA00"/>
            </a:solidFill>
            <a:prstDash val="lgDash"/>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43" name="Rectangle 242">
            <a:extLst>
              <a:ext uri="{FF2B5EF4-FFF2-40B4-BE49-F238E27FC236}">
                <a16:creationId xmlns="" xmlns:a16="http://schemas.microsoft.com/office/drawing/2014/main" id="{2BD94271-2D40-40C2-9ED7-8122236DD323}"/>
              </a:ext>
            </a:extLst>
          </p:cNvPr>
          <p:cNvSpPr/>
          <p:nvPr/>
        </p:nvSpPr>
        <p:spPr>
          <a:xfrm>
            <a:off x="1469309" y="5905194"/>
            <a:ext cx="1675139" cy="153888"/>
          </a:xfrm>
          <a:prstGeom prst="rect">
            <a:avLst/>
          </a:prstGeom>
        </p:spPr>
        <p:txBody>
          <a:bodyPr wrap="square" lIns="0" tIns="0" rIns="0" bIns="0">
            <a:spAutoFit/>
          </a:bodyPr>
          <a:lstStyle/>
          <a:p>
            <a:r>
              <a:rPr lang="en-US" sz="1000" b="1" dirty="0">
                <a:solidFill>
                  <a:schemeClr val="bg1"/>
                </a:solidFill>
              </a:rPr>
              <a:t>Availability &amp; Scalability</a:t>
            </a:r>
          </a:p>
        </p:txBody>
      </p:sp>
      <p:grpSp>
        <p:nvGrpSpPr>
          <p:cNvPr id="244" name="Group 243">
            <a:extLst>
              <a:ext uri="{FF2B5EF4-FFF2-40B4-BE49-F238E27FC236}">
                <a16:creationId xmlns="" xmlns:a16="http://schemas.microsoft.com/office/drawing/2014/main" id="{F3787F17-1A2F-4A72-8621-7FB0BFDF2044}"/>
              </a:ext>
            </a:extLst>
          </p:cNvPr>
          <p:cNvGrpSpPr/>
          <p:nvPr/>
        </p:nvGrpSpPr>
        <p:grpSpPr>
          <a:xfrm>
            <a:off x="992189" y="1690231"/>
            <a:ext cx="10209211" cy="256178"/>
            <a:chOff x="992189" y="1664831"/>
            <a:chExt cx="10209211" cy="256178"/>
          </a:xfrm>
        </p:grpSpPr>
        <p:sp>
          <p:nvSpPr>
            <p:cNvPr id="287" name="Rectangle 286">
              <a:extLst>
                <a:ext uri="{FF2B5EF4-FFF2-40B4-BE49-F238E27FC236}">
                  <a16:creationId xmlns="" xmlns:a16="http://schemas.microsoft.com/office/drawing/2014/main" id="{1F839F98-750E-4D0F-A73C-BD02ACCDC04E}"/>
                </a:ext>
              </a:extLst>
            </p:cNvPr>
            <p:cNvSpPr/>
            <p:nvPr/>
          </p:nvSpPr>
          <p:spPr>
            <a:xfrm>
              <a:off x="992189" y="1664831"/>
              <a:ext cx="10209211" cy="256178"/>
            </a:xfrm>
            <a:prstGeom prst="rect">
              <a:avLst/>
            </a:prstGeom>
            <a:solidFill>
              <a:srgbClr val="483698"/>
            </a:solidFill>
            <a:ln w="6350">
              <a:solidFill>
                <a:srgbClr val="483698"/>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grpSp>
          <p:nvGrpSpPr>
            <p:cNvPr id="288" name="Group 5">
              <a:extLst>
                <a:ext uri="{FF2B5EF4-FFF2-40B4-BE49-F238E27FC236}">
                  <a16:creationId xmlns="" xmlns:a16="http://schemas.microsoft.com/office/drawing/2014/main" id="{8FD6CFB0-F9D1-44A6-A753-55373D0CC80F}"/>
                </a:ext>
              </a:extLst>
            </p:cNvPr>
            <p:cNvGrpSpPr>
              <a:grpSpLocks noChangeAspect="1"/>
            </p:cNvGrpSpPr>
            <p:nvPr/>
          </p:nvGrpSpPr>
          <p:grpSpPr bwMode="auto">
            <a:xfrm>
              <a:off x="1065991" y="1705564"/>
              <a:ext cx="192525" cy="174712"/>
              <a:chOff x="263" y="675"/>
              <a:chExt cx="733" cy="674"/>
            </a:xfrm>
            <a:solidFill>
              <a:schemeClr val="bg1"/>
            </a:solidFill>
          </p:grpSpPr>
          <p:sp>
            <p:nvSpPr>
              <p:cNvPr id="293" name="Freeform 6">
                <a:extLst>
                  <a:ext uri="{FF2B5EF4-FFF2-40B4-BE49-F238E27FC236}">
                    <a16:creationId xmlns="" xmlns:a16="http://schemas.microsoft.com/office/drawing/2014/main" id="{631A15C7-A727-498F-B06C-DDD3954739C7}"/>
                  </a:ext>
                </a:extLst>
              </p:cNvPr>
              <p:cNvSpPr>
                <a:spLocks/>
              </p:cNvSpPr>
              <p:nvPr/>
            </p:nvSpPr>
            <p:spPr bwMode="auto">
              <a:xfrm>
                <a:off x="299" y="675"/>
                <a:ext cx="673" cy="173"/>
              </a:xfrm>
              <a:custGeom>
                <a:avLst/>
                <a:gdLst/>
                <a:ahLst/>
                <a:cxnLst>
                  <a:cxn ang="0">
                    <a:pos x="0" y="29"/>
                  </a:cxn>
                  <a:cxn ang="0">
                    <a:pos x="1" y="27"/>
                  </a:cxn>
                  <a:cxn ang="0">
                    <a:pos x="54" y="1"/>
                  </a:cxn>
                  <a:cxn ang="0">
                    <a:pos x="59" y="1"/>
                  </a:cxn>
                  <a:cxn ang="0">
                    <a:pos x="111" y="27"/>
                  </a:cxn>
                  <a:cxn ang="0">
                    <a:pos x="111" y="29"/>
                  </a:cxn>
                  <a:cxn ang="0">
                    <a:pos x="0" y="29"/>
                  </a:cxn>
                </a:cxnLst>
                <a:rect l="0" t="0" r="r" b="b"/>
                <a:pathLst>
                  <a:path w="113" h="29">
                    <a:moveTo>
                      <a:pt x="0" y="29"/>
                    </a:moveTo>
                    <a:cubicBezTo>
                      <a:pt x="0" y="29"/>
                      <a:pt x="0" y="28"/>
                      <a:pt x="1" y="27"/>
                    </a:cubicBezTo>
                    <a:cubicBezTo>
                      <a:pt x="2" y="26"/>
                      <a:pt x="54" y="1"/>
                      <a:pt x="54" y="1"/>
                    </a:cubicBezTo>
                    <a:cubicBezTo>
                      <a:pt x="54" y="1"/>
                      <a:pt x="57" y="0"/>
                      <a:pt x="59" y="1"/>
                    </a:cubicBezTo>
                    <a:cubicBezTo>
                      <a:pt x="61" y="3"/>
                      <a:pt x="111" y="27"/>
                      <a:pt x="111" y="27"/>
                    </a:cubicBezTo>
                    <a:cubicBezTo>
                      <a:pt x="111" y="27"/>
                      <a:pt x="113" y="29"/>
                      <a:pt x="111" y="29"/>
                    </a:cubicBezTo>
                    <a:cubicBezTo>
                      <a:pt x="109" y="29"/>
                      <a:pt x="0" y="29"/>
                      <a:pt x="0" y="2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4" name="Freeform 7">
                <a:extLst>
                  <a:ext uri="{FF2B5EF4-FFF2-40B4-BE49-F238E27FC236}">
                    <a16:creationId xmlns="" xmlns:a16="http://schemas.microsoft.com/office/drawing/2014/main" id="{B982C9B7-1E37-43FC-AC6B-22390D79FA6D}"/>
                  </a:ext>
                </a:extLst>
              </p:cNvPr>
              <p:cNvSpPr>
                <a:spLocks/>
              </p:cNvSpPr>
              <p:nvPr/>
            </p:nvSpPr>
            <p:spPr bwMode="auto">
              <a:xfrm>
                <a:off x="287" y="860"/>
                <a:ext cx="691" cy="36"/>
              </a:xfrm>
              <a:custGeom>
                <a:avLst/>
                <a:gdLst/>
                <a:ahLst/>
                <a:cxnLst>
                  <a:cxn ang="0">
                    <a:pos x="2" y="1"/>
                  </a:cxn>
                  <a:cxn ang="0">
                    <a:pos x="115" y="0"/>
                  </a:cxn>
                  <a:cxn ang="0">
                    <a:pos x="110" y="6"/>
                  </a:cxn>
                  <a:cxn ang="0">
                    <a:pos x="6" y="6"/>
                  </a:cxn>
                  <a:cxn ang="0">
                    <a:pos x="2" y="1"/>
                  </a:cxn>
                </a:cxnLst>
                <a:rect l="0" t="0" r="r" b="b"/>
                <a:pathLst>
                  <a:path w="116" h="6">
                    <a:moveTo>
                      <a:pt x="2" y="1"/>
                    </a:moveTo>
                    <a:cubicBezTo>
                      <a:pt x="115" y="0"/>
                      <a:pt x="115" y="0"/>
                      <a:pt x="115" y="0"/>
                    </a:cubicBezTo>
                    <a:cubicBezTo>
                      <a:pt x="115" y="0"/>
                      <a:pt x="116" y="5"/>
                      <a:pt x="110" y="6"/>
                    </a:cubicBezTo>
                    <a:cubicBezTo>
                      <a:pt x="6" y="6"/>
                      <a:pt x="6" y="6"/>
                      <a:pt x="6" y="6"/>
                    </a:cubicBezTo>
                    <a:cubicBezTo>
                      <a:pt x="6" y="6"/>
                      <a:pt x="0" y="6"/>
                      <a:pt x="2" y="1"/>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5" name="Freeform 8">
                <a:extLst>
                  <a:ext uri="{FF2B5EF4-FFF2-40B4-BE49-F238E27FC236}">
                    <a16:creationId xmlns="" xmlns:a16="http://schemas.microsoft.com/office/drawing/2014/main" id="{110B81B5-0804-41D2-9604-1ABC352774E4}"/>
                  </a:ext>
                </a:extLst>
              </p:cNvPr>
              <p:cNvSpPr>
                <a:spLocks/>
              </p:cNvSpPr>
              <p:nvPr/>
            </p:nvSpPr>
            <p:spPr bwMode="auto">
              <a:xfrm>
                <a:off x="323" y="920"/>
                <a:ext cx="149" cy="322"/>
              </a:xfrm>
              <a:custGeom>
                <a:avLst/>
                <a:gdLst/>
                <a:ahLst/>
                <a:cxnLst>
                  <a:cxn ang="0">
                    <a:pos x="2" y="0"/>
                  </a:cxn>
                  <a:cxn ang="0">
                    <a:pos x="23" y="0"/>
                  </a:cxn>
                  <a:cxn ang="0">
                    <a:pos x="24" y="1"/>
                  </a:cxn>
                  <a:cxn ang="0">
                    <a:pos x="20" y="5"/>
                  </a:cxn>
                  <a:cxn ang="0">
                    <a:pos x="20" y="52"/>
                  </a:cxn>
                  <a:cxn ang="0">
                    <a:pos x="18" y="54"/>
                  </a:cxn>
                  <a:cxn ang="0">
                    <a:pos x="6" y="54"/>
                  </a:cxn>
                  <a:cxn ang="0">
                    <a:pos x="4" y="52"/>
                  </a:cxn>
                  <a:cxn ang="0">
                    <a:pos x="5" y="6"/>
                  </a:cxn>
                  <a:cxn ang="0">
                    <a:pos x="1" y="5"/>
                  </a:cxn>
                  <a:cxn ang="0">
                    <a:pos x="2" y="0"/>
                  </a:cxn>
                </a:cxnLst>
                <a:rect l="0" t="0" r="r" b="b"/>
                <a:pathLst>
                  <a:path w="25" h="54">
                    <a:moveTo>
                      <a:pt x="2" y="0"/>
                    </a:moveTo>
                    <a:cubicBezTo>
                      <a:pt x="23" y="0"/>
                      <a:pt x="23" y="0"/>
                      <a:pt x="23" y="0"/>
                    </a:cubicBezTo>
                    <a:cubicBezTo>
                      <a:pt x="23" y="0"/>
                      <a:pt x="24" y="0"/>
                      <a:pt x="24" y="1"/>
                    </a:cubicBezTo>
                    <a:cubicBezTo>
                      <a:pt x="24" y="2"/>
                      <a:pt x="25" y="6"/>
                      <a:pt x="20" y="5"/>
                    </a:cubicBezTo>
                    <a:cubicBezTo>
                      <a:pt x="20" y="52"/>
                      <a:pt x="20" y="52"/>
                      <a:pt x="20" y="52"/>
                    </a:cubicBezTo>
                    <a:cubicBezTo>
                      <a:pt x="20" y="52"/>
                      <a:pt x="20" y="54"/>
                      <a:pt x="18" y="54"/>
                    </a:cubicBezTo>
                    <a:cubicBezTo>
                      <a:pt x="17" y="54"/>
                      <a:pt x="6" y="54"/>
                      <a:pt x="6" y="54"/>
                    </a:cubicBezTo>
                    <a:cubicBezTo>
                      <a:pt x="6" y="54"/>
                      <a:pt x="4" y="54"/>
                      <a:pt x="4" y="52"/>
                    </a:cubicBezTo>
                    <a:cubicBezTo>
                      <a:pt x="4"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6" name="Freeform 9">
                <a:extLst>
                  <a:ext uri="{FF2B5EF4-FFF2-40B4-BE49-F238E27FC236}">
                    <a16:creationId xmlns="" xmlns:a16="http://schemas.microsoft.com/office/drawing/2014/main" id="{F120988B-ABFE-4463-9EDA-8CE68AF5F14A}"/>
                  </a:ext>
                </a:extLst>
              </p:cNvPr>
              <p:cNvSpPr>
                <a:spLocks/>
              </p:cNvSpPr>
              <p:nvPr/>
            </p:nvSpPr>
            <p:spPr bwMode="auto">
              <a:xfrm>
                <a:off x="478" y="920"/>
                <a:ext cx="155" cy="322"/>
              </a:xfrm>
              <a:custGeom>
                <a:avLst/>
                <a:gdLst/>
                <a:ahLst/>
                <a:cxnLst>
                  <a:cxn ang="0">
                    <a:pos x="2" y="0"/>
                  </a:cxn>
                  <a:cxn ang="0">
                    <a:pos x="23" y="0"/>
                  </a:cxn>
                  <a:cxn ang="0">
                    <a:pos x="25" y="1"/>
                  </a:cxn>
                  <a:cxn ang="0">
                    <a:pos x="21" y="5"/>
                  </a:cxn>
                  <a:cxn ang="0">
                    <a:pos x="21" y="52"/>
                  </a:cxn>
                  <a:cxn ang="0">
                    <a:pos x="19" y="54"/>
                  </a:cxn>
                  <a:cxn ang="0">
                    <a:pos x="7" y="54"/>
                  </a:cxn>
                  <a:cxn ang="0">
                    <a:pos x="5" y="52"/>
                  </a:cxn>
                  <a:cxn ang="0">
                    <a:pos x="5" y="6"/>
                  </a:cxn>
                  <a:cxn ang="0">
                    <a:pos x="1" y="5"/>
                  </a:cxn>
                  <a:cxn ang="0">
                    <a:pos x="2" y="0"/>
                  </a:cxn>
                </a:cxnLst>
                <a:rect l="0" t="0" r="r" b="b"/>
                <a:pathLst>
                  <a:path w="26" h="54">
                    <a:moveTo>
                      <a:pt x="2" y="0"/>
                    </a:moveTo>
                    <a:cubicBezTo>
                      <a:pt x="23" y="0"/>
                      <a:pt x="23" y="0"/>
                      <a:pt x="23" y="0"/>
                    </a:cubicBezTo>
                    <a:cubicBezTo>
                      <a:pt x="23" y="0"/>
                      <a:pt x="25" y="0"/>
                      <a:pt x="25" y="1"/>
                    </a:cubicBezTo>
                    <a:cubicBezTo>
                      <a:pt x="25" y="2"/>
                      <a:pt x="26" y="6"/>
                      <a:pt x="21" y="5"/>
                    </a:cubicBezTo>
                    <a:cubicBezTo>
                      <a:pt x="21" y="52"/>
                      <a:pt x="21" y="52"/>
                      <a:pt x="21" y="52"/>
                    </a:cubicBezTo>
                    <a:cubicBezTo>
                      <a:pt x="21" y="52"/>
                      <a:pt x="21" y="54"/>
                      <a:pt x="19" y="54"/>
                    </a:cubicBezTo>
                    <a:cubicBezTo>
                      <a:pt x="17" y="54"/>
                      <a:pt x="7" y="54"/>
                      <a:pt x="7" y="54"/>
                    </a:cubicBezTo>
                    <a:cubicBezTo>
                      <a:pt x="7" y="54"/>
                      <a:pt x="5" y="54"/>
                      <a:pt x="5" y="52"/>
                    </a:cubicBezTo>
                    <a:cubicBezTo>
                      <a:pt x="5"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7" name="Freeform 10">
                <a:extLst>
                  <a:ext uri="{FF2B5EF4-FFF2-40B4-BE49-F238E27FC236}">
                    <a16:creationId xmlns="" xmlns:a16="http://schemas.microsoft.com/office/drawing/2014/main" id="{C204CABD-42F0-4D25-86B3-E6776FA47DCA}"/>
                  </a:ext>
                </a:extLst>
              </p:cNvPr>
              <p:cNvSpPr>
                <a:spLocks/>
              </p:cNvSpPr>
              <p:nvPr/>
            </p:nvSpPr>
            <p:spPr bwMode="auto">
              <a:xfrm>
                <a:off x="639" y="914"/>
                <a:ext cx="149" cy="328"/>
              </a:xfrm>
              <a:custGeom>
                <a:avLst/>
                <a:gdLst/>
                <a:ahLst/>
                <a:cxnLst>
                  <a:cxn ang="0">
                    <a:pos x="2" y="0"/>
                  </a:cxn>
                  <a:cxn ang="0">
                    <a:pos x="23" y="0"/>
                  </a:cxn>
                  <a:cxn ang="0">
                    <a:pos x="25" y="2"/>
                  </a:cxn>
                  <a:cxn ang="0">
                    <a:pos x="21" y="6"/>
                  </a:cxn>
                  <a:cxn ang="0">
                    <a:pos x="20" y="53"/>
                  </a:cxn>
                  <a:cxn ang="0">
                    <a:pos x="19" y="55"/>
                  </a:cxn>
                  <a:cxn ang="0">
                    <a:pos x="7" y="55"/>
                  </a:cxn>
                  <a:cxn ang="0">
                    <a:pos x="5" y="53"/>
                  </a:cxn>
                  <a:cxn ang="0">
                    <a:pos x="5" y="7"/>
                  </a:cxn>
                  <a:cxn ang="0">
                    <a:pos x="1" y="5"/>
                  </a:cxn>
                  <a:cxn ang="0">
                    <a:pos x="2" y="0"/>
                  </a:cxn>
                </a:cxnLst>
                <a:rect l="0" t="0" r="r" b="b"/>
                <a:pathLst>
                  <a:path w="25" h="55">
                    <a:moveTo>
                      <a:pt x="2" y="0"/>
                    </a:moveTo>
                    <a:cubicBezTo>
                      <a:pt x="23" y="0"/>
                      <a:pt x="23" y="0"/>
                      <a:pt x="23" y="0"/>
                    </a:cubicBezTo>
                    <a:cubicBezTo>
                      <a:pt x="23" y="0"/>
                      <a:pt x="25" y="1"/>
                      <a:pt x="25" y="2"/>
                    </a:cubicBezTo>
                    <a:cubicBezTo>
                      <a:pt x="25" y="2"/>
                      <a:pt x="25" y="7"/>
                      <a:pt x="21" y="6"/>
                    </a:cubicBezTo>
                    <a:cubicBezTo>
                      <a:pt x="20" y="53"/>
                      <a:pt x="20" y="53"/>
                      <a:pt x="20" y="53"/>
                    </a:cubicBezTo>
                    <a:cubicBezTo>
                      <a:pt x="20" y="53"/>
                      <a:pt x="20" y="55"/>
                      <a:pt x="19" y="55"/>
                    </a:cubicBezTo>
                    <a:cubicBezTo>
                      <a:pt x="17" y="55"/>
                      <a:pt x="7" y="55"/>
                      <a:pt x="7" y="55"/>
                    </a:cubicBezTo>
                    <a:cubicBezTo>
                      <a:pt x="7"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8" name="Freeform 11">
                <a:extLst>
                  <a:ext uri="{FF2B5EF4-FFF2-40B4-BE49-F238E27FC236}">
                    <a16:creationId xmlns="" xmlns:a16="http://schemas.microsoft.com/office/drawing/2014/main" id="{4EEB684A-47DE-43CA-ADBD-785923852643}"/>
                  </a:ext>
                </a:extLst>
              </p:cNvPr>
              <p:cNvSpPr>
                <a:spLocks/>
              </p:cNvSpPr>
              <p:nvPr/>
            </p:nvSpPr>
            <p:spPr bwMode="auto">
              <a:xfrm>
                <a:off x="794" y="914"/>
                <a:ext cx="149" cy="328"/>
              </a:xfrm>
              <a:custGeom>
                <a:avLst/>
                <a:gdLst/>
                <a:ahLst/>
                <a:cxnLst>
                  <a:cxn ang="0">
                    <a:pos x="2" y="0"/>
                  </a:cxn>
                  <a:cxn ang="0">
                    <a:pos x="23" y="0"/>
                  </a:cxn>
                  <a:cxn ang="0">
                    <a:pos x="24" y="2"/>
                  </a:cxn>
                  <a:cxn ang="0">
                    <a:pos x="20" y="6"/>
                  </a:cxn>
                  <a:cxn ang="0">
                    <a:pos x="20" y="53"/>
                  </a:cxn>
                  <a:cxn ang="0">
                    <a:pos x="19" y="55"/>
                  </a:cxn>
                  <a:cxn ang="0">
                    <a:pos x="6" y="55"/>
                  </a:cxn>
                  <a:cxn ang="0">
                    <a:pos x="5" y="53"/>
                  </a:cxn>
                  <a:cxn ang="0">
                    <a:pos x="5" y="7"/>
                  </a:cxn>
                  <a:cxn ang="0">
                    <a:pos x="1" y="5"/>
                  </a:cxn>
                  <a:cxn ang="0">
                    <a:pos x="2" y="0"/>
                  </a:cxn>
                </a:cxnLst>
                <a:rect l="0" t="0" r="r" b="b"/>
                <a:pathLst>
                  <a:path w="25" h="55">
                    <a:moveTo>
                      <a:pt x="2" y="0"/>
                    </a:moveTo>
                    <a:cubicBezTo>
                      <a:pt x="23" y="0"/>
                      <a:pt x="23" y="0"/>
                      <a:pt x="23" y="0"/>
                    </a:cubicBezTo>
                    <a:cubicBezTo>
                      <a:pt x="23" y="0"/>
                      <a:pt x="24" y="1"/>
                      <a:pt x="24" y="2"/>
                    </a:cubicBezTo>
                    <a:cubicBezTo>
                      <a:pt x="24" y="2"/>
                      <a:pt x="25" y="7"/>
                      <a:pt x="20" y="6"/>
                    </a:cubicBezTo>
                    <a:cubicBezTo>
                      <a:pt x="20" y="53"/>
                      <a:pt x="20" y="53"/>
                      <a:pt x="20" y="53"/>
                    </a:cubicBezTo>
                    <a:cubicBezTo>
                      <a:pt x="20" y="53"/>
                      <a:pt x="20" y="55"/>
                      <a:pt x="19" y="55"/>
                    </a:cubicBezTo>
                    <a:cubicBezTo>
                      <a:pt x="17" y="55"/>
                      <a:pt x="6" y="55"/>
                      <a:pt x="6" y="55"/>
                    </a:cubicBezTo>
                    <a:cubicBezTo>
                      <a:pt x="6"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9" name="Freeform 12">
                <a:extLst>
                  <a:ext uri="{FF2B5EF4-FFF2-40B4-BE49-F238E27FC236}">
                    <a16:creationId xmlns="" xmlns:a16="http://schemas.microsoft.com/office/drawing/2014/main" id="{3A3BE17E-3A92-4D30-A2D2-6486448C8D5C}"/>
                  </a:ext>
                </a:extLst>
              </p:cNvPr>
              <p:cNvSpPr>
                <a:spLocks/>
              </p:cNvSpPr>
              <p:nvPr/>
            </p:nvSpPr>
            <p:spPr bwMode="auto">
              <a:xfrm>
                <a:off x="299" y="1248"/>
                <a:ext cx="667" cy="41"/>
              </a:xfrm>
              <a:custGeom>
                <a:avLst/>
                <a:gdLst/>
                <a:ahLst/>
                <a:cxnLst>
                  <a:cxn ang="0">
                    <a:pos x="112" y="5"/>
                  </a:cxn>
                  <a:cxn ang="0">
                    <a:pos x="110" y="7"/>
                  </a:cxn>
                  <a:cxn ang="0">
                    <a:pos x="2" y="7"/>
                  </a:cxn>
                  <a:cxn ang="0">
                    <a:pos x="0" y="5"/>
                  </a:cxn>
                  <a:cxn ang="0">
                    <a:pos x="0" y="2"/>
                  </a:cxn>
                  <a:cxn ang="0">
                    <a:pos x="2" y="0"/>
                  </a:cxn>
                  <a:cxn ang="0">
                    <a:pos x="110" y="0"/>
                  </a:cxn>
                  <a:cxn ang="0">
                    <a:pos x="112" y="2"/>
                  </a:cxn>
                  <a:cxn ang="0">
                    <a:pos x="112" y="5"/>
                  </a:cxn>
                </a:cxnLst>
                <a:rect l="0" t="0" r="r" b="b"/>
                <a:pathLst>
                  <a:path w="112" h="7">
                    <a:moveTo>
                      <a:pt x="112" y="5"/>
                    </a:moveTo>
                    <a:cubicBezTo>
                      <a:pt x="112" y="6"/>
                      <a:pt x="111" y="7"/>
                      <a:pt x="110" y="7"/>
                    </a:cubicBezTo>
                    <a:cubicBezTo>
                      <a:pt x="2" y="7"/>
                      <a:pt x="2" y="7"/>
                      <a:pt x="2" y="7"/>
                    </a:cubicBezTo>
                    <a:cubicBezTo>
                      <a:pt x="1" y="7"/>
                      <a:pt x="0" y="6"/>
                      <a:pt x="0" y="5"/>
                    </a:cubicBezTo>
                    <a:cubicBezTo>
                      <a:pt x="0" y="2"/>
                      <a:pt x="0" y="2"/>
                      <a:pt x="0" y="2"/>
                    </a:cubicBezTo>
                    <a:cubicBezTo>
                      <a:pt x="0" y="1"/>
                      <a:pt x="1" y="0"/>
                      <a:pt x="2" y="0"/>
                    </a:cubicBezTo>
                    <a:cubicBezTo>
                      <a:pt x="110" y="0"/>
                      <a:pt x="110" y="0"/>
                      <a:pt x="110" y="0"/>
                    </a:cubicBezTo>
                    <a:cubicBezTo>
                      <a:pt x="111" y="0"/>
                      <a:pt x="112" y="1"/>
                      <a:pt x="112" y="2"/>
                    </a:cubicBezTo>
                    <a:lnTo>
                      <a:pt x="112"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300" name="Freeform 13">
                <a:extLst>
                  <a:ext uri="{FF2B5EF4-FFF2-40B4-BE49-F238E27FC236}">
                    <a16:creationId xmlns="" xmlns:a16="http://schemas.microsoft.com/office/drawing/2014/main" id="{B7B373BE-B9B3-492A-B34F-345612E2569D}"/>
                  </a:ext>
                </a:extLst>
              </p:cNvPr>
              <p:cNvSpPr>
                <a:spLocks/>
              </p:cNvSpPr>
              <p:nvPr/>
            </p:nvSpPr>
            <p:spPr bwMode="auto">
              <a:xfrm>
                <a:off x="263" y="1307"/>
                <a:ext cx="733" cy="42"/>
              </a:xfrm>
              <a:custGeom>
                <a:avLst/>
                <a:gdLst/>
                <a:ahLst/>
                <a:cxnLst>
                  <a:cxn ang="0">
                    <a:pos x="123" y="5"/>
                  </a:cxn>
                  <a:cxn ang="0">
                    <a:pos x="120" y="7"/>
                  </a:cxn>
                  <a:cxn ang="0">
                    <a:pos x="3" y="7"/>
                  </a:cxn>
                  <a:cxn ang="0">
                    <a:pos x="0" y="5"/>
                  </a:cxn>
                  <a:cxn ang="0">
                    <a:pos x="0" y="2"/>
                  </a:cxn>
                  <a:cxn ang="0">
                    <a:pos x="3" y="0"/>
                  </a:cxn>
                  <a:cxn ang="0">
                    <a:pos x="120" y="0"/>
                  </a:cxn>
                  <a:cxn ang="0">
                    <a:pos x="123" y="2"/>
                  </a:cxn>
                  <a:cxn ang="0">
                    <a:pos x="123" y="5"/>
                  </a:cxn>
                </a:cxnLst>
                <a:rect l="0" t="0" r="r" b="b"/>
                <a:pathLst>
                  <a:path w="123" h="7">
                    <a:moveTo>
                      <a:pt x="123" y="5"/>
                    </a:moveTo>
                    <a:cubicBezTo>
                      <a:pt x="123" y="6"/>
                      <a:pt x="122" y="7"/>
                      <a:pt x="120" y="7"/>
                    </a:cubicBezTo>
                    <a:cubicBezTo>
                      <a:pt x="3" y="7"/>
                      <a:pt x="3" y="7"/>
                      <a:pt x="3" y="7"/>
                    </a:cubicBezTo>
                    <a:cubicBezTo>
                      <a:pt x="1" y="7"/>
                      <a:pt x="0" y="6"/>
                      <a:pt x="0" y="5"/>
                    </a:cubicBezTo>
                    <a:cubicBezTo>
                      <a:pt x="0" y="2"/>
                      <a:pt x="0" y="2"/>
                      <a:pt x="0" y="2"/>
                    </a:cubicBezTo>
                    <a:cubicBezTo>
                      <a:pt x="0" y="1"/>
                      <a:pt x="1" y="0"/>
                      <a:pt x="3" y="0"/>
                    </a:cubicBezTo>
                    <a:cubicBezTo>
                      <a:pt x="120" y="0"/>
                      <a:pt x="120" y="0"/>
                      <a:pt x="120" y="0"/>
                    </a:cubicBezTo>
                    <a:cubicBezTo>
                      <a:pt x="122" y="0"/>
                      <a:pt x="123" y="1"/>
                      <a:pt x="123" y="2"/>
                    </a:cubicBezTo>
                    <a:lnTo>
                      <a:pt x="123"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grpSp>
        <p:sp>
          <p:nvSpPr>
            <p:cNvPr id="289" name="Rectangle 288">
              <a:extLst>
                <a:ext uri="{FF2B5EF4-FFF2-40B4-BE49-F238E27FC236}">
                  <a16:creationId xmlns="" xmlns:a16="http://schemas.microsoft.com/office/drawing/2014/main" id="{295D2371-EE33-42E7-848C-5999C9F56809}"/>
                </a:ext>
              </a:extLst>
            </p:cNvPr>
            <p:cNvSpPr/>
            <p:nvPr/>
          </p:nvSpPr>
          <p:spPr>
            <a:xfrm>
              <a:off x="1469309" y="1715976"/>
              <a:ext cx="1675139" cy="153888"/>
            </a:xfrm>
            <a:prstGeom prst="rect">
              <a:avLst/>
            </a:prstGeom>
          </p:spPr>
          <p:txBody>
            <a:bodyPr wrap="square" lIns="0" tIns="0" rIns="0" bIns="0">
              <a:spAutoFit/>
            </a:bodyPr>
            <a:lstStyle/>
            <a:p>
              <a:r>
                <a:rPr lang="en-US" sz="1000" b="1" dirty="0">
                  <a:solidFill>
                    <a:schemeClr val="bg1"/>
                  </a:solidFill>
                </a:rPr>
                <a:t>Cloud Security Governance</a:t>
              </a:r>
              <a:endParaRPr lang="en-US" sz="1000" dirty="0">
                <a:solidFill>
                  <a:schemeClr val="bg1"/>
                </a:solidFill>
              </a:endParaRPr>
            </a:p>
          </p:txBody>
        </p:sp>
        <p:sp>
          <p:nvSpPr>
            <p:cNvPr id="290" name="Rectangle 289">
              <a:extLst>
                <a:ext uri="{FF2B5EF4-FFF2-40B4-BE49-F238E27FC236}">
                  <a16:creationId xmlns="" xmlns:a16="http://schemas.microsoft.com/office/drawing/2014/main" id="{735A673B-F8C6-418D-9E5E-2E4506409456}"/>
                </a:ext>
              </a:extLst>
            </p:cNvPr>
            <p:cNvSpPr/>
            <p:nvPr/>
          </p:nvSpPr>
          <p:spPr>
            <a:xfrm>
              <a:off x="4216882"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Advisor</a:t>
              </a:r>
            </a:p>
          </p:txBody>
        </p:sp>
        <p:sp>
          <p:nvSpPr>
            <p:cNvPr id="291" name="Rectangle 290">
              <a:extLst>
                <a:ext uri="{FF2B5EF4-FFF2-40B4-BE49-F238E27FC236}">
                  <a16:creationId xmlns="" xmlns:a16="http://schemas.microsoft.com/office/drawing/2014/main" id="{F38AE03C-EF66-459B-A2DD-0B2D96194FA9}"/>
                </a:ext>
              </a:extLst>
            </p:cNvPr>
            <p:cNvSpPr/>
            <p:nvPr/>
          </p:nvSpPr>
          <p:spPr>
            <a:xfrm>
              <a:off x="6614795"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Security</a:t>
              </a:r>
            </a:p>
          </p:txBody>
        </p:sp>
        <p:sp>
          <p:nvSpPr>
            <p:cNvPr id="292" name="Rectangle 291">
              <a:extLst>
                <a:ext uri="{FF2B5EF4-FFF2-40B4-BE49-F238E27FC236}">
                  <a16:creationId xmlns="" xmlns:a16="http://schemas.microsoft.com/office/drawing/2014/main" id="{F6F0A22F-23D9-4A19-8030-96F846A025D0}"/>
                </a:ext>
              </a:extLst>
            </p:cNvPr>
            <p:cNvSpPr/>
            <p:nvPr/>
          </p:nvSpPr>
          <p:spPr>
            <a:xfrm>
              <a:off x="9012708"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Trust Portal</a:t>
              </a:r>
            </a:p>
          </p:txBody>
        </p:sp>
      </p:grpSp>
      <p:grpSp>
        <p:nvGrpSpPr>
          <p:cNvPr id="245" name="Group 244">
            <a:extLst>
              <a:ext uri="{FF2B5EF4-FFF2-40B4-BE49-F238E27FC236}">
                <a16:creationId xmlns="" xmlns:a16="http://schemas.microsoft.com/office/drawing/2014/main" id="{F982DE39-8140-4CB6-AF94-AB51061540BC}"/>
              </a:ext>
            </a:extLst>
          </p:cNvPr>
          <p:cNvGrpSpPr/>
          <p:nvPr/>
        </p:nvGrpSpPr>
        <p:grpSpPr>
          <a:xfrm>
            <a:off x="3284270" y="5613240"/>
            <a:ext cx="7764730" cy="446812"/>
            <a:chOff x="3465245" y="5587840"/>
            <a:chExt cx="7429176" cy="446812"/>
          </a:xfrm>
        </p:grpSpPr>
        <p:sp>
          <p:nvSpPr>
            <p:cNvPr id="279" name="Rectangle 278">
              <a:extLst>
                <a:ext uri="{FF2B5EF4-FFF2-40B4-BE49-F238E27FC236}">
                  <a16:creationId xmlns="" xmlns:a16="http://schemas.microsoft.com/office/drawing/2014/main" id="{446B2C88-1C81-4A3A-B599-B561D993C6D3}"/>
                </a:ext>
              </a:extLst>
            </p:cNvPr>
            <p:cNvSpPr/>
            <p:nvPr/>
          </p:nvSpPr>
          <p:spPr>
            <a:xfrm>
              <a:off x="4976353"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Privileged Identity Management</a:t>
              </a:r>
            </a:p>
          </p:txBody>
        </p:sp>
        <p:sp>
          <p:nvSpPr>
            <p:cNvPr id="280" name="Rectangle 279">
              <a:extLst>
                <a:ext uri="{FF2B5EF4-FFF2-40B4-BE49-F238E27FC236}">
                  <a16:creationId xmlns="" xmlns:a16="http://schemas.microsoft.com/office/drawing/2014/main" id="{A0DC204B-E93D-480D-AD03-1689BAC146F3}"/>
                </a:ext>
              </a:extLst>
            </p:cNvPr>
            <p:cNvSpPr/>
            <p:nvPr/>
          </p:nvSpPr>
          <p:spPr>
            <a:xfrm>
              <a:off x="7998569"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Active Directory</a:t>
              </a:r>
            </a:p>
          </p:txBody>
        </p:sp>
        <p:sp>
          <p:nvSpPr>
            <p:cNvPr id="281" name="Rectangle 280">
              <a:extLst>
                <a:ext uri="{FF2B5EF4-FFF2-40B4-BE49-F238E27FC236}">
                  <a16:creationId xmlns="" xmlns:a16="http://schemas.microsoft.com/office/drawing/2014/main" id="{151BB3C5-C685-42DD-B634-2011484AFFDC}"/>
                </a:ext>
              </a:extLst>
            </p:cNvPr>
            <p:cNvSpPr/>
            <p:nvPr/>
          </p:nvSpPr>
          <p:spPr>
            <a:xfrm>
              <a:off x="4220799"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Load Balancer</a:t>
              </a:r>
            </a:p>
          </p:txBody>
        </p:sp>
        <p:sp>
          <p:nvSpPr>
            <p:cNvPr id="282" name="Rectangle 281">
              <a:extLst>
                <a:ext uri="{FF2B5EF4-FFF2-40B4-BE49-F238E27FC236}">
                  <a16:creationId xmlns="" xmlns:a16="http://schemas.microsoft.com/office/drawing/2014/main" id="{9FD4E2CC-5361-4816-88D0-CF988911B961}"/>
                </a:ext>
              </a:extLst>
            </p:cNvPr>
            <p:cNvSpPr/>
            <p:nvPr/>
          </p:nvSpPr>
          <p:spPr>
            <a:xfrm>
              <a:off x="6487461"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Backup</a:t>
              </a:r>
            </a:p>
          </p:txBody>
        </p:sp>
        <p:sp>
          <p:nvSpPr>
            <p:cNvPr id="283" name="Rectangle 282">
              <a:extLst>
                <a:ext uri="{FF2B5EF4-FFF2-40B4-BE49-F238E27FC236}">
                  <a16:creationId xmlns="" xmlns:a16="http://schemas.microsoft.com/office/drawing/2014/main" id="{BCC51868-1BEE-4C8D-8F93-5C0E9D8482AB}"/>
                </a:ext>
              </a:extLst>
            </p:cNvPr>
            <p:cNvSpPr/>
            <p:nvPr/>
          </p:nvSpPr>
          <p:spPr>
            <a:xfrm>
              <a:off x="9509677"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Single Sign-On</a:t>
              </a:r>
            </a:p>
          </p:txBody>
        </p:sp>
        <p:sp>
          <p:nvSpPr>
            <p:cNvPr id="284" name="Rectangle 283">
              <a:extLst>
                <a:ext uri="{FF2B5EF4-FFF2-40B4-BE49-F238E27FC236}">
                  <a16:creationId xmlns="" xmlns:a16="http://schemas.microsoft.com/office/drawing/2014/main" id="{E8EE4DA3-45FE-42E7-A235-166BC7C5B47D}"/>
                </a:ext>
              </a:extLst>
            </p:cNvPr>
            <p:cNvSpPr/>
            <p:nvPr/>
          </p:nvSpPr>
          <p:spPr>
            <a:xfrm>
              <a:off x="8754123"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Auto Scale</a:t>
              </a:r>
            </a:p>
          </p:txBody>
        </p:sp>
        <p:sp>
          <p:nvSpPr>
            <p:cNvPr id="285" name="Rectangle 284">
              <a:extLst>
                <a:ext uri="{FF2B5EF4-FFF2-40B4-BE49-F238E27FC236}">
                  <a16:creationId xmlns="" xmlns:a16="http://schemas.microsoft.com/office/drawing/2014/main" id="{0ED28C3D-B25B-4EFF-BEA1-6A162A994599}"/>
                </a:ext>
              </a:extLst>
            </p:cNvPr>
            <p:cNvSpPr/>
            <p:nvPr/>
          </p:nvSpPr>
          <p:spPr>
            <a:xfrm>
              <a:off x="6487461"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Conditional Access &amp; MFA</a:t>
              </a:r>
            </a:p>
          </p:txBody>
        </p:sp>
        <p:sp>
          <p:nvSpPr>
            <p:cNvPr id="286" name="Rectangle 285">
              <a:extLst>
                <a:ext uri="{FF2B5EF4-FFF2-40B4-BE49-F238E27FC236}">
                  <a16:creationId xmlns="" xmlns:a16="http://schemas.microsoft.com/office/drawing/2014/main" id="{D13F66F4-CADD-4357-B093-625A2937B024}"/>
                </a:ext>
              </a:extLst>
            </p:cNvPr>
            <p:cNvSpPr/>
            <p:nvPr/>
          </p:nvSpPr>
          <p:spPr>
            <a:xfrm>
              <a:off x="3465245"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Identity Governance</a:t>
              </a:r>
            </a:p>
          </p:txBody>
        </p:sp>
      </p:grpSp>
      <p:grpSp>
        <p:nvGrpSpPr>
          <p:cNvPr id="246" name="Group 110">
            <a:extLst>
              <a:ext uri="{FF2B5EF4-FFF2-40B4-BE49-F238E27FC236}">
                <a16:creationId xmlns="" xmlns:a16="http://schemas.microsoft.com/office/drawing/2014/main" id="{62AB2562-5726-434A-B03B-E72A20928339}"/>
              </a:ext>
            </a:extLst>
          </p:cNvPr>
          <p:cNvGrpSpPr>
            <a:grpSpLocks noChangeAspect="1"/>
          </p:cNvGrpSpPr>
          <p:nvPr/>
        </p:nvGrpSpPr>
        <p:grpSpPr bwMode="auto">
          <a:xfrm>
            <a:off x="1054746" y="5618091"/>
            <a:ext cx="262163" cy="146127"/>
            <a:chOff x="304" y="3220"/>
            <a:chExt cx="757" cy="359"/>
          </a:xfrm>
          <a:solidFill>
            <a:schemeClr val="bg1"/>
          </a:solidFill>
        </p:grpSpPr>
        <p:sp>
          <p:nvSpPr>
            <p:cNvPr id="273" name="Freeform 111">
              <a:extLst>
                <a:ext uri="{FF2B5EF4-FFF2-40B4-BE49-F238E27FC236}">
                  <a16:creationId xmlns="" xmlns:a16="http://schemas.microsoft.com/office/drawing/2014/main" id="{A9D7B113-C99E-4A70-ADB8-CC7BCB3A07ED}"/>
                </a:ext>
              </a:extLst>
            </p:cNvPr>
            <p:cNvSpPr>
              <a:spLocks noEditPoints="1"/>
            </p:cNvSpPr>
            <p:nvPr/>
          </p:nvSpPr>
          <p:spPr bwMode="auto">
            <a:xfrm>
              <a:off x="837" y="3223"/>
              <a:ext cx="149" cy="181"/>
            </a:xfrm>
            <a:custGeom>
              <a:avLst/>
              <a:gdLst/>
              <a:ahLst/>
              <a:cxnLst>
                <a:cxn ang="0">
                  <a:pos x="1" y="39"/>
                </a:cxn>
                <a:cxn ang="0">
                  <a:pos x="3" y="46"/>
                </a:cxn>
                <a:cxn ang="0">
                  <a:pos x="6" y="51"/>
                </a:cxn>
                <a:cxn ang="0">
                  <a:pos x="7" y="53"/>
                </a:cxn>
                <a:cxn ang="0">
                  <a:pos x="13" y="64"/>
                </a:cxn>
                <a:cxn ang="0">
                  <a:pos x="15" y="67"/>
                </a:cxn>
                <a:cxn ang="0">
                  <a:pos x="31" y="77"/>
                </a:cxn>
                <a:cxn ang="0">
                  <a:pos x="47" y="67"/>
                </a:cxn>
                <a:cxn ang="0">
                  <a:pos x="50" y="64"/>
                </a:cxn>
                <a:cxn ang="0">
                  <a:pos x="56" y="53"/>
                </a:cxn>
                <a:cxn ang="0">
                  <a:pos x="57" y="51"/>
                </a:cxn>
                <a:cxn ang="0">
                  <a:pos x="60" y="46"/>
                </a:cxn>
                <a:cxn ang="0">
                  <a:pos x="62" y="39"/>
                </a:cxn>
                <a:cxn ang="0">
                  <a:pos x="63" y="34"/>
                </a:cxn>
                <a:cxn ang="0">
                  <a:pos x="63" y="30"/>
                </a:cxn>
                <a:cxn ang="0">
                  <a:pos x="61" y="25"/>
                </a:cxn>
                <a:cxn ang="0">
                  <a:pos x="60" y="25"/>
                </a:cxn>
                <a:cxn ang="0">
                  <a:pos x="59" y="23"/>
                </a:cxn>
                <a:cxn ang="0">
                  <a:pos x="58" y="18"/>
                </a:cxn>
                <a:cxn ang="0">
                  <a:pos x="53" y="10"/>
                </a:cxn>
                <a:cxn ang="0">
                  <a:pos x="31" y="0"/>
                </a:cxn>
                <a:cxn ang="0">
                  <a:pos x="9" y="10"/>
                </a:cxn>
                <a:cxn ang="0">
                  <a:pos x="4" y="18"/>
                </a:cxn>
                <a:cxn ang="0">
                  <a:pos x="3" y="23"/>
                </a:cxn>
                <a:cxn ang="0">
                  <a:pos x="3" y="25"/>
                </a:cxn>
                <a:cxn ang="0">
                  <a:pos x="1" y="25"/>
                </a:cxn>
                <a:cxn ang="0">
                  <a:pos x="0" y="30"/>
                </a:cxn>
                <a:cxn ang="0">
                  <a:pos x="0" y="34"/>
                </a:cxn>
                <a:cxn ang="0">
                  <a:pos x="1" y="39"/>
                </a:cxn>
                <a:cxn ang="0">
                  <a:pos x="4" y="30"/>
                </a:cxn>
                <a:cxn ang="0">
                  <a:pos x="12" y="35"/>
                </a:cxn>
                <a:cxn ang="0">
                  <a:pos x="31" y="29"/>
                </a:cxn>
                <a:cxn ang="0">
                  <a:pos x="46" y="22"/>
                </a:cxn>
                <a:cxn ang="0">
                  <a:pos x="52" y="34"/>
                </a:cxn>
                <a:cxn ang="0">
                  <a:pos x="59" y="30"/>
                </a:cxn>
                <a:cxn ang="0">
                  <a:pos x="60" y="36"/>
                </a:cxn>
                <a:cxn ang="0">
                  <a:pos x="59" y="40"/>
                </a:cxn>
                <a:cxn ang="0">
                  <a:pos x="53" y="48"/>
                </a:cxn>
                <a:cxn ang="0">
                  <a:pos x="54" y="52"/>
                </a:cxn>
                <a:cxn ang="0">
                  <a:pos x="48" y="61"/>
                </a:cxn>
                <a:cxn ang="0">
                  <a:pos x="31" y="73"/>
                </a:cxn>
                <a:cxn ang="0">
                  <a:pos x="14" y="61"/>
                </a:cxn>
                <a:cxn ang="0">
                  <a:pos x="9" y="52"/>
                </a:cxn>
                <a:cxn ang="0">
                  <a:pos x="9" y="48"/>
                </a:cxn>
                <a:cxn ang="0">
                  <a:pos x="3" y="40"/>
                </a:cxn>
                <a:cxn ang="0">
                  <a:pos x="3" y="36"/>
                </a:cxn>
                <a:cxn ang="0">
                  <a:pos x="4" y="30"/>
                </a:cxn>
              </a:cxnLst>
              <a:rect l="0" t="0" r="r" b="b"/>
              <a:pathLst>
                <a:path w="63" h="77">
                  <a:moveTo>
                    <a:pt x="1" y="39"/>
                  </a:moveTo>
                  <a:cubicBezTo>
                    <a:pt x="1" y="41"/>
                    <a:pt x="2" y="44"/>
                    <a:pt x="3" y="46"/>
                  </a:cubicBezTo>
                  <a:cubicBezTo>
                    <a:pt x="3" y="47"/>
                    <a:pt x="5" y="51"/>
                    <a:pt x="6" y="51"/>
                  </a:cubicBezTo>
                  <a:cubicBezTo>
                    <a:pt x="7" y="51"/>
                    <a:pt x="6" y="51"/>
                    <a:pt x="7" y="53"/>
                  </a:cubicBezTo>
                  <a:cubicBezTo>
                    <a:pt x="8" y="57"/>
                    <a:pt x="11" y="61"/>
                    <a:pt x="13" y="64"/>
                  </a:cubicBezTo>
                  <a:cubicBezTo>
                    <a:pt x="14" y="65"/>
                    <a:pt x="15" y="66"/>
                    <a:pt x="15" y="67"/>
                  </a:cubicBezTo>
                  <a:cubicBezTo>
                    <a:pt x="20" y="72"/>
                    <a:pt x="25" y="76"/>
                    <a:pt x="31" y="77"/>
                  </a:cubicBezTo>
                  <a:cubicBezTo>
                    <a:pt x="38" y="76"/>
                    <a:pt x="43" y="72"/>
                    <a:pt x="47" y="67"/>
                  </a:cubicBezTo>
                  <a:cubicBezTo>
                    <a:pt x="48" y="66"/>
                    <a:pt x="49" y="65"/>
                    <a:pt x="50" y="64"/>
                  </a:cubicBezTo>
                  <a:cubicBezTo>
                    <a:pt x="52" y="61"/>
                    <a:pt x="55" y="57"/>
                    <a:pt x="56" y="53"/>
                  </a:cubicBezTo>
                  <a:cubicBezTo>
                    <a:pt x="57" y="51"/>
                    <a:pt x="56" y="51"/>
                    <a:pt x="57" y="51"/>
                  </a:cubicBezTo>
                  <a:cubicBezTo>
                    <a:pt x="58" y="51"/>
                    <a:pt x="59" y="47"/>
                    <a:pt x="60" y="46"/>
                  </a:cubicBezTo>
                  <a:cubicBezTo>
                    <a:pt x="61" y="44"/>
                    <a:pt x="62" y="41"/>
                    <a:pt x="62" y="39"/>
                  </a:cubicBezTo>
                  <a:cubicBezTo>
                    <a:pt x="62" y="37"/>
                    <a:pt x="63" y="36"/>
                    <a:pt x="63" y="34"/>
                  </a:cubicBezTo>
                  <a:cubicBezTo>
                    <a:pt x="63" y="33"/>
                    <a:pt x="63" y="32"/>
                    <a:pt x="63" y="30"/>
                  </a:cubicBezTo>
                  <a:cubicBezTo>
                    <a:pt x="63" y="29"/>
                    <a:pt x="62" y="27"/>
                    <a:pt x="61" y="25"/>
                  </a:cubicBezTo>
                  <a:cubicBezTo>
                    <a:pt x="61" y="25"/>
                    <a:pt x="60" y="25"/>
                    <a:pt x="60" y="25"/>
                  </a:cubicBezTo>
                  <a:cubicBezTo>
                    <a:pt x="59" y="25"/>
                    <a:pt x="60" y="24"/>
                    <a:pt x="59" y="23"/>
                  </a:cubicBezTo>
                  <a:cubicBezTo>
                    <a:pt x="59" y="21"/>
                    <a:pt x="59" y="19"/>
                    <a:pt x="58" y="18"/>
                  </a:cubicBezTo>
                  <a:cubicBezTo>
                    <a:pt x="57" y="15"/>
                    <a:pt x="55" y="12"/>
                    <a:pt x="53" y="10"/>
                  </a:cubicBezTo>
                  <a:cubicBezTo>
                    <a:pt x="48" y="4"/>
                    <a:pt x="40" y="1"/>
                    <a:pt x="31" y="0"/>
                  </a:cubicBezTo>
                  <a:cubicBezTo>
                    <a:pt x="23" y="1"/>
                    <a:pt x="15" y="4"/>
                    <a:pt x="9" y="10"/>
                  </a:cubicBezTo>
                  <a:cubicBezTo>
                    <a:pt x="7" y="12"/>
                    <a:pt x="6" y="15"/>
                    <a:pt x="4" y="18"/>
                  </a:cubicBezTo>
                  <a:cubicBezTo>
                    <a:pt x="4" y="19"/>
                    <a:pt x="3" y="21"/>
                    <a:pt x="3" y="23"/>
                  </a:cubicBezTo>
                  <a:cubicBezTo>
                    <a:pt x="3" y="24"/>
                    <a:pt x="4" y="25"/>
                    <a:pt x="3" y="25"/>
                  </a:cubicBezTo>
                  <a:cubicBezTo>
                    <a:pt x="2" y="25"/>
                    <a:pt x="2" y="25"/>
                    <a:pt x="1" y="25"/>
                  </a:cubicBezTo>
                  <a:cubicBezTo>
                    <a:pt x="0" y="27"/>
                    <a:pt x="0" y="29"/>
                    <a:pt x="0" y="30"/>
                  </a:cubicBezTo>
                  <a:cubicBezTo>
                    <a:pt x="0" y="32"/>
                    <a:pt x="0" y="33"/>
                    <a:pt x="0" y="34"/>
                  </a:cubicBezTo>
                  <a:cubicBezTo>
                    <a:pt x="0" y="36"/>
                    <a:pt x="0" y="37"/>
                    <a:pt x="1" y="39"/>
                  </a:cubicBezTo>
                  <a:close/>
                  <a:moveTo>
                    <a:pt x="4" y="30"/>
                  </a:moveTo>
                  <a:cubicBezTo>
                    <a:pt x="5" y="27"/>
                    <a:pt x="10" y="32"/>
                    <a:pt x="12" y="35"/>
                  </a:cubicBezTo>
                  <a:cubicBezTo>
                    <a:pt x="12" y="35"/>
                    <a:pt x="27" y="30"/>
                    <a:pt x="31" y="29"/>
                  </a:cubicBezTo>
                  <a:cubicBezTo>
                    <a:pt x="35" y="28"/>
                    <a:pt x="46" y="22"/>
                    <a:pt x="46" y="22"/>
                  </a:cubicBezTo>
                  <a:cubicBezTo>
                    <a:pt x="46" y="22"/>
                    <a:pt x="52" y="34"/>
                    <a:pt x="52" y="34"/>
                  </a:cubicBezTo>
                  <a:cubicBezTo>
                    <a:pt x="53" y="34"/>
                    <a:pt x="56" y="27"/>
                    <a:pt x="59" y="30"/>
                  </a:cubicBezTo>
                  <a:cubicBezTo>
                    <a:pt x="61" y="31"/>
                    <a:pt x="60" y="34"/>
                    <a:pt x="60" y="36"/>
                  </a:cubicBezTo>
                  <a:cubicBezTo>
                    <a:pt x="60" y="37"/>
                    <a:pt x="60" y="39"/>
                    <a:pt x="59" y="40"/>
                  </a:cubicBezTo>
                  <a:cubicBezTo>
                    <a:pt x="59" y="43"/>
                    <a:pt x="55" y="48"/>
                    <a:pt x="53" y="48"/>
                  </a:cubicBezTo>
                  <a:cubicBezTo>
                    <a:pt x="53" y="49"/>
                    <a:pt x="54" y="51"/>
                    <a:pt x="54" y="52"/>
                  </a:cubicBezTo>
                  <a:cubicBezTo>
                    <a:pt x="54" y="55"/>
                    <a:pt x="50" y="58"/>
                    <a:pt x="48" y="61"/>
                  </a:cubicBezTo>
                  <a:cubicBezTo>
                    <a:pt x="44" y="66"/>
                    <a:pt x="39" y="72"/>
                    <a:pt x="31" y="73"/>
                  </a:cubicBezTo>
                  <a:cubicBezTo>
                    <a:pt x="24" y="72"/>
                    <a:pt x="19" y="66"/>
                    <a:pt x="14" y="61"/>
                  </a:cubicBezTo>
                  <a:cubicBezTo>
                    <a:pt x="12" y="58"/>
                    <a:pt x="9" y="55"/>
                    <a:pt x="9" y="52"/>
                  </a:cubicBezTo>
                  <a:cubicBezTo>
                    <a:pt x="9" y="51"/>
                    <a:pt x="10" y="49"/>
                    <a:pt x="9" y="48"/>
                  </a:cubicBezTo>
                  <a:cubicBezTo>
                    <a:pt x="8" y="48"/>
                    <a:pt x="4" y="43"/>
                    <a:pt x="3" y="40"/>
                  </a:cubicBezTo>
                  <a:cubicBezTo>
                    <a:pt x="3" y="39"/>
                    <a:pt x="3" y="37"/>
                    <a:pt x="3" y="36"/>
                  </a:cubicBezTo>
                  <a:cubicBezTo>
                    <a:pt x="3" y="34"/>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4" name="Freeform 112">
              <a:extLst>
                <a:ext uri="{FF2B5EF4-FFF2-40B4-BE49-F238E27FC236}">
                  <a16:creationId xmlns="" xmlns:a16="http://schemas.microsoft.com/office/drawing/2014/main" id="{7E9BD2DA-93D7-49FE-88EF-AE09C054831A}"/>
                </a:ext>
              </a:extLst>
            </p:cNvPr>
            <p:cNvSpPr>
              <a:spLocks/>
            </p:cNvSpPr>
            <p:nvPr/>
          </p:nvSpPr>
          <p:spPr bwMode="auto">
            <a:xfrm>
              <a:off x="783" y="3395"/>
              <a:ext cx="278" cy="139"/>
            </a:xfrm>
            <a:custGeom>
              <a:avLst/>
              <a:gdLst/>
              <a:ahLst/>
              <a:cxnLst>
                <a:cxn ang="0">
                  <a:pos x="91" y="7"/>
                </a:cxn>
                <a:cxn ang="0">
                  <a:pos x="83" y="4"/>
                </a:cxn>
                <a:cxn ang="0">
                  <a:pos x="76" y="0"/>
                </a:cxn>
                <a:cxn ang="0">
                  <a:pos x="76" y="0"/>
                </a:cxn>
                <a:cxn ang="0">
                  <a:pos x="72" y="0"/>
                </a:cxn>
                <a:cxn ang="0">
                  <a:pos x="70" y="2"/>
                </a:cxn>
                <a:cxn ang="0">
                  <a:pos x="54" y="12"/>
                </a:cxn>
                <a:cxn ang="0">
                  <a:pos x="38" y="2"/>
                </a:cxn>
                <a:cxn ang="0">
                  <a:pos x="36" y="0"/>
                </a:cxn>
                <a:cxn ang="0">
                  <a:pos x="32" y="0"/>
                </a:cxn>
                <a:cxn ang="0">
                  <a:pos x="17" y="7"/>
                </a:cxn>
                <a:cxn ang="0">
                  <a:pos x="0" y="20"/>
                </a:cxn>
                <a:cxn ang="0">
                  <a:pos x="2" y="20"/>
                </a:cxn>
                <a:cxn ang="0">
                  <a:pos x="29" y="54"/>
                </a:cxn>
                <a:cxn ang="0">
                  <a:pos x="26" y="55"/>
                </a:cxn>
                <a:cxn ang="0">
                  <a:pos x="54" y="59"/>
                </a:cxn>
                <a:cxn ang="0">
                  <a:pos x="118" y="39"/>
                </a:cxn>
                <a:cxn ang="0">
                  <a:pos x="91" y="7"/>
                </a:cxn>
              </a:cxnLst>
              <a:rect l="0" t="0" r="r" b="b"/>
              <a:pathLst>
                <a:path w="118" h="59">
                  <a:moveTo>
                    <a:pt x="91" y="7"/>
                  </a:moveTo>
                  <a:cubicBezTo>
                    <a:pt x="89" y="6"/>
                    <a:pt x="86" y="5"/>
                    <a:pt x="83" y="4"/>
                  </a:cubicBezTo>
                  <a:cubicBezTo>
                    <a:pt x="81" y="3"/>
                    <a:pt x="79" y="2"/>
                    <a:pt x="76" y="0"/>
                  </a:cubicBezTo>
                  <a:cubicBezTo>
                    <a:pt x="76" y="0"/>
                    <a:pt x="76" y="0"/>
                    <a:pt x="76" y="0"/>
                  </a:cubicBezTo>
                  <a:cubicBezTo>
                    <a:pt x="72" y="0"/>
                    <a:pt x="72" y="0"/>
                    <a:pt x="72" y="0"/>
                  </a:cubicBezTo>
                  <a:cubicBezTo>
                    <a:pt x="72" y="1"/>
                    <a:pt x="71" y="1"/>
                    <a:pt x="70" y="2"/>
                  </a:cubicBezTo>
                  <a:cubicBezTo>
                    <a:pt x="66" y="7"/>
                    <a:pt x="61" y="12"/>
                    <a:pt x="54" y="12"/>
                  </a:cubicBezTo>
                  <a:cubicBezTo>
                    <a:pt x="48" y="12"/>
                    <a:pt x="43" y="7"/>
                    <a:pt x="38" y="2"/>
                  </a:cubicBezTo>
                  <a:cubicBezTo>
                    <a:pt x="38" y="1"/>
                    <a:pt x="37" y="1"/>
                    <a:pt x="36" y="0"/>
                  </a:cubicBezTo>
                  <a:cubicBezTo>
                    <a:pt x="32" y="0"/>
                    <a:pt x="32" y="0"/>
                    <a:pt x="32" y="0"/>
                  </a:cubicBezTo>
                  <a:cubicBezTo>
                    <a:pt x="26" y="4"/>
                    <a:pt x="22" y="6"/>
                    <a:pt x="17" y="7"/>
                  </a:cubicBezTo>
                  <a:cubicBezTo>
                    <a:pt x="11" y="8"/>
                    <a:pt x="4" y="13"/>
                    <a:pt x="0" y="20"/>
                  </a:cubicBezTo>
                  <a:cubicBezTo>
                    <a:pt x="1" y="20"/>
                    <a:pt x="1" y="20"/>
                    <a:pt x="2" y="20"/>
                  </a:cubicBezTo>
                  <a:cubicBezTo>
                    <a:pt x="15" y="23"/>
                    <a:pt x="27" y="39"/>
                    <a:pt x="29" y="54"/>
                  </a:cubicBezTo>
                  <a:cubicBezTo>
                    <a:pt x="28" y="54"/>
                    <a:pt x="27" y="55"/>
                    <a:pt x="26" y="55"/>
                  </a:cubicBezTo>
                  <a:cubicBezTo>
                    <a:pt x="35" y="57"/>
                    <a:pt x="45" y="59"/>
                    <a:pt x="54" y="59"/>
                  </a:cubicBezTo>
                  <a:cubicBezTo>
                    <a:pt x="78" y="59"/>
                    <a:pt x="100" y="51"/>
                    <a:pt x="118" y="39"/>
                  </a:cubicBezTo>
                  <a:cubicBezTo>
                    <a:pt x="116" y="25"/>
                    <a:pt x="104" y="9"/>
                    <a:pt x="91" y="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5" name="Freeform 113">
              <a:extLst>
                <a:ext uri="{FF2B5EF4-FFF2-40B4-BE49-F238E27FC236}">
                  <a16:creationId xmlns="" xmlns:a16="http://schemas.microsoft.com/office/drawing/2014/main" id="{98EAB3E1-5F52-4D45-8889-4DE04AB0D2B9}"/>
                </a:ext>
              </a:extLst>
            </p:cNvPr>
            <p:cNvSpPr>
              <a:spLocks/>
            </p:cNvSpPr>
            <p:nvPr/>
          </p:nvSpPr>
          <p:spPr bwMode="auto">
            <a:xfrm>
              <a:off x="304" y="3402"/>
              <a:ext cx="262" cy="132"/>
            </a:xfrm>
            <a:custGeom>
              <a:avLst/>
              <a:gdLst/>
              <a:ahLst/>
              <a:cxnLst>
                <a:cxn ang="0">
                  <a:pos x="111" y="19"/>
                </a:cxn>
                <a:cxn ang="0">
                  <a:pos x="94" y="7"/>
                </a:cxn>
                <a:cxn ang="0">
                  <a:pos x="87" y="4"/>
                </a:cxn>
                <a:cxn ang="0">
                  <a:pos x="80" y="0"/>
                </a:cxn>
                <a:cxn ang="0">
                  <a:pos x="80" y="0"/>
                </a:cxn>
                <a:cxn ang="0">
                  <a:pos x="77" y="0"/>
                </a:cxn>
                <a:cxn ang="0">
                  <a:pos x="75" y="2"/>
                </a:cxn>
                <a:cxn ang="0">
                  <a:pos x="59" y="11"/>
                </a:cxn>
                <a:cxn ang="0">
                  <a:pos x="44" y="2"/>
                </a:cxn>
                <a:cxn ang="0">
                  <a:pos x="42" y="0"/>
                </a:cxn>
                <a:cxn ang="0">
                  <a:pos x="39" y="0"/>
                </a:cxn>
                <a:cxn ang="0">
                  <a:pos x="24" y="7"/>
                </a:cxn>
                <a:cxn ang="0">
                  <a:pos x="0" y="37"/>
                </a:cxn>
                <a:cxn ang="0">
                  <a:pos x="59" y="56"/>
                </a:cxn>
                <a:cxn ang="0">
                  <a:pos x="90" y="51"/>
                </a:cxn>
                <a:cxn ang="0">
                  <a:pos x="88" y="51"/>
                </a:cxn>
                <a:cxn ang="0">
                  <a:pos x="111" y="19"/>
                </a:cxn>
              </a:cxnLst>
              <a:rect l="0" t="0" r="r" b="b"/>
              <a:pathLst>
                <a:path w="111" h="56">
                  <a:moveTo>
                    <a:pt x="111" y="19"/>
                  </a:moveTo>
                  <a:cubicBezTo>
                    <a:pt x="107" y="13"/>
                    <a:pt x="101" y="8"/>
                    <a:pt x="94" y="7"/>
                  </a:cubicBezTo>
                  <a:cubicBezTo>
                    <a:pt x="92" y="6"/>
                    <a:pt x="90" y="5"/>
                    <a:pt x="87" y="4"/>
                  </a:cubicBezTo>
                  <a:cubicBezTo>
                    <a:pt x="85" y="3"/>
                    <a:pt x="83" y="2"/>
                    <a:pt x="80" y="0"/>
                  </a:cubicBezTo>
                  <a:cubicBezTo>
                    <a:pt x="80" y="0"/>
                    <a:pt x="80" y="0"/>
                    <a:pt x="80" y="0"/>
                  </a:cubicBezTo>
                  <a:cubicBezTo>
                    <a:pt x="77" y="0"/>
                    <a:pt x="77" y="0"/>
                    <a:pt x="77" y="0"/>
                  </a:cubicBezTo>
                  <a:cubicBezTo>
                    <a:pt x="76" y="1"/>
                    <a:pt x="75" y="2"/>
                    <a:pt x="75" y="2"/>
                  </a:cubicBezTo>
                  <a:cubicBezTo>
                    <a:pt x="71" y="7"/>
                    <a:pt x="66" y="11"/>
                    <a:pt x="59" y="11"/>
                  </a:cubicBezTo>
                  <a:cubicBezTo>
                    <a:pt x="53" y="11"/>
                    <a:pt x="48" y="7"/>
                    <a:pt x="44" y="2"/>
                  </a:cubicBezTo>
                  <a:cubicBezTo>
                    <a:pt x="44" y="2"/>
                    <a:pt x="43" y="1"/>
                    <a:pt x="42" y="0"/>
                  </a:cubicBezTo>
                  <a:cubicBezTo>
                    <a:pt x="39" y="0"/>
                    <a:pt x="39" y="0"/>
                    <a:pt x="39" y="0"/>
                  </a:cubicBezTo>
                  <a:cubicBezTo>
                    <a:pt x="33" y="4"/>
                    <a:pt x="29" y="6"/>
                    <a:pt x="24" y="7"/>
                  </a:cubicBezTo>
                  <a:cubicBezTo>
                    <a:pt x="13" y="9"/>
                    <a:pt x="2" y="24"/>
                    <a:pt x="0" y="37"/>
                  </a:cubicBezTo>
                  <a:cubicBezTo>
                    <a:pt x="16" y="49"/>
                    <a:pt x="37" y="56"/>
                    <a:pt x="59" y="56"/>
                  </a:cubicBezTo>
                  <a:cubicBezTo>
                    <a:pt x="70" y="56"/>
                    <a:pt x="80" y="54"/>
                    <a:pt x="90" y="51"/>
                  </a:cubicBezTo>
                  <a:cubicBezTo>
                    <a:pt x="89" y="51"/>
                    <a:pt x="89" y="51"/>
                    <a:pt x="88" y="51"/>
                  </a:cubicBezTo>
                  <a:cubicBezTo>
                    <a:pt x="90" y="38"/>
                    <a:pt x="100" y="23"/>
                    <a:pt x="111" y="1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6" name="Freeform 114">
              <a:extLst>
                <a:ext uri="{FF2B5EF4-FFF2-40B4-BE49-F238E27FC236}">
                  <a16:creationId xmlns="" xmlns:a16="http://schemas.microsoft.com/office/drawing/2014/main" id="{FA3BF3EA-3D73-40AE-8588-EAE26375FA46}"/>
                </a:ext>
              </a:extLst>
            </p:cNvPr>
            <p:cNvSpPr>
              <a:spLocks noEditPoints="1"/>
            </p:cNvSpPr>
            <p:nvPr/>
          </p:nvSpPr>
          <p:spPr bwMode="auto">
            <a:xfrm>
              <a:off x="360" y="3220"/>
              <a:ext cx="168" cy="191"/>
            </a:xfrm>
            <a:custGeom>
              <a:avLst/>
              <a:gdLst/>
              <a:ahLst/>
              <a:cxnLst>
                <a:cxn ang="0">
                  <a:pos x="7" y="79"/>
                </a:cxn>
                <a:cxn ang="0">
                  <a:pos x="20" y="75"/>
                </a:cxn>
                <a:cxn ang="0">
                  <a:pos x="20" y="75"/>
                </a:cxn>
                <a:cxn ang="0">
                  <a:pos x="21" y="65"/>
                </a:cxn>
                <a:cxn ang="0">
                  <a:pos x="21" y="64"/>
                </a:cxn>
                <a:cxn ang="0">
                  <a:pos x="35" y="73"/>
                </a:cxn>
                <a:cxn ang="0">
                  <a:pos x="50" y="64"/>
                </a:cxn>
                <a:cxn ang="0">
                  <a:pos x="50" y="65"/>
                </a:cxn>
                <a:cxn ang="0">
                  <a:pos x="51" y="75"/>
                </a:cxn>
                <a:cxn ang="0">
                  <a:pos x="51" y="75"/>
                </a:cxn>
                <a:cxn ang="0">
                  <a:pos x="64" y="79"/>
                </a:cxn>
                <a:cxn ang="0">
                  <a:pos x="71" y="81"/>
                </a:cxn>
                <a:cxn ang="0">
                  <a:pos x="69" y="55"/>
                </a:cxn>
                <a:cxn ang="0">
                  <a:pos x="65" y="23"/>
                </a:cxn>
                <a:cxn ang="0">
                  <a:pos x="56" y="10"/>
                </a:cxn>
                <a:cxn ang="0">
                  <a:pos x="35" y="0"/>
                </a:cxn>
                <a:cxn ang="0">
                  <a:pos x="15" y="10"/>
                </a:cxn>
                <a:cxn ang="0">
                  <a:pos x="6" y="23"/>
                </a:cxn>
                <a:cxn ang="0">
                  <a:pos x="2" y="55"/>
                </a:cxn>
                <a:cxn ang="0">
                  <a:pos x="0" y="81"/>
                </a:cxn>
                <a:cxn ang="0">
                  <a:pos x="7" y="79"/>
                </a:cxn>
                <a:cxn ang="0">
                  <a:pos x="14" y="37"/>
                </a:cxn>
                <a:cxn ang="0">
                  <a:pos x="35" y="18"/>
                </a:cxn>
                <a:cxn ang="0">
                  <a:pos x="57" y="37"/>
                </a:cxn>
                <a:cxn ang="0">
                  <a:pos x="58" y="41"/>
                </a:cxn>
                <a:cxn ang="0">
                  <a:pos x="57" y="49"/>
                </a:cxn>
                <a:cxn ang="0">
                  <a:pos x="52" y="58"/>
                </a:cxn>
                <a:cxn ang="0">
                  <a:pos x="35" y="70"/>
                </a:cxn>
                <a:cxn ang="0">
                  <a:pos x="19" y="58"/>
                </a:cxn>
                <a:cxn ang="0">
                  <a:pos x="14" y="49"/>
                </a:cxn>
                <a:cxn ang="0">
                  <a:pos x="13" y="41"/>
                </a:cxn>
                <a:cxn ang="0">
                  <a:pos x="14" y="37"/>
                </a:cxn>
              </a:cxnLst>
              <a:rect l="0" t="0" r="r" b="b"/>
              <a:pathLst>
                <a:path w="71" h="81">
                  <a:moveTo>
                    <a:pt x="7" y="79"/>
                  </a:moveTo>
                  <a:cubicBezTo>
                    <a:pt x="9" y="78"/>
                    <a:pt x="14" y="72"/>
                    <a:pt x="20" y="75"/>
                  </a:cubicBezTo>
                  <a:cubicBezTo>
                    <a:pt x="20" y="75"/>
                    <a:pt x="20" y="76"/>
                    <a:pt x="20" y="75"/>
                  </a:cubicBezTo>
                  <a:cubicBezTo>
                    <a:pt x="21" y="75"/>
                    <a:pt x="21" y="71"/>
                    <a:pt x="21" y="65"/>
                  </a:cubicBezTo>
                  <a:cubicBezTo>
                    <a:pt x="21" y="65"/>
                    <a:pt x="21" y="65"/>
                    <a:pt x="21" y="64"/>
                  </a:cubicBezTo>
                  <a:cubicBezTo>
                    <a:pt x="25" y="68"/>
                    <a:pt x="30" y="72"/>
                    <a:pt x="35" y="73"/>
                  </a:cubicBezTo>
                  <a:cubicBezTo>
                    <a:pt x="41" y="72"/>
                    <a:pt x="46" y="68"/>
                    <a:pt x="50" y="64"/>
                  </a:cubicBezTo>
                  <a:cubicBezTo>
                    <a:pt x="50" y="65"/>
                    <a:pt x="50" y="65"/>
                    <a:pt x="50" y="65"/>
                  </a:cubicBezTo>
                  <a:cubicBezTo>
                    <a:pt x="50" y="71"/>
                    <a:pt x="50" y="75"/>
                    <a:pt x="51" y="75"/>
                  </a:cubicBezTo>
                  <a:cubicBezTo>
                    <a:pt x="51" y="76"/>
                    <a:pt x="51" y="75"/>
                    <a:pt x="51" y="75"/>
                  </a:cubicBezTo>
                  <a:cubicBezTo>
                    <a:pt x="57" y="72"/>
                    <a:pt x="62" y="78"/>
                    <a:pt x="64" y="79"/>
                  </a:cubicBezTo>
                  <a:cubicBezTo>
                    <a:pt x="66" y="80"/>
                    <a:pt x="71" y="81"/>
                    <a:pt x="71" y="81"/>
                  </a:cubicBezTo>
                  <a:cubicBezTo>
                    <a:pt x="71" y="81"/>
                    <a:pt x="68" y="64"/>
                    <a:pt x="69" y="55"/>
                  </a:cubicBezTo>
                  <a:cubicBezTo>
                    <a:pt x="70" y="46"/>
                    <a:pt x="70" y="37"/>
                    <a:pt x="65" y="23"/>
                  </a:cubicBezTo>
                  <a:cubicBezTo>
                    <a:pt x="63" y="19"/>
                    <a:pt x="58" y="12"/>
                    <a:pt x="56" y="10"/>
                  </a:cubicBezTo>
                  <a:cubicBezTo>
                    <a:pt x="50" y="4"/>
                    <a:pt x="43" y="1"/>
                    <a:pt x="35" y="0"/>
                  </a:cubicBezTo>
                  <a:cubicBezTo>
                    <a:pt x="28" y="1"/>
                    <a:pt x="20" y="4"/>
                    <a:pt x="15" y="10"/>
                  </a:cubicBezTo>
                  <a:cubicBezTo>
                    <a:pt x="13" y="12"/>
                    <a:pt x="8" y="19"/>
                    <a:pt x="6" y="23"/>
                  </a:cubicBezTo>
                  <a:cubicBezTo>
                    <a:pt x="1" y="37"/>
                    <a:pt x="1" y="46"/>
                    <a:pt x="2" y="55"/>
                  </a:cubicBezTo>
                  <a:cubicBezTo>
                    <a:pt x="3" y="64"/>
                    <a:pt x="0" y="81"/>
                    <a:pt x="0" y="81"/>
                  </a:cubicBezTo>
                  <a:cubicBezTo>
                    <a:pt x="0" y="81"/>
                    <a:pt x="5" y="80"/>
                    <a:pt x="7" y="79"/>
                  </a:cubicBezTo>
                  <a:close/>
                  <a:moveTo>
                    <a:pt x="14" y="37"/>
                  </a:moveTo>
                  <a:cubicBezTo>
                    <a:pt x="17" y="32"/>
                    <a:pt x="31" y="29"/>
                    <a:pt x="35" y="18"/>
                  </a:cubicBezTo>
                  <a:cubicBezTo>
                    <a:pt x="40" y="29"/>
                    <a:pt x="54" y="32"/>
                    <a:pt x="57" y="37"/>
                  </a:cubicBezTo>
                  <a:cubicBezTo>
                    <a:pt x="58" y="38"/>
                    <a:pt x="58" y="41"/>
                    <a:pt x="58" y="41"/>
                  </a:cubicBezTo>
                  <a:cubicBezTo>
                    <a:pt x="58" y="44"/>
                    <a:pt x="57" y="48"/>
                    <a:pt x="57" y="49"/>
                  </a:cubicBezTo>
                  <a:cubicBezTo>
                    <a:pt x="56" y="52"/>
                    <a:pt x="53" y="56"/>
                    <a:pt x="52" y="58"/>
                  </a:cubicBezTo>
                  <a:cubicBezTo>
                    <a:pt x="48" y="63"/>
                    <a:pt x="42" y="70"/>
                    <a:pt x="35" y="70"/>
                  </a:cubicBezTo>
                  <a:cubicBezTo>
                    <a:pt x="29" y="70"/>
                    <a:pt x="23" y="63"/>
                    <a:pt x="19" y="58"/>
                  </a:cubicBezTo>
                  <a:cubicBezTo>
                    <a:pt x="18" y="56"/>
                    <a:pt x="15" y="52"/>
                    <a:pt x="14" y="49"/>
                  </a:cubicBezTo>
                  <a:cubicBezTo>
                    <a:pt x="14" y="48"/>
                    <a:pt x="13" y="44"/>
                    <a:pt x="13" y="41"/>
                  </a:cubicBezTo>
                  <a:cubicBezTo>
                    <a:pt x="13" y="41"/>
                    <a:pt x="13" y="38"/>
                    <a:pt x="14" y="3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7" name="Freeform 115">
              <a:extLst>
                <a:ext uri="{FF2B5EF4-FFF2-40B4-BE49-F238E27FC236}">
                  <a16:creationId xmlns="" xmlns:a16="http://schemas.microsoft.com/office/drawing/2014/main" id="{4D32D357-D02C-4DF6-97FF-00A486AC0AA8}"/>
                </a:ext>
              </a:extLst>
            </p:cNvPr>
            <p:cNvSpPr>
              <a:spLocks/>
            </p:cNvSpPr>
            <p:nvPr/>
          </p:nvSpPr>
          <p:spPr bwMode="auto">
            <a:xfrm>
              <a:off x="530" y="3437"/>
              <a:ext cx="302" cy="142"/>
            </a:xfrm>
            <a:custGeom>
              <a:avLst/>
              <a:gdLst/>
              <a:ahLst/>
              <a:cxnLst>
                <a:cxn ang="0">
                  <a:pos x="102" y="8"/>
                </a:cxn>
                <a:cxn ang="0">
                  <a:pos x="99" y="7"/>
                </a:cxn>
                <a:cxn ang="0">
                  <a:pos x="93" y="5"/>
                </a:cxn>
                <a:cxn ang="0">
                  <a:pos x="86" y="0"/>
                </a:cxn>
                <a:cxn ang="0">
                  <a:pos x="79" y="22"/>
                </a:cxn>
                <a:cxn ang="0">
                  <a:pos x="71" y="34"/>
                </a:cxn>
                <a:cxn ang="0">
                  <a:pos x="67" y="21"/>
                </a:cxn>
                <a:cxn ang="0">
                  <a:pos x="75" y="15"/>
                </a:cxn>
                <a:cxn ang="0">
                  <a:pos x="64" y="8"/>
                </a:cxn>
                <a:cxn ang="0">
                  <a:pos x="53" y="15"/>
                </a:cxn>
                <a:cxn ang="0">
                  <a:pos x="61" y="21"/>
                </a:cxn>
                <a:cxn ang="0">
                  <a:pos x="57" y="34"/>
                </a:cxn>
                <a:cxn ang="0">
                  <a:pos x="42" y="0"/>
                </a:cxn>
                <a:cxn ang="0">
                  <a:pos x="27" y="8"/>
                </a:cxn>
                <a:cxn ang="0">
                  <a:pos x="23" y="9"/>
                </a:cxn>
                <a:cxn ang="0">
                  <a:pos x="0" y="41"/>
                </a:cxn>
                <a:cxn ang="0">
                  <a:pos x="1" y="41"/>
                </a:cxn>
                <a:cxn ang="0">
                  <a:pos x="64" y="60"/>
                </a:cxn>
                <a:cxn ang="0">
                  <a:pos x="126" y="42"/>
                </a:cxn>
                <a:cxn ang="0">
                  <a:pos x="128" y="41"/>
                </a:cxn>
                <a:cxn ang="0">
                  <a:pos x="102" y="8"/>
                </a:cxn>
              </a:cxnLst>
              <a:rect l="0" t="0" r="r" b="b"/>
              <a:pathLst>
                <a:path w="128" h="60">
                  <a:moveTo>
                    <a:pt x="102" y="8"/>
                  </a:moveTo>
                  <a:cubicBezTo>
                    <a:pt x="101" y="7"/>
                    <a:pt x="100" y="7"/>
                    <a:pt x="99" y="7"/>
                  </a:cubicBezTo>
                  <a:cubicBezTo>
                    <a:pt x="97" y="6"/>
                    <a:pt x="95" y="6"/>
                    <a:pt x="93" y="5"/>
                  </a:cubicBezTo>
                  <a:cubicBezTo>
                    <a:pt x="91" y="4"/>
                    <a:pt x="89" y="2"/>
                    <a:pt x="86" y="0"/>
                  </a:cubicBezTo>
                  <a:cubicBezTo>
                    <a:pt x="85" y="6"/>
                    <a:pt x="82" y="15"/>
                    <a:pt x="79" y="22"/>
                  </a:cubicBezTo>
                  <a:cubicBezTo>
                    <a:pt x="76" y="27"/>
                    <a:pt x="74" y="32"/>
                    <a:pt x="71" y="34"/>
                  </a:cubicBezTo>
                  <a:cubicBezTo>
                    <a:pt x="67" y="21"/>
                    <a:pt x="67" y="21"/>
                    <a:pt x="67" y="21"/>
                  </a:cubicBezTo>
                  <a:cubicBezTo>
                    <a:pt x="75" y="15"/>
                    <a:pt x="75" y="15"/>
                    <a:pt x="75" y="15"/>
                  </a:cubicBezTo>
                  <a:cubicBezTo>
                    <a:pt x="64" y="8"/>
                    <a:pt x="64" y="8"/>
                    <a:pt x="64" y="8"/>
                  </a:cubicBezTo>
                  <a:cubicBezTo>
                    <a:pt x="53" y="15"/>
                    <a:pt x="53" y="15"/>
                    <a:pt x="53" y="15"/>
                  </a:cubicBezTo>
                  <a:cubicBezTo>
                    <a:pt x="61" y="21"/>
                    <a:pt x="61" y="21"/>
                    <a:pt x="61" y="21"/>
                  </a:cubicBezTo>
                  <a:cubicBezTo>
                    <a:pt x="57" y="34"/>
                    <a:pt x="57" y="34"/>
                    <a:pt x="57" y="34"/>
                  </a:cubicBezTo>
                  <a:cubicBezTo>
                    <a:pt x="50" y="27"/>
                    <a:pt x="44" y="10"/>
                    <a:pt x="42" y="0"/>
                  </a:cubicBezTo>
                  <a:cubicBezTo>
                    <a:pt x="35" y="5"/>
                    <a:pt x="31" y="7"/>
                    <a:pt x="27" y="8"/>
                  </a:cubicBezTo>
                  <a:cubicBezTo>
                    <a:pt x="25" y="8"/>
                    <a:pt x="24" y="8"/>
                    <a:pt x="23" y="9"/>
                  </a:cubicBezTo>
                  <a:cubicBezTo>
                    <a:pt x="12" y="13"/>
                    <a:pt x="2" y="28"/>
                    <a:pt x="0" y="41"/>
                  </a:cubicBezTo>
                  <a:cubicBezTo>
                    <a:pt x="1" y="41"/>
                    <a:pt x="1" y="41"/>
                    <a:pt x="1" y="41"/>
                  </a:cubicBezTo>
                  <a:cubicBezTo>
                    <a:pt x="19" y="53"/>
                    <a:pt x="40" y="60"/>
                    <a:pt x="64" y="60"/>
                  </a:cubicBezTo>
                  <a:cubicBezTo>
                    <a:pt x="87" y="60"/>
                    <a:pt x="109" y="53"/>
                    <a:pt x="126" y="42"/>
                  </a:cubicBezTo>
                  <a:cubicBezTo>
                    <a:pt x="126" y="42"/>
                    <a:pt x="127" y="41"/>
                    <a:pt x="128" y="41"/>
                  </a:cubicBezTo>
                  <a:cubicBezTo>
                    <a:pt x="126" y="26"/>
                    <a:pt x="114" y="10"/>
                    <a:pt x="102" y="8"/>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8" name="Freeform 116">
              <a:extLst>
                <a:ext uri="{FF2B5EF4-FFF2-40B4-BE49-F238E27FC236}">
                  <a16:creationId xmlns="" xmlns:a16="http://schemas.microsoft.com/office/drawing/2014/main" id="{A2F9689A-76CA-4FD7-ABEC-D24A8CDECF01}"/>
                </a:ext>
              </a:extLst>
            </p:cNvPr>
            <p:cNvSpPr>
              <a:spLocks noEditPoints="1"/>
            </p:cNvSpPr>
            <p:nvPr/>
          </p:nvSpPr>
          <p:spPr bwMode="auto">
            <a:xfrm>
              <a:off x="606" y="3256"/>
              <a:ext cx="151" cy="181"/>
            </a:xfrm>
            <a:custGeom>
              <a:avLst/>
              <a:gdLst/>
              <a:ahLst/>
              <a:cxnLst>
                <a:cxn ang="0">
                  <a:pos x="1" y="39"/>
                </a:cxn>
                <a:cxn ang="0">
                  <a:pos x="3" y="46"/>
                </a:cxn>
                <a:cxn ang="0">
                  <a:pos x="6" y="51"/>
                </a:cxn>
                <a:cxn ang="0">
                  <a:pos x="7" y="54"/>
                </a:cxn>
                <a:cxn ang="0">
                  <a:pos x="14" y="65"/>
                </a:cxn>
                <a:cxn ang="0">
                  <a:pos x="16" y="68"/>
                </a:cxn>
                <a:cxn ang="0">
                  <a:pos x="32" y="77"/>
                </a:cxn>
                <a:cxn ang="0">
                  <a:pos x="48" y="68"/>
                </a:cxn>
                <a:cxn ang="0">
                  <a:pos x="51" y="65"/>
                </a:cxn>
                <a:cxn ang="0">
                  <a:pos x="57" y="54"/>
                </a:cxn>
                <a:cxn ang="0">
                  <a:pos x="58" y="51"/>
                </a:cxn>
                <a:cxn ang="0">
                  <a:pos x="61" y="46"/>
                </a:cxn>
                <a:cxn ang="0">
                  <a:pos x="63" y="39"/>
                </a:cxn>
                <a:cxn ang="0">
                  <a:pos x="64" y="34"/>
                </a:cxn>
                <a:cxn ang="0">
                  <a:pos x="64" y="31"/>
                </a:cxn>
                <a:cxn ang="0">
                  <a:pos x="62" y="26"/>
                </a:cxn>
                <a:cxn ang="0">
                  <a:pos x="61" y="25"/>
                </a:cxn>
                <a:cxn ang="0">
                  <a:pos x="60" y="23"/>
                </a:cxn>
                <a:cxn ang="0">
                  <a:pos x="59" y="18"/>
                </a:cxn>
                <a:cxn ang="0">
                  <a:pos x="54" y="10"/>
                </a:cxn>
                <a:cxn ang="0">
                  <a:pos x="32" y="0"/>
                </a:cxn>
                <a:cxn ang="0">
                  <a:pos x="10" y="10"/>
                </a:cxn>
                <a:cxn ang="0">
                  <a:pos x="5" y="18"/>
                </a:cxn>
                <a:cxn ang="0">
                  <a:pos x="4" y="23"/>
                </a:cxn>
                <a:cxn ang="0">
                  <a:pos x="3" y="25"/>
                </a:cxn>
                <a:cxn ang="0">
                  <a:pos x="2" y="26"/>
                </a:cxn>
                <a:cxn ang="0">
                  <a:pos x="0" y="31"/>
                </a:cxn>
                <a:cxn ang="0">
                  <a:pos x="0" y="34"/>
                </a:cxn>
                <a:cxn ang="0">
                  <a:pos x="1" y="39"/>
                </a:cxn>
                <a:cxn ang="0">
                  <a:pos x="4" y="30"/>
                </a:cxn>
                <a:cxn ang="0">
                  <a:pos x="11" y="32"/>
                </a:cxn>
                <a:cxn ang="0">
                  <a:pos x="12" y="29"/>
                </a:cxn>
                <a:cxn ang="0">
                  <a:pos x="15" y="24"/>
                </a:cxn>
                <a:cxn ang="0">
                  <a:pos x="22" y="24"/>
                </a:cxn>
                <a:cxn ang="0">
                  <a:pos x="32" y="28"/>
                </a:cxn>
                <a:cxn ang="0">
                  <a:pos x="41" y="24"/>
                </a:cxn>
                <a:cxn ang="0">
                  <a:pos x="49" y="24"/>
                </a:cxn>
                <a:cxn ang="0">
                  <a:pos x="52" y="29"/>
                </a:cxn>
                <a:cxn ang="0">
                  <a:pos x="53" y="32"/>
                </a:cxn>
                <a:cxn ang="0">
                  <a:pos x="60" y="30"/>
                </a:cxn>
                <a:cxn ang="0">
                  <a:pos x="61" y="36"/>
                </a:cxn>
                <a:cxn ang="0">
                  <a:pos x="60" y="40"/>
                </a:cxn>
                <a:cxn ang="0">
                  <a:pos x="54" y="49"/>
                </a:cxn>
                <a:cxn ang="0">
                  <a:pos x="55" y="52"/>
                </a:cxn>
                <a:cxn ang="0">
                  <a:pos x="49" y="61"/>
                </a:cxn>
                <a:cxn ang="0">
                  <a:pos x="32" y="73"/>
                </a:cxn>
                <a:cxn ang="0">
                  <a:pos x="15" y="61"/>
                </a:cxn>
                <a:cxn ang="0">
                  <a:pos x="9" y="52"/>
                </a:cxn>
                <a:cxn ang="0">
                  <a:pos x="10" y="49"/>
                </a:cxn>
                <a:cxn ang="0">
                  <a:pos x="4" y="40"/>
                </a:cxn>
                <a:cxn ang="0">
                  <a:pos x="3" y="36"/>
                </a:cxn>
                <a:cxn ang="0">
                  <a:pos x="4" y="30"/>
                </a:cxn>
              </a:cxnLst>
              <a:rect l="0" t="0" r="r" b="b"/>
              <a:pathLst>
                <a:path w="64" h="77">
                  <a:moveTo>
                    <a:pt x="1" y="39"/>
                  </a:moveTo>
                  <a:cubicBezTo>
                    <a:pt x="1" y="41"/>
                    <a:pt x="2" y="44"/>
                    <a:pt x="3" y="46"/>
                  </a:cubicBezTo>
                  <a:cubicBezTo>
                    <a:pt x="4" y="48"/>
                    <a:pt x="5" y="51"/>
                    <a:pt x="6" y="51"/>
                  </a:cubicBezTo>
                  <a:cubicBezTo>
                    <a:pt x="7" y="51"/>
                    <a:pt x="6" y="52"/>
                    <a:pt x="7" y="54"/>
                  </a:cubicBezTo>
                  <a:cubicBezTo>
                    <a:pt x="8" y="58"/>
                    <a:pt x="11" y="61"/>
                    <a:pt x="14" y="65"/>
                  </a:cubicBezTo>
                  <a:cubicBezTo>
                    <a:pt x="14" y="66"/>
                    <a:pt x="15" y="67"/>
                    <a:pt x="16" y="68"/>
                  </a:cubicBezTo>
                  <a:cubicBezTo>
                    <a:pt x="20" y="73"/>
                    <a:pt x="25" y="77"/>
                    <a:pt x="32" y="77"/>
                  </a:cubicBezTo>
                  <a:cubicBezTo>
                    <a:pt x="39" y="77"/>
                    <a:pt x="44" y="73"/>
                    <a:pt x="48" y="68"/>
                  </a:cubicBezTo>
                  <a:cubicBezTo>
                    <a:pt x="49" y="67"/>
                    <a:pt x="50" y="66"/>
                    <a:pt x="51" y="65"/>
                  </a:cubicBezTo>
                  <a:cubicBezTo>
                    <a:pt x="53" y="61"/>
                    <a:pt x="56" y="58"/>
                    <a:pt x="57" y="54"/>
                  </a:cubicBezTo>
                  <a:cubicBezTo>
                    <a:pt x="58" y="52"/>
                    <a:pt x="57" y="51"/>
                    <a:pt x="58" y="51"/>
                  </a:cubicBezTo>
                  <a:cubicBezTo>
                    <a:pt x="59" y="51"/>
                    <a:pt x="60" y="48"/>
                    <a:pt x="61" y="46"/>
                  </a:cubicBezTo>
                  <a:cubicBezTo>
                    <a:pt x="62" y="44"/>
                    <a:pt x="63" y="41"/>
                    <a:pt x="63" y="39"/>
                  </a:cubicBezTo>
                  <a:cubicBezTo>
                    <a:pt x="63" y="37"/>
                    <a:pt x="64" y="36"/>
                    <a:pt x="64" y="34"/>
                  </a:cubicBezTo>
                  <a:cubicBezTo>
                    <a:pt x="64" y="33"/>
                    <a:pt x="64" y="32"/>
                    <a:pt x="64" y="31"/>
                  </a:cubicBezTo>
                  <a:cubicBezTo>
                    <a:pt x="64" y="29"/>
                    <a:pt x="63" y="27"/>
                    <a:pt x="62" y="26"/>
                  </a:cubicBezTo>
                  <a:cubicBezTo>
                    <a:pt x="62" y="25"/>
                    <a:pt x="61" y="25"/>
                    <a:pt x="61" y="25"/>
                  </a:cubicBezTo>
                  <a:cubicBezTo>
                    <a:pt x="60" y="25"/>
                    <a:pt x="61" y="24"/>
                    <a:pt x="60" y="23"/>
                  </a:cubicBezTo>
                  <a:cubicBezTo>
                    <a:pt x="60" y="21"/>
                    <a:pt x="60" y="20"/>
                    <a:pt x="59" y="18"/>
                  </a:cubicBezTo>
                  <a:cubicBezTo>
                    <a:pt x="58" y="15"/>
                    <a:pt x="56" y="12"/>
                    <a:pt x="54" y="10"/>
                  </a:cubicBezTo>
                  <a:cubicBezTo>
                    <a:pt x="49" y="4"/>
                    <a:pt x="41" y="1"/>
                    <a:pt x="32" y="0"/>
                  </a:cubicBezTo>
                  <a:cubicBezTo>
                    <a:pt x="24" y="1"/>
                    <a:pt x="16" y="4"/>
                    <a:pt x="10" y="10"/>
                  </a:cubicBezTo>
                  <a:cubicBezTo>
                    <a:pt x="8" y="13"/>
                    <a:pt x="6" y="15"/>
                    <a:pt x="5" y="18"/>
                  </a:cubicBezTo>
                  <a:cubicBezTo>
                    <a:pt x="4" y="20"/>
                    <a:pt x="4" y="21"/>
                    <a:pt x="4" y="23"/>
                  </a:cubicBezTo>
                  <a:cubicBezTo>
                    <a:pt x="4" y="24"/>
                    <a:pt x="4" y="25"/>
                    <a:pt x="3" y="25"/>
                  </a:cubicBezTo>
                  <a:cubicBezTo>
                    <a:pt x="3" y="25"/>
                    <a:pt x="2" y="25"/>
                    <a:pt x="2" y="26"/>
                  </a:cubicBezTo>
                  <a:cubicBezTo>
                    <a:pt x="1" y="27"/>
                    <a:pt x="0" y="29"/>
                    <a:pt x="0" y="31"/>
                  </a:cubicBezTo>
                  <a:cubicBezTo>
                    <a:pt x="0" y="32"/>
                    <a:pt x="0" y="33"/>
                    <a:pt x="0" y="34"/>
                  </a:cubicBezTo>
                  <a:cubicBezTo>
                    <a:pt x="1" y="36"/>
                    <a:pt x="1" y="37"/>
                    <a:pt x="1" y="39"/>
                  </a:cubicBezTo>
                  <a:close/>
                  <a:moveTo>
                    <a:pt x="4" y="30"/>
                  </a:moveTo>
                  <a:cubicBezTo>
                    <a:pt x="6" y="28"/>
                    <a:pt x="10" y="32"/>
                    <a:pt x="11" y="32"/>
                  </a:cubicBezTo>
                  <a:cubicBezTo>
                    <a:pt x="11" y="32"/>
                    <a:pt x="12" y="30"/>
                    <a:pt x="12" y="29"/>
                  </a:cubicBezTo>
                  <a:cubicBezTo>
                    <a:pt x="13" y="27"/>
                    <a:pt x="14" y="25"/>
                    <a:pt x="15" y="24"/>
                  </a:cubicBezTo>
                  <a:cubicBezTo>
                    <a:pt x="17" y="22"/>
                    <a:pt x="20" y="22"/>
                    <a:pt x="22" y="24"/>
                  </a:cubicBezTo>
                  <a:cubicBezTo>
                    <a:pt x="25" y="25"/>
                    <a:pt x="28" y="28"/>
                    <a:pt x="32" y="28"/>
                  </a:cubicBezTo>
                  <a:cubicBezTo>
                    <a:pt x="36" y="28"/>
                    <a:pt x="38" y="26"/>
                    <a:pt x="41" y="24"/>
                  </a:cubicBezTo>
                  <a:cubicBezTo>
                    <a:pt x="44" y="23"/>
                    <a:pt x="47" y="21"/>
                    <a:pt x="49" y="24"/>
                  </a:cubicBezTo>
                  <a:cubicBezTo>
                    <a:pt x="50" y="25"/>
                    <a:pt x="51" y="27"/>
                    <a:pt x="52" y="29"/>
                  </a:cubicBezTo>
                  <a:cubicBezTo>
                    <a:pt x="52" y="30"/>
                    <a:pt x="53" y="32"/>
                    <a:pt x="53" y="32"/>
                  </a:cubicBezTo>
                  <a:cubicBezTo>
                    <a:pt x="54" y="32"/>
                    <a:pt x="58" y="28"/>
                    <a:pt x="60" y="30"/>
                  </a:cubicBezTo>
                  <a:cubicBezTo>
                    <a:pt x="61" y="32"/>
                    <a:pt x="61" y="35"/>
                    <a:pt x="61" y="36"/>
                  </a:cubicBezTo>
                  <a:cubicBezTo>
                    <a:pt x="61" y="38"/>
                    <a:pt x="61" y="39"/>
                    <a:pt x="60" y="40"/>
                  </a:cubicBezTo>
                  <a:cubicBezTo>
                    <a:pt x="60" y="43"/>
                    <a:pt x="56" y="48"/>
                    <a:pt x="54" y="49"/>
                  </a:cubicBezTo>
                  <a:cubicBezTo>
                    <a:pt x="54" y="49"/>
                    <a:pt x="55" y="51"/>
                    <a:pt x="55" y="52"/>
                  </a:cubicBezTo>
                  <a:cubicBezTo>
                    <a:pt x="55" y="55"/>
                    <a:pt x="51" y="59"/>
                    <a:pt x="49" y="61"/>
                  </a:cubicBezTo>
                  <a:cubicBezTo>
                    <a:pt x="45" y="67"/>
                    <a:pt x="40" y="73"/>
                    <a:pt x="32" y="73"/>
                  </a:cubicBezTo>
                  <a:cubicBezTo>
                    <a:pt x="25" y="73"/>
                    <a:pt x="19" y="67"/>
                    <a:pt x="15" y="61"/>
                  </a:cubicBezTo>
                  <a:cubicBezTo>
                    <a:pt x="13" y="59"/>
                    <a:pt x="9" y="55"/>
                    <a:pt x="9" y="52"/>
                  </a:cubicBezTo>
                  <a:cubicBezTo>
                    <a:pt x="9" y="51"/>
                    <a:pt x="10" y="49"/>
                    <a:pt x="10" y="49"/>
                  </a:cubicBezTo>
                  <a:cubicBezTo>
                    <a:pt x="8" y="48"/>
                    <a:pt x="4" y="43"/>
                    <a:pt x="4" y="40"/>
                  </a:cubicBezTo>
                  <a:cubicBezTo>
                    <a:pt x="4" y="39"/>
                    <a:pt x="3" y="38"/>
                    <a:pt x="3" y="36"/>
                  </a:cubicBezTo>
                  <a:cubicBezTo>
                    <a:pt x="3" y="35"/>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247" name="Group 135">
            <a:extLst>
              <a:ext uri="{FF2B5EF4-FFF2-40B4-BE49-F238E27FC236}">
                <a16:creationId xmlns="" xmlns:a16="http://schemas.microsoft.com/office/drawing/2014/main" id="{4A3C9A6A-98B4-4AC1-93D3-094EAA301825}"/>
              </a:ext>
            </a:extLst>
          </p:cNvPr>
          <p:cNvGrpSpPr>
            <a:grpSpLocks noChangeAspect="1"/>
          </p:cNvGrpSpPr>
          <p:nvPr/>
        </p:nvGrpSpPr>
        <p:grpSpPr bwMode="auto">
          <a:xfrm>
            <a:off x="1056157" y="5900498"/>
            <a:ext cx="187552" cy="158256"/>
            <a:chOff x="2644" y="3216"/>
            <a:chExt cx="459" cy="365"/>
          </a:xfrm>
          <a:solidFill>
            <a:schemeClr val="bg1"/>
          </a:solidFill>
        </p:grpSpPr>
        <p:sp>
          <p:nvSpPr>
            <p:cNvPr id="271" name="Freeform 136">
              <a:extLst>
                <a:ext uri="{FF2B5EF4-FFF2-40B4-BE49-F238E27FC236}">
                  <a16:creationId xmlns="" xmlns:a16="http://schemas.microsoft.com/office/drawing/2014/main" id="{0494AE5D-1AA3-48A0-99CF-7A8B4EDC46F8}"/>
                </a:ext>
              </a:extLst>
            </p:cNvPr>
            <p:cNvSpPr>
              <a:spLocks/>
            </p:cNvSpPr>
            <p:nvPr/>
          </p:nvSpPr>
          <p:spPr bwMode="auto">
            <a:xfrm>
              <a:off x="2869" y="3216"/>
              <a:ext cx="234" cy="325"/>
            </a:xfrm>
            <a:custGeom>
              <a:avLst/>
              <a:gdLst/>
              <a:ahLst/>
              <a:cxnLst>
                <a:cxn ang="0">
                  <a:pos x="99" y="57"/>
                </a:cxn>
                <a:cxn ang="0">
                  <a:pos x="99" y="9"/>
                </a:cxn>
                <a:cxn ang="0">
                  <a:pos x="99" y="8"/>
                </a:cxn>
                <a:cxn ang="0">
                  <a:pos x="97" y="4"/>
                </a:cxn>
                <a:cxn ang="0">
                  <a:pos x="97" y="3"/>
                </a:cxn>
                <a:cxn ang="0">
                  <a:pos x="97" y="3"/>
                </a:cxn>
                <a:cxn ang="0">
                  <a:pos x="97" y="3"/>
                </a:cxn>
                <a:cxn ang="0">
                  <a:pos x="96" y="2"/>
                </a:cxn>
                <a:cxn ang="0">
                  <a:pos x="91" y="0"/>
                </a:cxn>
                <a:cxn ang="0">
                  <a:pos x="91" y="0"/>
                </a:cxn>
                <a:cxn ang="0">
                  <a:pos x="42" y="0"/>
                </a:cxn>
                <a:cxn ang="0">
                  <a:pos x="41" y="0"/>
                </a:cxn>
                <a:cxn ang="0">
                  <a:pos x="41" y="0"/>
                </a:cxn>
                <a:cxn ang="0">
                  <a:pos x="8" y="0"/>
                </a:cxn>
                <a:cxn ang="0">
                  <a:pos x="2" y="3"/>
                </a:cxn>
                <a:cxn ang="0">
                  <a:pos x="0" y="9"/>
                </a:cxn>
                <a:cxn ang="0">
                  <a:pos x="2" y="15"/>
                </a:cxn>
                <a:cxn ang="0">
                  <a:pos x="18" y="30"/>
                </a:cxn>
                <a:cxn ang="0">
                  <a:pos x="25" y="30"/>
                </a:cxn>
                <a:cxn ang="0">
                  <a:pos x="26" y="28"/>
                </a:cxn>
                <a:cxn ang="0">
                  <a:pos x="25" y="23"/>
                </a:cxn>
                <a:cxn ang="0">
                  <a:pos x="12" y="10"/>
                </a:cxn>
                <a:cxn ang="0">
                  <a:pos x="89" y="10"/>
                </a:cxn>
                <a:cxn ang="0">
                  <a:pos x="89" y="57"/>
                </a:cxn>
                <a:cxn ang="0">
                  <a:pos x="89" y="87"/>
                </a:cxn>
                <a:cxn ang="0">
                  <a:pos x="77" y="75"/>
                </a:cxn>
                <a:cxn ang="0">
                  <a:pos x="73" y="73"/>
                </a:cxn>
                <a:cxn ang="0">
                  <a:pos x="69" y="75"/>
                </a:cxn>
                <a:cxn ang="0">
                  <a:pos x="20" y="124"/>
                </a:cxn>
                <a:cxn ang="0">
                  <a:pos x="15" y="129"/>
                </a:cxn>
                <a:cxn ang="0">
                  <a:pos x="15" y="136"/>
                </a:cxn>
                <a:cxn ang="0">
                  <a:pos x="22" y="136"/>
                </a:cxn>
                <a:cxn ang="0">
                  <a:pos x="73" y="85"/>
                </a:cxn>
                <a:cxn ang="0">
                  <a:pos x="85" y="97"/>
                </a:cxn>
                <a:cxn ang="0">
                  <a:pos x="91" y="100"/>
                </a:cxn>
                <a:cxn ang="0">
                  <a:pos x="97" y="97"/>
                </a:cxn>
                <a:cxn ang="0">
                  <a:pos x="99" y="91"/>
                </a:cxn>
                <a:cxn ang="0">
                  <a:pos x="99" y="59"/>
                </a:cxn>
                <a:cxn ang="0">
                  <a:pos x="99" y="59"/>
                </a:cxn>
                <a:cxn ang="0">
                  <a:pos x="99" y="57"/>
                </a:cxn>
              </a:cxnLst>
              <a:rect l="0" t="0" r="r" b="b"/>
              <a:pathLst>
                <a:path w="99" h="138">
                  <a:moveTo>
                    <a:pt x="99" y="57"/>
                  </a:moveTo>
                  <a:cubicBezTo>
                    <a:pt x="99" y="9"/>
                    <a:pt x="99" y="9"/>
                    <a:pt x="99" y="9"/>
                  </a:cubicBezTo>
                  <a:cubicBezTo>
                    <a:pt x="99" y="9"/>
                    <a:pt x="99" y="8"/>
                    <a:pt x="99" y="8"/>
                  </a:cubicBezTo>
                  <a:cubicBezTo>
                    <a:pt x="99" y="6"/>
                    <a:pt x="98" y="5"/>
                    <a:pt x="97" y="4"/>
                  </a:cubicBezTo>
                  <a:cubicBezTo>
                    <a:pt x="97" y="3"/>
                    <a:pt x="97" y="3"/>
                    <a:pt x="97" y="3"/>
                  </a:cubicBezTo>
                  <a:cubicBezTo>
                    <a:pt x="97" y="3"/>
                    <a:pt x="97" y="3"/>
                    <a:pt x="97" y="3"/>
                  </a:cubicBezTo>
                  <a:cubicBezTo>
                    <a:pt x="97" y="3"/>
                    <a:pt x="97" y="3"/>
                    <a:pt x="97" y="3"/>
                  </a:cubicBezTo>
                  <a:cubicBezTo>
                    <a:pt x="96" y="2"/>
                    <a:pt x="96" y="2"/>
                    <a:pt x="96" y="2"/>
                  </a:cubicBezTo>
                  <a:cubicBezTo>
                    <a:pt x="94" y="1"/>
                    <a:pt x="93" y="0"/>
                    <a:pt x="91" y="0"/>
                  </a:cubicBezTo>
                  <a:cubicBezTo>
                    <a:pt x="91" y="0"/>
                    <a:pt x="91" y="0"/>
                    <a:pt x="91" y="0"/>
                  </a:cubicBezTo>
                  <a:cubicBezTo>
                    <a:pt x="42" y="0"/>
                    <a:pt x="42" y="0"/>
                    <a:pt x="42" y="0"/>
                  </a:cubicBezTo>
                  <a:cubicBezTo>
                    <a:pt x="41" y="0"/>
                    <a:pt x="41" y="0"/>
                    <a:pt x="41" y="0"/>
                  </a:cubicBezTo>
                  <a:cubicBezTo>
                    <a:pt x="41" y="0"/>
                    <a:pt x="41" y="0"/>
                    <a:pt x="41" y="0"/>
                  </a:cubicBezTo>
                  <a:cubicBezTo>
                    <a:pt x="8" y="0"/>
                    <a:pt x="8" y="0"/>
                    <a:pt x="8" y="0"/>
                  </a:cubicBezTo>
                  <a:cubicBezTo>
                    <a:pt x="6" y="0"/>
                    <a:pt x="4" y="1"/>
                    <a:pt x="2" y="3"/>
                  </a:cubicBezTo>
                  <a:cubicBezTo>
                    <a:pt x="1" y="4"/>
                    <a:pt x="0" y="6"/>
                    <a:pt x="0" y="9"/>
                  </a:cubicBezTo>
                  <a:cubicBezTo>
                    <a:pt x="0" y="11"/>
                    <a:pt x="1" y="13"/>
                    <a:pt x="2" y="15"/>
                  </a:cubicBezTo>
                  <a:cubicBezTo>
                    <a:pt x="18" y="30"/>
                    <a:pt x="18" y="30"/>
                    <a:pt x="18" y="30"/>
                  </a:cubicBezTo>
                  <a:cubicBezTo>
                    <a:pt x="20" y="32"/>
                    <a:pt x="23" y="32"/>
                    <a:pt x="25" y="30"/>
                  </a:cubicBezTo>
                  <a:cubicBezTo>
                    <a:pt x="25" y="30"/>
                    <a:pt x="26" y="29"/>
                    <a:pt x="26" y="28"/>
                  </a:cubicBezTo>
                  <a:cubicBezTo>
                    <a:pt x="27" y="27"/>
                    <a:pt x="26" y="24"/>
                    <a:pt x="25" y="23"/>
                  </a:cubicBezTo>
                  <a:cubicBezTo>
                    <a:pt x="12" y="10"/>
                    <a:pt x="12" y="10"/>
                    <a:pt x="12" y="10"/>
                  </a:cubicBezTo>
                  <a:cubicBezTo>
                    <a:pt x="89" y="10"/>
                    <a:pt x="89" y="10"/>
                    <a:pt x="89" y="10"/>
                  </a:cubicBezTo>
                  <a:cubicBezTo>
                    <a:pt x="89" y="57"/>
                    <a:pt x="89" y="57"/>
                    <a:pt x="89" y="57"/>
                  </a:cubicBezTo>
                  <a:cubicBezTo>
                    <a:pt x="89" y="87"/>
                    <a:pt x="89" y="87"/>
                    <a:pt x="89" y="87"/>
                  </a:cubicBezTo>
                  <a:cubicBezTo>
                    <a:pt x="85" y="83"/>
                    <a:pt x="77" y="75"/>
                    <a:pt x="77" y="75"/>
                  </a:cubicBezTo>
                  <a:cubicBezTo>
                    <a:pt x="76" y="74"/>
                    <a:pt x="74" y="73"/>
                    <a:pt x="73" y="73"/>
                  </a:cubicBezTo>
                  <a:cubicBezTo>
                    <a:pt x="72" y="73"/>
                    <a:pt x="70" y="74"/>
                    <a:pt x="69" y="75"/>
                  </a:cubicBezTo>
                  <a:cubicBezTo>
                    <a:pt x="20" y="124"/>
                    <a:pt x="20" y="124"/>
                    <a:pt x="20" y="124"/>
                  </a:cubicBezTo>
                  <a:cubicBezTo>
                    <a:pt x="15" y="129"/>
                    <a:pt x="15" y="129"/>
                    <a:pt x="15" y="129"/>
                  </a:cubicBezTo>
                  <a:cubicBezTo>
                    <a:pt x="13" y="131"/>
                    <a:pt x="13" y="134"/>
                    <a:pt x="15" y="136"/>
                  </a:cubicBezTo>
                  <a:cubicBezTo>
                    <a:pt x="17" y="138"/>
                    <a:pt x="20" y="138"/>
                    <a:pt x="22" y="136"/>
                  </a:cubicBezTo>
                  <a:cubicBezTo>
                    <a:pt x="73" y="85"/>
                    <a:pt x="73" y="85"/>
                    <a:pt x="73" y="85"/>
                  </a:cubicBezTo>
                  <a:cubicBezTo>
                    <a:pt x="85" y="97"/>
                    <a:pt x="85" y="97"/>
                    <a:pt x="85" y="97"/>
                  </a:cubicBezTo>
                  <a:cubicBezTo>
                    <a:pt x="86" y="99"/>
                    <a:pt x="89" y="100"/>
                    <a:pt x="91" y="100"/>
                  </a:cubicBezTo>
                  <a:cubicBezTo>
                    <a:pt x="93" y="100"/>
                    <a:pt x="95" y="99"/>
                    <a:pt x="97" y="97"/>
                  </a:cubicBezTo>
                  <a:cubicBezTo>
                    <a:pt x="98" y="95"/>
                    <a:pt x="99" y="93"/>
                    <a:pt x="99" y="91"/>
                  </a:cubicBezTo>
                  <a:cubicBezTo>
                    <a:pt x="99" y="59"/>
                    <a:pt x="99" y="59"/>
                    <a:pt x="99" y="59"/>
                  </a:cubicBezTo>
                  <a:cubicBezTo>
                    <a:pt x="99" y="59"/>
                    <a:pt x="99" y="59"/>
                    <a:pt x="99" y="59"/>
                  </a:cubicBezTo>
                  <a:lnTo>
                    <a:pt x="99" y="57"/>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2" name="Freeform 137">
              <a:extLst>
                <a:ext uri="{FF2B5EF4-FFF2-40B4-BE49-F238E27FC236}">
                  <a16:creationId xmlns="" xmlns:a16="http://schemas.microsoft.com/office/drawing/2014/main" id="{A8D6594C-12DA-4D6B-8FA2-01C6FB9FB408}"/>
                </a:ext>
              </a:extLst>
            </p:cNvPr>
            <p:cNvSpPr>
              <a:spLocks/>
            </p:cNvSpPr>
            <p:nvPr/>
          </p:nvSpPr>
          <p:spPr bwMode="auto">
            <a:xfrm>
              <a:off x="2644" y="3277"/>
              <a:ext cx="295" cy="304"/>
            </a:xfrm>
            <a:custGeom>
              <a:avLst/>
              <a:gdLst/>
              <a:ahLst/>
              <a:cxnLst>
                <a:cxn ang="0">
                  <a:pos x="124" y="45"/>
                </a:cxn>
                <a:cxn ang="0">
                  <a:pos x="121" y="40"/>
                </a:cxn>
                <a:cxn ang="0">
                  <a:pos x="105" y="24"/>
                </a:cxn>
                <a:cxn ang="0">
                  <a:pos x="85" y="4"/>
                </a:cxn>
                <a:cxn ang="0">
                  <a:pos x="70" y="4"/>
                </a:cxn>
                <a:cxn ang="0">
                  <a:pos x="22" y="52"/>
                </a:cxn>
                <a:cxn ang="0">
                  <a:pos x="6" y="36"/>
                </a:cxn>
                <a:cxn ang="0">
                  <a:pos x="1" y="36"/>
                </a:cxn>
                <a:cxn ang="0">
                  <a:pos x="0" y="39"/>
                </a:cxn>
                <a:cxn ang="0">
                  <a:pos x="0" y="125"/>
                </a:cxn>
                <a:cxn ang="0">
                  <a:pos x="1" y="128"/>
                </a:cxn>
                <a:cxn ang="0">
                  <a:pos x="4" y="129"/>
                </a:cxn>
                <a:cxn ang="0">
                  <a:pos x="90" y="129"/>
                </a:cxn>
                <a:cxn ang="0">
                  <a:pos x="92" y="128"/>
                </a:cxn>
                <a:cxn ang="0">
                  <a:pos x="92" y="123"/>
                </a:cxn>
                <a:cxn ang="0">
                  <a:pos x="92" y="123"/>
                </a:cxn>
                <a:cxn ang="0">
                  <a:pos x="73" y="104"/>
                </a:cxn>
                <a:cxn ang="0">
                  <a:pos x="121" y="56"/>
                </a:cxn>
                <a:cxn ang="0">
                  <a:pos x="123" y="54"/>
                </a:cxn>
                <a:cxn ang="0">
                  <a:pos x="124" y="45"/>
                </a:cxn>
              </a:cxnLst>
              <a:rect l="0" t="0" r="r" b="b"/>
              <a:pathLst>
                <a:path w="125" h="129">
                  <a:moveTo>
                    <a:pt x="124" y="45"/>
                  </a:moveTo>
                  <a:cubicBezTo>
                    <a:pt x="124" y="44"/>
                    <a:pt x="123" y="42"/>
                    <a:pt x="121" y="40"/>
                  </a:cubicBezTo>
                  <a:cubicBezTo>
                    <a:pt x="105" y="24"/>
                    <a:pt x="105" y="24"/>
                    <a:pt x="105" y="24"/>
                  </a:cubicBezTo>
                  <a:cubicBezTo>
                    <a:pt x="85" y="4"/>
                    <a:pt x="85" y="4"/>
                    <a:pt x="85" y="4"/>
                  </a:cubicBezTo>
                  <a:cubicBezTo>
                    <a:pt x="81" y="0"/>
                    <a:pt x="74" y="0"/>
                    <a:pt x="70" y="4"/>
                  </a:cubicBezTo>
                  <a:cubicBezTo>
                    <a:pt x="22" y="52"/>
                    <a:pt x="22" y="52"/>
                    <a:pt x="22" y="52"/>
                  </a:cubicBezTo>
                  <a:cubicBezTo>
                    <a:pt x="6" y="36"/>
                    <a:pt x="6" y="36"/>
                    <a:pt x="6" y="36"/>
                  </a:cubicBezTo>
                  <a:cubicBezTo>
                    <a:pt x="5" y="35"/>
                    <a:pt x="2" y="35"/>
                    <a:pt x="1" y="36"/>
                  </a:cubicBezTo>
                  <a:cubicBezTo>
                    <a:pt x="0" y="37"/>
                    <a:pt x="0" y="38"/>
                    <a:pt x="0" y="39"/>
                  </a:cubicBezTo>
                  <a:cubicBezTo>
                    <a:pt x="0" y="125"/>
                    <a:pt x="0" y="125"/>
                    <a:pt x="0" y="125"/>
                  </a:cubicBezTo>
                  <a:cubicBezTo>
                    <a:pt x="0" y="126"/>
                    <a:pt x="0" y="127"/>
                    <a:pt x="1" y="128"/>
                  </a:cubicBezTo>
                  <a:cubicBezTo>
                    <a:pt x="2" y="128"/>
                    <a:pt x="3" y="129"/>
                    <a:pt x="4" y="129"/>
                  </a:cubicBezTo>
                  <a:cubicBezTo>
                    <a:pt x="90" y="129"/>
                    <a:pt x="90" y="129"/>
                    <a:pt x="90" y="129"/>
                  </a:cubicBezTo>
                  <a:cubicBezTo>
                    <a:pt x="91" y="129"/>
                    <a:pt x="92" y="129"/>
                    <a:pt x="92" y="128"/>
                  </a:cubicBezTo>
                  <a:cubicBezTo>
                    <a:pt x="94" y="126"/>
                    <a:pt x="94" y="124"/>
                    <a:pt x="92" y="123"/>
                  </a:cubicBezTo>
                  <a:cubicBezTo>
                    <a:pt x="92" y="123"/>
                    <a:pt x="92" y="123"/>
                    <a:pt x="92" y="123"/>
                  </a:cubicBezTo>
                  <a:cubicBezTo>
                    <a:pt x="73" y="104"/>
                    <a:pt x="73" y="104"/>
                    <a:pt x="73" y="104"/>
                  </a:cubicBezTo>
                  <a:cubicBezTo>
                    <a:pt x="121" y="56"/>
                    <a:pt x="121" y="56"/>
                    <a:pt x="121" y="56"/>
                  </a:cubicBezTo>
                  <a:cubicBezTo>
                    <a:pt x="122" y="55"/>
                    <a:pt x="122" y="55"/>
                    <a:pt x="123" y="54"/>
                  </a:cubicBezTo>
                  <a:cubicBezTo>
                    <a:pt x="124" y="52"/>
                    <a:pt x="125" y="48"/>
                    <a:pt x="124" y="45"/>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248" name="Group 247">
            <a:extLst>
              <a:ext uri="{FF2B5EF4-FFF2-40B4-BE49-F238E27FC236}">
                <a16:creationId xmlns="" xmlns:a16="http://schemas.microsoft.com/office/drawing/2014/main" id="{2069F8AF-0274-4A32-AACA-60FA82258108}"/>
              </a:ext>
            </a:extLst>
          </p:cNvPr>
          <p:cNvGrpSpPr/>
          <p:nvPr/>
        </p:nvGrpSpPr>
        <p:grpSpPr>
          <a:xfrm>
            <a:off x="3594931" y="4788197"/>
            <a:ext cx="2383675" cy="145930"/>
            <a:chOff x="3594931" y="4762797"/>
            <a:chExt cx="2383675" cy="145930"/>
          </a:xfrm>
        </p:grpSpPr>
        <p:grpSp>
          <p:nvGrpSpPr>
            <p:cNvPr id="263" name="Group 262">
              <a:extLst>
                <a:ext uri="{FF2B5EF4-FFF2-40B4-BE49-F238E27FC236}">
                  <a16:creationId xmlns="" xmlns:a16="http://schemas.microsoft.com/office/drawing/2014/main" id="{A09C3E72-A414-4E4C-A393-0E6C70145CA2}"/>
                </a:ext>
              </a:extLst>
            </p:cNvPr>
            <p:cNvGrpSpPr/>
            <p:nvPr/>
          </p:nvGrpSpPr>
          <p:grpSpPr>
            <a:xfrm>
              <a:off x="3761196" y="4764072"/>
              <a:ext cx="2217410" cy="144655"/>
              <a:chOff x="1237953" y="2049432"/>
              <a:chExt cx="3198317" cy="208646"/>
            </a:xfrm>
          </p:grpSpPr>
          <p:cxnSp>
            <p:nvCxnSpPr>
              <p:cNvPr id="269" name="Straight Connector 268">
                <a:extLst>
                  <a:ext uri="{FF2B5EF4-FFF2-40B4-BE49-F238E27FC236}">
                    <a16:creationId xmlns="" xmlns:a16="http://schemas.microsoft.com/office/drawing/2014/main" id="{AD7DC027-0971-4DF2-A5A3-77043E4662C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 xmlns:a16="http://schemas.microsoft.com/office/drawing/2014/main" id="{E461B148-7102-4136-8948-F4FEA6D9623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Monitoring</a:t>
                </a:r>
              </a:p>
            </p:txBody>
          </p:sp>
        </p:grpSp>
        <p:grpSp>
          <p:nvGrpSpPr>
            <p:cNvPr id="264" name="Group 66">
              <a:extLst>
                <a:ext uri="{FF2B5EF4-FFF2-40B4-BE49-F238E27FC236}">
                  <a16:creationId xmlns="" xmlns:a16="http://schemas.microsoft.com/office/drawing/2014/main" id="{1A66BB8A-FBE9-489F-B1EF-763A0018B359}"/>
                </a:ext>
              </a:extLst>
            </p:cNvPr>
            <p:cNvGrpSpPr>
              <a:grpSpLocks noChangeAspect="1"/>
            </p:cNvGrpSpPr>
            <p:nvPr/>
          </p:nvGrpSpPr>
          <p:grpSpPr bwMode="auto">
            <a:xfrm>
              <a:off x="3594931" y="4762797"/>
              <a:ext cx="188875" cy="144733"/>
              <a:chOff x="520" y="3239"/>
              <a:chExt cx="1091" cy="813"/>
            </a:xfrm>
            <a:solidFill>
              <a:schemeClr val="bg1"/>
            </a:solidFill>
          </p:grpSpPr>
          <p:sp>
            <p:nvSpPr>
              <p:cNvPr id="265" name="Freeform 67">
                <a:extLst>
                  <a:ext uri="{FF2B5EF4-FFF2-40B4-BE49-F238E27FC236}">
                    <a16:creationId xmlns="" xmlns:a16="http://schemas.microsoft.com/office/drawing/2014/main" id="{48E95B38-2429-427B-967C-F76F24C3C7AF}"/>
                  </a:ext>
                </a:extLst>
              </p:cNvPr>
              <p:cNvSpPr>
                <a:spLocks/>
              </p:cNvSpPr>
              <p:nvPr/>
            </p:nvSpPr>
            <p:spPr bwMode="auto">
              <a:xfrm>
                <a:off x="520" y="3239"/>
                <a:ext cx="921" cy="780"/>
              </a:xfrm>
              <a:custGeom>
                <a:avLst/>
                <a:gdLst/>
                <a:ahLst/>
                <a:cxnLst>
                  <a:cxn ang="0">
                    <a:pos x="259" y="257"/>
                  </a:cxn>
                  <a:cxn ang="0">
                    <a:pos x="263" y="257"/>
                  </a:cxn>
                  <a:cxn ang="0">
                    <a:pos x="231" y="227"/>
                  </a:cxn>
                  <a:cxn ang="0">
                    <a:pos x="35" y="227"/>
                  </a:cxn>
                  <a:cxn ang="0">
                    <a:pos x="35" y="30"/>
                  </a:cxn>
                  <a:cxn ang="0">
                    <a:pos x="300" y="30"/>
                  </a:cxn>
                  <a:cxn ang="0">
                    <a:pos x="331" y="26"/>
                  </a:cxn>
                  <a:cxn ang="0">
                    <a:pos x="390" y="41"/>
                  </a:cxn>
                  <a:cxn ang="0">
                    <a:pos x="390" y="10"/>
                  </a:cxn>
                  <a:cxn ang="0">
                    <a:pos x="379" y="0"/>
                  </a:cxn>
                  <a:cxn ang="0">
                    <a:pos x="11" y="0"/>
                  </a:cxn>
                  <a:cxn ang="0">
                    <a:pos x="0" y="10"/>
                  </a:cxn>
                  <a:cxn ang="0">
                    <a:pos x="0" y="246"/>
                  </a:cxn>
                  <a:cxn ang="0">
                    <a:pos x="11" y="257"/>
                  </a:cxn>
                  <a:cxn ang="0">
                    <a:pos x="133" y="257"/>
                  </a:cxn>
                  <a:cxn ang="0">
                    <a:pos x="123" y="313"/>
                  </a:cxn>
                  <a:cxn ang="0">
                    <a:pos x="82" y="313"/>
                  </a:cxn>
                  <a:cxn ang="0">
                    <a:pos x="82" y="330"/>
                  </a:cxn>
                  <a:cxn ang="0">
                    <a:pos x="308" y="330"/>
                  </a:cxn>
                  <a:cxn ang="0">
                    <a:pos x="308" y="313"/>
                  </a:cxn>
                  <a:cxn ang="0">
                    <a:pos x="267" y="313"/>
                  </a:cxn>
                  <a:cxn ang="0">
                    <a:pos x="259" y="257"/>
                  </a:cxn>
                </a:cxnLst>
                <a:rect l="0" t="0" r="r" b="b"/>
                <a:pathLst>
                  <a:path w="390" h="330">
                    <a:moveTo>
                      <a:pt x="259" y="257"/>
                    </a:moveTo>
                    <a:cubicBezTo>
                      <a:pt x="263" y="257"/>
                      <a:pt x="263" y="257"/>
                      <a:pt x="263" y="257"/>
                    </a:cubicBezTo>
                    <a:cubicBezTo>
                      <a:pt x="251" y="249"/>
                      <a:pt x="240" y="239"/>
                      <a:pt x="231" y="227"/>
                    </a:cubicBezTo>
                    <a:cubicBezTo>
                      <a:pt x="35" y="227"/>
                      <a:pt x="35" y="227"/>
                      <a:pt x="35" y="227"/>
                    </a:cubicBezTo>
                    <a:cubicBezTo>
                      <a:pt x="35" y="30"/>
                      <a:pt x="35" y="30"/>
                      <a:pt x="35" y="30"/>
                    </a:cubicBezTo>
                    <a:cubicBezTo>
                      <a:pt x="300" y="30"/>
                      <a:pt x="300" y="30"/>
                      <a:pt x="300" y="30"/>
                    </a:cubicBezTo>
                    <a:cubicBezTo>
                      <a:pt x="310" y="27"/>
                      <a:pt x="320" y="26"/>
                      <a:pt x="331" y="26"/>
                    </a:cubicBezTo>
                    <a:cubicBezTo>
                      <a:pt x="352" y="26"/>
                      <a:pt x="373" y="31"/>
                      <a:pt x="390" y="41"/>
                    </a:cubicBezTo>
                    <a:cubicBezTo>
                      <a:pt x="390" y="10"/>
                      <a:pt x="390" y="10"/>
                      <a:pt x="390" y="10"/>
                    </a:cubicBezTo>
                    <a:cubicBezTo>
                      <a:pt x="390" y="5"/>
                      <a:pt x="386" y="0"/>
                      <a:pt x="379" y="0"/>
                    </a:cubicBezTo>
                    <a:cubicBezTo>
                      <a:pt x="11" y="0"/>
                      <a:pt x="11" y="0"/>
                      <a:pt x="11" y="0"/>
                    </a:cubicBezTo>
                    <a:cubicBezTo>
                      <a:pt x="5" y="0"/>
                      <a:pt x="0" y="5"/>
                      <a:pt x="0" y="10"/>
                    </a:cubicBezTo>
                    <a:cubicBezTo>
                      <a:pt x="0" y="246"/>
                      <a:pt x="0" y="246"/>
                      <a:pt x="0" y="246"/>
                    </a:cubicBezTo>
                    <a:cubicBezTo>
                      <a:pt x="0" y="252"/>
                      <a:pt x="5" y="257"/>
                      <a:pt x="11" y="257"/>
                    </a:cubicBezTo>
                    <a:cubicBezTo>
                      <a:pt x="133" y="257"/>
                      <a:pt x="133" y="257"/>
                      <a:pt x="133" y="257"/>
                    </a:cubicBezTo>
                    <a:cubicBezTo>
                      <a:pt x="123" y="313"/>
                      <a:pt x="123" y="313"/>
                      <a:pt x="123" y="313"/>
                    </a:cubicBezTo>
                    <a:cubicBezTo>
                      <a:pt x="82" y="313"/>
                      <a:pt x="82" y="313"/>
                      <a:pt x="82" y="313"/>
                    </a:cubicBezTo>
                    <a:cubicBezTo>
                      <a:pt x="82" y="330"/>
                      <a:pt x="82" y="330"/>
                      <a:pt x="82" y="330"/>
                    </a:cubicBezTo>
                    <a:cubicBezTo>
                      <a:pt x="308" y="330"/>
                      <a:pt x="308" y="330"/>
                      <a:pt x="308" y="330"/>
                    </a:cubicBezTo>
                    <a:cubicBezTo>
                      <a:pt x="308" y="313"/>
                      <a:pt x="308" y="313"/>
                      <a:pt x="308" y="313"/>
                    </a:cubicBezTo>
                    <a:cubicBezTo>
                      <a:pt x="267" y="313"/>
                      <a:pt x="267" y="313"/>
                      <a:pt x="267" y="313"/>
                    </a:cubicBezTo>
                    <a:lnTo>
                      <a:pt x="259"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68">
                <a:extLst>
                  <a:ext uri="{FF2B5EF4-FFF2-40B4-BE49-F238E27FC236}">
                    <a16:creationId xmlns="" xmlns:a16="http://schemas.microsoft.com/office/drawing/2014/main" id="{2DF71BCF-A0B7-4D6F-8D44-C3753192D2EE}"/>
                  </a:ext>
                </a:extLst>
              </p:cNvPr>
              <p:cNvSpPr>
                <a:spLocks noEditPoints="1"/>
              </p:cNvSpPr>
              <p:nvPr/>
            </p:nvSpPr>
            <p:spPr bwMode="auto">
              <a:xfrm>
                <a:off x="1021" y="3317"/>
                <a:ext cx="547" cy="562"/>
              </a:xfrm>
              <a:custGeom>
                <a:avLst/>
                <a:gdLst/>
                <a:ahLst/>
                <a:cxnLst>
                  <a:cxn ang="0">
                    <a:pos x="205" y="62"/>
                  </a:cxn>
                  <a:cxn ang="0">
                    <a:pos x="188" y="193"/>
                  </a:cxn>
                  <a:cxn ang="0">
                    <a:pos x="203" y="218"/>
                  </a:cxn>
                  <a:cxn ang="0">
                    <a:pos x="172" y="238"/>
                  </a:cxn>
                  <a:cxn ang="0">
                    <a:pos x="156" y="213"/>
                  </a:cxn>
                  <a:cxn ang="0">
                    <a:pos x="31" y="173"/>
                  </a:cxn>
                  <a:cxn ang="0">
                    <a:pos x="62" y="30"/>
                  </a:cxn>
                  <a:cxn ang="0">
                    <a:pos x="205" y="62"/>
                  </a:cxn>
                  <a:cxn ang="0">
                    <a:pos x="156" y="178"/>
                  </a:cxn>
                  <a:cxn ang="0">
                    <a:pos x="178" y="79"/>
                  </a:cxn>
                  <a:cxn ang="0">
                    <a:pos x="79" y="58"/>
                  </a:cxn>
                  <a:cxn ang="0">
                    <a:pos x="58" y="156"/>
                  </a:cxn>
                  <a:cxn ang="0">
                    <a:pos x="156" y="178"/>
                  </a:cxn>
                </a:cxnLst>
                <a:rect l="0" t="0" r="r" b="b"/>
                <a:pathLst>
                  <a:path w="232" h="238">
                    <a:moveTo>
                      <a:pt x="205" y="62"/>
                    </a:moveTo>
                    <a:cubicBezTo>
                      <a:pt x="232" y="105"/>
                      <a:pt x="224" y="160"/>
                      <a:pt x="188" y="193"/>
                    </a:cubicBezTo>
                    <a:cubicBezTo>
                      <a:pt x="203" y="218"/>
                      <a:pt x="203" y="218"/>
                      <a:pt x="203" y="218"/>
                    </a:cubicBezTo>
                    <a:cubicBezTo>
                      <a:pt x="172" y="238"/>
                      <a:pt x="172" y="238"/>
                      <a:pt x="172" y="238"/>
                    </a:cubicBezTo>
                    <a:cubicBezTo>
                      <a:pt x="156" y="213"/>
                      <a:pt x="156" y="213"/>
                      <a:pt x="156" y="213"/>
                    </a:cubicBezTo>
                    <a:cubicBezTo>
                      <a:pt x="111" y="232"/>
                      <a:pt x="58" y="216"/>
                      <a:pt x="31" y="173"/>
                    </a:cubicBezTo>
                    <a:cubicBezTo>
                      <a:pt x="0" y="125"/>
                      <a:pt x="14" y="61"/>
                      <a:pt x="62" y="30"/>
                    </a:cubicBezTo>
                    <a:cubicBezTo>
                      <a:pt x="110" y="0"/>
                      <a:pt x="174" y="14"/>
                      <a:pt x="205" y="62"/>
                    </a:cubicBezTo>
                    <a:moveTo>
                      <a:pt x="156" y="178"/>
                    </a:moveTo>
                    <a:cubicBezTo>
                      <a:pt x="189" y="156"/>
                      <a:pt x="199" y="112"/>
                      <a:pt x="178" y="79"/>
                    </a:cubicBezTo>
                    <a:cubicBezTo>
                      <a:pt x="156" y="46"/>
                      <a:pt x="113" y="36"/>
                      <a:pt x="79" y="58"/>
                    </a:cubicBezTo>
                    <a:cubicBezTo>
                      <a:pt x="46" y="79"/>
                      <a:pt x="37" y="123"/>
                      <a:pt x="58" y="156"/>
                    </a:cubicBezTo>
                    <a:cubicBezTo>
                      <a:pt x="79" y="189"/>
                      <a:pt x="123" y="199"/>
                      <a:pt x="156" y="1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69">
                <a:extLst>
                  <a:ext uri="{FF2B5EF4-FFF2-40B4-BE49-F238E27FC236}">
                    <a16:creationId xmlns="" xmlns:a16="http://schemas.microsoft.com/office/drawing/2014/main" id="{AB6F66DD-8344-41A3-934E-022189965DE4}"/>
                  </a:ext>
                </a:extLst>
              </p:cNvPr>
              <p:cNvSpPr>
                <a:spLocks/>
              </p:cNvSpPr>
              <p:nvPr/>
            </p:nvSpPr>
            <p:spPr bwMode="auto">
              <a:xfrm>
                <a:off x="1420" y="3837"/>
                <a:ext cx="189" cy="196"/>
              </a:xfrm>
              <a:custGeom>
                <a:avLst/>
                <a:gdLst/>
                <a:ahLst/>
                <a:cxnLst>
                  <a:cxn ang="0">
                    <a:pos x="5" y="22"/>
                  </a:cxn>
                  <a:cxn ang="0">
                    <a:pos x="12" y="47"/>
                  </a:cxn>
                  <a:cxn ang="0">
                    <a:pos x="35" y="83"/>
                  </a:cxn>
                  <a:cxn ang="0">
                    <a:pos x="52" y="72"/>
                  </a:cxn>
                  <a:cxn ang="0">
                    <a:pos x="62" y="65"/>
                  </a:cxn>
                  <a:cxn ang="0">
                    <a:pos x="80" y="54"/>
                  </a:cxn>
                  <a:cxn ang="0">
                    <a:pos x="57" y="18"/>
                  </a:cxn>
                  <a:cxn ang="0">
                    <a:pos x="37" y="2"/>
                  </a:cxn>
                  <a:cxn ang="0">
                    <a:pos x="21" y="12"/>
                  </a:cxn>
                  <a:cxn ang="0">
                    <a:pos x="21" y="12"/>
                  </a:cxn>
                  <a:cxn ang="0">
                    <a:pos x="5" y="22"/>
                  </a:cxn>
                </a:cxnLst>
                <a:rect l="0" t="0" r="r" b="b"/>
                <a:pathLst>
                  <a:path w="80" h="83">
                    <a:moveTo>
                      <a:pt x="5" y="22"/>
                    </a:moveTo>
                    <a:cubicBezTo>
                      <a:pt x="5" y="22"/>
                      <a:pt x="0" y="29"/>
                      <a:pt x="12" y="47"/>
                    </a:cubicBezTo>
                    <a:cubicBezTo>
                      <a:pt x="23" y="64"/>
                      <a:pt x="35" y="83"/>
                      <a:pt x="35" y="83"/>
                    </a:cubicBezTo>
                    <a:cubicBezTo>
                      <a:pt x="52" y="72"/>
                      <a:pt x="52" y="72"/>
                      <a:pt x="52" y="72"/>
                    </a:cubicBezTo>
                    <a:cubicBezTo>
                      <a:pt x="62" y="65"/>
                      <a:pt x="62" y="65"/>
                      <a:pt x="62" y="65"/>
                    </a:cubicBezTo>
                    <a:cubicBezTo>
                      <a:pt x="80" y="54"/>
                      <a:pt x="80" y="54"/>
                      <a:pt x="80" y="54"/>
                    </a:cubicBezTo>
                    <a:cubicBezTo>
                      <a:pt x="80" y="54"/>
                      <a:pt x="68" y="35"/>
                      <a:pt x="57" y="18"/>
                    </a:cubicBezTo>
                    <a:cubicBezTo>
                      <a:pt x="46" y="0"/>
                      <a:pt x="37" y="2"/>
                      <a:pt x="37" y="2"/>
                    </a:cubicBezTo>
                    <a:cubicBezTo>
                      <a:pt x="21" y="12"/>
                      <a:pt x="21" y="12"/>
                      <a:pt x="21" y="12"/>
                    </a:cubicBezTo>
                    <a:cubicBezTo>
                      <a:pt x="21" y="12"/>
                      <a:pt x="21" y="12"/>
                      <a:pt x="21" y="12"/>
                    </a:cubicBezTo>
                    <a:lnTo>
                      <a:pt x="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70">
                <a:extLst>
                  <a:ext uri="{FF2B5EF4-FFF2-40B4-BE49-F238E27FC236}">
                    <a16:creationId xmlns="" xmlns:a16="http://schemas.microsoft.com/office/drawing/2014/main" id="{CF682ABD-C9A2-4E57-841B-406471810189}"/>
                  </a:ext>
                </a:extLst>
              </p:cNvPr>
              <p:cNvSpPr>
                <a:spLocks/>
              </p:cNvSpPr>
              <p:nvPr/>
            </p:nvSpPr>
            <p:spPr bwMode="auto">
              <a:xfrm>
                <a:off x="1514" y="3978"/>
                <a:ext cx="97" cy="74"/>
              </a:xfrm>
              <a:custGeom>
                <a:avLst/>
                <a:gdLst/>
                <a:ahLst/>
                <a:cxnLst>
                  <a:cxn ang="0">
                    <a:pos x="39" y="0"/>
                  </a:cxn>
                  <a:cxn ang="0">
                    <a:pos x="0" y="25"/>
                  </a:cxn>
                  <a:cxn ang="0">
                    <a:pos x="28" y="25"/>
                  </a:cxn>
                  <a:cxn ang="0">
                    <a:pos x="39" y="0"/>
                  </a:cxn>
                </a:cxnLst>
                <a:rect l="0" t="0" r="r" b="b"/>
                <a:pathLst>
                  <a:path w="41" h="31">
                    <a:moveTo>
                      <a:pt x="39" y="0"/>
                    </a:moveTo>
                    <a:cubicBezTo>
                      <a:pt x="0" y="25"/>
                      <a:pt x="0" y="25"/>
                      <a:pt x="0" y="25"/>
                    </a:cubicBezTo>
                    <a:cubicBezTo>
                      <a:pt x="8" y="30"/>
                      <a:pt x="19" y="31"/>
                      <a:pt x="28" y="25"/>
                    </a:cubicBezTo>
                    <a:cubicBezTo>
                      <a:pt x="37" y="20"/>
                      <a:pt x="41" y="9"/>
                      <a:pt x="3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49" name="Group 248">
            <a:extLst>
              <a:ext uri="{FF2B5EF4-FFF2-40B4-BE49-F238E27FC236}">
                <a16:creationId xmlns="" xmlns:a16="http://schemas.microsoft.com/office/drawing/2014/main" id="{910C2B84-DB18-4456-B6CF-636E446DD498}"/>
              </a:ext>
            </a:extLst>
          </p:cNvPr>
          <p:cNvGrpSpPr/>
          <p:nvPr/>
        </p:nvGrpSpPr>
        <p:grpSpPr>
          <a:xfrm>
            <a:off x="6157610" y="4782796"/>
            <a:ext cx="2376952" cy="159368"/>
            <a:chOff x="6157610" y="4757396"/>
            <a:chExt cx="2376952" cy="159368"/>
          </a:xfrm>
        </p:grpSpPr>
        <p:grpSp>
          <p:nvGrpSpPr>
            <p:cNvPr id="257" name="Group 256">
              <a:extLst>
                <a:ext uri="{FF2B5EF4-FFF2-40B4-BE49-F238E27FC236}">
                  <a16:creationId xmlns="" xmlns:a16="http://schemas.microsoft.com/office/drawing/2014/main" id="{0F6F29BA-5976-4469-A648-74895F584718}"/>
                </a:ext>
              </a:extLst>
            </p:cNvPr>
            <p:cNvGrpSpPr/>
            <p:nvPr/>
          </p:nvGrpSpPr>
          <p:grpSpPr>
            <a:xfrm>
              <a:off x="6317152" y="4764072"/>
              <a:ext cx="2217410" cy="144655"/>
              <a:chOff x="1237953" y="2049431"/>
              <a:chExt cx="3198317" cy="208646"/>
            </a:xfrm>
          </p:grpSpPr>
          <p:cxnSp>
            <p:nvCxnSpPr>
              <p:cNvPr id="261" name="Straight Connector 260">
                <a:extLst>
                  <a:ext uri="{FF2B5EF4-FFF2-40B4-BE49-F238E27FC236}">
                    <a16:creationId xmlns="" xmlns:a16="http://schemas.microsoft.com/office/drawing/2014/main" id="{76725172-454B-4228-9217-CF43F7F6BE34}"/>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 xmlns:a16="http://schemas.microsoft.com/office/drawing/2014/main" id="{9F8A9A8A-2959-4DA2-90BC-9DBFC1113487}"/>
                  </a:ext>
                </a:extLst>
              </p:cNvPr>
              <p:cNvSpPr/>
              <p:nvPr/>
            </p:nvSpPr>
            <p:spPr>
              <a:xfrm>
                <a:off x="1802977" y="2049431"/>
                <a:ext cx="184309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Vulnerability Management</a:t>
                </a:r>
              </a:p>
            </p:txBody>
          </p:sp>
        </p:grpSp>
        <p:grpSp>
          <p:nvGrpSpPr>
            <p:cNvPr id="258" name="Group 257">
              <a:extLst>
                <a:ext uri="{FF2B5EF4-FFF2-40B4-BE49-F238E27FC236}">
                  <a16:creationId xmlns="" xmlns:a16="http://schemas.microsoft.com/office/drawing/2014/main" id="{2EDD27BE-2A39-47B8-A02F-EB63EFB94E95}"/>
                </a:ext>
              </a:extLst>
            </p:cNvPr>
            <p:cNvGrpSpPr/>
            <p:nvPr/>
          </p:nvGrpSpPr>
          <p:grpSpPr>
            <a:xfrm>
              <a:off x="6157610" y="4757396"/>
              <a:ext cx="159740" cy="159368"/>
              <a:chOff x="6009983" y="4908029"/>
              <a:chExt cx="250446" cy="249863"/>
            </a:xfrm>
          </p:grpSpPr>
          <p:sp>
            <p:nvSpPr>
              <p:cNvPr id="259" name="Freeform 130">
                <a:extLst>
                  <a:ext uri="{FF2B5EF4-FFF2-40B4-BE49-F238E27FC236}">
                    <a16:creationId xmlns="" xmlns:a16="http://schemas.microsoft.com/office/drawing/2014/main" id="{55969DB3-5B61-449B-90FB-ECE80702F9B9}"/>
                  </a:ext>
                </a:extLst>
              </p:cNvPr>
              <p:cNvSpPr>
                <a:spLocks noEditPoints="1"/>
              </p:cNvSpPr>
              <p:nvPr/>
            </p:nvSpPr>
            <p:spPr bwMode="auto">
              <a:xfrm>
                <a:off x="6104466" y="4985245"/>
                <a:ext cx="139784" cy="140366"/>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260" name="Freeform 131">
                <a:extLst>
                  <a:ext uri="{FF2B5EF4-FFF2-40B4-BE49-F238E27FC236}">
                    <a16:creationId xmlns="" xmlns:a16="http://schemas.microsoft.com/office/drawing/2014/main" id="{AE0AE2F1-094F-4C3F-B1F8-E96929582A43}"/>
                  </a:ext>
                </a:extLst>
              </p:cNvPr>
              <p:cNvSpPr>
                <a:spLocks/>
              </p:cNvSpPr>
              <p:nvPr/>
            </p:nvSpPr>
            <p:spPr bwMode="auto">
              <a:xfrm>
                <a:off x="6009983" y="4908029"/>
                <a:ext cx="250446" cy="249863"/>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nvGrpSpPr>
          <p:cNvPr id="250" name="Group 249">
            <a:extLst>
              <a:ext uri="{FF2B5EF4-FFF2-40B4-BE49-F238E27FC236}">
                <a16:creationId xmlns="" xmlns:a16="http://schemas.microsoft.com/office/drawing/2014/main" id="{AAB30DA7-E690-41FD-9F9E-2E8136759A55}"/>
              </a:ext>
            </a:extLst>
          </p:cNvPr>
          <p:cNvGrpSpPr/>
          <p:nvPr/>
        </p:nvGrpSpPr>
        <p:grpSpPr>
          <a:xfrm>
            <a:off x="8764565" y="4789472"/>
            <a:ext cx="2325953" cy="166472"/>
            <a:chOff x="8764565" y="4764072"/>
            <a:chExt cx="2325953" cy="166472"/>
          </a:xfrm>
        </p:grpSpPr>
        <p:grpSp>
          <p:nvGrpSpPr>
            <p:cNvPr id="251" name="Group 250">
              <a:extLst>
                <a:ext uri="{FF2B5EF4-FFF2-40B4-BE49-F238E27FC236}">
                  <a16:creationId xmlns="" xmlns:a16="http://schemas.microsoft.com/office/drawing/2014/main" id="{D96387DD-C35B-461C-9403-8528E38955AD}"/>
                </a:ext>
              </a:extLst>
            </p:cNvPr>
            <p:cNvGrpSpPr/>
            <p:nvPr/>
          </p:nvGrpSpPr>
          <p:grpSpPr>
            <a:xfrm>
              <a:off x="8873108" y="4764072"/>
              <a:ext cx="2217410" cy="144655"/>
              <a:chOff x="1237953" y="2049432"/>
              <a:chExt cx="3198317" cy="208646"/>
            </a:xfrm>
          </p:grpSpPr>
          <p:cxnSp>
            <p:nvCxnSpPr>
              <p:cNvPr id="255" name="Straight Connector 254">
                <a:extLst>
                  <a:ext uri="{FF2B5EF4-FFF2-40B4-BE49-F238E27FC236}">
                    <a16:creationId xmlns="" xmlns:a16="http://schemas.microsoft.com/office/drawing/2014/main" id="{1A3BBFB6-6E34-4E43-899E-909FB7252F49}"/>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 xmlns:a16="http://schemas.microsoft.com/office/drawing/2014/main" id="{18C6D153-504D-4E1D-95B3-C9C3D1C4D6ED}"/>
                  </a:ext>
                </a:extLst>
              </p:cNvPr>
              <p:cNvSpPr/>
              <p:nvPr/>
            </p:nvSpPr>
            <p:spPr>
              <a:xfrm>
                <a:off x="1497944" y="2049432"/>
                <a:ext cx="2453159"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Change &amp; Configuration Management</a:t>
                </a:r>
              </a:p>
            </p:txBody>
          </p:sp>
        </p:grpSp>
        <p:grpSp>
          <p:nvGrpSpPr>
            <p:cNvPr id="252" name="Group 251">
              <a:extLst>
                <a:ext uri="{FF2B5EF4-FFF2-40B4-BE49-F238E27FC236}">
                  <a16:creationId xmlns="" xmlns:a16="http://schemas.microsoft.com/office/drawing/2014/main" id="{6F18A377-5DEC-427F-83A7-3ABE79D3661B}"/>
                </a:ext>
              </a:extLst>
            </p:cNvPr>
            <p:cNvGrpSpPr/>
            <p:nvPr/>
          </p:nvGrpSpPr>
          <p:grpSpPr>
            <a:xfrm>
              <a:off x="8764565" y="4768466"/>
              <a:ext cx="143935" cy="162078"/>
              <a:chOff x="8418051" y="5566920"/>
              <a:chExt cx="234850" cy="286333"/>
            </a:xfrm>
          </p:grpSpPr>
          <p:sp>
            <p:nvSpPr>
              <p:cNvPr id="253" name="Freeform 21">
                <a:extLst>
                  <a:ext uri="{FF2B5EF4-FFF2-40B4-BE49-F238E27FC236}">
                    <a16:creationId xmlns="" xmlns:a16="http://schemas.microsoft.com/office/drawing/2014/main" id="{7CC6B78E-9C46-48F0-B6F6-A7B4C12DCA8F}"/>
                  </a:ext>
                </a:extLst>
              </p:cNvPr>
              <p:cNvSpPr>
                <a:spLocks noEditPoints="1"/>
              </p:cNvSpPr>
              <p:nvPr/>
            </p:nvSpPr>
            <p:spPr bwMode="auto">
              <a:xfrm>
                <a:off x="8418051" y="5566920"/>
                <a:ext cx="190938" cy="238199"/>
              </a:xfrm>
              <a:custGeom>
                <a:avLst/>
                <a:gdLst/>
                <a:ahLst/>
                <a:cxnLst>
                  <a:cxn ang="0">
                    <a:pos x="126" y="106"/>
                  </a:cxn>
                  <a:cxn ang="0">
                    <a:pos x="64" y="127"/>
                  </a:cxn>
                  <a:cxn ang="0">
                    <a:pos x="3" y="106"/>
                  </a:cxn>
                  <a:cxn ang="0">
                    <a:pos x="0" y="106"/>
                  </a:cxn>
                  <a:cxn ang="0">
                    <a:pos x="0" y="124"/>
                  </a:cxn>
                  <a:cxn ang="0">
                    <a:pos x="64" y="160"/>
                  </a:cxn>
                  <a:cxn ang="0">
                    <a:pos x="128" y="124"/>
                  </a:cxn>
                  <a:cxn ang="0">
                    <a:pos x="128" y="106"/>
                  </a:cxn>
                  <a:cxn ang="0">
                    <a:pos x="126" y="106"/>
                  </a:cxn>
                  <a:cxn ang="0">
                    <a:pos x="126" y="59"/>
                  </a:cxn>
                  <a:cxn ang="0">
                    <a:pos x="64" y="78"/>
                  </a:cxn>
                  <a:cxn ang="0">
                    <a:pos x="3" y="59"/>
                  </a:cxn>
                  <a:cxn ang="0">
                    <a:pos x="0" y="59"/>
                  </a:cxn>
                  <a:cxn ang="0">
                    <a:pos x="0" y="81"/>
                  </a:cxn>
                  <a:cxn ang="0">
                    <a:pos x="64" y="110"/>
                  </a:cxn>
                  <a:cxn ang="0">
                    <a:pos x="128" y="81"/>
                  </a:cxn>
                  <a:cxn ang="0">
                    <a:pos x="128" y="59"/>
                  </a:cxn>
                  <a:cxn ang="0">
                    <a:pos x="126" y="59"/>
                  </a:cxn>
                  <a:cxn ang="0">
                    <a:pos x="64" y="0"/>
                  </a:cxn>
                  <a:cxn ang="0">
                    <a:pos x="0" y="24"/>
                  </a:cxn>
                  <a:cxn ang="0">
                    <a:pos x="0" y="35"/>
                  </a:cxn>
                  <a:cxn ang="0">
                    <a:pos x="64" y="61"/>
                  </a:cxn>
                  <a:cxn ang="0">
                    <a:pos x="128" y="35"/>
                  </a:cxn>
                  <a:cxn ang="0">
                    <a:pos x="128" y="24"/>
                  </a:cxn>
                  <a:cxn ang="0">
                    <a:pos x="64" y="0"/>
                  </a:cxn>
                </a:cxnLst>
                <a:rect l="0" t="0" r="r" b="b"/>
                <a:pathLst>
                  <a:path w="128" h="160">
                    <a:moveTo>
                      <a:pt x="126" y="106"/>
                    </a:moveTo>
                    <a:cubicBezTo>
                      <a:pt x="118" y="118"/>
                      <a:pt x="93" y="127"/>
                      <a:pt x="64" y="127"/>
                    </a:cubicBezTo>
                    <a:cubicBezTo>
                      <a:pt x="35" y="127"/>
                      <a:pt x="11" y="118"/>
                      <a:pt x="3" y="106"/>
                    </a:cubicBezTo>
                    <a:cubicBezTo>
                      <a:pt x="1" y="103"/>
                      <a:pt x="0" y="105"/>
                      <a:pt x="0" y="106"/>
                    </a:cubicBezTo>
                    <a:cubicBezTo>
                      <a:pt x="0" y="107"/>
                      <a:pt x="0" y="124"/>
                      <a:pt x="0" y="124"/>
                    </a:cubicBezTo>
                    <a:cubicBezTo>
                      <a:pt x="0" y="142"/>
                      <a:pt x="29" y="160"/>
                      <a:pt x="64" y="160"/>
                    </a:cubicBezTo>
                    <a:cubicBezTo>
                      <a:pt x="100" y="160"/>
                      <a:pt x="128" y="142"/>
                      <a:pt x="128" y="124"/>
                    </a:cubicBezTo>
                    <a:cubicBezTo>
                      <a:pt x="128" y="124"/>
                      <a:pt x="128" y="107"/>
                      <a:pt x="128" y="106"/>
                    </a:cubicBezTo>
                    <a:cubicBezTo>
                      <a:pt x="128" y="105"/>
                      <a:pt x="127" y="103"/>
                      <a:pt x="126" y="106"/>
                    </a:cubicBezTo>
                    <a:close/>
                    <a:moveTo>
                      <a:pt x="126" y="59"/>
                    </a:moveTo>
                    <a:cubicBezTo>
                      <a:pt x="118" y="70"/>
                      <a:pt x="94" y="78"/>
                      <a:pt x="64" y="78"/>
                    </a:cubicBezTo>
                    <a:cubicBezTo>
                      <a:pt x="35" y="78"/>
                      <a:pt x="10" y="70"/>
                      <a:pt x="3" y="59"/>
                    </a:cubicBezTo>
                    <a:cubicBezTo>
                      <a:pt x="1" y="57"/>
                      <a:pt x="0" y="58"/>
                      <a:pt x="0" y="59"/>
                    </a:cubicBezTo>
                    <a:cubicBezTo>
                      <a:pt x="0" y="60"/>
                      <a:pt x="0" y="81"/>
                      <a:pt x="0" y="81"/>
                    </a:cubicBezTo>
                    <a:cubicBezTo>
                      <a:pt x="0" y="97"/>
                      <a:pt x="29" y="110"/>
                      <a:pt x="64" y="110"/>
                    </a:cubicBezTo>
                    <a:cubicBezTo>
                      <a:pt x="100" y="110"/>
                      <a:pt x="128" y="97"/>
                      <a:pt x="128" y="81"/>
                    </a:cubicBezTo>
                    <a:cubicBezTo>
                      <a:pt x="128" y="81"/>
                      <a:pt x="128" y="60"/>
                      <a:pt x="128" y="59"/>
                    </a:cubicBezTo>
                    <a:cubicBezTo>
                      <a:pt x="128" y="58"/>
                      <a:pt x="127" y="57"/>
                      <a:pt x="126" y="59"/>
                    </a:cubicBezTo>
                    <a:close/>
                    <a:moveTo>
                      <a:pt x="64" y="0"/>
                    </a:moveTo>
                    <a:cubicBezTo>
                      <a:pt x="29" y="0"/>
                      <a:pt x="0" y="10"/>
                      <a:pt x="0" y="24"/>
                    </a:cubicBezTo>
                    <a:cubicBezTo>
                      <a:pt x="0" y="35"/>
                      <a:pt x="0" y="35"/>
                      <a:pt x="0" y="35"/>
                    </a:cubicBezTo>
                    <a:cubicBezTo>
                      <a:pt x="0" y="49"/>
                      <a:pt x="29" y="61"/>
                      <a:pt x="64" y="61"/>
                    </a:cubicBezTo>
                    <a:cubicBezTo>
                      <a:pt x="100" y="61"/>
                      <a:pt x="128" y="49"/>
                      <a:pt x="128" y="35"/>
                    </a:cubicBezTo>
                    <a:cubicBezTo>
                      <a:pt x="128" y="24"/>
                      <a:pt x="128" y="24"/>
                      <a:pt x="128" y="24"/>
                    </a:cubicBezTo>
                    <a:cubicBezTo>
                      <a:pt x="128" y="10"/>
                      <a:pt x="100" y="0"/>
                      <a:pt x="6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254" name="Freeform 6">
                <a:extLst>
                  <a:ext uri="{FF2B5EF4-FFF2-40B4-BE49-F238E27FC236}">
                    <a16:creationId xmlns="" xmlns:a16="http://schemas.microsoft.com/office/drawing/2014/main" id="{6EAF0CD3-2060-4F69-9E92-9AF98A808788}"/>
                  </a:ext>
                </a:extLst>
              </p:cNvPr>
              <p:cNvSpPr>
                <a:spLocks noEditPoints="1"/>
              </p:cNvSpPr>
              <p:nvPr/>
            </p:nvSpPr>
            <p:spPr bwMode="auto">
              <a:xfrm>
                <a:off x="8541382" y="5742931"/>
                <a:ext cx="111519" cy="110322"/>
              </a:xfrm>
              <a:custGeom>
                <a:avLst/>
                <a:gdLst/>
                <a:ahLst/>
                <a:cxnLst>
                  <a:cxn ang="0">
                    <a:pos x="156" y="93"/>
                  </a:cxn>
                  <a:cxn ang="0">
                    <a:pos x="157" y="82"/>
                  </a:cxn>
                  <a:cxn ang="0">
                    <a:pos x="157" y="71"/>
                  </a:cxn>
                  <a:cxn ang="0">
                    <a:pos x="140" y="67"/>
                  </a:cxn>
                  <a:cxn ang="0">
                    <a:pos x="138" y="57"/>
                  </a:cxn>
                  <a:cxn ang="0">
                    <a:pos x="150" y="45"/>
                  </a:cxn>
                  <a:cxn ang="0">
                    <a:pos x="138" y="27"/>
                  </a:cxn>
                  <a:cxn ang="0">
                    <a:pos x="122" y="33"/>
                  </a:cxn>
                  <a:cxn ang="0">
                    <a:pos x="114" y="27"/>
                  </a:cxn>
                  <a:cxn ang="0">
                    <a:pos x="117" y="9"/>
                  </a:cxn>
                  <a:cxn ang="0">
                    <a:pos x="97" y="2"/>
                  </a:cxn>
                  <a:cxn ang="0">
                    <a:pos x="87" y="16"/>
                  </a:cxn>
                  <a:cxn ang="0">
                    <a:pos x="82" y="16"/>
                  </a:cxn>
                  <a:cxn ang="0">
                    <a:pos x="77" y="16"/>
                  </a:cxn>
                  <a:cxn ang="0">
                    <a:pos x="69" y="0"/>
                  </a:cxn>
                  <a:cxn ang="0">
                    <a:pos x="48" y="6"/>
                  </a:cxn>
                  <a:cxn ang="0">
                    <a:pos x="49" y="23"/>
                  </a:cxn>
                  <a:cxn ang="0">
                    <a:pos x="41" y="29"/>
                  </a:cxn>
                  <a:cxn ang="0">
                    <a:pos x="25" y="21"/>
                  </a:cxn>
                  <a:cxn ang="0">
                    <a:pos x="12" y="37"/>
                  </a:cxn>
                  <a:cxn ang="0">
                    <a:pos x="23" y="51"/>
                  </a:cxn>
                  <a:cxn ang="0">
                    <a:pos x="19" y="60"/>
                  </a:cxn>
                  <a:cxn ang="0">
                    <a:pos x="2" y="63"/>
                  </a:cxn>
                  <a:cxn ang="0">
                    <a:pos x="1" y="74"/>
                  </a:cxn>
                  <a:cxn ang="0">
                    <a:pos x="1" y="85"/>
                  </a:cxn>
                  <a:cxn ang="0">
                    <a:pos x="18" y="89"/>
                  </a:cxn>
                  <a:cxn ang="0">
                    <a:pos x="20" y="99"/>
                  </a:cxn>
                  <a:cxn ang="0">
                    <a:pos x="8" y="111"/>
                  </a:cxn>
                  <a:cxn ang="0">
                    <a:pos x="20" y="129"/>
                  </a:cxn>
                  <a:cxn ang="0">
                    <a:pos x="36" y="123"/>
                  </a:cxn>
                  <a:cxn ang="0">
                    <a:pos x="44" y="129"/>
                  </a:cxn>
                  <a:cxn ang="0">
                    <a:pos x="41" y="147"/>
                  </a:cxn>
                  <a:cxn ang="0">
                    <a:pos x="61" y="154"/>
                  </a:cxn>
                  <a:cxn ang="0">
                    <a:pos x="71" y="140"/>
                  </a:cxn>
                  <a:cxn ang="0">
                    <a:pos x="76" y="140"/>
                  </a:cxn>
                  <a:cxn ang="0">
                    <a:pos x="81" y="140"/>
                  </a:cxn>
                  <a:cxn ang="0">
                    <a:pos x="89" y="156"/>
                  </a:cxn>
                  <a:cxn ang="0">
                    <a:pos x="109" y="150"/>
                  </a:cxn>
                  <a:cxn ang="0">
                    <a:pos x="109" y="133"/>
                  </a:cxn>
                  <a:cxn ang="0">
                    <a:pos x="117" y="127"/>
                  </a:cxn>
                  <a:cxn ang="0">
                    <a:pos x="133" y="135"/>
                  </a:cxn>
                  <a:cxn ang="0">
                    <a:pos x="146" y="119"/>
                  </a:cxn>
                  <a:cxn ang="0">
                    <a:pos x="135" y="105"/>
                  </a:cxn>
                  <a:cxn ang="0">
                    <a:pos x="139" y="96"/>
                  </a:cxn>
                  <a:cxn ang="0">
                    <a:pos x="156" y="93"/>
                  </a:cxn>
                  <a:cxn ang="0">
                    <a:pos x="77" y="112"/>
                  </a:cxn>
                  <a:cxn ang="0">
                    <a:pos x="45" y="76"/>
                  </a:cxn>
                  <a:cxn ang="0">
                    <a:pos x="81" y="44"/>
                  </a:cxn>
                  <a:cxn ang="0">
                    <a:pos x="113" y="80"/>
                  </a:cxn>
                  <a:cxn ang="0">
                    <a:pos x="77" y="112"/>
                  </a:cxn>
                </a:cxnLst>
                <a:rect l="0" t="0" r="r" b="b"/>
                <a:pathLst>
                  <a:path w="158" h="156">
                    <a:moveTo>
                      <a:pt x="156" y="93"/>
                    </a:moveTo>
                    <a:cubicBezTo>
                      <a:pt x="157" y="89"/>
                      <a:pt x="157" y="86"/>
                      <a:pt x="157" y="82"/>
                    </a:cubicBezTo>
                    <a:cubicBezTo>
                      <a:pt x="158" y="78"/>
                      <a:pt x="157" y="75"/>
                      <a:pt x="157" y="71"/>
                    </a:cubicBezTo>
                    <a:cubicBezTo>
                      <a:pt x="140" y="67"/>
                      <a:pt x="140" y="67"/>
                      <a:pt x="140" y="67"/>
                    </a:cubicBezTo>
                    <a:cubicBezTo>
                      <a:pt x="140" y="63"/>
                      <a:pt x="139" y="60"/>
                      <a:pt x="138" y="57"/>
                    </a:cubicBezTo>
                    <a:cubicBezTo>
                      <a:pt x="150" y="45"/>
                      <a:pt x="150" y="45"/>
                      <a:pt x="150" y="45"/>
                    </a:cubicBezTo>
                    <a:cubicBezTo>
                      <a:pt x="147" y="38"/>
                      <a:pt x="143" y="32"/>
                      <a:pt x="138" y="27"/>
                    </a:cubicBezTo>
                    <a:cubicBezTo>
                      <a:pt x="122" y="33"/>
                      <a:pt x="122" y="33"/>
                      <a:pt x="122" y="33"/>
                    </a:cubicBezTo>
                    <a:cubicBezTo>
                      <a:pt x="119" y="31"/>
                      <a:pt x="117" y="28"/>
                      <a:pt x="114" y="27"/>
                    </a:cubicBezTo>
                    <a:cubicBezTo>
                      <a:pt x="117" y="9"/>
                      <a:pt x="117" y="9"/>
                      <a:pt x="117" y="9"/>
                    </a:cubicBezTo>
                    <a:cubicBezTo>
                      <a:pt x="111" y="6"/>
                      <a:pt x="104" y="3"/>
                      <a:pt x="97" y="2"/>
                    </a:cubicBezTo>
                    <a:cubicBezTo>
                      <a:pt x="87" y="16"/>
                      <a:pt x="87" y="16"/>
                      <a:pt x="87" y="16"/>
                    </a:cubicBezTo>
                    <a:cubicBezTo>
                      <a:pt x="85" y="16"/>
                      <a:pt x="84" y="16"/>
                      <a:pt x="82" y="16"/>
                    </a:cubicBezTo>
                    <a:cubicBezTo>
                      <a:pt x="80" y="16"/>
                      <a:pt x="79" y="16"/>
                      <a:pt x="77" y="16"/>
                    </a:cubicBezTo>
                    <a:cubicBezTo>
                      <a:pt x="69" y="0"/>
                      <a:pt x="69" y="0"/>
                      <a:pt x="69" y="0"/>
                    </a:cubicBezTo>
                    <a:cubicBezTo>
                      <a:pt x="62" y="1"/>
                      <a:pt x="55" y="3"/>
                      <a:pt x="48" y="6"/>
                    </a:cubicBezTo>
                    <a:cubicBezTo>
                      <a:pt x="49" y="23"/>
                      <a:pt x="49" y="23"/>
                      <a:pt x="49" y="23"/>
                    </a:cubicBezTo>
                    <a:cubicBezTo>
                      <a:pt x="46" y="25"/>
                      <a:pt x="44" y="27"/>
                      <a:pt x="41" y="29"/>
                    </a:cubicBezTo>
                    <a:cubicBezTo>
                      <a:pt x="25" y="21"/>
                      <a:pt x="25" y="21"/>
                      <a:pt x="25" y="21"/>
                    </a:cubicBezTo>
                    <a:cubicBezTo>
                      <a:pt x="20" y="26"/>
                      <a:pt x="15" y="31"/>
                      <a:pt x="12" y="37"/>
                    </a:cubicBezTo>
                    <a:cubicBezTo>
                      <a:pt x="23" y="51"/>
                      <a:pt x="23" y="51"/>
                      <a:pt x="23" y="51"/>
                    </a:cubicBezTo>
                    <a:cubicBezTo>
                      <a:pt x="21" y="54"/>
                      <a:pt x="20" y="57"/>
                      <a:pt x="19" y="60"/>
                    </a:cubicBezTo>
                    <a:cubicBezTo>
                      <a:pt x="2" y="63"/>
                      <a:pt x="2" y="63"/>
                      <a:pt x="2" y="63"/>
                    </a:cubicBezTo>
                    <a:cubicBezTo>
                      <a:pt x="1" y="67"/>
                      <a:pt x="1" y="70"/>
                      <a:pt x="1" y="74"/>
                    </a:cubicBezTo>
                    <a:cubicBezTo>
                      <a:pt x="0" y="78"/>
                      <a:pt x="0" y="81"/>
                      <a:pt x="1" y="85"/>
                    </a:cubicBezTo>
                    <a:cubicBezTo>
                      <a:pt x="18" y="89"/>
                      <a:pt x="18" y="89"/>
                      <a:pt x="18" y="89"/>
                    </a:cubicBezTo>
                    <a:cubicBezTo>
                      <a:pt x="18" y="93"/>
                      <a:pt x="19" y="96"/>
                      <a:pt x="20" y="99"/>
                    </a:cubicBezTo>
                    <a:cubicBezTo>
                      <a:pt x="8" y="111"/>
                      <a:pt x="8" y="111"/>
                      <a:pt x="8" y="111"/>
                    </a:cubicBezTo>
                    <a:cubicBezTo>
                      <a:pt x="11" y="118"/>
                      <a:pt x="15" y="124"/>
                      <a:pt x="20" y="129"/>
                    </a:cubicBezTo>
                    <a:cubicBezTo>
                      <a:pt x="36" y="123"/>
                      <a:pt x="36" y="123"/>
                      <a:pt x="36" y="123"/>
                    </a:cubicBezTo>
                    <a:cubicBezTo>
                      <a:pt x="38" y="126"/>
                      <a:pt x="41" y="128"/>
                      <a:pt x="44" y="129"/>
                    </a:cubicBezTo>
                    <a:cubicBezTo>
                      <a:pt x="41" y="147"/>
                      <a:pt x="41" y="147"/>
                      <a:pt x="41" y="147"/>
                    </a:cubicBezTo>
                    <a:cubicBezTo>
                      <a:pt x="47" y="150"/>
                      <a:pt x="54" y="153"/>
                      <a:pt x="61" y="154"/>
                    </a:cubicBezTo>
                    <a:cubicBezTo>
                      <a:pt x="71" y="140"/>
                      <a:pt x="71" y="140"/>
                      <a:pt x="71" y="140"/>
                    </a:cubicBezTo>
                    <a:cubicBezTo>
                      <a:pt x="72" y="140"/>
                      <a:pt x="74" y="140"/>
                      <a:pt x="76" y="140"/>
                    </a:cubicBezTo>
                    <a:cubicBezTo>
                      <a:pt x="77" y="140"/>
                      <a:pt x="79" y="140"/>
                      <a:pt x="81" y="140"/>
                    </a:cubicBezTo>
                    <a:cubicBezTo>
                      <a:pt x="89" y="156"/>
                      <a:pt x="89" y="156"/>
                      <a:pt x="89" y="156"/>
                    </a:cubicBezTo>
                    <a:cubicBezTo>
                      <a:pt x="96" y="155"/>
                      <a:pt x="103" y="153"/>
                      <a:pt x="109" y="150"/>
                    </a:cubicBezTo>
                    <a:cubicBezTo>
                      <a:pt x="109" y="133"/>
                      <a:pt x="109" y="133"/>
                      <a:pt x="109" y="133"/>
                    </a:cubicBezTo>
                    <a:cubicBezTo>
                      <a:pt x="112" y="131"/>
                      <a:pt x="114" y="129"/>
                      <a:pt x="117" y="127"/>
                    </a:cubicBezTo>
                    <a:cubicBezTo>
                      <a:pt x="133" y="135"/>
                      <a:pt x="133" y="135"/>
                      <a:pt x="133" y="135"/>
                    </a:cubicBezTo>
                    <a:cubicBezTo>
                      <a:pt x="138" y="130"/>
                      <a:pt x="142" y="125"/>
                      <a:pt x="146" y="119"/>
                    </a:cubicBezTo>
                    <a:cubicBezTo>
                      <a:pt x="135" y="105"/>
                      <a:pt x="135" y="105"/>
                      <a:pt x="135" y="105"/>
                    </a:cubicBezTo>
                    <a:cubicBezTo>
                      <a:pt x="137" y="102"/>
                      <a:pt x="138" y="99"/>
                      <a:pt x="139" y="96"/>
                    </a:cubicBezTo>
                    <a:lnTo>
                      <a:pt x="156" y="93"/>
                    </a:lnTo>
                    <a:close/>
                    <a:moveTo>
                      <a:pt x="77" y="112"/>
                    </a:moveTo>
                    <a:cubicBezTo>
                      <a:pt x="59" y="111"/>
                      <a:pt x="44" y="95"/>
                      <a:pt x="45" y="76"/>
                    </a:cubicBezTo>
                    <a:cubicBezTo>
                      <a:pt x="46" y="58"/>
                      <a:pt x="62" y="43"/>
                      <a:pt x="81" y="44"/>
                    </a:cubicBezTo>
                    <a:cubicBezTo>
                      <a:pt x="99" y="45"/>
                      <a:pt x="114" y="61"/>
                      <a:pt x="113" y="80"/>
                    </a:cubicBezTo>
                    <a:cubicBezTo>
                      <a:pt x="112" y="98"/>
                      <a:pt x="96" y="113"/>
                      <a:pt x="77" y="1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Tree>
    <p:extLst>
      <p:ext uri="{BB962C8B-B14F-4D97-AF65-F5344CB8AC3E}">
        <p14:creationId xmlns:p14="http://schemas.microsoft.com/office/powerpoint/2010/main" val="1642631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Services</a:t>
            </a:r>
            <a:endParaRPr lang="en-US" dirty="0"/>
          </a:p>
        </p:txBody>
      </p:sp>
    </p:spTree>
    <p:extLst>
      <p:ext uri="{BB962C8B-B14F-4D97-AF65-F5344CB8AC3E}">
        <p14:creationId xmlns:p14="http://schemas.microsoft.com/office/powerpoint/2010/main" val="6971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3"/>
          <p:cNvGrpSpPr/>
          <p:nvPr/>
        </p:nvGrpSpPr>
        <p:grpSpPr>
          <a:xfrm>
            <a:off x="996646" y="971752"/>
            <a:ext cx="873113" cy="2851441"/>
            <a:chOff x="996646" y="971752"/>
            <a:chExt cx="873113" cy="2851441"/>
          </a:xfrm>
        </p:grpSpPr>
        <p:grpSp>
          <p:nvGrpSpPr>
            <p:cNvPr id="255" name="Group 254"/>
            <p:cNvGrpSpPr/>
            <p:nvPr/>
          </p:nvGrpSpPr>
          <p:grpSpPr>
            <a:xfrm>
              <a:off x="996646" y="971752"/>
              <a:ext cx="873113" cy="2851441"/>
              <a:chOff x="996646" y="971752"/>
              <a:chExt cx="1644137" cy="2851441"/>
            </a:xfrm>
          </p:grpSpPr>
          <p:sp>
            <p:nvSpPr>
              <p:cNvPr id="270" name="Rectangle 269"/>
              <p:cNvSpPr/>
              <p:nvPr/>
            </p:nvSpPr>
            <p:spPr>
              <a:xfrm>
                <a:off x="996646" y="1038333"/>
                <a:ext cx="1644137" cy="2784860"/>
              </a:xfrm>
              <a:prstGeom prst="rect">
                <a:avLst/>
              </a:prstGeom>
              <a:solidFill>
                <a:schemeClr val="bg1">
                  <a:lumMod val="9500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1" name="object 115"/>
              <p:cNvSpPr txBox="1"/>
              <p:nvPr/>
            </p:nvSpPr>
            <p:spPr>
              <a:xfrm>
                <a:off x="1087194" y="971752"/>
                <a:ext cx="1463040" cy="155448"/>
              </a:xfrm>
              <a:prstGeom prst="rect">
                <a:avLst/>
              </a:prstGeom>
              <a:solidFill>
                <a:srgbClr val="00338D"/>
              </a:solidFill>
              <a:ln w="6350">
                <a:solidFill>
                  <a:srgbClr val="00338D"/>
                </a:solidFill>
              </a:ln>
            </p:spPr>
            <p:txBody>
              <a:bodyPr vert="horz" wrap="square" lIns="0" tIns="0" rIns="0" bIns="0" rtlCol="0" anchor="ctr">
                <a:noAutofit/>
              </a:bodyPr>
              <a:lstStyle/>
              <a:p>
                <a:pPr algn="ctr"/>
                <a:r>
                  <a:rPr lang="en-US" sz="800" b="1" dirty="0">
                    <a:solidFill>
                      <a:schemeClr val="bg1"/>
                    </a:solidFill>
                    <a:cs typeface="Arial"/>
                  </a:rPr>
                  <a:t>Marketplace</a:t>
                </a:r>
              </a:p>
            </p:txBody>
          </p:sp>
        </p:grpSp>
        <p:sp>
          <p:nvSpPr>
            <p:cNvPr id="256" name="object 94"/>
            <p:cNvSpPr txBox="1"/>
            <p:nvPr/>
          </p:nvSpPr>
          <p:spPr>
            <a:xfrm>
              <a:off x="1046125" y="1270537"/>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Security</a:t>
              </a:r>
              <a:endParaRPr sz="800" dirty="0">
                <a:solidFill>
                  <a:srgbClr val="000000"/>
                </a:solidFill>
                <a:cs typeface="Arial"/>
              </a:endParaRPr>
            </a:p>
          </p:txBody>
        </p:sp>
        <p:pic>
          <p:nvPicPr>
            <p:cNvPr id="257" name="Picture 2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6546" y="1232940"/>
              <a:ext cx="176230" cy="198304"/>
            </a:xfrm>
            <a:prstGeom prst="rect">
              <a:avLst/>
            </a:prstGeom>
          </p:spPr>
        </p:pic>
        <p:sp>
          <p:nvSpPr>
            <p:cNvPr id="258" name="object 93"/>
            <p:cNvSpPr txBox="1"/>
            <p:nvPr/>
          </p:nvSpPr>
          <p:spPr>
            <a:xfrm>
              <a:off x="1046125" y="1647266"/>
              <a:ext cx="548640" cy="246221"/>
            </a:xfrm>
            <a:prstGeom prst="rect">
              <a:avLst/>
            </a:prstGeom>
          </p:spPr>
          <p:txBody>
            <a:bodyPr vert="horz" wrap="square" lIns="0" tIns="0" rIns="0" bIns="0" rtlCol="0">
              <a:spAutoFit/>
            </a:bodyPr>
            <a:lstStyle/>
            <a:p>
              <a:r>
                <a:rPr lang="en-US" sz="800" dirty="0">
                  <a:solidFill>
                    <a:srgbClr val="000000"/>
                  </a:solidFill>
                  <a:cs typeface="Arial"/>
                </a:rPr>
                <a:t>Business Apps</a:t>
              </a:r>
              <a:endParaRPr sz="800" dirty="0">
                <a:solidFill>
                  <a:srgbClr val="000000"/>
                </a:solidFill>
                <a:cs typeface="Arial"/>
              </a:endParaRPr>
            </a:p>
          </p:txBody>
        </p:sp>
        <p:pic>
          <p:nvPicPr>
            <p:cNvPr id="259" name="Picture 2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2574" y="1623646"/>
              <a:ext cx="204175" cy="190809"/>
            </a:xfrm>
            <a:prstGeom prst="rect">
              <a:avLst/>
            </a:prstGeom>
          </p:spPr>
        </p:pic>
        <p:sp>
          <p:nvSpPr>
            <p:cNvPr id="260" name="object 96"/>
            <p:cNvSpPr txBox="1"/>
            <p:nvPr/>
          </p:nvSpPr>
          <p:spPr>
            <a:xfrm>
              <a:off x="1046125" y="2023995"/>
              <a:ext cx="548640" cy="246221"/>
            </a:xfrm>
            <a:prstGeom prst="rect">
              <a:avLst/>
            </a:prstGeom>
          </p:spPr>
          <p:txBody>
            <a:bodyPr vert="horz" wrap="square" lIns="0" tIns="0" rIns="0" bIns="0" rtlCol="0">
              <a:spAutoFit/>
            </a:bodyPr>
            <a:lstStyle/>
            <a:p>
              <a:pPr marR="6773"/>
              <a:r>
                <a:rPr lang="en-US" sz="800" dirty="0">
                  <a:solidFill>
                    <a:srgbClr val="000000"/>
                  </a:solidFill>
                  <a:cs typeface="Arial"/>
                </a:rPr>
                <a:t>Business Intelligence</a:t>
              </a:r>
              <a:endParaRPr sz="800" dirty="0">
                <a:solidFill>
                  <a:srgbClr val="000000"/>
                </a:solidFill>
                <a:cs typeface="Arial"/>
              </a:endParaRPr>
            </a:p>
          </p:txBody>
        </p:sp>
        <p:pic>
          <p:nvPicPr>
            <p:cNvPr id="261" name="Picture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8503" y="2006857"/>
              <a:ext cx="212317" cy="177048"/>
            </a:xfrm>
            <a:prstGeom prst="rect">
              <a:avLst/>
            </a:prstGeom>
          </p:spPr>
        </p:pic>
        <p:sp>
          <p:nvSpPr>
            <p:cNvPr id="262" name="object 99"/>
            <p:cNvSpPr txBox="1"/>
            <p:nvPr/>
          </p:nvSpPr>
          <p:spPr>
            <a:xfrm>
              <a:off x="1046125" y="2400724"/>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Databases</a:t>
              </a:r>
              <a:endParaRPr sz="800" dirty="0">
                <a:solidFill>
                  <a:srgbClr val="000000"/>
                </a:solidFill>
                <a:cs typeface="Arial"/>
              </a:endParaRPr>
            </a:p>
          </p:txBody>
        </p:sp>
        <p:pic>
          <p:nvPicPr>
            <p:cNvPr id="263" name="Picture 2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4233" y="2376307"/>
              <a:ext cx="160856" cy="192808"/>
            </a:xfrm>
            <a:prstGeom prst="rect">
              <a:avLst/>
            </a:prstGeom>
          </p:spPr>
        </p:pic>
        <p:sp>
          <p:nvSpPr>
            <p:cNvPr id="264" name="object 98"/>
            <p:cNvSpPr txBox="1"/>
            <p:nvPr/>
          </p:nvSpPr>
          <p:spPr>
            <a:xfrm>
              <a:off x="1046125" y="2777453"/>
              <a:ext cx="548640" cy="246221"/>
            </a:xfrm>
            <a:prstGeom prst="rect">
              <a:avLst/>
            </a:prstGeom>
          </p:spPr>
          <p:txBody>
            <a:bodyPr vert="horz" wrap="square" lIns="0" tIns="0" rIns="0" bIns="0" rtlCol="0">
              <a:spAutoFit/>
            </a:bodyPr>
            <a:lstStyle/>
            <a:p>
              <a:pPr>
                <a:tabLst>
                  <a:tab pos="1417285" algn="l"/>
                </a:tabLst>
              </a:pPr>
              <a:r>
                <a:rPr lang="en-US" sz="800" dirty="0">
                  <a:solidFill>
                    <a:srgbClr val="000000"/>
                  </a:solidFill>
                  <a:cs typeface="Arial"/>
                </a:rPr>
                <a:t>DevOps Tools</a:t>
              </a:r>
              <a:endParaRPr sz="800" dirty="0">
                <a:solidFill>
                  <a:srgbClr val="000000"/>
                </a:solidFill>
                <a:cs typeface="Arial"/>
              </a:endParaRPr>
            </a:p>
          </p:txBody>
        </p:sp>
        <p:pic>
          <p:nvPicPr>
            <p:cNvPr id="265" name="Picture 2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0202" y="2761517"/>
              <a:ext cx="208918" cy="191874"/>
            </a:xfrm>
            <a:prstGeom prst="rect">
              <a:avLst/>
            </a:prstGeom>
          </p:spPr>
        </p:pic>
        <p:sp>
          <p:nvSpPr>
            <p:cNvPr id="266" name="object 97"/>
            <p:cNvSpPr txBox="1"/>
            <p:nvPr/>
          </p:nvSpPr>
          <p:spPr>
            <a:xfrm>
              <a:off x="1046125" y="315418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Networking</a:t>
              </a:r>
              <a:endParaRPr sz="800" dirty="0">
                <a:solidFill>
                  <a:srgbClr val="000000"/>
                </a:solidFill>
                <a:cs typeface="Arial"/>
              </a:endParaRPr>
            </a:p>
          </p:txBody>
        </p:sp>
        <p:pic>
          <p:nvPicPr>
            <p:cNvPr id="267" name="Picture 2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7691" y="3145793"/>
              <a:ext cx="193940" cy="181243"/>
            </a:xfrm>
            <a:prstGeom prst="rect">
              <a:avLst/>
            </a:prstGeom>
          </p:spPr>
        </p:pic>
        <p:sp>
          <p:nvSpPr>
            <p:cNvPr id="268" name="object 99"/>
            <p:cNvSpPr txBox="1"/>
            <p:nvPr/>
          </p:nvSpPr>
          <p:spPr>
            <a:xfrm>
              <a:off x="1046125" y="353091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Storage</a:t>
              </a:r>
              <a:endParaRPr sz="800" dirty="0">
                <a:solidFill>
                  <a:srgbClr val="000000"/>
                </a:solidFill>
                <a:cs typeface="Arial"/>
              </a:endParaRPr>
            </a:p>
          </p:txBody>
        </p:sp>
        <p:pic>
          <p:nvPicPr>
            <p:cNvPr id="269" name="Picture 2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9326" y="3519439"/>
              <a:ext cx="190671" cy="146057"/>
            </a:xfrm>
            <a:prstGeom prst="rect">
              <a:avLst/>
            </a:prstGeom>
          </p:spPr>
        </p:pic>
      </p:grpSp>
      <p:sp>
        <p:nvSpPr>
          <p:cNvPr id="273" name="Rectangle 272"/>
          <p:cNvSpPr/>
          <p:nvPr/>
        </p:nvSpPr>
        <p:spPr>
          <a:xfrm>
            <a:off x="996646" y="3937894"/>
            <a:ext cx="2752590" cy="638386"/>
          </a:xfrm>
          <a:prstGeom prst="rect">
            <a:avLst/>
          </a:prstGeom>
          <a:solidFill>
            <a:srgbClr val="F2F2F2"/>
          </a:solidFill>
          <a:ln w="6350">
            <a:solidFill>
              <a:srgbClr val="753F19"/>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4" name="object 115"/>
          <p:cNvSpPr txBox="1"/>
          <p:nvPr/>
        </p:nvSpPr>
        <p:spPr>
          <a:xfrm>
            <a:off x="1892083" y="3847980"/>
            <a:ext cx="961716" cy="155448"/>
          </a:xfrm>
          <a:prstGeom prst="rect">
            <a:avLst/>
          </a:prstGeom>
          <a:solidFill>
            <a:srgbClr val="753F19"/>
          </a:solidFill>
          <a:ln w="6350">
            <a:solidFill>
              <a:srgbClr val="753F19"/>
            </a:solidFill>
          </a:ln>
        </p:spPr>
        <p:txBody>
          <a:bodyPr vert="horz" wrap="square" lIns="0" tIns="0" rIns="0" bIns="0" rtlCol="0" anchor="ctr">
            <a:noAutofit/>
          </a:bodyPr>
          <a:lstStyle/>
          <a:p>
            <a:pPr algn="ctr"/>
            <a:r>
              <a:rPr lang="en-US" sz="800" b="1" dirty="0">
                <a:solidFill>
                  <a:schemeClr val="bg1"/>
                </a:solidFill>
                <a:cs typeface="Arial"/>
              </a:rPr>
              <a:t>Management tools</a:t>
            </a:r>
          </a:p>
        </p:txBody>
      </p:sp>
      <p:sp>
        <p:nvSpPr>
          <p:cNvPr id="275" name="object 39"/>
          <p:cNvSpPr txBox="1"/>
          <p:nvPr/>
        </p:nvSpPr>
        <p:spPr>
          <a:xfrm>
            <a:off x="1138186" y="4291664"/>
            <a:ext cx="847197"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Resource Groups </a:t>
            </a:r>
          </a:p>
        </p:txBody>
      </p:sp>
      <p:pic>
        <p:nvPicPr>
          <p:cNvPr id="276" name="Picture 2" descr="Azure Resource Group Icon - Geeks Hangou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81542" y="4111806"/>
            <a:ext cx="160484" cy="160710"/>
          </a:xfrm>
          <a:prstGeom prst="rect">
            <a:avLst/>
          </a:prstGeom>
          <a:noFill/>
        </p:spPr>
      </p:pic>
      <p:sp>
        <p:nvSpPr>
          <p:cNvPr id="277" name="object 39"/>
          <p:cNvSpPr txBox="1"/>
          <p:nvPr/>
        </p:nvSpPr>
        <p:spPr>
          <a:xfrm>
            <a:off x="2191258" y="4291664"/>
            <a:ext cx="469713"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Portal</a:t>
            </a:r>
          </a:p>
        </p:txBody>
      </p:sp>
      <p:pic>
        <p:nvPicPr>
          <p:cNvPr id="278" name="Picture 2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34173" y="4119920"/>
            <a:ext cx="183882" cy="131344"/>
          </a:xfrm>
          <a:prstGeom prst="rect">
            <a:avLst/>
          </a:prstGeom>
        </p:spPr>
      </p:pic>
      <p:pic>
        <p:nvPicPr>
          <p:cNvPr id="279" name="Picture 27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10735" y="4121151"/>
            <a:ext cx="126852" cy="133648"/>
          </a:xfrm>
          <a:prstGeom prst="rect">
            <a:avLst/>
          </a:prstGeom>
        </p:spPr>
      </p:pic>
      <p:sp>
        <p:nvSpPr>
          <p:cNvPr id="280" name="object 39"/>
          <p:cNvSpPr txBox="1"/>
          <p:nvPr/>
        </p:nvSpPr>
        <p:spPr>
          <a:xfrm>
            <a:off x="2848777" y="4291663"/>
            <a:ext cx="85076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Azure Resource Manager</a:t>
            </a:r>
          </a:p>
        </p:txBody>
      </p:sp>
      <p:sp>
        <p:nvSpPr>
          <p:cNvPr id="281" name="Rectangle 280"/>
          <p:cNvSpPr/>
          <p:nvPr/>
        </p:nvSpPr>
        <p:spPr>
          <a:xfrm>
            <a:off x="8330308" y="3937894"/>
            <a:ext cx="2863471" cy="638386"/>
          </a:xfrm>
          <a:prstGeom prst="rect">
            <a:avLst/>
          </a:prstGeom>
          <a:solidFill>
            <a:srgbClr val="F2F2F2"/>
          </a:solidFill>
          <a:ln w="6350">
            <a:solidFill>
              <a:srgbClr val="9D937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82" name="object 115"/>
          <p:cNvSpPr txBox="1"/>
          <p:nvPr/>
        </p:nvSpPr>
        <p:spPr>
          <a:xfrm>
            <a:off x="9476946" y="3847980"/>
            <a:ext cx="570194" cy="155448"/>
          </a:xfrm>
          <a:prstGeom prst="rect">
            <a:avLst/>
          </a:prstGeom>
          <a:solidFill>
            <a:srgbClr val="9D9375"/>
          </a:solidFill>
          <a:ln w="6350">
            <a:solidFill>
              <a:srgbClr val="9D9375"/>
            </a:solidFill>
          </a:ln>
        </p:spPr>
        <p:txBody>
          <a:bodyPr vert="horz" wrap="square" lIns="0" tIns="0" rIns="0" bIns="0" rtlCol="0" anchor="ctr">
            <a:noAutofit/>
          </a:bodyPr>
          <a:lstStyle/>
          <a:p>
            <a:pPr algn="ctr"/>
            <a:r>
              <a:rPr lang="en-US" sz="800" b="1" dirty="0">
                <a:solidFill>
                  <a:schemeClr val="bg1"/>
                </a:solidFill>
                <a:cs typeface="Arial"/>
              </a:rPr>
              <a:t> Migration</a:t>
            </a:r>
          </a:p>
        </p:txBody>
      </p:sp>
      <p:sp>
        <p:nvSpPr>
          <p:cNvPr id="289" name="Rectangle 288"/>
          <p:cNvSpPr/>
          <p:nvPr/>
        </p:nvSpPr>
        <p:spPr>
          <a:xfrm>
            <a:off x="3871556" y="3937894"/>
            <a:ext cx="4336433" cy="638386"/>
          </a:xfrm>
          <a:prstGeom prst="rect">
            <a:avLst/>
          </a:prstGeom>
          <a:solidFill>
            <a:srgbClr val="F2F2F2"/>
          </a:solidFill>
          <a:ln w="6350">
            <a:solidFill>
              <a:srgbClr val="9B64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96" name="object 115"/>
          <p:cNvSpPr txBox="1"/>
          <p:nvPr/>
        </p:nvSpPr>
        <p:spPr>
          <a:xfrm>
            <a:off x="5168762" y="3847980"/>
            <a:ext cx="1742020" cy="155448"/>
          </a:xfrm>
          <a:prstGeom prst="rect">
            <a:avLst/>
          </a:prstGeom>
          <a:solidFill>
            <a:srgbClr val="9B642E"/>
          </a:solidFill>
          <a:ln w="6350">
            <a:solidFill>
              <a:srgbClr val="9B642E"/>
            </a:solidFill>
          </a:ln>
        </p:spPr>
        <p:txBody>
          <a:bodyPr vert="horz" wrap="square" lIns="0" tIns="0" rIns="0" bIns="0" rtlCol="0" anchor="ctr">
            <a:noAutofit/>
          </a:bodyPr>
          <a:lstStyle/>
          <a:p>
            <a:pPr algn="ctr"/>
            <a:r>
              <a:rPr lang="en-US" sz="800" b="1" dirty="0">
                <a:solidFill>
                  <a:schemeClr val="bg1"/>
                </a:solidFill>
                <a:cs typeface="Arial"/>
              </a:rPr>
              <a:t>Technical and business support</a:t>
            </a:r>
          </a:p>
        </p:txBody>
      </p:sp>
      <p:sp>
        <p:nvSpPr>
          <p:cNvPr id="297" name="Rectangle 296"/>
          <p:cNvSpPr/>
          <p:nvPr/>
        </p:nvSpPr>
        <p:spPr>
          <a:xfrm>
            <a:off x="996646" y="4695291"/>
            <a:ext cx="2752590" cy="638386"/>
          </a:xfrm>
          <a:prstGeom prst="rect">
            <a:avLst/>
          </a:prstGeom>
          <a:solidFill>
            <a:srgbClr val="F2F2F2"/>
          </a:solidFill>
          <a:ln w="6350">
            <a:solidFill>
              <a:srgbClr val="E3BC9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98" name="object 115"/>
          <p:cNvSpPr txBox="1"/>
          <p:nvPr/>
        </p:nvSpPr>
        <p:spPr>
          <a:xfrm>
            <a:off x="2044730" y="4605377"/>
            <a:ext cx="656422" cy="155448"/>
          </a:xfrm>
          <a:prstGeom prst="rect">
            <a:avLst/>
          </a:prstGeom>
          <a:solidFill>
            <a:srgbClr val="E3BC9F"/>
          </a:solidFill>
          <a:ln w="6350">
            <a:solidFill>
              <a:srgbClr val="E3BC9F"/>
            </a:solidFill>
          </a:ln>
        </p:spPr>
        <p:txBody>
          <a:bodyPr vert="horz" wrap="square" lIns="0" tIns="0" rIns="0" bIns="0" rtlCol="0" anchor="ctr">
            <a:noAutofit/>
          </a:bodyPr>
          <a:lstStyle/>
          <a:p>
            <a:pPr algn="ctr"/>
            <a:r>
              <a:rPr lang="en-US" sz="800" b="1" dirty="0">
                <a:solidFill>
                  <a:schemeClr val="bg1"/>
                </a:solidFill>
                <a:cs typeface="Arial"/>
              </a:rPr>
              <a:t> Monitoring</a:t>
            </a:r>
          </a:p>
        </p:txBody>
      </p:sp>
      <p:sp>
        <p:nvSpPr>
          <p:cNvPr id="299" name="object 39"/>
          <p:cNvSpPr txBox="1"/>
          <p:nvPr/>
        </p:nvSpPr>
        <p:spPr>
          <a:xfrm>
            <a:off x="1073227" y="5093511"/>
            <a:ext cx="43243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Monitor</a:t>
            </a:r>
          </a:p>
        </p:txBody>
      </p:sp>
      <p:pic>
        <p:nvPicPr>
          <p:cNvPr id="300" name="Picture 29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97996" y="4856607"/>
            <a:ext cx="182894" cy="182894"/>
          </a:xfrm>
          <a:prstGeom prst="rect">
            <a:avLst/>
          </a:prstGeom>
        </p:spPr>
      </p:pic>
      <p:sp>
        <p:nvSpPr>
          <p:cNvPr id="301" name="object 39"/>
          <p:cNvSpPr txBox="1"/>
          <p:nvPr/>
        </p:nvSpPr>
        <p:spPr>
          <a:xfrm>
            <a:off x="1573994" y="5093511"/>
            <a:ext cx="469713"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Metrics</a:t>
            </a:r>
          </a:p>
        </p:txBody>
      </p:sp>
      <p:pic>
        <p:nvPicPr>
          <p:cNvPr id="302" name="Picture 30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21784" y="4844663"/>
            <a:ext cx="174133" cy="206783"/>
          </a:xfrm>
          <a:prstGeom prst="rect">
            <a:avLst/>
          </a:prstGeom>
        </p:spPr>
      </p:pic>
      <p:sp>
        <p:nvSpPr>
          <p:cNvPr id="303" name="object 39"/>
          <p:cNvSpPr txBox="1"/>
          <p:nvPr/>
        </p:nvSpPr>
        <p:spPr>
          <a:xfrm>
            <a:off x="2112042" y="5093511"/>
            <a:ext cx="455994"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Alert</a:t>
            </a:r>
          </a:p>
        </p:txBody>
      </p:sp>
      <p:pic>
        <p:nvPicPr>
          <p:cNvPr id="304" name="Picture 30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43462" y="4865742"/>
            <a:ext cx="193155" cy="164625"/>
          </a:xfrm>
          <a:prstGeom prst="rect">
            <a:avLst/>
          </a:prstGeom>
        </p:spPr>
      </p:pic>
      <p:sp>
        <p:nvSpPr>
          <p:cNvPr id="305" name="Rectangle 304"/>
          <p:cNvSpPr/>
          <p:nvPr/>
        </p:nvSpPr>
        <p:spPr>
          <a:xfrm>
            <a:off x="3871555" y="4695291"/>
            <a:ext cx="7322225" cy="638386"/>
          </a:xfrm>
          <a:prstGeom prst="rect">
            <a:avLst/>
          </a:prstGeom>
          <a:solidFill>
            <a:srgbClr val="F2F2F2"/>
          </a:solidFill>
          <a:ln w="6350">
            <a:solidFill>
              <a:srgbClr val="E368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20" name="object 115"/>
          <p:cNvSpPr txBox="1"/>
          <p:nvPr/>
        </p:nvSpPr>
        <p:spPr>
          <a:xfrm>
            <a:off x="6882840" y="4605377"/>
            <a:ext cx="1297520" cy="155448"/>
          </a:xfrm>
          <a:prstGeom prst="rect">
            <a:avLst/>
          </a:prstGeom>
          <a:solidFill>
            <a:srgbClr val="E36877"/>
          </a:solidFill>
          <a:ln w="6350">
            <a:solidFill>
              <a:srgbClr val="E36877"/>
            </a:solidFill>
          </a:ln>
        </p:spPr>
        <p:txBody>
          <a:bodyPr vert="horz" wrap="square" lIns="0" tIns="0" rIns="0" bIns="0" rtlCol="0" anchor="ctr">
            <a:noAutofit/>
          </a:bodyPr>
          <a:lstStyle/>
          <a:p>
            <a:pPr algn="ctr"/>
            <a:r>
              <a:rPr lang="en-US" sz="800" b="1" dirty="0">
                <a:solidFill>
                  <a:schemeClr val="bg1"/>
                </a:solidFill>
                <a:cs typeface="Arial"/>
              </a:rPr>
              <a:t> Security and compliance</a:t>
            </a:r>
          </a:p>
        </p:txBody>
      </p:sp>
      <p:sp>
        <p:nvSpPr>
          <p:cNvPr id="321" name="Rectangle 320"/>
          <p:cNvSpPr/>
          <p:nvPr/>
        </p:nvSpPr>
        <p:spPr>
          <a:xfrm>
            <a:off x="998220" y="5458306"/>
            <a:ext cx="10195560" cy="692557"/>
          </a:xfrm>
          <a:prstGeom prst="rect">
            <a:avLst/>
          </a:prstGeom>
          <a:solidFill>
            <a:srgbClr val="F2F2F2"/>
          </a:solidFill>
          <a:ln w="6350">
            <a:solidFill>
              <a:srgbClr val="4066A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22" name="object 115"/>
          <p:cNvSpPr txBox="1"/>
          <p:nvPr/>
        </p:nvSpPr>
        <p:spPr>
          <a:xfrm>
            <a:off x="5736692" y="5368393"/>
            <a:ext cx="735546" cy="155448"/>
          </a:xfrm>
          <a:prstGeom prst="rect">
            <a:avLst/>
          </a:prstGeom>
          <a:solidFill>
            <a:srgbClr val="4066AA"/>
          </a:solidFill>
          <a:ln w="6350">
            <a:solidFill>
              <a:srgbClr val="4066AA"/>
            </a:solidFill>
          </a:ln>
        </p:spPr>
        <p:txBody>
          <a:bodyPr vert="horz" wrap="square" lIns="0" tIns="0" rIns="0" bIns="0" rtlCol="0" anchor="ctr">
            <a:noAutofit/>
          </a:bodyPr>
          <a:lstStyle/>
          <a:p>
            <a:pPr algn="ctr"/>
            <a:r>
              <a:rPr lang="en-US" sz="800" b="1" dirty="0">
                <a:solidFill>
                  <a:schemeClr val="bg1"/>
                </a:solidFill>
                <a:cs typeface="Arial"/>
              </a:rPr>
              <a:t> Governance</a:t>
            </a:r>
          </a:p>
        </p:txBody>
      </p:sp>
      <p:sp>
        <p:nvSpPr>
          <p:cNvPr id="339" name="Rectangle 338"/>
          <p:cNvSpPr/>
          <p:nvPr/>
        </p:nvSpPr>
        <p:spPr>
          <a:xfrm>
            <a:off x="1987297" y="3174155"/>
            <a:ext cx="2657263" cy="638386"/>
          </a:xfrm>
          <a:prstGeom prst="rect">
            <a:avLst/>
          </a:prstGeom>
          <a:solidFill>
            <a:srgbClr val="F2F2F2"/>
          </a:solidFill>
          <a:ln w="635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700" dirty="0">
              <a:solidFill>
                <a:prstClr val="white"/>
              </a:solidFill>
            </a:endParaRPr>
          </a:p>
        </p:txBody>
      </p:sp>
      <p:sp>
        <p:nvSpPr>
          <p:cNvPr id="340" name="object 115"/>
          <p:cNvSpPr txBox="1"/>
          <p:nvPr/>
        </p:nvSpPr>
        <p:spPr>
          <a:xfrm>
            <a:off x="2897966" y="3084241"/>
            <a:ext cx="835926" cy="155448"/>
          </a:xfrm>
          <a:prstGeom prst="rect">
            <a:avLst/>
          </a:prstGeom>
          <a:solidFill>
            <a:srgbClr val="F68D2E"/>
          </a:solidFill>
          <a:ln w="6350">
            <a:solidFill>
              <a:srgbClr val="F68D2E"/>
            </a:solidFill>
          </a:ln>
        </p:spPr>
        <p:txBody>
          <a:bodyPr vert="horz" wrap="square" lIns="0" tIns="0" rIns="0" bIns="0" rtlCol="0" anchor="ctr">
            <a:noAutofit/>
          </a:bodyPr>
          <a:lstStyle/>
          <a:p>
            <a:pPr algn="ctr"/>
            <a:r>
              <a:rPr lang="en-US" sz="800" b="1" dirty="0">
                <a:solidFill>
                  <a:schemeClr val="bg1"/>
                </a:solidFill>
                <a:cs typeface="Arial"/>
              </a:rPr>
              <a:t>Core Services</a:t>
            </a:r>
          </a:p>
        </p:txBody>
      </p:sp>
      <p:sp>
        <p:nvSpPr>
          <p:cNvPr id="341" name="Rectangle 340"/>
          <p:cNvSpPr/>
          <p:nvPr/>
        </p:nvSpPr>
        <p:spPr>
          <a:xfrm>
            <a:off x="4749093" y="3174155"/>
            <a:ext cx="2657263" cy="638386"/>
          </a:xfrm>
          <a:prstGeom prst="rect">
            <a:avLst/>
          </a:prstGeom>
          <a:solidFill>
            <a:srgbClr val="F2F2F2"/>
          </a:solidFill>
          <a:ln w="6350">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42" name="object 115"/>
          <p:cNvSpPr txBox="1"/>
          <p:nvPr/>
        </p:nvSpPr>
        <p:spPr>
          <a:xfrm>
            <a:off x="5667750" y="3084241"/>
            <a:ext cx="819948" cy="155448"/>
          </a:xfrm>
          <a:prstGeom prst="rect">
            <a:avLst/>
          </a:prstGeom>
          <a:solidFill>
            <a:srgbClr val="BC204B"/>
          </a:solidFill>
          <a:ln w="6350">
            <a:solidFill>
              <a:srgbClr val="BC204B"/>
            </a:solidFill>
          </a:ln>
        </p:spPr>
        <p:txBody>
          <a:bodyPr vert="horz" wrap="square" lIns="0" tIns="0" rIns="0" bIns="0" rtlCol="0" anchor="ctr">
            <a:noAutofit/>
          </a:bodyPr>
          <a:lstStyle/>
          <a:p>
            <a:pPr algn="ctr"/>
            <a:r>
              <a:rPr lang="en-US" sz="800" b="1" dirty="0">
                <a:solidFill>
                  <a:schemeClr val="bg1"/>
                </a:solidFill>
                <a:cs typeface="Arial"/>
              </a:rPr>
              <a:t> Infrastructure</a:t>
            </a:r>
          </a:p>
        </p:txBody>
      </p:sp>
      <p:sp>
        <p:nvSpPr>
          <p:cNvPr id="343" name="Rectangle 342"/>
          <p:cNvSpPr/>
          <p:nvPr/>
        </p:nvSpPr>
        <p:spPr>
          <a:xfrm>
            <a:off x="7510887" y="3174155"/>
            <a:ext cx="3682894" cy="638386"/>
          </a:xfrm>
          <a:prstGeom prst="rect">
            <a:avLst/>
          </a:prstGeom>
          <a:solidFill>
            <a:srgbClr val="F2F2F2"/>
          </a:solidFill>
          <a:ln w="6350">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44" name="object 115"/>
          <p:cNvSpPr txBox="1"/>
          <p:nvPr/>
        </p:nvSpPr>
        <p:spPr>
          <a:xfrm>
            <a:off x="8582722" y="3084241"/>
            <a:ext cx="1539224" cy="155448"/>
          </a:xfrm>
          <a:prstGeom prst="rect">
            <a:avLst/>
          </a:prstGeom>
          <a:solidFill>
            <a:srgbClr val="C6007E"/>
          </a:solidFill>
          <a:ln w="6350">
            <a:solidFill>
              <a:srgbClr val="C6007E"/>
            </a:solidFill>
          </a:ln>
        </p:spPr>
        <p:txBody>
          <a:bodyPr vert="horz" wrap="square" lIns="0" tIns="0" rIns="0" bIns="0" rtlCol="0" anchor="ctr">
            <a:noAutofit/>
          </a:bodyPr>
          <a:lstStyle/>
          <a:p>
            <a:pPr algn="ctr"/>
            <a:r>
              <a:rPr lang="en-US" sz="800" b="1" dirty="0">
                <a:solidFill>
                  <a:schemeClr val="bg1"/>
                </a:solidFill>
                <a:cs typeface="Arial"/>
              </a:rPr>
              <a:t>Hybrid architecture</a:t>
            </a:r>
          </a:p>
        </p:txBody>
      </p:sp>
      <p:grpSp>
        <p:nvGrpSpPr>
          <p:cNvPr id="345" name="Group 344"/>
          <p:cNvGrpSpPr/>
          <p:nvPr/>
        </p:nvGrpSpPr>
        <p:grpSpPr>
          <a:xfrm>
            <a:off x="2183319" y="3300240"/>
            <a:ext cx="2265218" cy="454475"/>
            <a:chOff x="2962792" y="3300240"/>
            <a:chExt cx="2265218" cy="454475"/>
          </a:xfrm>
        </p:grpSpPr>
        <p:sp>
          <p:nvSpPr>
            <p:cNvPr id="346" name="object 39"/>
            <p:cNvSpPr txBox="1"/>
            <p:nvPr/>
          </p:nvSpPr>
          <p:spPr>
            <a:xfrm>
              <a:off x="2962792" y="3629525"/>
              <a:ext cx="45614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Compute</a:t>
              </a:r>
            </a:p>
          </p:txBody>
        </p:sp>
        <p:pic>
          <p:nvPicPr>
            <p:cNvPr id="347" name="Picture 8" descr="Azure Logo Icon of Flat style - Available in SVG, PNG, EPS, AI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19552" y="3300240"/>
              <a:ext cx="342622" cy="342622"/>
            </a:xfrm>
            <a:prstGeom prst="rect">
              <a:avLst/>
            </a:prstGeom>
            <a:noFill/>
            <a:extLst>
              <a:ext uri="{909E8E84-426E-40DD-AFC4-6F175D3DCCD1}">
                <a14:hiddenFill xmlns:a14="http://schemas.microsoft.com/office/drawing/2010/main">
                  <a:solidFill>
                    <a:srgbClr val="FFFFFF"/>
                  </a:solidFill>
                </a14:hiddenFill>
              </a:ext>
            </a:extLst>
          </p:spPr>
        </p:pic>
        <p:sp>
          <p:nvSpPr>
            <p:cNvPr id="348" name="object 39"/>
            <p:cNvSpPr txBox="1"/>
            <p:nvPr/>
          </p:nvSpPr>
          <p:spPr>
            <a:xfrm>
              <a:off x="3548281" y="3300240"/>
              <a:ext cx="40382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Storage</a:t>
              </a:r>
            </a:p>
          </p:txBody>
        </p:sp>
        <p:pic>
          <p:nvPicPr>
            <p:cNvPr id="349" name="Picture 10" descr="Azure Storage Tutorial - An Introduction to Azure Storage | Edure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97471" y="3449273"/>
              <a:ext cx="305442" cy="305442"/>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0" descr="15 Database Icon Blue Images - Blue Database Icon, Database Icon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91205" y="3364130"/>
              <a:ext cx="250202" cy="250202"/>
            </a:xfrm>
            <a:prstGeom prst="rect">
              <a:avLst/>
            </a:prstGeom>
            <a:noFill/>
            <a:extLst>
              <a:ext uri="{909E8E84-426E-40DD-AFC4-6F175D3DCCD1}">
                <a14:hiddenFill xmlns:a14="http://schemas.microsoft.com/office/drawing/2010/main">
                  <a:solidFill>
                    <a:srgbClr val="FFFFFF"/>
                  </a:solidFill>
                </a14:hiddenFill>
              </a:ext>
            </a:extLst>
          </p:spPr>
        </p:pic>
        <p:sp>
          <p:nvSpPr>
            <p:cNvPr id="351" name="object 39"/>
            <p:cNvSpPr txBox="1"/>
            <p:nvPr/>
          </p:nvSpPr>
          <p:spPr>
            <a:xfrm>
              <a:off x="4081450" y="3629525"/>
              <a:ext cx="469713"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Database</a:t>
              </a:r>
            </a:p>
          </p:txBody>
        </p:sp>
        <p:pic>
          <p:nvPicPr>
            <p:cNvPr id="352" name="Picture 12" descr="Anwar Younus Blog: Microsoft Azure Networki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724305" y="3513264"/>
              <a:ext cx="459910" cy="241451"/>
            </a:xfrm>
            <a:prstGeom prst="rect">
              <a:avLst/>
            </a:prstGeom>
            <a:noFill/>
            <a:extLst>
              <a:ext uri="{909E8E84-426E-40DD-AFC4-6F175D3DCCD1}">
                <a14:hiddenFill xmlns:a14="http://schemas.microsoft.com/office/drawing/2010/main">
                  <a:solidFill>
                    <a:srgbClr val="FFFFFF"/>
                  </a:solidFill>
                </a14:hiddenFill>
              </a:ext>
            </a:extLst>
          </p:spPr>
        </p:pic>
        <p:sp>
          <p:nvSpPr>
            <p:cNvPr id="353" name="object 39"/>
            <p:cNvSpPr txBox="1"/>
            <p:nvPr/>
          </p:nvSpPr>
          <p:spPr>
            <a:xfrm>
              <a:off x="4680510" y="3300240"/>
              <a:ext cx="5475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Networking</a:t>
              </a:r>
            </a:p>
          </p:txBody>
        </p:sp>
      </p:grpSp>
      <p:grpSp>
        <p:nvGrpSpPr>
          <p:cNvPr id="14" name="Group 13"/>
          <p:cNvGrpSpPr/>
          <p:nvPr/>
        </p:nvGrpSpPr>
        <p:grpSpPr>
          <a:xfrm>
            <a:off x="7138386" y="1741362"/>
            <a:ext cx="789474" cy="1256586"/>
            <a:chOff x="7516326" y="1765746"/>
            <a:chExt cx="789474" cy="1256586"/>
          </a:xfrm>
        </p:grpSpPr>
        <p:sp>
          <p:nvSpPr>
            <p:cNvPr id="405" name="Rectangle 404"/>
            <p:cNvSpPr/>
            <p:nvPr/>
          </p:nvSpPr>
          <p:spPr>
            <a:xfrm>
              <a:off x="7516326" y="1855659"/>
              <a:ext cx="789474" cy="1166673"/>
            </a:xfrm>
            <a:prstGeom prst="rect">
              <a:avLst/>
            </a:prstGeom>
            <a:solidFill>
              <a:srgbClr val="F2F2F2"/>
            </a:solidFill>
            <a:ln w="635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06" name="object 115"/>
            <p:cNvSpPr txBox="1"/>
            <p:nvPr/>
          </p:nvSpPr>
          <p:spPr>
            <a:xfrm>
              <a:off x="7601900" y="1765746"/>
              <a:ext cx="618326" cy="155448"/>
            </a:xfrm>
            <a:prstGeom prst="rect">
              <a:avLst/>
            </a:prstGeom>
            <a:solidFill>
              <a:srgbClr val="009A44"/>
            </a:solidFill>
            <a:ln w="6350">
              <a:solidFill>
                <a:srgbClr val="009A44"/>
              </a:solidFill>
            </a:ln>
          </p:spPr>
          <p:txBody>
            <a:bodyPr vert="horz" wrap="square" lIns="0" tIns="0" rIns="0" bIns="0" rtlCol="0" anchor="ctr">
              <a:noAutofit/>
            </a:bodyPr>
            <a:lstStyle/>
            <a:p>
              <a:pPr algn="ctr"/>
              <a:r>
                <a:rPr lang="en-US" sz="800" b="1" dirty="0">
                  <a:solidFill>
                    <a:schemeClr val="bg1"/>
                  </a:solidFill>
                  <a:cs typeface="Arial"/>
                </a:rPr>
                <a:t>Blockchain</a:t>
              </a:r>
            </a:p>
          </p:txBody>
        </p:sp>
        <p:sp>
          <p:nvSpPr>
            <p:cNvPr id="431" name="object 39"/>
            <p:cNvSpPr txBox="1"/>
            <p:nvPr/>
          </p:nvSpPr>
          <p:spPr>
            <a:xfrm>
              <a:off x="7595535" y="2315056"/>
              <a:ext cx="63105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Cognitive Services</a:t>
              </a:r>
            </a:p>
          </p:txBody>
        </p:sp>
        <p:pic>
          <p:nvPicPr>
            <p:cNvPr id="432" name="Picture 431"/>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4487" y="2027683"/>
              <a:ext cx="313153" cy="245461"/>
            </a:xfrm>
            <a:prstGeom prst="rect">
              <a:avLst/>
            </a:prstGeom>
          </p:spPr>
        </p:pic>
      </p:grpSp>
      <p:grpSp>
        <p:nvGrpSpPr>
          <p:cNvPr id="16" name="Group 15"/>
          <p:cNvGrpSpPr/>
          <p:nvPr/>
        </p:nvGrpSpPr>
        <p:grpSpPr>
          <a:xfrm>
            <a:off x="6128689" y="971752"/>
            <a:ext cx="5065092" cy="709140"/>
            <a:chOff x="6128689" y="971752"/>
            <a:chExt cx="5065092" cy="709140"/>
          </a:xfrm>
        </p:grpSpPr>
        <p:sp>
          <p:nvSpPr>
            <p:cNvPr id="434" name="Rectangle 433"/>
            <p:cNvSpPr/>
            <p:nvPr/>
          </p:nvSpPr>
          <p:spPr>
            <a:xfrm>
              <a:off x="6128689" y="1051478"/>
              <a:ext cx="5065092" cy="629414"/>
            </a:xfrm>
            <a:prstGeom prst="rect">
              <a:avLst/>
            </a:prstGeom>
            <a:solidFill>
              <a:srgbClr val="F2F2F2"/>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37" name="object 115"/>
            <p:cNvSpPr txBox="1"/>
            <p:nvPr/>
          </p:nvSpPr>
          <p:spPr>
            <a:xfrm>
              <a:off x="7484135" y="971752"/>
              <a:ext cx="2081312" cy="155448"/>
            </a:xfrm>
            <a:prstGeom prst="rect">
              <a:avLst/>
            </a:prstGeom>
            <a:solidFill>
              <a:srgbClr val="0091DA"/>
            </a:solidFill>
            <a:ln w="6350">
              <a:solidFill>
                <a:srgbClr val="0091DA"/>
              </a:solidFill>
            </a:ln>
          </p:spPr>
          <p:txBody>
            <a:bodyPr vert="horz" wrap="square" lIns="0" tIns="0" rIns="0" bIns="0" rtlCol="0" anchor="ctr">
              <a:noAutofit/>
            </a:bodyPr>
            <a:lstStyle/>
            <a:p>
              <a:pPr algn="ctr"/>
              <a:r>
                <a:rPr lang="en-US" sz="800" b="1" dirty="0">
                  <a:solidFill>
                    <a:schemeClr val="bg1"/>
                  </a:solidFill>
                  <a:cs typeface="Arial"/>
                </a:rPr>
                <a:t>Dynamic 365</a:t>
              </a:r>
            </a:p>
          </p:txBody>
        </p:sp>
        <p:sp>
          <p:nvSpPr>
            <p:cNvPr id="440" name="object 35"/>
            <p:cNvSpPr txBox="1"/>
            <p:nvPr/>
          </p:nvSpPr>
          <p:spPr>
            <a:xfrm>
              <a:off x="6981433" y="1394917"/>
              <a:ext cx="1058102" cy="246888"/>
            </a:xfrm>
            <a:prstGeom prst="rect">
              <a:avLst/>
            </a:prstGeom>
          </p:spPr>
          <p:txBody>
            <a:bodyPr vert="horz" wrap="square" lIns="0" tIns="0" rIns="0" bIns="0" rtlCol="0">
              <a:noAutofit/>
            </a:bodyPr>
            <a:lstStyle/>
            <a:p>
              <a:pPr marL="16933" algn="ctr"/>
              <a:r>
                <a:rPr lang="en-US" sz="700" dirty="0">
                  <a:solidFill>
                    <a:srgbClr val="000000"/>
                  </a:solidFill>
                  <a:cs typeface="Arial"/>
                </a:rPr>
                <a:t>Customer Relationship Management</a:t>
              </a:r>
              <a:endParaRPr sz="700" dirty="0">
                <a:solidFill>
                  <a:srgbClr val="000000"/>
                </a:solidFill>
                <a:cs typeface="Arial"/>
              </a:endParaRPr>
            </a:p>
          </p:txBody>
        </p:sp>
        <p:pic>
          <p:nvPicPr>
            <p:cNvPr id="441" name="Picture 6" descr="OnceHub | Comprehensive time zone support"/>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7039" r="27039"/>
            <a:stretch/>
          </p:blipFill>
          <p:spPr bwMode="auto">
            <a:xfrm>
              <a:off x="7412527" y="1223816"/>
              <a:ext cx="195916" cy="17643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42" name="object 31"/>
            <p:cNvSpPr txBox="1"/>
            <p:nvPr/>
          </p:nvSpPr>
          <p:spPr>
            <a:xfrm>
              <a:off x="6175662" y="1394917"/>
              <a:ext cx="635137" cy="246888"/>
            </a:xfrm>
            <a:prstGeom prst="rect">
              <a:avLst/>
            </a:prstGeom>
          </p:spPr>
          <p:txBody>
            <a:bodyPr vert="horz" wrap="square" lIns="0" tIns="0" rIns="0" bIns="0" rtlCol="0">
              <a:noAutofit/>
            </a:bodyPr>
            <a:lstStyle/>
            <a:p>
              <a:pPr marL="16933" algn="ctr"/>
              <a:r>
                <a:rPr lang="en-US" sz="700" dirty="0">
                  <a:solidFill>
                    <a:srgbClr val="000000"/>
                  </a:solidFill>
                  <a:cs typeface="Arial"/>
                </a:rPr>
                <a:t>Sharing and Collaboration</a:t>
              </a:r>
              <a:endParaRPr sz="700" dirty="0">
                <a:solidFill>
                  <a:srgbClr val="000000"/>
                </a:solidFill>
                <a:cs typeface="Arial"/>
              </a:endParaRPr>
            </a:p>
          </p:txBody>
        </p:sp>
        <p:pic>
          <p:nvPicPr>
            <p:cNvPr id="443" name="Picture 4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7121" y="1221956"/>
              <a:ext cx="252220" cy="180158"/>
            </a:xfrm>
            <a:prstGeom prst="rect">
              <a:avLst/>
            </a:prstGeom>
            <a:noFill/>
            <a:ln>
              <a:noFill/>
            </a:ln>
          </p:spPr>
        </p:pic>
        <p:sp>
          <p:nvSpPr>
            <p:cNvPr id="444" name="object 31"/>
            <p:cNvSpPr txBox="1"/>
            <p:nvPr/>
          </p:nvSpPr>
          <p:spPr>
            <a:xfrm>
              <a:off x="8210169" y="1394917"/>
              <a:ext cx="419159" cy="246888"/>
            </a:xfrm>
            <a:prstGeom prst="rect">
              <a:avLst/>
            </a:prstGeom>
          </p:spPr>
          <p:txBody>
            <a:bodyPr vert="horz" wrap="square" lIns="0" tIns="0" rIns="0" bIns="0" rtlCol="0">
              <a:noAutofit/>
            </a:bodyPr>
            <a:lstStyle/>
            <a:p>
              <a:pPr marL="16933" algn="ctr"/>
              <a:r>
                <a:rPr lang="en-US" sz="700" dirty="0">
                  <a:solidFill>
                    <a:srgbClr val="000000"/>
                  </a:solidFill>
                  <a:cs typeface="Arial"/>
                </a:rPr>
                <a:t>Finance </a:t>
              </a:r>
              <a:endParaRPr sz="700" dirty="0">
                <a:solidFill>
                  <a:srgbClr val="000000"/>
                </a:solidFill>
                <a:cs typeface="Arial"/>
              </a:endParaRPr>
            </a:p>
          </p:txBody>
        </p:sp>
        <p:sp>
          <p:nvSpPr>
            <p:cNvPr id="445" name="object 31"/>
            <p:cNvSpPr txBox="1"/>
            <p:nvPr/>
          </p:nvSpPr>
          <p:spPr>
            <a:xfrm>
              <a:off x="8799962" y="1394917"/>
              <a:ext cx="691236" cy="246888"/>
            </a:xfrm>
            <a:prstGeom prst="rect">
              <a:avLst/>
            </a:prstGeom>
          </p:spPr>
          <p:txBody>
            <a:bodyPr vert="horz" wrap="square" lIns="0" tIns="0" rIns="0" bIns="0" rtlCol="0">
              <a:noAutofit/>
            </a:bodyPr>
            <a:lstStyle/>
            <a:p>
              <a:pPr marL="16933" algn="ctr"/>
              <a:r>
                <a:rPr lang="en-US" sz="700" dirty="0">
                  <a:solidFill>
                    <a:srgbClr val="000000"/>
                  </a:solidFill>
                  <a:cs typeface="Arial"/>
                </a:rPr>
                <a:t>Human Resources</a:t>
              </a:r>
              <a:endParaRPr sz="700" dirty="0">
                <a:solidFill>
                  <a:srgbClr val="000000"/>
                </a:solidFill>
                <a:cs typeface="Arial"/>
              </a:endParaRPr>
            </a:p>
          </p:txBody>
        </p:sp>
        <p:sp>
          <p:nvSpPr>
            <p:cNvPr id="446" name="object 31"/>
            <p:cNvSpPr txBox="1"/>
            <p:nvPr/>
          </p:nvSpPr>
          <p:spPr>
            <a:xfrm>
              <a:off x="9661832" y="1394917"/>
              <a:ext cx="758381" cy="246888"/>
            </a:xfrm>
            <a:prstGeom prst="rect">
              <a:avLst/>
            </a:prstGeom>
          </p:spPr>
          <p:txBody>
            <a:bodyPr vert="horz" wrap="square" lIns="0" tIns="0" rIns="0" bIns="0" rtlCol="0">
              <a:noAutofit/>
            </a:bodyPr>
            <a:lstStyle/>
            <a:p>
              <a:pPr marL="16933" algn="ctr"/>
              <a:r>
                <a:rPr lang="en-US" sz="700" dirty="0">
                  <a:solidFill>
                    <a:srgbClr val="000000"/>
                  </a:solidFill>
                  <a:cs typeface="Arial"/>
                </a:rPr>
                <a:t>Business Central</a:t>
              </a:r>
              <a:endParaRPr sz="700" dirty="0">
                <a:solidFill>
                  <a:srgbClr val="000000"/>
                </a:solidFill>
                <a:cs typeface="Arial"/>
              </a:endParaRPr>
            </a:p>
          </p:txBody>
        </p:sp>
        <p:pic>
          <p:nvPicPr>
            <p:cNvPr id="447" name="Picture 446"/>
            <p:cNvPicPr>
              <a:picLocks noChangeAspect="1"/>
            </p:cNvPicPr>
            <p:nvPr/>
          </p:nvPicPr>
          <p:blipFill>
            <a:blip r:embed="rId21"/>
            <a:stretch>
              <a:fillRect/>
            </a:stretch>
          </p:blipFill>
          <p:spPr>
            <a:xfrm>
              <a:off x="8302875" y="1198454"/>
              <a:ext cx="233746" cy="227162"/>
            </a:xfrm>
            <a:prstGeom prst="rect">
              <a:avLst/>
            </a:prstGeom>
          </p:spPr>
        </p:pic>
        <p:pic>
          <p:nvPicPr>
            <p:cNvPr id="448" name="Picture 447"/>
            <p:cNvPicPr>
              <a:picLocks noChangeAspect="1"/>
            </p:cNvPicPr>
            <p:nvPr/>
          </p:nvPicPr>
          <p:blipFill>
            <a:blip r:embed="rId22"/>
            <a:stretch>
              <a:fillRect/>
            </a:stretch>
          </p:blipFill>
          <p:spPr>
            <a:xfrm>
              <a:off x="9063342" y="1229796"/>
              <a:ext cx="164478" cy="164478"/>
            </a:xfrm>
            <a:prstGeom prst="rect">
              <a:avLst/>
            </a:prstGeom>
          </p:spPr>
        </p:pic>
        <p:pic>
          <p:nvPicPr>
            <p:cNvPr id="449" name="Picture 448"/>
            <p:cNvPicPr>
              <a:picLocks noChangeAspect="1"/>
            </p:cNvPicPr>
            <p:nvPr/>
          </p:nvPicPr>
          <p:blipFill>
            <a:blip r:embed="rId23"/>
            <a:stretch>
              <a:fillRect/>
            </a:stretch>
          </p:blipFill>
          <p:spPr>
            <a:xfrm>
              <a:off x="9934881" y="1204235"/>
              <a:ext cx="212282" cy="215600"/>
            </a:xfrm>
            <a:prstGeom prst="rect">
              <a:avLst/>
            </a:prstGeom>
          </p:spPr>
        </p:pic>
        <p:sp>
          <p:nvSpPr>
            <p:cNvPr id="460" name="object 31"/>
            <p:cNvSpPr txBox="1"/>
            <p:nvPr/>
          </p:nvSpPr>
          <p:spPr>
            <a:xfrm>
              <a:off x="10590847" y="1394917"/>
              <a:ext cx="532007" cy="246888"/>
            </a:xfrm>
            <a:prstGeom prst="rect">
              <a:avLst/>
            </a:prstGeom>
          </p:spPr>
          <p:txBody>
            <a:bodyPr vert="horz" wrap="square" lIns="0" tIns="0" rIns="0" bIns="0" rtlCol="0">
              <a:noAutofit/>
            </a:bodyPr>
            <a:lstStyle/>
            <a:p>
              <a:pPr marL="16933" algn="ctr"/>
              <a:r>
                <a:rPr lang="en-US" sz="700" dirty="0">
                  <a:solidFill>
                    <a:srgbClr val="000000"/>
                  </a:solidFill>
                  <a:cs typeface="Arial"/>
                </a:rPr>
                <a:t>Commerce</a:t>
              </a:r>
            </a:p>
          </p:txBody>
        </p:sp>
        <p:pic>
          <p:nvPicPr>
            <p:cNvPr id="4" name="Picture 3"/>
            <p:cNvPicPr>
              <a:picLocks noChangeAspect="1"/>
            </p:cNvPicPr>
            <p:nvPr/>
          </p:nvPicPr>
          <p:blipFill>
            <a:blip r:embed="rId24"/>
            <a:stretch>
              <a:fillRect/>
            </a:stretch>
          </p:blipFill>
          <p:spPr>
            <a:xfrm>
              <a:off x="10792437" y="1230581"/>
              <a:ext cx="173250" cy="162908"/>
            </a:xfrm>
            <a:prstGeom prst="rect">
              <a:avLst/>
            </a:prstGeom>
          </p:spPr>
        </p:pic>
      </p:grpSp>
      <p:grpSp>
        <p:nvGrpSpPr>
          <p:cNvPr id="22" name="Group 21"/>
          <p:cNvGrpSpPr/>
          <p:nvPr/>
        </p:nvGrpSpPr>
        <p:grpSpPr>
          <a:xfrm>
            <a:off x="3872464" y="1741362"/>
            <a:ext cx="1783080" cy="1256586"/>
            <a:chOff x="3872464" y="1741362"/>
            <a:chExt cx="1783080" cy="1256586"/>
          </a:xfrm>
        </p:grpSpPr>
        <p:sp>
          <p:nvSpPr>
            <p:cNvPr id="393" name="Rectangle 392"/>
            <p:cNvSpPr/>
            <p:nvPr/>
          </p:nvSpPr>
          <p:spPr>
            <a:xfrm>
              <a:off x="3872464" y="1831275"/>
              <a:ext cx="1783080" cy="1166673"/>
            </a:xfrm>
            <a:prstGeom prst="rect">
              <a:avLst/>
            </a:prstGeom>
            <a:solidFill>
              <a:srgbClr val="F2F2F2"/>
            </a:solidFill>
            <a:ln w="635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94" name="object 115"/>
            <p:cNvSpPr txBox="1"/>
            <p:nvPr/>
          </p:nvSpPr>
          <p:spPr>
            <a:xfrm>
              <a:off x="4346041" y="1741362"/>
              <a:ext cx="835926" cy="280270"/>
            </a:xfrm>
            <a:prstGeom prst="rect">
              <a:avLst/>
            </a:prstGeom>
            <a:solidFill>
              <a:srgbClr val="470A68"/>
            </a:solidFill>
            <a:ln w="6350">
              <a:solidFill>
                <a:srgbClr val="470A68"/>
              </a:solidFill>
            </a:ln>
          </p:spPr>
          <p:txBody>
            <a:bodyPr vert="horz" wrap="square" lIns="0" tIns="0" rIns="0" bIns="0" rtlCol="0" anchor="ctr">
              <a:noAutofit/>
            </a:bodyPr>
            <a:lstStyle/>
            <a:p>
              <a:pPr algn="ctr"/>
              <a:r>
                <a:rPr lang="en-US" sz="800" b="1" dirty="0">
                  <a:solidFill>
                    <a:schemeClr val="bg1"/>
                  </a:solidFill>
                  <a:cs typeface="Arial"/>
                </a:rPr>
                <a:t>Container Orchestration</a:t>
              </a:r>
            </a:p>
          </p:txBody>
        </p:sp>
        <p:sp>
          <p:nvSpPr>
            <p:cNvPr id="899" name="object 39"/>
            <p:cNvSpPr txBox="1"/>
            <p:nvPr/>
          </p:nvSpPr>
          <p:spPr>
            <a:xfrm>
              <a:off x="4200808" y="2120597"/>
              <a:ext cx="472472"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Kubernates Services</a:t>
              </a:r>
            </a:p>
          </p:txBody>
        </p:sp>
        <p:pic>
          <p:nvPicPr>
            <p:cNvPr id="900" name="Picture 899"/>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46110" y="2145741"/>
              <a:ext cx="178505" cy="165156"/>
            </a:xfrm>
            <a:prstGeom prst="rect">
              <a:avLst/>
            </a:prstGeom>
          </p:spPr>
        </p:pic>
        <p:sp>
          <p:nvSpPr>
            <p:cNvPr id="960" name="object 39"/>
            <p:cNvSpPr txBox="1"/>
            <p:nvPr/>
          </p:nvSpPr>
          <p:spPr>
            <a:xfrm>
              <a:off x="4200808" y="2750366"/>
              <a:ext cx="482646"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Containers Service </a:t>
              </a:r>
            </a:p>
          </p:txBody>
        </p:sp>
        <p:pic>
          <p:nvPicPr>
            <p:cNvPr id="961" name="Picture 960"/>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35936" y="2775510"/>
              <a:ext cx="178505" cy="165156"/>
            </a:xfrm>
            <a:prstGeom prst="rect">
              <a:avLst/>
            </a:prstGeom>
          </p:spPr>
        </p:pic>
        <p:sp>
          <p:nvSpPr>
            <p:cNvPr id="897" name="object 39"/>
            <p:cNvSpPr txBox="1"/>
            <p:nvPr/>
          </p:nvSpPr>
          <p:spPr>
            <a:xfrm>
              <a:off x="4200808" y="2451199"/>
              <a:ext cx="415412"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Container Registry</a:t>
              </a:r>
            </a:p>
          </p:txBody>
        </p:sp>
        <p:pic>
          <p:nvPicPr>
            <p:cNvPr id="898" name="Picture 897"/>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49384" y="2481888"/>
              <a:ext cx="173351" cy="154067"/>
            </a:xfrm>
            <a:prstGeom prst="rect">
              <a:avLst/>
            </a:prstGeom>
          </p:spPr>
        </p:pic>
        <p:sp>
          <p:nvSpPr>
            <p:cNvPr id="962" name="object 39"/>
            <p:cNvSpPr txBox="1"/>
            <p:nvPr/>
          </p:nvSpPr>
          <p:spPr>
            <a:xfrm>
              <a:off x="5141120" y="2451199"/>
              <a:ext cx="394810"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App Services</a:t>
              </a:r>
            </a:p>
          </p:txBody>
        </p:sp>
        <p:pic>
          <p:nvPicPr>
            <p:cNvPr id="963" name="Picture 962"/>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3308" y="2482843"/>
              <a:ext cx="157238" cy="152157"/>
            </a:xfrm>
            <a:prstGeom prst="rect">
              <a:avLst/>
            </a:prstGeom>
          </p:spPr>
        </p:pic>
        <p:pic>
          <p:nvPicPr>
            <p:cNvPr id="964" name="Picture 963"/>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5862" y="2148922"/>
              <a:ext cx="172724" cy="158795"/>
            </a:xfrm>
            <a:prstGeom prst="rect">
              <a:avLst/>
            </a:prstGeom>
          </p:spPr>
        </p:pic>
        <p:sp>
          <p:nvSpPr>
            <p:cNvPr id="965" name="object 39"/>
            <p:cNvSpPr txBox="1"/>
            <p:nvPr/>
          </p:nvSpPr>
          <p:spPr>
            <a:xfrm>
              <a:off x="5141120" y="2066737"/>
              <a:ext cx="387452" cy="323165"/>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Service Fabric Clusters</a:t>
              </a:r>
            </a:p>
          </p:txBody>
        </p:sp>
        <p:pic>
          <p:nvPicPr>
            <p:cNvPr id="966" name="Picture 96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782763" y="2784191"/>
              <a:ext cx="154945" cy="147794"/>
            </a:xfrm>
            <a:prstGeom prst="rect">
              <a:avLst/>
            </a:prstGeom>
          </p:spPr>
        </p:pic>
        <p:sp>
          <p:nvSpPr>
            <p:cNvPr id="967" name="object 39"/>
            <p:cNvSpPr txBox="1"/>
            <p:nvPr/>
          </p:nvSpPr>
          <p:spPr>
            <a:xfrm>
              <a:off x="5141120" y="2750366"/>
              <a:ext cx="387452"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Batch</a:t>
              </a:r>
              <a:br>
                <a:rPr lang="en-US" sz="700" dirty="0">
                  <a:solidFill>
                    <a:srgbClr val="000000"/>
                  </a:solidFill>
                  <a:cs typeface="Arial"/>
                </a:rPr>
              </a:br>
              <a:r>
                <a:rPr lang="en-US" sz="700" dirty="0">
                  <a:solidFill>
                    <a:srgbClr val="000000"/>
                  </a:solidFill>
                  <a:cs typeface="Arial"/>
                </a:rPr>
                <a:t>Accounts</a:t>
              </a:r>
            </a:p>
          </p:txBody>
        </p:sp>
      </p:grpSp>
      <p:grpSp>
        <p:nvGrpSpPr>
          <p:cNvPr id="23" name="Group 22"/>
          <p:cNvGrpSpPr/>
          <p:nvPr/>
        </p:nvGrpSpPr>
        <p:grpSpPr>
          <a:xfrm>
            <a:off x="1987297" y="1741362"/>
            <a:ext cx="1783080" cy="1256586"/>
            <a:chOff x="1987297" y="1741362"/>
            <a:chExt cx="1783080" cy="1256586"/>
          </a:xfrm>
        </p:grpSpPr>
        <p:sp>
          <p:nvSpPr>
            <p:cNvPr id="391" name="Rectangle 390"/>
            <p:cNvSpPr/>
            <p:nvPr/>
          </p:nvSpPr>
          <p:spPr>
            <a:xfrm>
              <a:off x="1987297" y="1831275"/>
              <a:ext cx="1783080" cy="1166673"/>
            </a:xfrm>
            <a:prstGeom prst="rect">
              <a:avLst/>
            </a:prstGeom>
            <a:solidFill>
              <a:srgbClr val="F2F2F2"/>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92" name="object 115"/>
            <p:cNvSpPr txBox="1"/>
            <p:nvPr/>
          </p:nvSpPr>
          <p:spPr>
            <a:xfrm>
              <a:off x="2460874" y="1741362"/>
              <a:ext cx="835926" cy="155448"/>
            </a:xfrm>
            <a:prstGeom prst="rect">
              <a:avLst/>
            </a:prstGeom>
            <a:solidFill>
              <a:srgbClr val="483698"/>
            </a:solidFill>
            <a:ln w="6350">
              <a:solidFill>
                <a:srgbClr val="483698"/>
              </a:solidFill>
            </a:ln>
          </p:spPr>
          <p:txBody>
            <a:bodyPr vert="horz" wrap="square" lIns="0" tIns="0" rIns="0" bIns="0" rtlCol="0" anchor="ctr">
              <a:noAutofit/>
            </a:bodyPr>
            <a:lstStyle/>
            <a:p>
              <a:pPr algn="ctr"/>
              <a:r>
                <a:rPr lang="en-US" sz="800" b="1" dirty="0">
                  <a:solidFill>
                    <a:schemeClr val="bg1"/>
                  </a:solidFill>
                  <a:cs typeface="Arial"/>
                </a:rPr>
                <a:t>Analytics</a:t>
              </a:r>
            </a:p>
          </p:txBody>
        </p:sp>
        <p:sp>
          <p:nvSpPr>
            <p:cNvPr id="907" name="object 39"/>
            <p:cNvSpPr txBox="1"/>
            <p:nvPr/>
          </p:nvSpPr>
          <p:spPr>
            <a:xfrm>
              <a:off x="2293229" y="2015652"/>
              <a:ext cx="457200"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Data Factories</a:t>
              </a:r>
            </a:p>
          </p:txBody>
        </p:sp>
        <p:pic>
          <p:nvPicPr>
            <p:cNvPr id="908" name="Picture 90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025608" y="2037175"/>
              <a:ext cx="170907" cy="172398"/>
            </a:xfrm>
            <a:prstGeom prst="rect">
              <a:avLst/>
            </a:prstGeom>
          </p:spPr>
        </p:pic>
        <p:sp>
          <p:nvSpPr>
            <p:cNvPr id="905" name="object 39"/>
            <p:cNvSpPr txBox="1"/>
            <p:nvPr/>
          </p:nvSpPr>
          <p:spPr>
            <a:xfrm>
              <a:off x="2293230" y="2273611"/>
              <a:ext cx="505216" cy="323165"/>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Power Business Intelligence</a:t>
              </a:r>
            </a:p>
          </p:txBody>
        </p:sp>
        <p:pic>
          <p:nvPicPr>
            <p:cNvPr id="906" name="Picture 90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029629" y="2356831"/>
              <a:ext cx="162864" cy="156725"/>
            </a:xfrm>
            <a:prstGeom prst="rect">
              <a:avLst/>
            </a:prstGeom>
          </p:spPr>
        </p:pic>
        <p:sp>
          <p:nvSpPr>
            <p:cNvPr id="970" name="object 39"/>
            <p:cNvSpPr txBox="1"/>
            <p:nvPr/>
          </p:nvSpPr>
          <p:spPr>
            <a:xfrm>
              <a:off x="2293229" y="2643596"/>
              <a:ext cx="457200"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Stream Analytics Jobs</a:t>
              </a:r>
            </a:p>
          </p:txBody>
        </p:sp>
        <p:pic>
          <p:nvPicPr>
            <p:cNvPr id="971" name="Picture 970"/>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9621" y="2678985"/>
              <a:ext cx="182880" cy="144666"/>
            </a:xfrm>
            <a:prstGeom prst="rect">
              <a:avLst/>
            </a:prstGeom>
          </p:spPr>
        </p:pic>
        <p:pic>
          <p:nvPicPr>
            <p:cNvPr id="972" name="Picture 97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902844" y="2370032"/>
              <a:ext cx="147217" cy="130323"/>
            </a:xfrm>
            <a:prstGeom prst="rect">
              <a:avLst/>
            </a:prstGeom>
          </p:spPr>
        </p:pic>
        <p:sp>
          <p:nvSpPr>
            <p:cNvPr id="973" name="object 39"/>
            <p:cNvSpPr txBox="1"/>
            <p:nvPr/>
          </p:nvSpPr>
          <p:spPr>
            <a:xfrm>
              <a:off x="3240405" y="2381332"/>
              <a:ext cx="493395" cy="107722"/>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Event Hubs</a:t>
              </a:r>
            </a:p>
          </p:txBody>
        </p:sp>
        <p:pic>
          <p:nvPicPr>
            <p:cNvPr id="976" name="Picture 97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879841" y="2042624"/>
              <a:ext cx="169071" cy="161500"/>
            </a:xfrm>
            <a:prstGeom prst="rect">
              <a:avLst/>
            </a:prstGeom>
          </p:spPr>
        </p:pic>
        <p:sp>
          <p:nvSpPr>
            <p:cNvPr id="977" name="object 39"/>
            <p:cNvSpPr txBox="1"/>
            <p:nvPr/>
          </p:nvSpPr>
          <p:spPr>
            <a:xfrm>
              <a:off x="3240405" y="2015652"/>
              <a:ext cx="493395"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Data Lake</a:t>
              </a:r>
              <a:br>
                <a:rPr lang="en-US" sz="700" dirty="0">
                  <a:solidFill>
                    <a:srgbClr val="000000"/>
                  </a:solidFill>
                  <a:cs typeface="Arial"/>
                </a:rPr>
              </a:br>
              <a:r>
                <a:rPr lang="en-US" sz="700" dirty="0">
                  <a:solidFill>
                    <a:srgbClr val="000000"/>
                  </a:solidFill>
                  <a:cs typeface="Arial"/>
                </a:rPr>
                <a:t>Analytics</a:t>
              </a:r>
            </a:p>
          </p:txBody>
        </p:sp>
        <p:pic>
          <p:nvPicPr>
            <p:cNvPr id="979" name="Picture 97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902844" y="2688272"/>
              <a:ext cx="153288" cy="126092"/>
            </a:xfrm>
            <a:prstGeom prst="rect">
              <a:avLst/>
            </a:prstGeom>
          </p:spPr>
        </p:pic>
        <p:sp>
          <p:nvSpPr>
            <p:cNvPr id="980" name="object 39"/>
            <p:cNvSpPr txBox="1"/>
            <p:nvPr/>
          </p:nvSpPr>
          <p:spPr>
            <a:xfrm>
              <a:off x="3240405" y="2643596"/>
              <a:ext cx="493395"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Data Lake</a:t>
              </a:r>
              <a:br>
                <a:rPr lang="en-US" sz="700" dirty="0">
                  <a:solidFill>
                    <a:srgbClr val="000000"/>
                  </a:solidFill>
                  <a:cs typeface="Arial"/>
                </a:rPr>
              </a:br>
              <a:r>
                <a:rPr lang="en-US" sz="700" dirty="0">
                  <a:solidFill>
                    <a:srgbClr val="000000"/>
                  </a:solidFill>
                  <a:cs typeface="Arial"/>
                </a:rPr>
                <a:t>Storage</a:t>
              </a:r>
            </a:p>
          </p:txBody>
        </p:sp>
      </p:grpSp>
      <p:grpSp>
        <p:nvGrpSpPr>
          <p:cNvPr id="20" name="Group 19"/>
          <p:cNvGrpSpPr/>
          <p:nvPr/>
        </p:nvGrpSpPr>
        <p:grpSpPr>
          <a:xfrm>
            <a:off x="9915113" y="1741362"/>
            <a:ext cx="1278668" cy="1256586"/>
            <a:chOff x="9915113" y="1741362"/>
            <a:chExt cx="1278668" cy="1256586"/>
          </a:xfrm>
        </p:grpSpPr>
        <p:sp>
          <p:nvSpPr>
            <p:cNvPr id="403" name="Rectangle 402"/>
            <p:cNvSpPr/>
            <p:nvPr/>
          </p:nvSpPr>
          <p:spPr>
            <a:xfrm>
              <a:off x="9915113" y="1831275"/>
              <a:ext cx="1278668" cy="1166673"/>
            </a:xfrm>
            <a:prstGeom prst="rect">
              <a:avLst/>
            </a:prstGeom>
            <a:solidFill>
              <a:srgbClr val="F2F2F2"/>
            </a:solid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04" name="object 115"/>
            <p:cNvSpPr txBox="1"/>
            <p:nvPr/>
          </p:nvSpPr>
          <p:spPr>
            <a:xfrm>
              <a:off x="10136484" y="1741362"/>
              <a:ext cx="835926" cy="155448"/>
            </a:xfrm>
            <a:prstGeom prst="rect">
              <a:avLst/>
            </a:prstGeom>
            <a:solidFill>
              <a:srgbClr val="EAAA00"/>
            </a:solidFill>
            <a:ln w="6350">
              <a:solidFill>
                <a:srgbClr val="EAAA00"/>
              </a:solidFill>
            </a:ln>
          </p:spPr>
          <p:txBody>
            <a:bodyPr vert="horz" wrap="square" lIns="0" tIns="0" rIns="0" bIns="0" rtlCol="0" anchor="ctr">
              <a:noAutofit/>
            </a:bodyPr>
            <a:lstStyle/>
            <a:p>
              <a:pPr algn="ctr"/>
              <a:r>
                <a:rPr lang="en-US" sz="800" b="1" dirty="0" err="1">
                  <a:solidFill>
                    <a:schemeClr val="bg1"/>
                  </a:solidFill>
                  <a:cs typeface="Arial"/>
                </a:rPr>
                <a:t>DevOPS</a:t>
              </a:r>
              <a:endParaRPr lang="en-US" sz="800" b="1" dirty="0">
                <a:solidFill>
                  <a:schemeClr val="bg1"/>
                </a:solidFill>
                <a:cs typeface="Arial"/>
              </a:endParaRPr>
            </a:p>
          </p:txBody>
        </p:sp>
        <p:sp>
          <p:nvSpPr>
            <p:cNvPr id="867" name="object 39"/>
            <p:cNvSpPr txBox="1"/>
            <p:nvPr/>
          </p:nvSpPr>
          <p:spPr>
            <a:xfrm>
              <a:off x="10552246" y="2180558"/>
              <a:ext cx="631301" cy="323165"/>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API Management Services</a:t>
              </a:r>
            </a:p>
          </p:txBody>
        </p:sp>
        <p:pic>
          <p:nvPicPr>
            <p:cNvPr id="868" name="Picture 86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771892" y="1973208"/>
              <a:ext cx="192008" cy="172481"/>
            </a:xfrm>
            <a:prstGeom prst="rect">
              <a:avLst/>
            </a:prstGeom>
          </p:spPr>
        </p:pic>
        <p:sp>
          <p:nvSpPr>
            <p:cNvPr id="865" name="object 39"/>
            <p:cNvSpPr txBox="1"/>
            <p:nvPr/>
          </p:nvSpPr>
          <p:spPr>
            <a:xfrm>
              <a:off x="10020017" y="2763232"/>
              <a:ext cx="47770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Application Insights</a:t>
              </a:r>
            </a:p>
          </p:txBody>
        </p:sp>
        <p:pic>
          <p:nvPicPr>
            <p:cNvPr id="866" name="Picture 865"/>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177866" y="2502100"/>
              <a:ext cx="162009" cy="214756"/>
            </a:xfrm>
            <a:prstGeom prst="rect">
              <a:avLst/>
            </a:prstGeom>
          </p:spPr>
        </p:pic>
        <p:sp>
          <p:nvSpPr>
            <p:cNvPr id="984" name="object 98"/>
            <p:cNvSpPr txBox="1"/>
            <p:nvPr/>
          </p:nvSpPr>
          <p:spPr>
            <a:xfrm>
              <a:off x="10081084" y="2234418"/>
              <a:ext cx="355572" cy="215444"/>
            </a:xfrm>
            <a:prstGeom prst="rect">
              <a:avLst/>
            </a:prstGeom>
          </p:spPr>
          <p:txBody>
            <a:bodyPr vert="horz" wrap="square" lIns="0" tIns="0" rIns="0" bIns="0" rtlCol="0">
              <a:spAutoFit/>
            </a:bodyPr>
            <a:lstStyle/>
            <a:p>
              <a:pPr algn="ctr">
                <a:tabLst>
                  <a:tab pos="1417285" algn="l"/>
                </a:tabLst>
              </a:pPr>
              <a:r>
                <a:rPr lang="en-US" sz="700" dirty="0">
                  <a:solidFill>
                    <a:srgbClr val="000000"/>
                  </a:solidFill>
                  <a:cs typeface="Arial"/>
                </a:rPr>
                <a:t>DevOps Projects</a:t>
              </a:r>
            </a:p>
          </p:txBody>
        </p:sp>
        <p:pic>
          <p:nvPicPr>
            <p:cNvPr id="985" name="Picture 9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1559" y="1970077"/>
              <a:ext cx="194622" cy="178743"/>
            </a:xfrm>
            <a:prstGeom prst="rect">
              <a:avLst/>
            </a:prstGeom>
          </p:spPr>
        </p:pic>
        <p:pic>
          <p:nvPicPr>
            <p:cNvPr id="988" name="Picture 98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771469" y="2549725"/>
              <a:ext cx="192855" cy="182880"/>
            </a:xfrm>
            <a:prstGeom prst="rect">
              <a:avLst/>
            </a:prstGeom>
          </p:spPr>
        </p:pic>
        <p:sp>
          <p:nvSpPr>
            <p:cNvPr id="989" name="object 39"/>
            <p:cNvSpPr txBox="1"/>
            <p:nvPr/>
          </p:nvSpPr>
          <p:spPr>
            <a:xfrm>
              <a:off x="10628799" y="2763232"/>
              <a:ext cx="478195"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Lab Services</a:t>
              </a:r>
            </a:p>
          </p:txBody>
        </p:sp>
      </p:grpSp>
      <p:grpSp>
        <p:nvGrpSpPr>
          <p:cNvPr id="12" name="Group 11"/>
          <p:cNvGrpSpPr/>
          <p:nvPr/>
        </p:nvGrpSpPr>
        <p:grpSpPr>
          <a:xfrm>
            <a:off x="5757631" y="1741362"/>
            <a:ext cx="1278668" cy="1256586"/>
            <a:chOff x="4751812" y="1765746"/>
            <a:chExt cx="1278668" cy="1256586"/>
          </a:xfrm>
        </p:grpSpPr>
        <p:sp>
          <p:nvSpPr>
            <p:cNvPr id="395" name="Rectangle 394"/>
            <p:cNvSpPr/>
            <p:nvPr/>
          </p:nvSpPr>
          <p:spPr>
            <a:xfrm>
              <a:off x="4751812" y="1855659"/>
              <a:ext cx="1278668" cy="1166673"/>
            </a:xfrm>
            <a:prstGeom prst="rect">
              <a:avLst/>
            </a:prstGeom>
            <a:solidFill>
              <a:srgbClr val="F2F2F2"/>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96" name="object 115"/>
            <p:cNvSpPr txBox="1"/>
            <p:nvPr/>
          </p:nvSpPr>
          <p:spPr>
            <a:xfrm>
              <a:off x="4973183" y="1765746"/>
              <a:ext cx="835926" cy="155448"/>
            </a:xfrm>
            <a:prstGeom prst="rect">
              <a:avLst/>
            </a:prstGeom>
            <a:solidFill>
              <a:srgbClr val="6D2077"/>
            </a:solidFill>
            <a:ln w="6350">
              <a:solidFill>
                <a:srgbClr val="6D2077"/>
              </a:solidFill>
            </a:ln>
          </p:spPr>
          <p:txBody>
            <a:bodyPr vert="horz" wrap="square" lIns="0" tIns="0" rIns="0" bIns="0" rtlCol="0" anchor="ctr">
              <a:noAutofit/>
            </a:bodyPr>
            <a:lstStyle/>
            <a:p>
              <a:pPr algn="ctr"/>
              <a:r>
                <a:rPr lang="en-US" sz="800" b="1" dirty="0">
                  <a:solidFill>
                    <a:schemeClr val="bg1"/>
                  </a:solidFill>
                  <a:cs typeface="Arial"/>
                </a:rPr>
                <a:t>Mobile services</a:t>
              </a:r>
            </a:p>
          </p:txBody>
        </p:sp>
        <p:sp>
          <p:nvSpPr>
            <p:cNvPr id="891" name="object 39"/>
            <p:cNvSpPr txBox="1"/>
            <p:nvPr/>
          </p:nvSpPr>
          <p:spPr>
            <a:xfrm>
              <a:off x="4932011" y="2190275"/>
              <a:ext cx="36484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App Services</a:t>
              </a:r>
            </a:p>
          </p:txBody>
        </p:sp>
        <p:pic>
          <p:nvPicPr>
            <p:cNvPr id="892" name="Picture 891"/>
            <p:cNvPicPr>
              <a:picLocks noChangeAspect="1"/>
            </p:cNvPicPr>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1967" y="1976591"/>
              <a:ext cx="204935" cy="198312"/>
            </a:xfrm>
            <a:prstGeom prst="rect">
              <a:avLst/>
            </a:prstGeom>
          </p:spPr>
        </p:pic>
        <p:sp>
          <p:nvSpPr>
            <p:cNvPr id="889" name="object 39"/>
            <p:cNvSpPr txBox="1"/>
            <p:nvPr/>
          </p:nvSpPr>
          <p:spPr>
            <a:xfrm>
              <a:off x="4898161" y="2713184"/>
              <a:ext cx="432547"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Power Platform</a:t>
              </a:r>
            </a:p>
          </p:txBody>
        </p:sp>
        <p:pic>
          <p:nvPicPr>
            <p:cNvPr id="890" name="Picture 889"/>
            <p:cNvPicPr>
              <a:picLocks noChangeAspect="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1967" y="2504941"/>
              <a:ext cx="204935" cy="225531"/>
            </a:xfrm>
            <a:prstGeom prst="rect">
              <a:avLst/>
            </a:prstGeom>
          </p:spPr>
        </p:pic>
        <p:pic>
          <p:nvPicPr>
            <p:cNvPr id="992" name="Picture 991"/>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594014" y="1999806"/>
              <a:ext cx="182880" cy="151883"/>
            </a:xfrm>
            <a:prstGeom prst="rect">
              <a:avLst/>
            </a:prstGeom>
          </p:spPr>
        </p:pic>
        <p:sp>
          <p:nvSpPr>
            <p:cNvPr id="993" name="object 39"/>
            <p:cNvSpPr txBox="1"/>
            <p:nvPr/>
          </p:nvSpPr>
          <p:spPr>
            <a:xfrm>
              <a:off x="5453865" y="2190275"/>
              <a:ext cx="46317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Notification Hubs</a:t>
              </a:r>
            </a:p>
          </p:txBody>
        </p:sp>
        <p:pic>
          <p:nvPicPr>
            <p:cNvPr id="994" name="Picture 99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589027" y="2526266"/>
              <a:ext cx="192855" cy="182880"/>
            </a:xfrm>
            <a:prstGeom prst="rect">
              <a:avLst/>
            </a:prstGeom>
          </p:spPr>
        </p:pic>
        <p:sp>
          <p:nvSpPr>
            <p:cNvPr id="995" name="object 39"/>
            <p:cNvSpPr txBox="1"/>
            <p:nvPr/>
          </p:nvSpPr>
          <p:spPr>
            <a:xfrm>
              <a:off x="5500663" y="2713184"/>
              <a:ext cx="369583"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DevTest Labs</a:t>
              </a:r>
            </a:p>
          </p:txBody>
        </p:sp>
      </p:grpSp>
      <p:grpSp>
        <p:nvGrpSpPr>
          <p:cNvPr id="21" name="Group 20"/>
          <p:cNvGrpSpPr/>
          <p:nvPr/>
        </p:nvGrpSpPr>
        <p:grpSpPr>
          <a:xfrm>
            <a:off x="8029947" y="1741362"/>
            <a:ext cx="1783080" cy="1256586"/>
            <a:chOff x="8029947" y="1741362"/>
            <a:chExt cx="1783080" cy="1256586"/>
          </a:xfrm>
        </p:grpSpPr>
        <p:sp>
          <p:nvSpPr>
            <p:cNvPr id="399" name="Rectangle 398"/>
            <p:cNvSpPr/>
            <p:nvPr/>
          </p:nvSpPr>
          <p:spPr>
            <a:xfrm>
              <a:off x="8029947" y="1831275"/>
              <a:ext cx="1783080" cy="1166673"/>
            </a:xfrm>
            <a:prstGeom prst="rect">
              <a:avLst/>
            </a:prstGeom>
            <a:solidFill>
              <a:srgbClr val="F2F2F2"/>
            </a:solidFill>
            <a:ln w="635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02" name="object 115"/>
            <p:cNvSpPr txBox="1"/>
            <p:nvPr/>
          </p:nvSpPr>
          <p:spPr>
            <a:xfrm>
              <a:off x="8503524" y="1741362"/>
              <a:ext cx="835926" cy="280270"/>
            </a:xfrm>
            <a:prstGeom prst="rect">
              <a:avLst/>
            </a:prstGeom>
            <a:solidFill>
              <a:srgbClr val="43B02A"/>
            </a:solidFill>
            <a:ln w="6350">
              <a:solidFill>
                <a:srgbClr val="43B02A"/>
              </a:solidFill>
            </a:ln>
          </p:spPr>
          <p:txBody>
            <a:bodyPr vert="horz" wrap="square" lIns="0" tIns="0" rIns="0" bIns="0" rtlCol="0" anchor="ctr">
              <a:noAutofit/>
            </a:bodyPr>
            <a:lstStyle/>
            <a:p>
              <a:pPr algn="ctr"/>
              <a:r>
                <a:rPr lang="en-US" sz="800" b="1" dirty="0">
                  <a:solidFill>
                    <a:schemeClr val="bg1"/>
                  </a:solidFill>
                  <a:cs typeface="Arial"/>
                </a:rPr>
                <a:t>Machine Learning</a:t>
              </a:r>
            </a:p>
          </p:txBody>
        </p:sp>
        <p:sp>
          <p:nvSpPr>
            <p:cNvPr id="875" name="object 39"/>
            <p:cNvSpPr txBox="1"/>
            <p:nvPr/>
          </p:nvSpPr>
          <p:spPr>
            <a:xfrm>
              <a:off x="8240086" y="2693038"/>
              <a:ext cx="393821"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Cognitive Services</a:t>
              </a:r>
            </a:p>
          </p:txBody>
        </p:sp>
        <p:pic>
          <p:nvPicPr>
            <p:cNvPr id="876" name="Picture 875"/>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54076" y="2739409"/>
              <a:ext cx="171784" cy="122703"/>
            </a:xfrm>
            <a:prstGeom prst="rect">
              <a:avLst/>
            </a:prstGeom>
          </p:spPr>
        </p:pic>
        <p:sp>
          <p:nvSpPr>
            <p:cNvPr id="873" name="object 39"/>
            <p:cNvSpPr txBox="1"/>
            <p:nvPr/>
          </p:nvSpPr>
          <p:spPr>
            <a:xfrm>
              <a:off x="8240086" y="2039262"/>
              <a:ext cx="352934"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Batch AI</a:t>
              </a:r>
            </a:p>
          </p:txBody>
        </p:sp>
        <p:pic>
          <p:nvPicPr>
            <p:cNvPr id="874" name="Picture 873"/>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081422" y="2064487"/>
              <a:ext cx="117093" cy="164995"/>
            </a:xfrm>
            <a:prstGeom prst="rect">
              <a:avLst/>
            </a:prstGeom>
            <a:noFill/>
            <a:ln>
              <a:noFill/>
            </a:ln>
          </p:spPr>
        </p:pic>
        <p:sp>
          <p:nvSpPr>
            <p:cNvPr id="997" name="object 39"/>
            <p:cNvSpPr txBox="1"/>
            <p:nvPr/>
          </p:nvSpPr>
          <p:spPr>
            <a:xfrm>
              <a:off x="8868529" y="2323917"/>
              <a:ext cx="936625"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Machine Learning Studio – Workspaces</a:t>
              </a:r>
            </a:p>
          </p:txBody>
        </p:sp>
        <p:pic>
          <p:nvPicPr>
            <p:cNvPr id="996" name="Picture 99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8681927" y="2355914"/>
              <a:ext cx="153814" cy="151450"/>
            </a:xfrm>
            <a:prstGeom prst="rect">
              <a:avLst/>
            </a:prstGeom>
          </p:spPr>
        </p:pic>
        <p:pic>
          <p:nvPicPr>
            <p:cNvPr id="999" name="Picture 998"/>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675914" y="2064064"/>
              <a:ext cx="165841" cy="165841"/>
            </a:xfrm>
            <a:prstGeom prst="rect">
              <a:avLst/>
            </a:prstGeom>
          </p:spPr>
        </p:pic>
        <p:pic>
          <p:nvPicPr>
            <p:cNvPr id="1000" name="Picture 999"/>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686317" y="2729376"/>
              <a:ext cx="145034" cy="142768"/>
            </a:xfrm>
            <a:prstGeom prst="rect">
              <a:avLst/>
            </a:prstGeom>
          </p:spPr>
        </p:pic>
        <p:pic>
          <p:nvPicPr>
            <p:cNvPr id="998" name="Picture 997"/>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8070283" y="2358469"/>
              <a:ext cx="139371" cy="146340"/>
            </a:xfrm>
            <a:prstGeom prst="rect">
              <a:avLst/>
            </a:prstGeom>
          </p:spPr>
        </p:pic>
        <p:sp>
          <p:nvSpPr>
            <p:cNvPr id="1001" name="object 39"/>
            <p:cNvSpPr txBox="1"/>
            <p:nvPr/>
          </p:nvSpPr>
          <p:spPr>
            <a:xfrm>
              <a:off x="8240085" y="2323917"/>
              <a:ext cx="372103"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Bot Services</a:t>
              </a:r>
            </a:p>
          </p:txBody>
        </p:sp>
        <p:sp>
          <p:nvSpPr>
            <p:cNvPr id="1002" name="object 39"/>
            <p:cNvSpPr txBox="1"/>
            <p:nvPr/>
          </p:nvSpPr>
          <p:spPr>
            <a:xfrm>
              <a:off x="8864600" y="2039262"/>
              <a:ext cx="936625"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Machine Learning Studio – Web Services</a:t>
              </a:r>
            </a:p>
          </p:txBody>
        </p:sp>
        <p:sp>
          <p:nvSpPr>
            <p:cNvPr id="1003" name="object 39"/>
            <p:cNvSpPr txBox="1"/>
            <p:nvPr/>
          </p:nvSpPr>
          <p:spPr>
            <a:xfrm>
              <a:off x="8868529" y="2639178"/>
              <a:ext cx="936625" cy="323165"/>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Machine Learning Studio – Web Service Plans </a:t>
              </a:r>
            </a:p>
          </p:txBody>
        </p:sp>
      </p:grpSp>
      <p:sp>
        <p:nvSpPr>
          <p:cNvPr id="835" name="object 39"/>
          <p:cNvSpPr txBox="1"/>
          <p:nvPr/>
        </p:nvSpPr>
        <p:spPr>
          <a:xfrm>
            <a:off x="8105009" y="3520946"/>
            <a:ext cx="480600"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IAM</a:t>
            </a:r>
          </a:p>
        </p:txBody>
      </p:sp>
      <p:pic>
        <p:nvPicPr>
          <p:cNvPr id="836" name="Picture 835"/>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8249967" y="3308434"/>
            <a:ext cx="190684" cy="187452"/>
          </a:xfrm>
          <a:prstGeom prst="rect">
            <a:avLst/>
          </a:prstGeom>
        </p:spPr>
      </p:pic>
      <p:sp>
        <p:nvSpPr>
          <p:cNvPr id="833" name="object 39"/>
          <p:cNvSpPr txBox="1"/>
          <p:nvPr/>
        </p:nvSpPr>
        <p:spPr>
          <a:xfrm>
            <a:off x="7586002" y="3520946"/>
            <a:ext cx="44740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Data Integration</a:t>
            </a:r>
          </a:p>
        </p:txBody>
      </p:sp>
      <p:pic>
        <p:nvPicPr>
          <p:cNvPr id="834" name="Picture 833"/>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7700729" y="3308434"/>
            <a:ext cx="217954" cy="203892"/>
          </a:xfrm>
          <a:prstGeom prst="rect">
            <a:avLst/>
          </a:prstGeom>
        </p:spPr>
      </p:pic>
      <p:pic>
        <p:nvPicPr>
          <p:cNvPr id="1060" name="Picture 1059"/>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8958120" y="3308434"/>
            <a:ext cx="180023" cy="182880"/>
          </a:xfrm>
          <a:prstGeom prst="rect">
            <a:avLst/>
          </a:prstGeom>
        </p:spPr>
      </p:pic>
      <p:sp>
        <p:nvSpPr>
          <p:cNvPr id="1063" name="object 39"/>
          <p:cNvSpPr txBox="1"/>
          <p:nvPr/>
        </p:nvSpPr>
        <p:spPr>
          <a:xfrm>
            <a:off x="8657208" y="3520946"/>
            <a:ext cx="78184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Device and Edge Systems</a:t>
            </a:r>
          </a:p>
        </p:txBody>
      </p:sp>
      <p:pic>
        <p:nvPicPr>
          <p:cNvPr id="1062" name="Picture 1061"/>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952816" y="3308434"/>
            <a:ext cx="153383" cy="182880"/>
          </a:xfrm>
          <a:prstGeom prst="rect">
            <a:avLst/>
          </a:prstGeom>
        </p:spPr>
      </p:pic>
      <p:sp>
        <p:nvSpPr>
          <p:cNvPr id="1064" name="object 39"/>
          <p:cNvSpPr txBox="1"/>
          <p:nvPr/>
        </p:nvSpPr>
        <p:spPr>
          <a:xfrm>
            <a:off x="9510653" y="3520946"/>
            <a:ext cx="103770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Resource &amp; Deployment Management</a:t>
            </a:r>
          </a:p>
        </p:txBody>
      </p:sp>
      <p:pic>
        <p:nvPicPr>
          <p:cNvPr id="1061" name="Picture 1060"/>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0794702" y="3308434"/>
            <a:ext cx="166644" cy="175414"/>
          </a:xfrm>
          <a:prstGeom prst="rect">
            <a:avLst/>
          </a:prstGeom>
        </p:spPr>
      </p:pic>
      <p:sp>
        <p:nvSpPr>
          <p:cNvPr id="1067" name="object 39"/>
          <p:cNvSpPr txBox="1"/>
          <p:nvPr/>
        </p:nvSpPr>
        <p:spPr>
          <a:xfrm>
            <a:off x="10619961" y="3520946"/>
            <a:ext cx="516127"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Networking</a:t>
            </a:r>
          </a:p>
        </p:txBody>
      </p:sp>
      <p:sp>
        <p:nvSpPr>
          <p:cNvPr id="802" name="object 39"/>
          <p:cNvSpPr txBox="1"/>
          <p:nvPr/>
        </p:nvSpPr>
        <p:spPr>
          <a:xfrm>
            <a:off x="3910529" y="4234322"/>
            <a:ext cx="33982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Support</a:t>
            </a:r>
          </a:p>
        </p:txBody>
      </p:sp>
      <p:pic>
        <p:nvPicPr>
          <p:cNvPr id="803" name="Picture 802"/>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4003757" y="4023646"/>
            <a:ext cx="153365" cy="203376"/>
          </a:xfrm>
          <a:prstGeom prst="rect">
            <a:avLst/>
          </a:prstGeom>
        </p:spPr>
      </p:pic>
      <p:sp>
        <p:nvSpPr>
          <p:cNvPr id="800" name="object 39"/>
          <p:cNvSpPr txBox="1"/>
          <p:nvPr/>
        </p:nvSpPr>
        <p:spPr>
          <a:xfrm>
            <a:off x="6086918" y="4234322"/>
            <a:ext cx="566701"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Account Management</a:t>
            </a:r>
          </a:p>
        </p:txBody>
      </p:sp>
      <p:pic>
        <p:nvPicPr>
          <p:cNvPr id="801" name="Picture 800"/>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292948" y="4046843"/>
            <a:ext cx="154640" cy="156983"/>
          </a:xfrm>
          <a:prstGeom prst="rect">
            <a:avLst/>
          </a:prstGeom>
        </p:spPr>
      </p:pic>
      <p:sp>
        <p:nvSpPr>
          <p:cNvPr id="798" name="object 39"/>
          <p:cNvSpPr txBox="1"/>
          <p:nvPr/>
        </p:nvSpPr>
        <p:spPr>
          <a:xfrm>
            <a:off x="4298520" y="4234322"/>
            <a:ext cx="54771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Professional Services</a:t>
            </a:r>
          </a:p>
        </p:txBody>
      </p:sp>
      <p:pic>
        <p:nvPicPr>
          <p:cNvPr id="799" name="Picture 79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493094" y="4047308"/>
            <a:ext cx="158570" cy="156052"/>
          </a:xfrm>
          <a:prstGeom prst="rect">
            <a:avLst/>
          </a:prstGeom>
        </p:spPr>
      </p:pic>
      <p:sp>
        <p:nvSpPr>
          <p:cNvPr id="1080" name="object 100"/>
          <p:cNvSpPr txBox="1"/>
          <p:nvPr/>
        </p:nvSpPr>
        <p:spPr>
          <a:xfrm>
            <a:off x="5481101" y="4234322"/>
            <a:ext cx="557646" cy="215444"/>
          </a:xfrm>
          <a:prstGeom prst="rect">
            <a:avLst/>
          </a:prstGeom>
        </p:spPr>
        <p:txBody>
          <a:bodyPr vert="horz" wrap="square" lIns="0" tIns="0" rIns="0" bIns="0" rtlCol="0">
            <a:spAutoFit/>
          </a:bodyPr>
          <a:lstStyle/>
          <a:p>
            <a:pPr marL="16933" marR="6773" algn="ctr"/>
            <a:r>
              <a:rPr sz="700" dirty="0">
                <a:solidFill>
                  <a:srgbClr val="000000"/>
                </a:solidFill>
                <a:cs typeface="Arial"/>
              </a:rPr>
              <a:t>Personalized</a:t>
            </a:r>
            <a:r>
              <a:rPr lang="en-US" sz="700" dirty="0">
                <a:solidFill>
                  <a:srgbClr val="000000"/>
                </a:solidFill>
                <a:cs typeface="Arial"/>
              </a:rPr>
              <a:t> </a:t>
            </a:r>
            <a:r>
              <a:rPr sz="700" dirty="0">
                <a:solidFill>
                  <a:srgbClr val="000000"/>
                </a:solidFill>
                <a:cs typeface="Arial"/>
              </a:rPr>
              <a:t>Dashboard</a:t>
            </a:r>
          </a:p>
        </p:txBody>
      </p:sp>
      <p:pic>
        <p:nvPicPr>
          <p:cNvPr id="1082" name="Picture 10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68484" y="4060020"/>
            <a:ext cx="182880" cy="130629"/>
          </a:xfrm>
          <a:prstGeom prst="rect">
            <a:avLst/>
          </a:prstGeom>
        </p:spPr>
      </p:pic>
      <p:sp>
        <p:nvSpPr>
          <p:cNvPr id="1081" name="object 95"/>
          <p:cNvSpPr txBox="1"/>
          <p:nvPr/>
        </p:nvSpPr>
        <p:spPr>
          <a:xfrm>
            <a:off x="4894409" y="4234322"/>
            <a:ext cx="538521" cy="215444"/>
          </a:xfrm>
          <a:prstGeom prst="rect">
            <a:avLst/>
          </a:prstGeom>
        </p:spPr>
        <p:txBody>
          <a:bodyPr vert="horz" wrap="square" lIns="0" tIns="0" rIns="0" bIns="0" rtlCol="0">
            <a:spAutoFit/>
          </a:bodyPr>
          <a:lstStyle/>
          <a:p>
            <a:pPr marL="16933" marR="6773" algn="ctr"/>
            <a:r>
              <a:rPr sz="700" dirty="0">
                <a:solidFill>
                  <a:srgbClr val="000000"/>
                </a:solidFill>
                <a:cs typeface="Arial"/>
              </a:rPr>
              <a:t>Optimization</a:t>
            </a:r>
            <a:r>
              <a:rPr lang="en-US" sz="700" dirty="0">
                <a:solidFill>
                  <a:srgbClr val="000000"/>
                </a:solidFill>
                <a:cs typeface="Arial"/>
              </a:rPr>
              <a:t> </a:t>
            </a:r>
            <a:r>
              <a:rPr sz="700" dirty="0">
                <a:solidFill>
                  <a:srgbClr val="000000"/>
                </a:solidFill>
                <a:cs typeface="Arial"/>
              </a:rPr>
              <a:t>Guidance</a:t>
            </a:r>
          </a:p>
        </p:txBody>
      </p:sp>
      <p:pic>
        <p:nvPicPr>
          <p:cNvPr id="1083" name="Picture 1082"/>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5086978" y="4033894"/>
            <a:ext cx="153383" cy="182880"/>
          </a:xfrm>
          <a:prstGeom prst="rect">
            <a:avLst/>
          </a:prstGeom>
        </p:spPr>
      </p:pic>
      <p:sp>
        <p:nvSpPr>
          <p:cNvPr id="1089" name="object 99"/>
          <p:cNvSpPr txBox="1"/>
          <p:nvPr/>
        </p:nvSpPr>
        <p:spPr>
          <a:xfrm>
            <a:off x="6701790" y="4234322"/>
            <a:ext cx="421999" cy="323165"/>
          </a:xfrm>
          <a:prstGeom prst="rect">
            <a:avLst/>
          </a:prstGeom>
        </p:spPr>
        <p:txBody>
          <a:bodyPr vert="horz" wrap="square" lIns="0" tIns="0" rIns="0" bIns="0" rtlCol="0">
            <a:spAutoFit/>
          </a:bodyPr>
          <a:lstStyle/>
          <a:p>
            <a:pPr marL="16933" marR="6773" algn="ctr"/>
            <a:r>
              <a:rPr sz="700" dirty="0">
                <a:solidFill>
                  <a:srgbClr val="000000"/>
                </a:solidFill>
                <a:cs typeface="Arial"/>
              </a:rPr>
              <a:t>Security &amp; Billing</a:t>
            </a:r>
            <a:r>
              <a:rPr lang="en-US" sz="700" dirty="0">
                <a:solidFill>
                  <a:srgbClr val="000000"/>
                </a:solidFill>
                <a:cs typeface="Arial"/>
              </a:rPr>
              <a:t> </a:t>
            </a:r>
            <a:r>
              <a:rPr sz="700" dirty="0">
                <a:solidFill>
                  <a:srgbClr val="000000"/>
                </a:solidFill>
                <a:cs typeface="Arial"/>
              </a:rPr>
              <a:t>Reports</a:t>
            </a:r>
          </a:p>
        </p:txBody>
      </p:sp>
      <p:pic>
        <p:nvPicPr>
          <p:cNvPr id="1090" name="Picture 1089"/>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6840285" y="4052830"/>
            <a:ext cx="145009" cy="145009"/>
          </a:xfrm>
          <a:prstGeom prst="rect">
            <a:avLst/>
          </a:prstGeom>
        </p:spPr>
      </p:pic>
      <p:sp>
        <p:nvSpPr>
          <p:cNvPr id="1087" name="object 96"/>
          <p:cNvSpPr txBox="1"/>
          <p:nvPr/>
        </p:nvSpPr>
        <p:spPr>
          <a:xfrm>
            <a:off x="7171960" y="4234322"/>
            <a:ext cx="473080" cy="215444"/>
          </a:xfrm>
          <a:prstGeom prst="rect">
            <a:avLst/>
          </a:prstGeom>
        </p:spPr>
        <p:txBody>
          <a:bodyPr vert="horz" wrap="square" lIns="0" tIns="0" rIns="0" bIns="0" rtlCol="0">
            <a:spAutoFit/>
          </a:bodyPr>
          <a:lstStyle/>
          <a:p>
            <a:pPr marL="16933" marR="6773" algn="ctr"/>
            <a:r>
              <a:rPr sz="700" dirty="0">
                <a:cs typeface="Arial"/>
              </a:rPr>
              <a:t>Partner</a:t>
            </a:r>
            <a:r>
              <a:rPr lang="en-US" sz="700" dirty="0">
                <a:cs typeface="Arial"/>
              </a:rPr>
              <a:t> </a:t>
            </a:r>
            <a:r>
              <a:rPr sz="700" dirty="0">
                <a:cs typeface="Arial"/>
              </a:rPr>
              <a:t>Ecosystem</a:t>
            </a:r>
          </a:p>
        </p:txBody>
      </p:sp>
      <p:pic>
        <p:nvPicPr>
          <p:cNvPr id="1091" name="Picture 1090"/>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7313907" y="4033894"/>
            <a:ext cx="189187" cy="182880"/>
          </a:xfrm>
          <a:prstGeom prst="rect">
            <a:avLst/>
          </a:prstGeom>
        </p:spPr>
      </p:pic>
      <p:sp>
        <p:nvSpPr>
          <p:cNvPr id="1088" name="object 97"/>
          <p:cNvSpPr txBox="1"/>
          <p:nvPr/>
        </p:nvSpPr>
        <p:spPr>
          <a:xfrm>
            <a:off x="7693211" y="4234322"/>
            <a:ext cx="500936" cy="215444"/>
          </a:xfrm>
          <a:prstGeom prst="rect">
            <a:avLst/>
          </a:prstGeom>
        </p:spPr>
        <p:txBody>
          <a:bodyPr vert="horz" wrap="square" lIns="0" tIns="0" rIns="0" bIns="0" rtlCol="0">
            <a:spAutoFit/>
          </a:bodyPr>
          <a:lstStyle/>
          <a:p>
            <a:pPr marL="16933" marR="6773" algn="ctr"/>
            <a:r>
              <a:rPr sz="700" dirty="0">
                <a:cs typeface="Arial"/>
              </a:rPr>
              <a:t>Training &amp;</a:t>
            </a:r>
            <a:r>
              <a:rPr lang="en-US" sz="700" dirty="0">
                <a:cs typeface="Arial"/>
              </a:rPr>
              <a:t> </a:t>
            </a:r>
            <a:r>
              <a:rPr sz="700" dirty="0">
                <a:cs typeface="Arial"/>
              </a:rPr>
              <a:t>Certification</a:t>
            </a:r>
          </a:p>
        </p:txBody>
      </p:sp>
      <p:pic>
        <p:nvPicPr>
          <p:cNvPr id="1092" name="Picture 1091"/>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7861889" y="4050979"/>
            <a:ext cx="163581" cy="148710"/>
          </a:xfrm>
          <a:prstGeom prst="rect">
            <a:avLst/>
          </a:prstGeom>
        </p:spPr>
      </p:pic>
      <p:grpSp>
        <p:nvGrpSpPr>
          <p:cNvPr id="7" name="Group 6"/>
          <p:cNvGrpSpPr/>
          <p:nvPr/>
        </p:nvGrpSpPr>
        <p:grpSpPr>
          <a:xfrm>
            <a:off x="8352642" y="4080992"/>
            <a:ext cx="2818803" cy="435642"/>
            <a:chOff x="8369541" y="4080992"/>
            <a:chExt cx="2818803" cy="435642"/>
          </a:xfrm>
        </p:grpSpPr>
        <p:sp>
          <p:nvSpPr>
            <p:cNvPr id="814" name="object 39"/>
            <p:cNvSpPr txBox="1"/>
            <p:nvPr/>
          </p:nvSpPr>
          <p:spPr>
            <a:xfrm>
              <a:off x="8369541" y="4301190"/>
              <a:ext cx="49145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Schema Conversion</a:t>
              </a:r>
            </a:p>
          </p:txBody>
        </p:sp>
        <p:pic>
          <p:nvPicPr>
            <p:cNvPr id="815" name="Picture 2" descr="Azure Resource Group Icon - Geeks Hangou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24388" y="4080992"/>
              <a:ext cx="181764" cy="182019"/>
            </a:xfrm>
            <a:prstGeom prst="rect">
              <a:avLst/>
            </a:prstGeom>
            <a:noFill/>
          </p:spPr>
        </p:pic>
        <p:sp>
          <p:nvSpPr>
            <p:cNvPr id="812" name="object 39"/>
            <p:cNvSpPr txBox="1"/>
            <p:nvPr/>
          </p:nvSpPr>
          <p:spPr>
            <a:xfrm>
              <a:off x="10154266" y="4301190"/>
              <a:ext cx="447102"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Database Migration</a:t>
              </a:r>
            </a:p>
          </p:txBody>
        </p:sp>
        <p:pic>
          <p:nvPicPr>
            <p:cNvPr id="813" name="Picture 81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0298982" y="4091895"/>
              <a:ext cx="157670" cy="160213"/>
            </a:xfrm>
            <a:prstGeom prst="rect">
              <a:avLst/>
            </a:prstGeom>
          </p:spPr>
        </p:pic>
        <p:sp>
          <p:nvSpPr>
            <p:cNvPr id="810" name="object 39"/>
            <p:cNvSpPr txBox="1"/>
            <p:nvPr/>
          </p:nvSpPr>
          <p:spPr>
            <a:xfrm>
              <a:off x="9614861" y="4301190"/>
              <a:ext cx="47290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Application Migration</a:t>
              </a:r>
            </a:p>
          </p:txBody>
        </p:sp>
        <p:pic>
          <p:nvPicPr>
            <p:cNvPr id="811" name="Picture 810"/>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770341" y="4093772"/>
              <a:ext cx="161949" cy="156459"/>
            </a:xfrm>
            <a:prstGeom prst="rect">
              <a:avLst/>
            </a:prstGeom>
          </p:spPr>
        </p:pic>
        <p:sp>
          <p:nvSpPr>
            <p:cNvPr id="1101" name="object 110"/>
            <p:cNvSpPr txBox="1"/>
            <p:nvPr/>
          </p:nvSpPr>
          <p:spPr>
            <a:xfrm>
              <a:off x="8927496" y="4301190"/>
              <a:ext cx="620869" cy="215444"/>
            </a:xfrm>
            <a:prstGeom prst="rect">
              <a:avLst/>
            </a:prstGeom>
          </p:spPr>
          <p:txBody>
            <a:bodyPr vert="horz" wrap="square" lIns="0" tIns="0" rIns="0" bIns="0" rtlCol="0">
              <a:spAutoFit/>
            </a:bodyPr>
            <a:lstStyle/>
            <a:p>
              <a:pPr marL="16933" marR="6773" algn="ctr"/>
              <a:r>
                <a:rPr lang="en-US" sz="700" dirty="0">
                  <a:cs typeface="Arial"/>
                </a:rPr>
                <a:t>Exabyte-Scale DataMigration</a:t>
              </a:r>
              <a:endParaRPr sz="700" dirty="0">
                <a:cs typeface="Arial"/>
              </a:endParaRPr>
            </a:p>
          </p:txBody>
        </p:sp>
        <p:pic>
          <p:nvPicPr>
            <p:cNvPr id="1102" name="Picture 1101"/>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9146490" y="4109517"/>
              <a:ext cx="182880" cy="124968"/>
            </a:xfrm>
            <a:prstGeom prst="rect">
              <a:avLst/>
            </a:prstGeom>
          </p:spPr>
        </p:pic>
        <p:sp>
          <p:nvSpPr>
            <p:cNvPr id="1100" name="object 47"/>
            <p:cNvSpPr txBox="1"/>
            <p:nvPr/>
          </p:nvSpPr>
          <p:spPr>
            <a:xfrm>
              <a:off x="10667863" y="4301190"/>
              <a:ext cx="520481" cy="215444"/>
            </a:xfrm>
            <a:prstGeom prst="rect">
              <a:avLst/>
            </a:prstGeom>
          </p:spPr>
          <p:txBody>
            <a:bodyPr vert="horz" wrap="square" lIns="0" tIns="0" rIns="0" bIns="0" rtlCol="0">
              <a:spAutoFit/>
            </a:bodyPr>
            <a:lstStyle/>
            <a:p>
              <a:pPr marL="16933" algn="ctr"/>
              <a:r>
                <a:rPr sz="700" dirty="0">
                  <a:solidFill>
                    <a:srgbClr val="000000"/>
                  </a:solidFill>
                  <a:cs typeface="Arial"/>
                </a:rPr>
                <a:t>Server Migration</a:t>
              </a:r>
            </a:p>
          </p:txBody>
        </p:sp>
        <p:pic>
          <p:nvPicPr>
            <p:cNvPr id="1103" name="Picture 1102"/>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0856905" y="4116229"/>
              <a:ext cx="142397" cy="111544"/>
            </a:xfrm>
            <a:prstGeom prst="rect">
              <a:avLst/>
            </a:prstGeom>
          </p:spPr>
        </p:pic>
      </p:grpSp>
      <p:pic>
        <p:nvPicPr>
          <p:cNvPr id="1187" name="Picture 1186"/>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233499" y="5603416"/>
            <a:ext cx="187959" cy="182880"/>
          </a:xfrm>
          <a:prstGeom prst="rect">
            <a:avLst/>
          </a:prstGeom>
        </p:spPr>
      </p:pic>
      <p:pic>
        <p:nvPicPr>
          <p:cNvPr id="1188" name="Picture 1187"/>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2562054" y="5603416"/>
            <a:ext cx="178067" cy="182880"/>
          </a:xfrm>
          <a:prstGeom prst="rect">
            <a:avLst/>
          </a:prstGeom>
        </p:spPr>
      </p:pic>
      <p:pic>
        <p:nvPicPr>
          <p:cNvPr id="1189" name="Picture 1188"/>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3288068" y="5603416"/>
            <a:ext cx="186033" cy="182880"/>
          </a:xfrm>
          <a:prstGeom prst="rect">
            <a:avLst/>
          </a:prstGeom>
        </p:spPr>
      </p:pic>
      <p:pic>
        <p:nvPicPr>
          <p:cNvPr id="1190" name="Picture 1189"/>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3950937" y="5603416"/>
            <a:ext cx="192339" cy="182880"/>
          </a:xfrm>
          <a:prstGeom prst="rect">
            <a:avLst/>
          </a:prstGeom>
        </p:spPr>
      </p:pic>
      <p:pic>
        <p:nvPicPr>
          <p:cNvPr id="1191" name="Picture 1190"/>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4653526" y="5603416"/>
            <a:ext cx="170481" cy="182880"/>
          </a:xfrm>
          <a:prstGeom prst="rect">
            <a:avLst/>
          </a:prstGeom>
        </p:spPr>
      </p:pic>
      <p:pic>
        <p:nvPicPr>
          <p:cNvPr id="1192" name="Picture 1191"/>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5273256" y="5603416"/>
            <a:ext cx="176783" cy="182880"/>
          </a:xfrm>
          <a:prstGeom prst="rect">
            <a:avLst/>
          </a:prstGeom>
        </p:spPr>
      </p:pic>
      <p:pic>
        <p:nvPicPr>
          <p:cNvPr id="1193" name="Picture 1192"/>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5927774" y="5603416"/>
            <a:ext cx="213360" cy="182880"/>
          </a:xfrm>
          <a:prstGeom prst="rect">
            <a:avLst/>
          </a:prstGeom>
        </p:spPr>
      </p:pic>
      <p:pic>
        <p:nvPicPr>
          <p:cNvPr id="1194" name="Picture 1193"/>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846167" y="5603416"/>
            <a:ext cx="182880" cy="138635"/>
          </a:xfrm>
          <a:prstGeom prst="rect">
            <a:avLst/>
          </a:prstGeom>
        </p:spPr>
      </p:pic>
      <p:pic>
        <p:nvPicPr>
          <p:cNvPr id="1195" name="Picture 1194"/>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793289" y="5603416"/>
            <a:ext cx="195493" cy="182880"/>
          </a:xfrm>
          <a:prstGeom prst="rect">
            <a:avLst/>
          </a:prstGeom>
        </p:spPr>
      </p:pic>
      <p:pic>
        <p:nvPicPr>
          <p:cNvPr id="1196" name="Picture 1195"/>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7636840" y="5603416"/>
            <a:ext cx="217386" cy="182880"/>
          </a:xfrm>
          <a:prstGeom prst="rect">
            <a:avLst/>
          </a:prstGeom>
        </p:spPr>
      </p:pic>
      <p:pic>
        <p:nvPicPr>
          <p:cNvPr id="1197" name="Picture 1196"/>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401957" y="5603416"/>
            <a:ext cx="161894" cy="182880"/>
          </a:xfrm>
          <a:prstGeom prst="rect">
            <a:avLst/>
          </a:prstGeom>
        </p:spPr>
      </p:pic>
      <p:pic>
        <p:nvPicPr>
          <p:cNvPr id="1198" name="Picture 1197"/>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9057575" y="5603416"/>
            <a:ext cx="170888" cy="182880"/>
          </a:xfrm>
          <a:prstGeom prst="rect">
            <a:avLst/>
          </a:prstGeom>
        </p:spPr>
      </p:pic>
      <p:pic>
        <p:nvPicPr>
          <p:cNvPr id="1199" name="Picture 1198"/>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9877284" y="5603416"/>
            <a:ext cx="195713" cy="182880"/>
          </a:xfrm>
          <a:prstGeom prst="rect">
            <a:avLst/>
          </a:prstGeom>
        </p:spPr>
      </p:pic>
      <p:sp>
        <p:nvSpPr>
          <p:cNvPr id="1173" name="object 32"/>
          <p:cNvSpPr txBox="1"/>
          <p:nvPr/>
        </p:nvSpPr>
        <p:spPr>
          <a:xfrm>
            <a:off x="1157143" y="5868205"/>
            <a:ext cx="340670" cy="107722"/>
          </a:xfrm>
          <a:prstGeom prst="rect">
            <a:avLst/>
          </a:prstGeom>
        </p:spPr>
        <p:txBody>
          <a:bodyPr vert="horz" wrap="square" lIns="0" tIns="0" rIns="0" bIns="0" rtlCol="0">
            <a:spAutoFit/>
          </a:bodyPr>
          <a:lstStyle/>
          <a:p>
            <a:pPr marL="19472" algn="ctr">
              <a:tabLst>
                <a:tab pos="1340240" algn="l"/>
              </a:tabLst>
            </a:pPr>
            <a:r>
              <a:rPr lang="en-US" sz="700" dirty="0">
                <a:cs typeface="Arial"/>
              </a:rPr>
              <a:t>Advisor</a:t>
            </a:r>
          </a:p>
        </p:txBody>
      </p:sp>
      <p:sp>
        <p:nvSpPr>
          <p:cNvPr id="1177" name="object 39"/>
          <p:cNvSpPr txBox="1"/>
          <p:nvPr/>
        </p:nvSpPr>
        <p:spPr>
          <a:xfrm>
            <a:off x="2377401" y="5868205"/>
            <a:ext cx="547372" cy="215444"/>
          </a:xfrm>
          <a:prstGeom prst="rect">
            <a:avLst/>
          </a:prstGeom>
        </p:spPr>
        <p:txBody>
          <a:bodyPr vert="horz" wrap="square" lIns="0" tIns="0" rIns="0" bIns="0" rtlCol="0">
            <a:spAutoFit/>
          </a:bodyPr>
          <a:lstStyle/>
          <a:p>
            <a:pPr marL="16933" algn="ctr">
              <a:tabLst>
                <a:tab pos="1333467" algn="l"/>
              </a:tabLst>
            </a:pPr>
            <a:r>
              <a:rPr lang="en-US" sz="700" dirty="0">
                <a:cs typeface="Arial"/>
              </a:rPr>
              <a:t>Cost Management</a:t>
            </a:r>
          </a:p>
        </p:txBody>
      </p:sp>
      <p:sp>
        <p:nvSpPr>
          <p:cNvPr id="1175" name="object 38"/>
          <p:cNvSpPr txBox="1"/>
          <p:nvPr/>
        </p:nvSpPr>
        <p:spPr>
          <a:xfrm>
            <a:off x="3175411" y="5868205"/>
            <a:ext cx="411346" cy="215444"/>
          </a:xfrm>
          <a:prstGeom prst="rect">
            <a:avLst/>
          </a:prstGeom>
        </p:spPr>
        <p:txBody>
          <a:bodyPr vert="horz" wrap="square" lIns="0" tIns="0" rIns="0" bIns="0" rtlCol="0">
            <a:spAutoFit/>
          </a:bodyPr>
          <a:lstStyle/>
          <a:p>
            <a:pPr marL="16933" marR="6773" algn="ctr"/>
            <a:r>
              <a:rPr lang="en-US" sz="700" dirty="0">
                <a:cs typeface="Arial"/>
              </a:rPr>
              <a:t>User Privacy</a:t>
            </a:r>
            <a:endParaRPr sz="700" dirty="0">
              <a:cs typeface="Arial"/>
            </a:endParaRPr>
          </a:p>
        </p:txBody>
      </p:sp>
      <p:sp>
        <p:nvSpPr>
          <p:cNvPr id="1179" name="object 32"/>
          <p:cNvSpPr txBox="1"/>
          <p:nvPr/>
        </p:nvSpPr>
        <p:spPr>
          <a:xfrm>
            <a:off x="3837395" y="5868205"/>
            <a:ext cx="419422" cy="107722"/>
          </a:xfrm>
          <a:prstGeom prst="rect">
            <a:avLst/>
          </a:prstGeom>
        </p:spPr>
        <p:txBody>
          <a:bodyPr vert="horz" wrap="square" lIns="0" tIns="0" rIns="0" bIns="0" rtlCol="0">
            <a:spAutoFit/>
          </a:bodyPr>
          <a:lstStyle/>
          <a:p>
            <a:pPr marL="19472" algn="ctr">
              <a:tabLst>
                <a:tab pos="1340240" algn="l"/>
              </a:tabLst>
            </a:pPr>
            <a:r>
              <a:rPr lang="en-US" sz="700" dirty="0">
                <a:cs typeface="Arial"/>
              </a:rPr>
              <a:t>Blueprints</a:t>
            </a:r>
            <a:endParaRPr sz="700" dirty="0">
              <a:cs typeface="Arial"/>
            </a:endParaRPr>
          </a:p>
        </p:txBody>
      </p:sp>
      <p:sp>
        <p:nvSpPr>
          <p:cNvPr id="1183" name="object 39"/>
          <p:cNvSpPr txBox="1"/>
          <p:nvPr/>
        </p:nvSpPr>
        <p:spPr>
          <a:xfrm>
            <a:off x="4507455" y="5868205"/>
            <a:ext cx="462623" cy="215444"/>
          </a:xfrm>
          <a:prstGeom prst="rect">
            <a:avLst/>
          </a:prstGeom>
        </p:spPr>
        <p:txBody>
          <a:bodyPr vert="horz" wrap="square" lIns="0" tIns="0" rIns="0" bIns="0" rtlCol="0">
            <a:spAutoFit/>
          </a:bodyPr>
          <a:lstStyle/>
          <a:p>
            <a:pPr marL="16933" algn="ctr">
              <a:tabLst>
                <a:tab pos="1333467" algn="l"/>
              </a:tabLst>
            </a:pPr>
            <a:r>
              <a:rPr lang="en-US" sz="700" dirty="0">
                <a:cs typeface="Arial"/>
              </a:rPr>
              <a:t>Azure Lighthouse</a:t>
            </a:r>
          </a:p>
        </p:txBody>
      </p:sp>
      <p:sp>
        <p:nvSpPr>
          <p:cNvPr id="1181" name="object 38"/>
          <p:cNvSpPr txBox="1"/>
          <p:nvPr/>
        </p:nvSpPr>
        <p:spPr>
          <a:xfrm>
            <a:off x="5220716" y="5868205"/>
            <a:ext cx="281863" cy="107722"/>
          </a:xfrm>
          <a:prstGeom prst="rect">
            <a:avLst/>
          </a:prstGeom>
        </p:spPr>
        <p:txBody>
          <a:bodyPr vert="horz" wrap="square" lIns="0" tIns="0" rIns="0" bIns="0" rtlCol="0">
            <a:spAutoFit/>
          </a:bodyPr>
          <a:lstStyle/>
          <a:p>
            <a:pPr marL="16933" marR="6773" algn="ctr"/>
            <a:r>
              <a:rPr lang="en-US" sz="700" dirty="0">
                <a:cs typeface="Arial"/>
              </a:rPr>
              <a:t>Policy</a:t>
            </a:r>
            <a:endParaRPr sz="700" dirty="0">
              <a:cs typeface="Arial"/>
            </a:endParaRPr>
          </a:p>
        </p:txBody>
      </p:sp>
      <p:sp>
        <p:nvSpPr>
          <p:cNvPr id="1186" name="object 38"/>
          <p:cNvSpPr txBox="1"/>
          <p:nvPr/>
        </p:nvSpPr>
        <p:spPr>
          <a:xfrm>
            <a:off x="5753217" y="5868205"/>
            <a:ext cx="562475" cy="215444"/>
          </a:xfrm>
          <a:prstGeom prst="rect">
            <a:avLst/>
          </a:prstGeom>
        </p:spPr>
        <p:txBody>
          <a:bodyPr vert="horz" wrap="square" lIns="0" tIns="0" rIns="0" bIns="0" rtlCol="0">
            <a:spAutoFit/>
          </a:bodyPr>
          <a:lstStyle/>
          <a:p>
            <a:pPr marL="16933" marR="6773" algn="ctr"/>
            <a:r>
              <a:rPr lang="en-US" sz="700" dirty="0">
                <a:cs typeface="Arial"/>
              </a:rPr>
              <a:t>Recovery Service Vault</a:t>
            </a:r>
            <a:endParaRPr sz="700" dirty="0">
              <a:cs typeface="Arial"/>
            </a:endParaRPr>
          </a:p>
        </p:txBody>
      </p:sp>
      <p:sp>
        <p:nvSpPr>
          <p:cNvPr id="1178" name="object 31"/>
          <p:cNvSpPr txBox="1"/>
          <p:nvPr/>
        </p:nvSpPr>
        <p:spPr>
          <a:xfrm>
            <a:off x="1748451" y="5868205"/>
            <a:ext cx="378312" cy="215444"/>
          </a:xfrm>
          <a:prstGeom prst="rect">
            <a:avLst/>
          </a:prstGeom>
        </p:spPr>
        <p:txBody>
          <a:bodyPr vert="horz" wrap="square" lIns="0" tIns="0" rIns="0" bIns="0" rtlCol="0">
            <a:spAutoFit/>
          </a:bodyPr>
          <a:lstStyle/>
          <a:p>
            <a:pPr marL="16933" algn="ctr"/>
            <a:r>
              <a:rPr lang="en-US" sz="700" dirty="0">
                <a:cs typeface="Arial"/>
              </a:rPr>
              <a:t>Azure Arc</a:t>
            </a:r>
            <a:endParaRPr sz="700" dirty="0">
              <a:cs typeface="Arial"/>
            </a:endParaRPr>
          </a:p>
        </p:txBody>
      </p:sp>
      <p:sp>
        <p:nvSpPr>
          <p:cNvPr id="1176" name="object 39"/>
          <p:cNvSpPr txBox="1"/>
          <p:nvPr/>
        </p:nvSpPr>
        <p:spPr>
          <a:xfrm>
            <a:off x="6566330" y="5868205"/>
            <a:ext cx="649410" cy="215444"/>
          </a:xfrm>
          <a:prstGeom prst="rect">
            <a:avLst/>
          </a:prstGeom>
        </p:spPr>
        <p:txBody>
          <a:bodyPr vert="horz" wrap="square" lIns="0" tIns="0" rIns="0" bIns="0" rtlCol="0">
            <a:spAutoFit/>
          </a:bodyPr>
          <a:lstStyle/>
          <a:p>
            <a:pPr marL="16933" marR="6773" algn="ctr"/>
            <a:r>
              <a:rPr lang="en-US" sz="700" dirty="0">
                <a:cs typeface="Arial"/>
              </a:rPr>
              <a:t>Resource Graph Explorer</a:t>
            </a:r>
            <a:endParaRPr sz="700" dirty="0">
              <a:cs typeface="Arial"/>
            </a:endParaRPr>
          </a:p>
        </p:txBody>
      </p:sp>
      <p:sp>
        <p:nvSpPr>
          <p:cNvPr id="1174" name="object 35"/>
          <p:cNvSpPr txBox="1"/>
          <p:nvPr/>
        </p:nvSpPr>
        <p:spPr>
          <a:xfrm>
            <a:off x="7466378" y="5868205"/>
            <a:ext cx="558310" cy="215444"/>
          </a:xfrm>
          <a:prstGeom prst="rect">
            <a:avLst/>
          </a:prstGeom>
        </p:spPr>
        <p:txBody>
          <a:bodyPr vert="horz" wrap="square" lIns="0" tIns="0" rIns="0" bIns="0" rtlCol="0">
            <a:spAutoFit/>
          </a:bodyPr>
          <a:lstStyle/>
          <a:p>
            <a:pPr marL="16933" algn="ctr"/>
            <a:r>
              <a:rPr lang="en-US" sz="700" dirty="0">
                <a:cs typeface="Arial"/>
              </a:rPr>
              <a:t>Management Groups</a:t>
            </a:r>
            <a:endParaRPr sz="700" dirty="0">
              <a:cs typeface="Arial"/>
            </a:endParaRPr>
          </a:p>
        </p:txBody>
      </p:sp>
      <p:sp>
        <p:nvSpPr>
          <p:cNvPr id="1184" name="object 31"/>
          <p:cNvSpPr txBox="1"/>
          <p:nvPr/>
        </p:nvSpPr>
        <p:spPr>
          <a:xfrm>
            <a:off x="8275326" y="5868205"/>
            <a:ext cx="415156" cy="215444"/>
          </a:xfrm>
          <a:prstGeom prst="rect">
            <a:avLst/>
          </a:prstGeom>
        </p:spPr>
        <p:txBody>
          <a:bodyPr vert="horz" wrap="square" lIns="0" tIns="0" rIns="0" bIns="0" rtlCol="0">
            <a:spAutoFit/>
          </a:bodyPr>
          <a:lstStyle/>
          <a:p>
            <a:pPr marL="16933" algn="ctr"/>
            <a:r>
              <a:rPr lang="en-US" sz="700" dirty="0">
                <a:cs typeface="Arial"/>
              </a:rPr>
              <a:t>Operation Log</a:t>
            </a:r>
            <a:endParaRPr sz="700" dirty="0">
              <a:cs typeface="Arial"/>
            </a:endParaRPr>
          </a:p>
        </p:txBody>
      </p:sp>
      <p:sp>
        <p:nvSpPr>
          <p:cNvPr id="1182" name="object 39"/>
          <p:cNvSpPr txBox="1"/>
          <p:nvPr/>
        </p:nvSpPr>
        <p:spPr>
          <a:xfrm>
            <a:off x="8941120" y="5868205"/>
            <a:ext cx="403799" cy="107722"/>
          </a:xfrm>
          <a:prstGeom prst="rect">
            <a:avLst/>
          </a:prstGeom>
        </p:spPr>
        <p:txBody>
          <a:bodyPr vert="horz" wrap="square" lIns="0" tIns="0" rIns="0" bIns="0" rtlCol="0">
            <a:spAutoFit/>
          </a:bodyPr>
          <a:lstStyle/>
          <a:p>
            <a:pPr marL="16933" marR="6773" algn="ctr"/>
            <a:r>
              <a:rPr lang="en-US" sz="700" dirty="0">
                <a:cs typeface="Arial"/>
              </a:rPr>
              <a:t>Solutions</a:t>
            </a:r>
            <a:endParaRPr sz="700" dirty="0">
              <a:cs typeface="Arial"/>
            </a:endParaRPr>
          </a:p>
        </p:txBody>
      </p:sp>
      <p:sp>
        <p:nvSpPr>
          <p:cNvPr id="1180" name="object 35"/>
          <p:cNvSpPr txBox="1"/>
          <p:nvPr/>
        </p:nvSpPr>
        <p:spPr>
          <a:xfrm>
            <a:off x="9595557" y="5868205"/>
            <a:ext cx="759166" cy="215444"/>
          </a:xfrm>
          <a:prstGeom prst="rect">
            <a:avLst/>
          </a:prstGeom>
        </p:spPr>
        <p:txBody>
          <a:bodyPr vert="horz" wrap="square" lIns="0" tIns="0" rIns="0" bIns="0" rtlCol="0">
            <a:spAutoFit/>
          </a:bodyPr>
          <a:lstStyle/>
          <a:p>
            <a:pPr marL="16933" algn="ctr"/>
            <a:r>
              <a:rPr lang="en-US" sz="700" dirty="0">
                <a:cs typeface="Arial"/>
              </a:rPr>
              <a:t>Managed applications center</a:t>
            </a:r>
            <a:endParaRPr sz="700" dirty="0">
              <a:cs typeface="Arial"/>
            </a:endParaRPr>
          </a:p>
        </p:txBody>
      </p:sp>
      <p:sp>
        <p:nvSpPr>
          <p:cNvPr id="1185" name="object 35"/>
          <p:cNvSpPr txBox="1"/>
          <p:nvPr/>
        </p:nvSpPr>
        <p:spPr>
          <a:xfrm>
            <a:off x="10605365" y="5868205"/>
            <a:ext cx="429493" cy="215444"/>
          </a:xfrm>
          <a:prstGeom prst="rect">
            <a:avLst/>
          </a:prstGeom>
        </p:spPr>
        <p:txBody>
          <a:bodyPr vert="horz" wrap="square" lIns="0" tIns="0" rIns="0" bIns="0" rtlCol="0">
            <a:spAutoFit/>
          </a:bodyPr>
          <a:lstStyle/>
          <a:p>
            <a:pPr marL="16933" algn="ctr"/>
            <a:r>
              <a:rPr lang="en-US" sz="700" dirty="0">
                <a:cs typeface="Arial"/>
              </a:rPr>
              <a:t>Customer Lockbox</a:t>
            </a:r>
            <a:endParaRPr sz="700" dirty="0">
              <a:cs typeface="Arial"/>
            </a:endParaRPr>
          </a:p>
        </p:txBody>
      </p:sp>
      <p:pic>
        <p:nvPicPr>
          <p:cNvPr id="1200" name="Picture 1199"/>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10733321" y="5603416"/>
            <a:ext cx="173581" cy="182880"/>
          </a:xfrm>
          <a:prstGeom prst="rect">
            <a:avLst/>
          </a:prstGeom>
        </p:spPr>
      </p:pic>
      <p:pic>
        <p:nvPicPr>
          <p:cNvPr id="1125" name="Picture 1124"/>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2741913" y="4856614"/>
            <a:ext cx="182880" cy="182880"/>
          </a:xfrm>
          <a:prstGeom prst="rect">
            <a:avLst/>
          </a:prstGeom>
        </p:spPr>
      </p:pic>
      <p:pic>
        <p:nvPicPr>
          <p:cNvPr id="1126" name="Picture 1125"/>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3283774" y="4856614"/>
            <a:ext cx="182880" cy="182880"/>
          </a:xfrm>
          <a:prstGeom prst="rect">
            <a:avLst/>
          </a:prstGeom>
        </p:spPr>
      </p:pic>
      <p:sp>
        <p:nvSpPr>
          <p:cNvPr id="1139" name="object 89"/>
          <p:cNvSpPr txBox="1"/>
          <p:nvPr/>
        </p:nvSpPr>
        <p:spPr>
          <a:xfrm>
            <a:off x="6051087" y="5012780"/>
            <a:ext cx="401498" cy="323165"/>
          </a:xfrm>
          <a:prstGeom prst="rect">
            <a:avLst/>
          </a:prstGeom>
        </p:spPr>
        <p:txBody>
          <a:bodyPr vert="horz" wrap="square" lIns="0" tIns="0" rIns="0" bIns="0" rtlCol="0">
            <a:spAutoFit/>
          </a:bodyPr>
          <a:lstStyle/>
          <a:p>
            <a:pPr marL="16933" algn="ctr"/>
            <a:r>
              <a:rPr lang="en-US" sz="700" dirty="0">
                <a:cs typeface="Arial"/>
              </a:rPr>
              <a:t>Azure Active Directory</a:t>
            </a:r>
            <a:endParaRPr sz="700" dirty="0">
              <a:cs typeface="Arial"/>
            </a:endParaRPr>
          </a:p>
        </p:txBody>
      </p:sp>
      <p:pic>
        <p:nvPicPr>
          <p:cNvPr id="1145" name="Picture 2" descr="Securing Guest Access in Azure AD - Cloudrun"/>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6164968" y="4803649"/>
            <a:ext cx="173736" cy="173736"/>
          </a:xfrm>
          <a:prstGeom prst="rect">
            <a:avLst/>
          </a:prstGeom>
          <a:noFill/>
          <a:extLst>
            <a:ext uri="{909E8E84-426E-40DD-AFC4-6F175D3DCCD1}">
              <a14:hiddenFill xmlns:a14="http://schemas.microsoft.com/office/drawing/2010/main">
                <a:solidFill>
                  <a:srgbClr val="FFFFFF"/>
                </a:solidFill>
              </a14:hiddenFill>
            </a:ext>
          </a:extLst>
        </p:spPr>
      </p:pic>
      <p:sp>
        <p:nvSpPr>
          <p:cNvPr id="1142" name="object 82"/>
          <p:cNvSpPr txBox="1"/>
          <p:nvPr/>
        </p:nvSpPr>
        <p:spPr>
          <a:xfrm>
            <a:off x="3940593" y="5012780"/>
            <a:ext cx="353655" cy="215444"/>
          </a:xfrm>
          <a:prstGeom prst="rect">
            <a:avLst/>
          </a:prstGeom>
        </p:spPr>
        <p:txBody>
          <a:bodyPr vert="horz" wrap="square" lIns="0" tIns="0" rIns="0" bIns="0" rtlCol="0">
            <a:spAutoFit/>
          </a:bodyPr>
          <a:lstStyle/>
          <a:p>
            <a:pPr marL="16933" marR="6773" algn="ctr"/>
            <a:r>
              <a:rPr lang="en-US" sz="700" dirty="0">
                <a:cs typeface="Arial"/>
              </a:rPr>
              <a:t>Single Sign-On</a:t>
            </a:r>
            <a:endParaRPr sz="700" dirty="0">
              <a:cs typeface="Arial"/>
            </a:endParaRPr>
          </a:p>
        </p:txBody>
      </p:sp>
      <p:pic>
        <p:nvPicPr>
          <p:cNvPr id="1146" name="Picture 1145"/>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4024404" y="4799077"/>
            <a:ext cx="186033" cy="182880"/>
          </a:xfrm>
          <a:prstGeom prst="rect">
            <a:avLst/>
          </a:prstGeom>
        </p:spPr>
      </p:pic>
      <p:sp>
        <p:nvSpPr>
          <p:cNvPr id="1135" name="object 85"/>
          <p:cNvSpPr txBox="1"/>
          <p:nvPr/>
        </p:nvSpPr>
        <p:spPr>
          <a:xfrm>
            <a:off x="6580697" y="5012780"/>
            <a:ext cx="358801" cy="215444"/>
          </a:xfrm>
          <a:prstGeom prst="rect">
            <a:avLst/>
          </a:prstGeom>
        </p:spPr>
        <p:txBody>
          <a:bodyPr vert="horz" wrap="square" lIns="0" tIns="0" rIns="0" bIns="0" rtlCol="0">
            <a:spAutoFit/>
          </a:bodyPr>
          <a:lstStyle/>
          <a:p>
            <a:pPr marL="16933" marR="6773" algn="ctr"/>
            <a:r>
              <a:rPr lang="en-US" sz="700" dirty="0">
                <a:cs typeface="Arial"/>
              </a:rPr>
              <a:t>Security Center</a:t>
            </a:r>
            <a:endParaRPr sz="700" dirty="0">
              <a:cs typeface="Arial"/>
            </a:endParaRPr>
          </a:p>
        </p:txBody>
      </p:sp>
      <p:pic>
        <p:nvPicPr>
          <p:cNvPr id="1147" name="Picture 1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156" y="4799077"/>
            <a:ext cx="151883" cy="182880"/>
          </a:xfrm>
          <a:prstGeom prst="rect">
            <a:avLst/>
          </a:prstGeom>
        </p:spPr>
      </p:pic>
      <p:sp>
        <p:nvSpPr>
          <p:cNvPr id="1143" name="object 85"/>
          <p:cNvSpPr txBox="1"/>
          <p:nvPr/>
        </p:nvSpPr>
        <p:spPr>
          <a:xfrm>
            <a:off x="4908171" y="5012780"/>
            <a:ext cx="335430" cy="215444"/>
          </a:xfrm>
          <a:prstGeom prst="rect">
            <a:avLst/>
          </a:prstGeom>
        </p:spPr>
        <p:txBody>
          <a:bodyPr vert="horz" wrap="square" lIns="0" tIns="0" rIns="0" bIns="0" rtlCol="0">
            <a:spAutoFit/>
          </a:bodyPr>
          <a:lstStyle/>
          <a:p>
            <a:pPr marL="16933" marR="6773" algn="ctr"/>
            <a:r>
              <a:rPr lang="en-US" sz="700" dirty="0">
                <a:cs typeface="Arial"/>
              </a:rPr>
              <a:t>Key Vault</a:t>
            </a:r>
            <a:endParaRPr sz="700" dirty="0">
              <a:cs typeface="Arial"/>
            </a:endParaRPr>
          </a:p>
        </p:txBody>
      </p:sp>
      <p:pic>
        <p:nvPicPr>
          <p:cNvPr id="1148" name="Picture 1147"/>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4986023" y="4799077"/>
            <a:ext cx="179727" cy="182880"/>
          </a:xfrm>
          <a:prstGeom prst="rect">
            <a:avLst/>
          </a:prstGeom>
        </p:spPr>
      </p:pic>
      <p:sp>
        <p:nvSpPr>
          <p:cNvPr id="1132" name="object 82"/>
          <p:cNvSpPr txBox="1"/>
          <p:nvPr/>
        </p:nvSpPr>
        <p:spPr>
          <a:xfrm>
            <a:off x="5371713" y="5012780"/>
            <a:ext cx="551262" cy="215444"/>
          </a:xfrm>
          <a:prstGeom prst="rect">
            <a:avLst/>
          </a:prstGeom>
        </p:spPr>
        <p:txBody>
          <a:bodyPr vert="horz" wrap="square" lIns="0" tIns="0" rIns="0" bIns="0" rtlCol="0">
            <a:spAutoFit/>
          </a:bodyPr>
          <a:lstStyle/>
          <a:p>
            <a:pPr marL="16933" marR="6773" algn="ctr"/>
            <a:r>
              <a:rPr sz="700" dirty="0">
                <a:cs typeface="Arial"/>
              </a:rPr>
              <a:t>Identity</a:t>
            </a:r>
            <a:r>
              <a:rPr lang="en-US" sz="700" dirty="0">
                <a:cs typeface="Arial"/>
              </a:rPr>
              <a:t> </a:t>
            </a:r>
            <a:r>
              <a:rPr sz="700" dirty="0">
                <a:cs typeface="Arial"/>
              </a:rPr>
              <a:t>Management</a:t>
            </a:r>
          </a:p>
        </p:txBody>
      </p:sp>
      <p:pic>
        <p:nvPicPr>
          <p:cNvPr id="1149" name="Picture 114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5557454" y="4799077"/>
            <a:ext cx="179780" cy="182880"/>
          </a:xfrm>
          <a:prstGeom prst="rect">
            <a:avLst/>
          </a:prstGeom>
        </p:spPr>
      </p:pic>
      <p:sp>
        <p:nvSpPr>
          <p:cNvPr id="1134" name="object 84"/>
          <p:cNvSpPr txBox="1"/>
          <p:nvPr/>
        </p:nvSpPr>
        <p:spPr>
          <a:xfrm>
            <a:off x="7543701" y="5012780"/>
            <a:ext cx="573376" cy="323165"/>
          </a:xfrm>
          <a:prstGeom prst="rect">
            <a:avLst/>
          </a:prstGeom>
        </p:spPr>
        <p:txBody>
          <a:bodyPr vert="horz" wrap="square" lIns="0" tIns="0" rIns="0" bIns="0" rtlCol="0">
            <a:spAutoFit/>
          </a:bodyPr>
          <a:lstStyle/>
          <a:p>
            <a:pPr marL="16933" marR="6773" algn="ctr"/>
            <a:r>
              <a:rPr lang="en-US" sz="700" dirty="0">
                <a:cs typeface="Arial"/>
              </a:rPr>
              <a:t>Privileged Identity Management</a:t>
            </a:r>
            <a:endParaRPr sz="700" dirty="0">
              <a:cs typeface="Arial"/>
            </a:endParaRPr>
          </a:p>
        </p:txBody>
      </p:sp>
      <p:pic>
        <p:nvPicPr>
          <p:cNvPr id="1150" name="Picture 1149"/>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7740499" y="4799077"/>
            <a:ext cx="179780" cy="182880"/>
          </a:xfrm>
          <a:prstGeom prst="rect">
            <a:avLst/>
          </a:prstGeom>
        </p:spPr>
      </p:pic>
      <p:sp>
        <p:nvSpPr>
          <p:cNvPr id="1140" name="object 90"/>
          <p:cNvSpPr txBox="1"/>
          <p:nvPr/>
        </p:nvSpPr>
        <p:spPr>
          <a:xfrm>
            <a:off x="8801426" y="5012780"/>
            <a:ext cx="492781" cy="215444"/>
          </a:xfrm>
          <a:prstGeom prst="rect">
            <a:avLst/>
          </a:prstGeom>
        </p:spPr>
        <p:txBody>
          <a:bodyPr vert="horz" wrap="square" lIns="0" tIns="0" rIns="0" bIns="0" rtlCol="0">
            <a:spAutoFit/>
          </a:bodyPr>
          <a:lstStyle/>
          <a:p>
            <a:pPr marL="16933" marR="6773" algn="ctr"/>
            <a:r>
              <a:rPr lang="en-US" sz="700" dirty="0">
                <a:cs typeface="Arial"/>
              </a:rPr>
              <a:t>Conditional Access</a:t>
            </a:r>
            <a:endParaRPr sz="700" dirty="0">
              <a:cs typeface="Arial"/>
            </a:endParaRPr>
          </a:p>
        </p:txBody>
      </p:sp>
      <p:pic>
        <p:nvPicPr>
          <p:cNvPr id="1151" name="Picture 1150"/>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935135" y="4777836"/>
            <a:ext cx="225363" cy="225363"/>
          </a:xfrm>
          <a:prstGeom prst="rect">
            <a:avLst/>
          </a:prstGeom>
        </p:spPr>
      </p:pic>
      <p:sp>
        <p:nvSpPr>
          <p:cNvPr id="1141" name="object 91"/>
          <p:cNvSpPr txBox="1"/>
          <p:nvPr/>
        </p:nvSpPr>
        <p:spPr>
          <a:xfrm>
            <a:off x="10002834" y="5012780"/>
            <a:ext cx="431430" cy="215444"/>
          </a:xfrm>
          <a:prstGeom prst="rect">
            <a:avLst/>
          </a:prstGeom>
        </p:spPr>
        <p:txBody>
          <a:bodyPr vert="horz" wrap="square" lIns="0" tIns="0" rIns="0" bIns="0" rtlCol="0">
            <a:spAutoFit/>
          </a:bodyPr>
          <a:lstStyle/>
          <a:p>
            <a:pPr marL="16933" algn="ctr"/>
            <a:r>
              <a:rPr sz="700" dirty="0">
                <a:cs typeface="Arial"/>
              </a:rPr>
              <a:t>DDOS</a:t>
            </a:r>
          </a:p>
          <a:p>
            <a:pPr marL="16933" algn="ctr"/>
            <a:r>
              <a:rPr sz="700" dirty="0">
                <a:cs typeface="Arial"/>
              </a:rPr>
              <a:t>Protection</a:t>
            </a:r>
          </a:p>
        </p:txBody>
      </p:sp>
      <p:pic>
        <p:nvPicPr>
          <p:cNvPr id="1152" name="Picture 1151"/>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10138721" y="4799077"/>
            <a:ext cx="159657" cy="182880"/>
          </a:xfrm>
          <a:prstGeom prst="rect">
            <a:avLst/>
          </a:prstGeom>
        </p:spPr>
      </p:pic>
      <p:sp>
        <p:nvSpPr>
          <p:cNvPr id="1144" name="object 89"/>
          <p:cNvSpPr txBox="1"/>
          <p:nvPr/>
        </p:nvSpPr>
        <p:spPr>
          <a:xfrm>
            <a:off x="4422360" y="5012780"/>
            <a:ext cx="357699" cy="323165"/>
          </a:xfrm>
          <a:prstGeom prst="rect">
            <a:avLst/>
          </a:prstGeom>
        </p:spPr>
        <p:txBody>
          <a:bodyPr vert="horz" wrap="square" lIns="0" tIns="0" rIns="0" bIns="0" rtlCol="0">
            <a:spAutoFit/>
          </a:bodyPr>
          <a:lstStyle/>
          <a:p>
            <a:pPr marL="16933" algn="ctr"/>
            <a:r>
              <a:rPr lang="en-US" sz="700" dirty="0">
                <a:cs typeface="Arial"/>
              </a:rPr>
              <a:t>Identity Security Store</a:t>
            </a:r>
            <a:endParaRPr sz="700" dirty="0">
              <a:cs typeface="Arial"/>
            </a:endParaRPr>
          </a:p>
        </p:txBody>
      </p:sp>
      <p:pic>
        <p:nvPicPr>
          <p:cNvPr id="1153" name="Picture 1152"/>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4509769" y="4799077"/>
            <a:ext cx="182880" cy="182880"/>
          </a:xfrm>
          <a:prstGeom prst="rect">
            <a:avLst/>
          </a:prstGeom>
        </p:spPr>
      </p:pic>
      <p:sp>
        <p:nvSpPr>
          <p:cNvPr id="1133" name="object 83"/>
          <p:cNvSpPr txBox="1"/>
          <p:nvPr/>
        </p:nvSpPr>
        <p:spPr>
          <a:xfrm>
            <a:off x="7067610" y="5012780"/>
            <a:ext cx="347979" cy="107722"/>
          </a:xfrm>
          <a:prstGeom prst="rect">
            <a:avLst/>
          </a:prstGeom>
        </p:spPr>
        <p:txBody>
          <a:bodyPr vert="horz" wrap="square" lIns="0" tIns="0" rIns="0" bIns="0" rtlCol="0">
            <a:spAutoFit/>
          </a:bodyPr>
          <a:lstStyle/>
          <a:p>
            <a:pPr marL="16933" marR="6773" algn="ctr"/>
            <a:r>
              <a:rPr lang="en-US" sz="700" dirty="0">
                <a:cs typeface="Arial"/>
              </a:rPr>
              <a:t>Sentinel</a:t>
            </a:r>
            <a:endParaRPr sz="700" dirty="0">
              <a:cs typeface="Arial"/>
            </a:endParaRPr>
          </a:p>
        </p:txBody>
      </p:sp>
      <p:pic>
        <p:nvPicPr>
          <p:cNvPr id="1154" name="Picture 1153"/>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7163651" y="4799077"/>
            <a:ext cx="155897" cy="182880"/>
          </a:xfrm>
          <a:prstGeom prst="rect">
            <a:avLst/>
          </a:prstGeom>
        </p:spPr>
      </p:pic>
      <p:sp>
        <p:nvSpPr>
          <p:cNvPr id="1137" name="object 87"/>
          <p:cNvSpPr txBox="1"/>
          <p:nvPr/>
        </p:nvSpPr>
        <p:spPr>
          <a:xfrm>
            <a:off x="8245189" y="5012780"/>
            <a:ext cx="428125" cy="215444"/>
          </a:xfrm>
          <a:prstGeom prst="rect">
            <a:avLst/>
          </a:prstGeom>
        </p:spPr>
        <p:txBody>
          <a:bodyPr vert="horz" wrap="square" lIns="0" tIns="0" rIns="0" bIns="0" rtlCol="0">
            <a:spAutoFit/>
          </a:bodyPr>
          <a:lstStyle/>
          <a:p>
            <a:pPr marL="16933" marR="6773" algn="ctr"/>
            <a:r>
              <a:rPr lang="en-US" sz="700" dirty="0">
                <a:cs typeface="Arial"/>
              </a:rPr>
              <a:t>Identity </a:t>
            </a:r>
          </a:p>
          <a:p>
            <a:pPr marL="16933" marR="6773" algn="ctr"/>
            <a:r>
              <a:rPr lang="en-US" sz="700" dirty="0">
                <a:cs typeface="Arial"/>
              </a:rPr>
              <a:t>Protection</a:t>
            </a:r>
            <a:endParaRPr sz="700" dirty="0">
              <a:cs typeface="Arial"/>
            </a:endParaRPr>
          </a:p>
        </p:txBody>
      </p:sp>
      <p:pic>
        <p:nvPicPr>
          <p:cNvPr id="1155" name="Picture 1154"/>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8383777" y="4799077"/>
            <a:ext cx="150949" cy="182880"/>
          </a:xfrm>
          <a:prstGeom prst="rect">
            <a:avLst/>
          </a:prstGeom>
        </p:spPr>
      </p:pic>
      <p:sp>
        <p:nvSpPr>
          <p:cNvPr id="1138" name="object 88"/>
          <p:cNvSpPr txBox="1"/>
          <p:nvPr/>
        </p:nvSpPr>
        <p:spPr>
          <a:xfrm>
            <a:off x="9422319" y="5012780"/>
            <a:ext cx="452403" cy="215444"/>
          </a:xfrm>
          <a:prstGeom prst="rect">
            <a:avLst/>
          </a:prstGeom>
        </p:spPr>
        <p:txBody>
          <a:bodyPr vert="horz" wrap="square" lIns="0" tIns="0" rIns="0" bIns="0" rtlCol="0">
            <a:spAutoFit/>
          </a:bodyPr>
          <a:lstStyle/>
          <a:p>
            <a:pPr marL="16933" marR="6773" algn="ctr"/>
            <a:r>
              <a:rPr lang="en-US" sz="700" dirty="0">
                <a:cs typeface="Arial"/>
              </a:rPr>
              <a:t>Password </a:t>
            </a:r>
          </a:p>
          <a:p>
            <a:pPr marL="16933" marR="6773" algn="ctr"/>
            <a:r>
              <a:rPr lang="en-US" sz="700" dirty="0">
                <a:cs typeface="Arial"/>
              </a:rPr>
              <a:t>Protection</a:t>
            </a:r>
            <a:endParaRPr sz="700" dirty="0">
              <a:cs typeface="Arial"/>
            </a:endParaRPr>
          </a:p>
        </p:txBody>
      </p:sp>
      <p:pic>
        <p:nvPicPr>
          <p:cNvPr id="1156" name="Picture 1155"/>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9589012" y="4799077"/>
            <a:ext cx="119017" cy="182880"/>
          </a:xfrm>
          <a:prstGeom prst="rect">
            <a:avLst/>
          </a:prstGeom>
        </p:spPr>
      </p:pic>
      <p:sp>
        <p:nvSpPr>
          <p:cNvPr id="1136" name="object 86"/>
          <p:cNvSpPr txBox="1"/>
          <p:nvPr/>
        </p:nvSpPr>
        <p:spPr>
          <a:xfrm>
            <a:off x="10562376" y="5012780"/>
            <a:ext cx="594828" cy="215444"/>
          </a:xfrm>
          <a:prstGeom prst="rect">
            <a:avLst/>
          </a:prstGeom>
        </p:spPr>
        <p:txBody>
          <a:bodyPr vert="horz" wrap="square" lIns="0" tIns="0" rIns="0" bIns="0" rtlCol="0">
            <a:spAutoFit/>
          </a:bodyPr>
          <a:lstStyle/>
          <a:p>
            <a:pPr marL="16933" marR="6773" algn="ctr"/>
            <a:r>
              <a:rPr lang="en-US" sz="700" dirty="0">
                <a:cs typeface="Arial"/>
              </a:rPr>
              <a:t>Multi-Factor Authentication</a:t>
            </a:r>
            <a:endParaRPr sz="700" dirty="0">
              <a:cs typeface="Arial"/>
            </a:endParaRPr>
          </a:p>
        </p:txBody>
      </p:sp>
      <p:pic>
        <p:nvPicPr>
          <p:cNvPr id="1157" name="Picture 1156"/>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10790859" y="4799077"/>
            <a:ext cx="137863" cy="182880"/>
          </a:xfrm>
          <a:prstGeom prst="rect">
            <a:avLst/>
          </a:prstGeom>
        </p:spPr>
      </p:pic>
      <p:grpSp>
        <p:nvGrpSpPr>
          <p:cNvPr id="15" name="Group 14"/>
          <p:cNvGrpSpPr/>
          <p:nvPr/>
        </p:nvGrpSpPr>
        <p:grpSpPr>
          <a:xfrm>
            <a:off x="1987298" y="971752"/>
            <a:ext cx="4039462" cy="709140"/>
            <a:chOff x="1987298" y="971752"/>
            <a:chExt cx="4039462" cy="709140"/>
          </a:xfrm>
        </p:grpSpPr>
        <p:sp>
          <p:nvSpPr>
            <p:cNvPr id="435" name="Rectangle 434"/>
            <p:cNvSpPr/>
            <p:nvPr/>
          </p:nvSpPr>
          <p:spPr>
            <a:xfrm>
              <a:off x="1987298" y="1051478"/>
              <a:ext cx="4039462" cy="629414"/>
            </a:xfrm>
            <a:prstGeom prst="rect">
              <a:avLst/>
            </a:prstGeom>
            <a:solidFill>
              <a:schemeClr val="bg1">
                <a:lumMod val="95000"/>
              </a:schemeClr>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36" name="object 115"/>
            <p:cNvSpPr txBox="1"/>
            <p:nvPr/>
          </p:nvSpPr>
          <p:spPr>
            <a:xfrm>
              <a:off x="3044594" y="971752"/>
              <a:ext cx="2081312" cy="155448"/>
            </a:xfrm>
            <a:prstGeom prst="rect">
              <a:avLst/>
            </a:prstGeom>
            <a:solidFill>
              <a:srgbClr val="005EB8"/>
            </a:solidFill>
            <a:ln w="6350">
              <a:solidFill>
                <a:srgbClr val="005EB8"/>
              </a:solidFill>
            </a:ln>
          </p:spPr>
          <p:txBody>
            <a:bodyPr vert="horz" wrap="square" lIns="0" tIns="0" rIns="0" bIns="0" rtlCol="0" anchor="ctr">
              <a:noAutofit/>
            </a:bodyPr>
            <a:lstStyle/>
            <a:p>
              <a:pPr algn="ctr"/>
              <a:r>
                <a:rPr lang="en-US" sz="800" b="1" dirty="0">
                  <a:solidFill>
                    <a:schemeClr val="bg1"/>
                  </a:solidFill>
                  <a:cs typeface="Arial"/>
                </a:rPr>
                <a:t>Office 365</a:t>
              </a:r>
            </a:p>
          </p:txBody>
        </p:sp>
        <p:sp>
          <p:nvSpPr>
            <p:cNvPr id="364" name="object 39"/>
            <p:cNvSpPr txBox="1"/>
            <p:nvPr/>
          </p:nvSpPr>
          <p:spPr>
            <a:xfrm>
              <a:off x="1987298"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Word</a:t>
              </a:r>
            </a:p>
          </p:txBody>
        </p:sp>
        <p:sp>
          <p:nvSpPr>
            <p:cNvPr id="376" name="object 39"/>
            <p:cNvSpPr txBox="1"/>
            <p:nvPr/>
          </p:nvSpPr>
          <p:spPr>
            <a:xfrm>
              <a:off x="2569102"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Excel</a:t>
              </a:r>
            </a:p>
          </p:txBody>
        </p:sp>
        <p:sp>
          <p:nvSpPr>
            <p:cNvPr id="377" name="object 39"/>
            <p:cNvSpPr txBox="1"/>
            <p:nvPr/>
          </p:nvSpPr>
          <p:spPr>
            <a:xfrm>
              <a:off x="3150906" y="1488162"/>
              <a:ext cx="54864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Powerpoint</a:t>
              </a:r>
            </a:p>
          </p:txBody>
        </p:sp>
        <p:sp>
          <p:nvSpPr>
            <p:cNvPr id="378" name="object 39"/>
            <p:cNvSpPr txBox="1"/>
            <p:nvPr/>
          </p:nvSpPr>
          <p:spPr>
            <a:xfrm>
              <a:off x="3824150"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Outlook</a:t>
              </a:r>
            </a:p>
          </p:txBody>
        </p:sp>
        <p:sp>
          <p:nvSpPr>
            <p:cNvPr id="379" name="object 39"/>
            <p:cNvSpPr txBox="1"/>
            <p:nvPr/>
          </p:nvSpPr>
          <p:spPr>
            <a:xfrm>
              <a:off x="4405954"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OneDrive</a:t>
              </a:r>
            </a:p>
          </p:txBody>
        </p:sp>
        <p:pic>
          <p:nvPicPr>
            <p:cNvPr id="380" name="Picture 2" descr="Office 365 - Information Technology Services - University of San Diego"/>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2075947" y="1164222"/>
              <a:ext cx="279904" cy="279904"/>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4" descr="Office 365 Applications - Office 365 Project - State of Delaware"/>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l="19504" t="19504" r="19504" b="19504"/>
            <a:stretch/>
          </p:blipFill>
          <p:spPr bwMode="auto">
            <a:xfrm>
              <a:off x="2655356" y="1178110"/>
              <a:ext cx="284694" cy="284694"/>
            </a:xfrm>
            <a:prstGeom prst="rect">
              <a:avLst/>
            </a:prstGeom>
            <a:noFill/>
            <a:extLst>
              <a:ext uri="{909E8E84-426E-40DD-AFC4-6F175D3DCCD1}">
                <a14:hiddenFill xmlns:a14="http://schemas.microsoft.com/office/drawing/2010/main">
                  <a:solidFill>
                    <a:srgbClr val="FFFFFF"/>
                  </a:solidFill>
                </a14:hiddenFill>
              </a:ext>
            </a:extLst>
          </p:spPr>
        </p:pic>
        <p:pic>
          <p:nvPicPr>
            <p:cNvPr id="382" name="Picture 6" descr="Microsoft PowerPoint 365 Online Integration | Microsoft Office 365 ..."/>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a:off x="3309482" y="1189994"/>
              <a:ext cx="231489" cy="227323"/>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12" descr="The College of Idaho - YoteNet - Office 365 - OneDrive for Business"/>
            <p:cNvPicPr>
              <a:picLocks noChangeAspect="1" noChangeArrowheads="1"/>
            </p:cNvPicPr>
            <p:nvPr/>
          </p:nvPicPr>
          <p:blipFill>
            <a:blip r:embed="rId92" cstate="print">
              <a:extLst>
                <a:ext uri="{28A0092B-C50C-407E-A947-70E740481C1C}">
                  <a14:useLocalDpi xmlns:a14="http://schemas.microsoft.com/office/drawing/2010/main" val="0"/>
                </a:ext>
              </a:extLst>
            </a:blip>
            <a:srcRect/>
            <a:stretch>
              <a:fillRect/>
            </a:stretch>
          </p:blipFill>
          <p:spPr bwMode="auto">
            <a:xfrm>
              <a:off x="4518810" y="1188429"/>
              <a:ext cx="231489" cy="231489"/>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14" descr="Microsoft Outlook - Wikipedia"/>
            <p:cNvPicPr>
              <a:picLocks noChangeAspect="1" noChangeArrowheads="1"/>
            </p:cNvPicPr>
            <p:nvPr/>
          </p:nvPicPr>
          <p:blipFill>
            <a:blip r:embed="rId93" cstate="print">
              <a:extLst>
                <a:ext uri="{28A0092B-C50C-407E-A947-70E740481C1C}">
                  <a14:useLocalDpi xmlns:a14="http://schemas.microsoft.com/office/drawing/2010/main" val="0"/>
                </a:ext>
              </a:extLst>
            </a:blip>
            <a:srcRect/>
            <a:stretch>
              <a:fillRect/>
            </a:stretch>
          </p:blipFill>
          <p:spPr bwMode="auto">
            <a:xfrm>
              <a:off x="3937006" y="1194511"/>
              <a:ext cx="231489" cy="215284"/>
            </a:xfrm>
            <a:prstGeom prst="rect">
              <a:avLst/>
            </a:prstGeom>
            <a:noFill/>
            <a:extLst>
              <a:ext uri="{909E8E84-426E-40DD-AFC4-6F175D3DCCD1}">
                <a14:hiddenFill xmlns:a14="http://schemas.microsoft.com/office/drawing/2010/main">
                  <a:solidFill>
                    <a:srgbClr val="FFFFFF"/>
                  </a:solidFill>
                </a14:hiddenFill>
              </a:ext>
            </a:extLst>
          </p:spPr>
        </p:pic>
        <p:sp>
          <p:nvSpPr>
            <p:cNvPr id="388" name="object 39"/>
            <p:cNvSpPr txBox="1"/>
            <p:nvPr/>
          </p:nvSpPr>
          <p:spPr>
            <a:xfrm>
              <a:off x="4987758"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OneNote</a:t>
              </a:r>
            </a:p>
          </p:txBody>
        </p:sp>
        <p:sp>
          <p:nvSpPr>
            <p:cNvPr id="389" name="object 39"/>
            <p:cNvSpPr txBox="1"/>
            <p:nvPr/>
          </p:nvSpPr>
          <p:spPr>
            <a:xfrm>
              <a:off x="5569560"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Skype</a:t>
              </a:r>
            </a:p>
          </p:txBody>
        </p:sp>
        <p:pic>
          <p:nvPicPr>
            <p:cNvPr id="2050" name="Picture 2" descr="Microsoft OneNote on the Mac App Store"/>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5100614" y="1188429"/>
              <a:ext cx="231489" cy="2314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ffice 365 - Skype for Business | Office of Information Technology"/>
            <p:cNvPicPr>
              <a:picLocks noChangeAspect="1" noChangeArrowheads="1"/>
            </p:cNvPicPr>
            <p:nvPr/>
          </p:nvPicPr>
          <p:blipFill>
            <a:blip r:embed="rId95" cstate="print">
              <a:extLst>
                <a:ext uri="{28A0092B-C50C-407E-A947-70E740481C1C}">
                  <a14:useLocalDpi xmlns:a14="http://schemas.microsoft.com/office/drawing/2010/main" val="0"/>
                </a:ext>
              </a:extLst>
            </a:blip>
            <a:srcRect/>
            <a:stretch>
              <a:fillRect/>
            </a:stretch>
          </p:blipFill>
          <p:spPr bwMode="auto">
            <a:xfrm>
              <a:off x="5682416" y="1188429"/>
              <a:ext cx="231489" cy="231489"/>
            </a:xfrm>
            <a:prstGeom prst="rect">
              <a:avLst/>
            </a:prstGeom>
            <a:noFill/>
            <a:extLst>
              <a:ext uri="{909E8E84-426E-40DD-AFC4-6F175D3DCCD1}">
                <a14:hiddenFill xmlns:a14="http://schemas.microsoft.com/office/drawing/2010/main">
                  <a:solidFill>
                    <a:srgbClr val="FFFFFF"/>
                  </a:solidFill>
                </a14:hiddenFill>
              </a:ext>
            </a:extLst>
          </p:spPr>
        </p:pic>
      </p:grpSp>
      <p:sp>
        <p:nvSpPr>
          <p:cNvPr id="461" name="object 39"/>
          <p:cNvSpPr txBox="1"/>
          <p:nvPr/>
        </p:nvSpPr>
        <p:spPr>
          <a:xfrm>
            <a:off x="2636371" y="5093511"/>
            <a:ext cx="393964"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Activity Log</a:t>
            </a:r>
          </a:p>
        </p:txBody>
      </p:sp>
      <p:sp>
        <p:nvSpPr>
          <p:cNvPr id="462" name="object 39"/>
          <p:cNvSpPr txBox="1"/>
          <p:nvPr/>
        </p:nvSpPr>
        <p:spPr>
          <a:xfrm>
            <a:off x="3098670" y="5093511"/>
            <a:ext cx="55308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Log Analytic Workspaces</a:t>
            </a:r>
          </a:p>
        </p:txBody>
      </p:sp>
      <p:grpSp>
        <p:nvGrpSpPr>
          <p:cNvPr id="8" name="Group 7"/>
          <p:cNvGrpSpPr/>
          <p:nvPr/>
        </p:nvGrpSpPr>
        <p:grpSpPr>
          <a:xfrm>
            <a:off x="4905682" y="3300241"/>
            <a:ext cx="2344085" cy="437006"/>
            <a:chOff x="4990165" y="3300241"/>
            <a:chExt cx="2344085" cy="437006"/>
          </a:xfrm>
        </p:grpSpPr>
        <p:sp>
          <p:nvSpPr>
            <p:cNvPr id="355" name="object 39"/>
            <p:cNvSpPr txBox="1"/>
            <p:nvPr/>
          </p:nvSpPr>
          <p:spPr>
            <a:xfrm>
              <a:off x="4990165" y="3629525"/>
              <a:ext cx="45614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Regions</a:t>
              </a:r>
            </a:p>
          </p:txBody>
        </p:sp>
        <p:pic>
          <p:nvPicPr>
            <p:cNvPr id="356" name="Picture 4" descr="worldwide location icon"/>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5067889" y="3300241"/>
              <a:ext cx="300694" cy="300694"/>
            </a:xfrm>
            <a:prstGeom prst="rect">
              <a:avLst/>
            </a:prstGeom>
            <a:noFill/>
            <a:extLst>
              <a:ext uri="{909E8E84-426E-40DD-AFC4-6F175D3DCCD1}">
                <a14:hiddenFill xmlns:a14="http://schemas.microsoft.com/office/drawing/2010/main">
                  <a:solidFill>
                    <a:srgbClr val="FFFFFF"/>
                  </a:solidFill>
                </a14:hiddenFill>
              </a:ext>
            </a:extLst>
          </p:spPr>
        </p:pic>
        <p:sp>
          <p:nvSpPr>
            <p:cNvPr id="357" name="object 39"/>
            <p:cNvSpPr txBox="1"/>
            <p:nvPr/>
          </p:nvSpPr>
          <p:spPr>
            <a:xfrm>
              <a:off x="5651753" y="3629525"/>
              <a:ext cx="87843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Availability Zones</a:t>
              </a:r>
            </a:p>
          </p:txBody>
        </p:sp>
        <p:pic>
          <p:nvPicPr>
            <p:cNvPr id="358" name="Picture 6" descr="OnceHub | Comprehensive time zone support"/>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7039" r="27039"/>
            <a:stretch/>
          </p:blipFill>
          <p:spPr bwMode="auto">
            <a:xfrm>
              <a:off x="5925247" y="3300241"/>
              <a:ext cx="331442" cy="2984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1" name="object 39"/>
            <p:cNvSpPr txBox="1"/>
            <p:nvPr/>
          </p:nvSpPr>
          <p:spPr>
            <a:xfrm>
              <a:off x="6735628" y="3629525"/>
              <a:ext cx="59862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Edge Zones</a:t>
              </a:r>
            </a:p>
          </p:txBody>
        </p:sp>
        <p:pic>
          <p:nvPicPr>
            <p:cNvPr id="472" name="Picture 4" descr="worldwide location icon"/>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6884592" y="3300241"/>
              <a:ext cx="300694" cy="30069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16"/>
          <p:cNvSpPr>
            <a:spLocks noGrp="1"/>
          </p:cNvSpPr>
          <p:nvPr>
            <p:ph type="title"/>
          </p:nvPr>
        </p:nvSpPr>
        <p:spPr/>
        <p:txBody>
          <a:bodyPr/>
          <a:lstStyle/>
          <a:p>
            <a:r>
              <a:rPr lang="en-US" dirty="0"/>
              <a:t>The Big Picture</a:t>
            </a:r>
          </a:p>
        </p:txBody>
      </p:sp>
      <p:sp>
        <p:nvSpPr>
          <p:cNvPr id="18" name="Text Placeholder 17"/>
          <p:cNvSpPr>
            <a:spLocks noGrp="1"/>
          </p:cNvSpPr>
          <p:nvPr>
            <p:ph type="body" sz="quarter" idx="12"/>
          </p:nvPr>
        </p:nvSpPr>
        <p:spPr/>
        <p:txBody>
          <a:bodyPr/>
          <a:lstStyle/>
          <a:p>
            <a:r>
              <a:rPr lang="en-US" dirty="0"/>
              <a:t>Azure </a:t>
            </a:r>
            <a:r>
              <a:rPr lang="en-US" dirty="0" smtClean="0"/>
              <a:t>Services</a:t>
            </a:r>
            <a:endParaRPr lang="en-US" dirty="0"/>
          </a:p>
        </p:txBody>
      </p:sp>
    </p:spTree>
    <p:extLst>
      <p:ext uri="{BB962C8B-B14F-4D97-AF65-F5344CB8AC3E}">
        <p14:creationId xmlns:p14="http://schemas.microsoft.com/office/powerpoint/2010/main" val="17594335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26"/>
  <p:tag name="TYPE" val="ScreenWide"/>
  <p:tag name="KEYWORD" val="SCREENWIDE"/>
  <p:tag name="TEMPLATEVERSION" val="17/07/2017 10:56:04"/>
</p:tagLst>
</file>

<file path=ppt/tags/tag2.xml><?xml version="1.0" encoding="utf-8"?>
<p:tagLst xmlns:a="http://schemas.openxmlformats.org/drawingml/2006/main" xmlns:r="http://schemas.openxmlformats.org/officeDocument/2006/relationships" xmlns:p="http://schemas.openxmlformats.org/presentationml/2006/main">
  <p:tag name="SMARTDIVIDERTYPE" val="Section"/>
  <p:tag name="SMARTDIVIDERLEVEL" val="0"/>
</p:tagLst>
</file>

<file path=ppt/theme/theme1.xml><?xml version="1.0" encoding="utf-8"?>
<a:theme xmlns:a="http://schemas.openxmlformats.org/drawingml/2006/main" name="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8B38D2A5-9BC7-4F62-B242-67C700C5F724}" vid="{699E01CA-0D54-417C-BFE6-B70CCE5CE3FB}"/>
    </a:ext>
  </a:extLst>
</a:theme>
</file>

<file path=ppt/theme/theme2.xml><?xml version="1.0" encoding="utf-8"?>
<a:theme xmlns:a="http://schemas.openxmlformats.org/drawingml/2006/main" name="1_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360B6F53-1B22-4CF1-9FDD-BE68275E4C25}" vid="{F1E422AB-1382-4B72-8A3A-38B35DCEEF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KPMG Widescreen Standard Template</Template>
  <TotalTime>1462</TotalTime>
  <Words>9488</Words>
  <Application>Microsoft Office PowerPoint</Application>
  <PresentationFormat>Widescreen</PresentationFormat>
  <Paragraphs>1796</Paragraphs>
  <Slides>52</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52</vt:i4>
      </vt:variant>
    </vt:vector>
  </HeadingPairs>
  <TitlesOfParts>
    <vt:vector size="60" baseType="lpstr">
      <vt:lpstr>Arial</vt:lpstr>
      <vt:lpstr>Calibri</vt:lpstr>
      <vt:lpstr>Helvetica</vt:lpstr>
      <vt:lpstr>Times New Roman</vt:lpstr>
      <vt:lpstr>Univers 45 Light</vt:lpstr>
      <vt:lpstr>Univers LT Pro 45 Light</vt:lpstr>
      <vt:lpstr>KPMG_Widescreen_16:9 02/02/2016</vt:lpstr>
      <vt:lpstr>1_KPMG_Widescreen_16:9 02/02/2016</vt:lpstr>
      <vt:lpstr>Azure Talkbook</vt:lpstr>
      <vt:lpstr>Overview</vt:lpstr>
      <vt:lpstr>Introduction</vt:lpstr>
      <vt:lpstr>Cloud context and focus has changed</vt:lpstr>
      <vt:lpstr>Guiding principles for modern cloud security</vt:lpstr>
      <vt:lpstr>KPMG’s Cloud Security Capability Framework</vt:lpstr>
      <vt:lpstr>Azure Security Capability</vt:lpstr>
      <vt:lpstr>Azure Services</vt:lpstr>
      <vt:lpstr>The Big Picture</vt:lpstr>
      <vt:lpstr>Offerings</vt:lpstr>
      <vt:lpstr>Azure Security Services</vt:lpstr>
      <vt:lpstr>Service Offerings</vt:lpstr>
      <vt:lpstr>Azure Cloud Strategy, assessment &amp; Controls design</vt:lpstr>
      <vt:lpstr>Azure Cloud Strategy, assessment &amp; Controls design</vt:lpstr>
      <vt:lpstr>Azure Security Architecture &amp; Implementation</vt:lpstr>
      <vt:lpstr>Azure Security Architecture &amp; Implementation</vt:lpstr>
      <vt:lpstr>Azure Security Compliance</vt:lpstr>
      <vt:lpstr>Azure Security Compliance</vt:lpstr>
      <vt:lpstr>Capability framework</vt:lpstr>
      <vt:lpstr>Azure capability mapping</vt:lpstr>
      <vt:lpstr>Azure capability mapping</vt:lpstr>
      <vt:lpstr>Azure capability mapping (continued)</vt:lpstr>
      <vt:lpstr>Azure capability mapping (continued)</vt:lpstr>
      <vt:lpstr>Azure capability mapping (continued)</vt:lpstr>
      <vt:lpstr>Azure capability mapping (continued)</vt:lpstr>
      <vt:lpstr>Azure capability mapping (continued)</vt:lpstr>
      <vt:lpstr>Reference architecture</vt:lpstr>
      <vt:lpstr>Identity &amp; access management</vt:lpstr>
      <vt:lpstr>Secure DevOps Reference Architecture</vt:lpstr>
      <vt:lpstr>Our perspective</vt:lpstr>
      <vt:lpstr>Secure application development and data protection in azure should consider encryption, shared responsibility model besides following security best practices</vt:lpstr>
      <vt:lpstr>Zero trust in a continuous changing threat landscape is a journey that require a combination of evolving process and technologies</vt:lpstr>
      <vt:lpstr>Case studies</vt:lpstr>
      <vt:lpstr> Azure FedRAMP cloud strategy transformation</vt:lpstr>
      <vt:lpstr>Azure cloud migration assistance</vt:lpstr>
      <vt:lpstr>Azure based healthcare analytics platform strategy</vt:lpstr>
      <vt:lpstr>Thank you</vt:lpstr>
      <vt:lpstr>Appendix</vt:lpstr>
      <vt:lpstr>Capabilities</vt:lpstr>
      <vt:lpstr>Principle – Hybrid and multi-cloud</vt:lpstr>
      <vt:lpstr>Typical cloud security journey</vt:lpstr>
      <vt:lpstr>Agile, continuous, seamless</vt:lpstr>
      <vt:lpstr>Secure DevOps adoption</vt:lpstr>
      <vt:lpstr>Cloud security &amp; compliance roadmap</vt:lpstr>
      <vt:lpstr>Data, application &amp; infrastructure migration to Azure</vt:lpstr>
      <vt:lpstr> Securing containers</vt:lpstr>
      <vt:lpstr>Organizations should address cloud data protection issues and risks through a combined business, risk, controls, and technology view </vt:lpstr>
      <vt:lpstr>Clients need a cloud security framework to address and manage cloud risks</vt:lpstr>
      <vt:lpstr>Establish a Cloud Security Program &amp; Capability to enable cloud transformation in a multi-cloud environment</vt:lpstr>
      <vt:lpstr>Identity &amp; access management</vt:lpstr>
      <vt:lpstr>Container security</vt:lpstr>
      <vt:lpstr>PowerPoint Presentation</vt:lpstr>
    </vt:vector>
  </TitlesOfParts>
  <Company>RR Donnelley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Talkbook</dc:title>
  <dc:creator>KPMGwfh</dc:creator>
  <cp:lastModifiedBy>Dennehy, Ruth R</cp:lastModifiedBy>
  <cp:revision>139</cp:revision>
  <dcterms:created xsi:type="dcterms:W3CDTF">2020-04-04T00:19:24Z</dcterms:created>
  <dcterms:modified xsi:type="dcterms:W3CDTF">2020-04-08T19:09:54Z</dcterms:modified>
  <cp:category>KPMG Confidential</cp:category>
</cp:coreProperties>
</file>